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3" r:id="rId6"/>
    <p:sldId id="262" r:id="rId7"/>
    <p:sldId id="265" r:id="rId8"/>
    <p:sldId id="264" r:id="rId9"/>
    <p:sldId id="285" r:id="rId10"/>
    <p:sldId id="267" r:id="rId11"/>
    <p:sldId id="286" r:id="rId12"/>
    <p:sldId id="287" r:id="rId13"/>
    <p:sldId id="288" r:id="rId14"/>
    <p:sldId id="261" r:id="rId15"/>
    <p:sldId id="270" r:id="rId16"/>
    <p:sldId id="269" r:id="rId17"/>
    <p:sldId id="272" r:id="rId18"/>
    <p:sldId id="271" r:id="rId19"/>
    <p:sldId id="268" r:id="rId20"/>
    <p:sldId id="284" r:id="rId21"/>
    <p:sldId id="275" r:id="rId22"/>
    <p:sldId id="274" r:id="rId23"/>
    <p:sldId id="273" r:id="rId24"/>
    <p:sldId id="277" r:id="rId25"/>
    <p:sldId id="276" r:id="rId26"/>
    <p:sldId id="280" r:id="rId27"/>
    <p:sldId id="279" r:id="rId28"/>
    <p:sldId id="278" r:id="rId29"/>
    <p:sldId id="282" r:id="rId30"/>
    <p:sldId id="28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>
        <p:scale>
          <a:sx n="70" d="100"/>
          <a:sy n="70" d="100"/>
        </p:scale>
        <p:origin x="1302" y="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962373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Назначение и классификация систем ЭЦ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51098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5042648"/>
            <a:ext cx="9144000" cy="17212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При этом устройства </a:t>
            </a:r>
            <a:r>
              <a:rPr lang="ru-RU" sz="2000" b="1" u="sng" dirty="0" smtClean="0">
                <a:solidFill>
                  <a:srgbClr val="C00000"/>
                </a:solidFill>
              </a:rPr>
              <a:t>ЭЦ </a:t>
            </a:r>
            <a:r>
              <a:rPr lang="ru-RU" sz="2000" b="1" u="sng" dirty="0"/>
              <a:t>не должны допускать</a:t>
            </a:r>
            <a:r>
              <a:rPr lang="ru-RU" sz="2000" b="1" u="sng" dirty="0" smtClean="0"/>
              <a:t>: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перевод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стрелки</a:t>
            </a:r>
            <a:r>
              <a:rPr lang="ru-RU" sz="2000" dirty="0"/>
              <a:t> под подвижным составом; </a:t>
            </a:r>
            <a:endParaRPr lang="ru-RU" sz="2000" dirty="0" smtClean="0"/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открытие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светофора</a:t>
            </a:r>
            <a:r>
              <a:rPr lang="ru-RU" sz="2000" dirty="0"/>
              <a:t>, соответствующего данному маршруту, </a:t>
            </a:r>
            <a:r>
              <a:rPr lang="ru-RU" sz="2000" dirty="0" smtClean="0"/>
              <a:t>если стрелки </a:t>
            </a:r>
            <a:r>
              <a:rPr lang="ru-RU" sz="2000" dirty="0"/>
              <a:t>не поставлены в надлежащее положение, а светофоры враждебных маршрутов не закрыты;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765" t="5653" r="22353" b="3355"/>
          <a:stretch/>
        </p:blipFill>
        <p:spPr>
          <a:xfrm>
            <a:off x="28253" y="349625"/>
            <a:ext cx="4503406" cy="46930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0208" r="31504"/>
          <a:stretch/>
        </p:blipFill>
        <p:spPr>
          <a:xfrm>
            <a:off x="4424082" y="349625"/>
            <a:ext cx="4693023" cy="469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15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27494"/>
            <a:ext cx="9047664" cy="16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При этом устройства </a:t>
            </a:r>
            <a:r>
              <a:rPr lang="ru-RU" sz="2000" b="1" u="sng" dirty="0" smtClean="0">
                <a:solidFill>
                  <a:srgbClr val="C00000"/>
                </a:solidFill>
              </a:rPr>
              <a:t>ЭЦ </a:t>
            </a:r>
            <a:r>
              <a:rPr lang="ru-RU" sz="2000" b="1" u="sng" dirty="0"/>
              <a:t>не должны допускать: </a:t>
            </a:r>
            <a:endParaRPr lang="ru-RU" sz="2000" b="1" u="sng" dirty="0" smtClean="0"/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открытие входного </a:t>
            </a:r>
            <a:r>
              <a:rPr lang="ru-RU" sz="2000" dirty="0"/>
              <a:t>светофора на занятый путь;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перевод</a:t>
            </a:r>
            <a:r>
              <a:rPr lang="ru-RU" sz="2000" dirty="0" smtClean="0"/>
              <a:t> </a:t>
            </a:r>
            <a:r>
              <a:rPr lang="ru-RU" sz="2000" dirty="0"/>
              <a:t>входящей в маршрут стрелки или открытие светофора враждебного маршрута при открытом светофоре, ограждающем установленный маршрут.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6471" b="3529"/>
          <a:stretch/>
        </p:blipFill>
        <p:spPr>
          <a:xfrm>
            <a:off x="57284" y="443752"/>
            <a:ext cx="3653118" cy="43837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r="8671" b="9916"/>
          <a:stretch/>
        </p:blipFill>
        <p:spPr>
          <a:xfrm>
            <a:off x="3177858" y="443753"/>
            <a:ext cx="5925801" cy="438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66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9884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48" y="5510118"/>
            <a:ext cx="9061110" cy="10117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Все </a:t>
            </a:r>
            <a:r>
              <a:rPr lang="ru-RU" sz="2000" dirty="0"/>
              <a:t>необходимые зависимости и взаимозамыкания между стрелками, сигналами и состоянием станционных путей и стрелочных секций в ЭЦ осуществляются электрическим путем.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88" y="404720"/>
            <a:ext cx="8707403" cy="497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27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61488" y="441356"/>
            <a:ext cx="30995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Классификация </a:t>
            </a:r>
            <a:r>
              <a:rPr lang="ru-RU" sz="2000" b="1" u="sng" dirty="0" smtClean="0">
                <a:solidFill>
                  <a:srgbClr val="002060"/>
                </a:solidFill>
              </a:rPr>
              <a:t>систем ЭЦ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598" y="919477"/>
            <a:ext cx="3106270" cy="1012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По способу связи центрального поста с объектами управления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87787" y="1019677"/>
            <a:ext cx="3281082" cy="3160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с прямым управлением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9207" y="2688241"/>
            <a:ext cx="3095661" cy="3623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 кодовым управлением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3392649" y="1014115"/>
            <a:ext cx="1765061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39207" y="3409476"/>
            <a:ext cx="3106270" cy="11627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В зависимости от способа осуществления зависимостей и места размещения аппаратуры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01244" y="2177675"/>
            <a:ext cx="1856191" cy="6626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 раздельным управлением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750424" y="2188731"/>
            <a:ext cx="2182676" cy="6516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с маршрутным управлением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3345477" y="3749204"/>
            <a:ext cx="2027335" cy="48463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39207" y="4915007"/>
            <a:ext cx="3106270" cy="6287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 зависимости от </a:t>
            </a:r>
            <a:r>
              <a:rPr lang="ru-RU" sz="2000" b="1" dirty="0">
                <a:solidFill>
                  <a:srgbClr val="002060"/>
                </a:solidFill>
              </a:rPr>
              <a:t>способа монтажа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373307" y="3582866"/>
            <a:ext cx="3518915" cy="33637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 местными зависимостями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372813" y="4071529"/>
            <a:ext cx="3519409" cy="3930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с </a:t>
            </a:r>
            <a:r>
              <a:rPr lang="ru-RU" b="1" dirty="0" smtClean="0">
                <a:solidFill>
                  <a:schemeClr val="tx1"/>
                </a:solidFill>
              </a:rPr>
              <a:t>центральными зависимостями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345477" y="4936129"/>
            <a:ext cx="2042310" cy="48463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86379" y="5990050"/>
            <a:ext cx="3106270" cy="6287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 </a:t>
            </a:r>
            <a:r>
              <a:rPr lang="ru-RU" sz="2000" b="1" dirty="0">
                <a:solidFill>
                  <a:schemeClr val="tx1"/>
                </a:solidFill>
              </a:rPr>
              <a:t>зависимости от места применения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372812" y="4790764"/>
            <a:ext cx="3519409" cy="2967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с блочным монтажом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87787" y="5237050"/>
            <a:ext cx="3504434" cy="266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со стативным монтажом </a:t>
            </a:r>
          </a:p>
        </p:txBody>
      </p:sp>
      <p:sp>
        <p:nvSpPr>
          <p:cNvPr id="26" name="Стрелка вправо 25"/>
          <p:cNvSpPr/>
          <p:nvPr/>
        </p:nvSpPr>
        <p:spPr>
          <a:xfrm>
            <a:off x="3392649" y="6062090"/>
            <a:ext cx="1980163" cy="48463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9884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1454761" y="2066336"/>
            <a:ext cx="653943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5535115" y="1519891"/>
            <a:ext cx="780570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5400000">
            <a:off x="7514386" y="1508228"/>
            <a:ext cx="780570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387787" y="5991086"/>
            <a:ext cx="3504434" cy="266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постовые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387787" y="6410760"/>
            <a:ext cx="3504434" cy="266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напольные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331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8409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37" y="4858376"/>
            <a:ext cx="9090216" cy="18319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По </a:t>
            </a:r>
            <a:r>
              <a:rPr lang="ru-RU" sz="2000" b="1" dirty="0">
                <a:solidFill>
                  <a:srgbClr val="C00000"/>
                </a:solidFill>
              </a:rPr>
              <a:t>способу связи центрального поста с объектами управления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в зависимости от их удаленности </a:t>
            </a:r>
            <a:r>
              <a:rPr lang="ru-RU" sz="2000" b="1" dirty="0"/>
              <a:t>системы ЭЦ делятся </a:t>
            </a:r>
            <a:r>
              <a:rPr lang="ru-RU" sz="2000" b="1" dirty="0">
                <a:solidFill>
                  <a:srgbClr val="002060"/>
                </a:solidFill>
              </a:rPr>
              <a:t>на две группы: </a:t>
            </a:r>
            <a:r>
              <a:rPr lang="ru-RU" sz="2000" b="1" dirty="0" smtClean="0">
                <a:solidFill>
                  <a:srgbClr val="C00000"/>
                </a:solidFill>
              </a:rPr>
              <a:t>с прямым управлением, </a:t>
            </a:r>
            <a:r>
              <a:rPr lang="ru-RU" sz="2000" b="1" dirty="0"/>
              <a:t>когда </a:t>
            </a:r>
            <a:r>
              <a:rPr lang="ru-RU" sz="2000" dirty="0"/>
              <a:t>каждая стрелка и светофор в пределах станции управляются с поста централизации по отдельным жилам кабеля; </a:t>
            </a:r>
            <a:r>
              <a:rPr lang="ru-RU" sz="2000" b="1" dirty="0" smtClean="0">
                <a:solidFill>
                  <a:srgbClr val="C00000"/>
                </a:solidFill>
              </a:rPr>
              <a:t>с кодовым управлением</a:t>
            </a:r>
            <a:r>
              <a:rPr lang="ru-RU" sz="2000" dirty="0" smtClean="0"/>
              <a:t>, </a:t>
            </a:r>
            <a:r>
              <a:rPr lang="ru-RU" sz="2000" b="1" dirty="0"/>
              <a:t>когда </a:t>
            </a:r>
            <a:r>
              <a:rPr lang="ru-RU" sz="2000" dirty="0"/>
              <a:t>стрелки и светофоры управляются по линейной цепи посылкой кодовых сигналов </a:t>
            </a:r>
            <a:r>
              <a:rPr lang="ru-RU" sz="2000" dirty="0"/>
              <a:t>телеуправления (диспетчерское при ДЦ или телеуправления с соседней станции</a:t>
            </a:r>
            <a:r>
              <a:rPr lang="ru-RU" sz="2000" dirty="0" smtClean="0"/>
              <a:t>).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92" y="389964"/>
            <a:ext cx="8262345" cy="446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42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-94129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2" y="4255856"/>
            <a:ext cx="9076767" cy="2602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В </a:t>
            </a:r>
            <a:r>
              <a:rPr lang="ru-RU" sz="2000" b="1" dirty="0">
                <a:solidFill>
                  <a:srgbClr val="002060"/>
                </a:solidFill>
              </a:rPr>
              <a:t>пределах одной станции</a:t>
            </a:r>
            <a:r>
              <a:rPr lang="ru-RU" sz="2000" b="1" dirty="0"/>
              <a:t>, как правило, используются системы ЭЦ </a:t>
            </a:r>
            <a:r>
              <a:rPr lang="ru-RU" sz="2000" b="1" dirty="0">
                <a:solidFill>
                  <a:srgbClr val="002060"/>
                </a:solidFill>
              </a:rPr>
              <a:t>с прямым управлением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По </a:t>
            </a:r>
            <a:r>
              <a:rPr lang="ru-RU" sz="2000" b="1" dirty="0">
                <a:solidFill>
                  <a:srgbClr val="C00000"/>
                </a:solidFill>
              </a:rPr>
              <a:t>способу управления стрелками и светофорами </a:t>
            </a:r>
            <a:r>
              <a:rPr lang="ru-RU" sz="2000" b="1" dirty="0"/>
              <a:t>системы ЭЦ </a:t>
            </a:r>
            <a:r>
              <a:rPr lang="ru-RU" sz="2000" b="1" dirty="0">
                <a:solidFill>
                  <a:srgbClr val="002060"/>
                </a:solidFill>
              </a:rPr>
              <a:t>с прямым управлением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делятся на два вида: </a:t>
            </a:r>
            <a:r>
              <a:rPr lang="ru-RU" sz="2000" b="1" dirty="0" smtClean="0">
                <a:solidFill>
                  <a:srgbClr val="C00000"/>
                </a:solidFill>
              </a:rPr>
              <a:t>с раздельным управлением</a:t>
            </a:r>
            <a:r>
              <a:rPr lang="ru-RU" sz="2000" dirty="0" smtClean="0"/>
              <a:t>, </a:t>
            </a:r>
            <a:r>
              <a:rPr lang="ru-RU" sz="2000" dirty="0"/>
              <a:t>в которых каждой стрелкой и светофором управляют отдельными рукоятками или кнопками; </a:t>
            </a:r>
            <a:r>
              <a:rPr lang="ru-RU" sz="2000" b="1" dirty="0" smtClean="0">
                <a:solidFill>
                  <a:srgbClr val="C00000"/>
                </a:solidFill>
              </a:rPr>
              <a:t>с маршрутным управлением</a:t>
            </a:r>
            <a:r>
              <a:rPr lang="ru-RU" sz="2000" dirty="0" smtClean="0"/>
              <a:t>, </a:t>
            </a:r>
            <a:r>
              <a:rPr lang="ru-RU" sz="2000" dirty="0"/>
              <a:t>у которых перевод стрелок и открытие светофоров для целого маршрута осуществляется нажатием двух кнопок: </a:t>
            </a:r>
            <a:r>
              <a:rPr lang="ru-RU" sz="2000" i="1" dirty="0"/>
              <a:t>начала и конца маршрута.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352" r="-1" b="21796"/>
          <a:stretch/>
        </p:blipFill>
        <p:spPr>
          <a:xfrm>
            <a:off x="967084" y="433342"/>
            <a:ext cx="7194175" cy="375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20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88143"/>
            <a:ext cx="9144000" cy="2060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зависимости </a:t>
            </a:r>
            <a:r>
              <a:rPr lang="ru-RU" sz="2000" b="1" dirty="0">
                <a:solidFill>
                  <a:srgbClr val="C00000"/>
                </a:solidFill>
              </a:rPr>
              <a:t>от способа осуществления зависимостей и места размещения аппаратуры </a:t>
            </a:r>
            <a:r>
              <a:rPr lang="ru-RU" sz="2000" b="1" dirty="0"/>
              <a:t>системы ЭЦ бывают: </a:t>
            </a:r>
            <a:r>
              <a:rPr lang="ru-RU" sz="2000" b="1" dirty="0" smtClean="0">
                <a:solidFill>
                  <a:srgbClr val="002060"/>
                </a:solidFill>
              </a:rPr>
              <a:t>с местными зависимостями </a:t>
            </a:r>
            <a:r>
              <a:rPr lang="ru-RU" sz="2000" dirty="0"/>
              <a:t>(релейная аппаратура располагается и все необходимые взаимозамыкания осуществляются в релейных шкафах, которые размещают в горловинах станций или в районах сосредоточения стрелок и светофоров); </a:t>
            </a:r>
            <a:r>
              <a:rPr lang="ru-RU" sz="2000" b="1" dirty="0" smtClean="0">
                <a:solidFill>
                  <a:srgbClr val="002060"/>
                </a:solidFill>
              </a:rPr>
              <a:t>с центральными зависимостями</a:t>
            </a:r>
            <a:r>
              <a:rPr lang="ru-RU" sz="2000" dirty="0" smtClean="0"/>
              <a:t> </a:t>
            </a:r>
            <a:r>
              <a:rPr lang="ru-RU" sz="2000" dirty="0"/>
              <a:t>(вся релейная аппаратура располагается на центральном посту).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553" y="445097"/>
            <a:ext cx="3856557" cy="35235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411" t="7930" r="3970" b="4388"/>
          <a:stretch/>
        </p:blipFill>
        <p:spPr>
          <a:xfrm>
            <a:off x="67235" y="731071"/>
            <a:ext cx="5093443" cy="323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67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52567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173941"/>
            <a:ext cx="9144000" cy="1482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По </a:t>
            </a:r>
            <a:r>
              <a:rPr lang="ru-RU" sz="2000" b="1" dirty="0">
                <a:solidFill>
                  <a:srgbClr val="C00000"/>
                </a:solidFill>
              </a:rPr>
              <a:t>способу электропитания </a:t>
            </a:r>
            <a:r>
              <a:rPr lang="ru-RU" sz="2000" b="1" dirty="0"/>
              <a:t>системы ЭЦ могут быть: </a:t>
            </a:r>
            <a:r>
              <a:rPr lang="ru-RU" sz="2000" b="1" dirty="0" smtClean="0">
                <a:solidFill>
                  <a:srgbClr val="002060"/>
                </a:solidFill>
              </a:rPr>
              <a:t>с местным питанием </a:t>
            </a:r>
            <a:r>
              <a:rPr lang="ru-RU" sz="2000" dirty="0"/>
              <a:t>(источники питания для управления стрелками и светофорами располагаются вблизи релейных шкафов по концам станции), </a:t>
            </a:r>
            <a:r>
              <a:rPr lang="ru-RU" sz="2000" b="1" dirty="0" smtClean="0">
                <a:solidFill>
                  <a:srgbClr val="002060"/>
                </a:solidFill>
              </a:rPr>
              <a:t>с центральным питанием </a:t>
            </a:r>
            <a:r>
              <a:rPr lang="ru-RU" sz="2000" dirty="0" smtClean="0"/>
              <a:t>(источники </a:t>
            </a:r>
            <a:r>
              <a:rPr lang="ru-RU" sz="2000" dirty="0"/>
              <a:t>питания для управления стрелками и сигналами располагаются на центральном посту).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4509"/>
          <a:stretch/>
        </p:blipFill>
        <p:spPr>
          <a:xfrm>
            <a:off x="874346" y="418095"/>
            <a:ext cx="7412857" cy="475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719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8409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9102" y="4704097"/>
            <a:ext cx="9088004" cy="21009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зависимости</a:t>
            </a:r>
            <a:r>
              <a:rPr lang="ru-RU" sz="2000" b="1" dirty="0">
                <a:solidFill>
                  <a:srgbClr val="C00000"/>
                </a:solidFill>
              </a:rPr>
              <a:t> от способа монтажа или конструктивного выполнения системы </a:t>
            </a:r>
            <a:r>
              <a:rPr lang="ru-RU" sz="2000" b="1" dirty="0"/>
              <a:t>ЭЦ бывают: </a:t>
            </a:r>
            <a:r>
              <a:rPr lang="ru-RU" sz="2000" b="1" dirty="0">
                <a:solidFill>
                  <a:srgbClr val="002060"/>
                </a:solidFill>
              </a:rPr>
              <a:t>с блочным монтажом </a:t>
            </a:r>
            <a:r>
              <a:rPr lang="ru-RU" sz="2000" dirty="0"/>
              <a:t>(релейная аппаратура размещается в типовых блоках заводского изготовления, устанавливаемых на специальных стативах); </a:t>
            </a:r>
            <a:r>
              <a:rPr lang="ru-RU" sz="2000" b="1" dirty="0" smtClean="0">
                <a:solidFill>
                  <a:srgbClr val="002060"/>
                </a:solidFill>
              </a:rPr>
              <a:t>со стативным монтажом </a:t>
            </a:r>
            <a:r>
              <a:rPr lang="ru-RU" sz="2000" dirty="0" smtClean="0"/>
              <a:t>(постовая </a:t>
            </a:r>
            <a:r>
              <a:rPr lang="ru-RU" sz="2000" dirty="0"/>
              <a:t>релейная аппаратура смонтирована на стативах в заводских условиях). Соединение стативов между собой и с напольными устройствами и установка на стативы штепсельных реле осуществляются на посту.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7843" b="11569"/>
          <a:stretch/>
        </p:blipFill>
        <p:spPr>
          <a:xfrm>
            <a:off x="564777" y="376517"/>
            <a:ext cx="8174315" cy="432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03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192306"/>
            <a:ext cx="9076765" cy="23967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Все </a:t>
            </a:r>
            <a:r>
              <a:rPr lang="ru-RU" sz="2000" b="1" dirty="0">
                <a:solidFill>
                  <a:srgbClr val="002060"/>
                </a:solidFill>
              </a:rPr>
              <a:t>устройства ЭЦ в зависимости </a:t>
            </a:r>
            <a:r>
              <a:rPr lang="ru-RU" sz="2000" b="1" dirty="0">
                <a:solidFill>
                  <a:srgbClr val="C00000"/>
                </a:solidFill>
              </a:rPr>
              <a:t>от места применения </a:t>
            </a:r>
            <a:r>
              <a:rPr lang="ru-RU" sz="2000" b="1" dirty="0"/>
              <a:t>делятся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на постовые и напольные.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Постовые устройства </a:t>
            </a:r>
            <a:r>
              <a:rPr lang="ru-RU" sz="2000" b="1" dirty="0" smtClean="0"/>
              <a:t>располагаются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на посту централизации</a:t>
            </a:r>
            <a:r>
              <a:rPr lang="ru-RU" sz="2000" dirty="0"/>
              <a:t>. </a:t>
            </a:r>
            <a:r>
              <a:rPr lang="ru-RU" sz="2000" b="1" dirty="0"/>
              <a:t>К ним относятся: </a:t>
            </a:r>
            <a:r>
              <a:rPr lang="ru-RU" sz="2000" dirty="0"/>
              <a:t>блоки, стативы, реле, которые осуществляют необходимые зависимости по управлению стрелками и светофорами; аппарат управления с кнопками и схемой путевого развития станции с соответствующей контрольной индикацией; источники электропитания. </a:t>
            </a:r>
            <a:r>
              <a:rPr lang="ru-RU" sz="2000" b="1" dirty="0" smtClean="0">
                <a:solidFill>
                  <a:srgbClr val="C00000"/>
                </a:solidFill>
              </a:rPr>
              <a:t>Напольные устройства </a:t>
            </a:r>
            <a:r>
              <a:rPr lang="ru-RU" sz="2000" b="1" dirty="0"/>
              <a:t>размещаются</a:t>
            </a:r>
            <a:r>
              <a:rPr lang="ru-RU" sz="2000" b="1" dirty="0">
                <a:solidFill>
                  <a:srgbClr val="002060"/>
                </a:solidFill>
              </a:rPr>
              <a:t> на территории станции.</a:t>
            </a:r>
            <a:r>
              <a:rPr lang="ru-RU" sz="2000" dirty="0"/>
              <a:t> </a:t>
            </a:r>
            <a:r>
              <a:rPr lang="ru-RU" sz="2000" b="1" dirty="0"/>
              <a:t>К ним относятся: </a:t>
            </a:r>
            <a:r>
              <a:rPr lang="ru-RU" sz="2000" dirty="0"/>
              <a:t>стрелочные электроприводы, светофоры, релейные и батарейные шкафы, рельсовые цепи и кабельные сети.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3235" b="8661"/>
          <a:stretch/>
        </p:blipFill>
        <p:spPr>
          <a:xfrm>
            <a:off x="7977" y="644807"/>
            <a:ext cx="4326849" cy="34162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576" t="18523"/>
          <a:stretch/>
        </p:blipFill>
        <p:spPr>
          <a:xfrm>
            <a:off x="4386495" y="644806"/>
            <a:ext cx="4735125" cy="341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9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30831" y="4015252"/>
            <a:ext cx="7942999" cy="27432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лекций, </a:t>
            </a:r>
            <a:r>
              <a:rPr lang="ru-RU" sz="2000" b="1" dirty="0" smtClean="0">
                <a:solidFill>
                  <a:srgbClr val="002060"/>
                </a:solidFill>
              </a:rPr>
              <a:t>Глава 14, стр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</a:rPr>
              <a:t>88-90</a:t>
            </a: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Назначение </a:t>
            </a:r>
            <a:r>
              <a:rPr lang="ru-RU" sz="2000" b="1" dirty="0"/>
              <a:t>и область применения ЭЦ стрелок и </a:t>
            </a:r>
            <a:r>
              <a:rPr lang="ru-RU" sz="2000" b="1" dirty="0" smtClean="0"/>
              <a:t>сигналов. 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Технико-экономические показатели.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Требования </a:t>
            </a:r>
            <a:r>
              <a:rPr lang="ru-RU" sz="2000" b="1" dirty="0"/>
              <a:t>ПТЭ, предъявляемые к работе устройств ЭЦ.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Способы </a:t>
            </a:r>
            <a:r>
              <a:rPr lang="ru-RU" sz="2000" b="1" dirty="0"/>
              <a:t>управления стрелками и </a:t>
            </a:r>
            <a:r>
              <a:rPr lang="ru-RU" sz="2000" b="1" dirty="0" smtClean="0"/>
              <a:t>сигналами.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Классификация </a:t>
            </a:r>
            <a:r>
              <a:rPr lang="ru-RU" sz="2000" b="1" dirty="0"/>
              <a:t>систем </a:t>
            </a:r>
            <a:r>
              <a:rPr lang="ru-RU" sz="2000" b="1" dirty="0" smtClean="0"/>
              <a:t>ЭЦ.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Виды </a:t>
            </a:r>
            <a:r>
              <a:rPr lang="ru-RU" sz="2000" b="1" dirty="0"/>
              <a:t>пультов управления.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284" t="4302" r="1641" b="22873"/>
          <a:stretch/>
        </p:blipFill>
        <p:spPr>
          <a:xfrm>
            <a:off x="1037230" y="465833"/>
            <a:ext cx="7536600" cy="354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 txBox="1">
            <a:spLocks/>
          </p:cNvSpPr>
          <p:nvPr/>
        </p:nvSpPr>
        <p:spPr>
          <a:xfrm>
            <a:off x="2243550" y="-117011"/>
            <a:ext cx="4678323" cy="644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44705" y="470647"/>
            <a:ext cx="6642847" cy="11161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В зависимости от способа осуществления зависимостей и места размещения аппаратуры системы </a:t>
            </a:r>
            <a:r>
              <a:rPr lang="ru-RU" sz="2000" b="1" dirty="0" smtClean="0">
                <a:solidFill>
                  <a:schemeClr val="tx1"/>
                </a:solidFill>
              </a:rPr>
              <a:t>ЭЦ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1329" y="2319617"/>
            <a:ext cx="2233167" cy="85724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 местными зависимостями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 rot="2015371">
            <a:off x="1403305" y="1669169"/>
            <a:ext cx="484632" cy="61856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344413" y="1631016"/>
            <a:ext cx="484632" cy="61856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40079" y="2249579"/>
            <a:ext cx="4289611" cy="914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с центральными зависимостями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3753" y="3674407"/>
            <a:ext cx="3321423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малых станций с числом стрелок </a:t>
            </a:r>
            <a:r>
              <a:rPr lang="ru-RU" sz="2000" b="1" u="sng" dirty="0">
                <a:solidFill>
                  <a:srgbClr val="C00000"/>
                </a:solidFill>
              </a:rPr>
              <a:t>не более 30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66129" y="3674407"/>
            <a:ext cx="3321423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на станциях </a:t>
            </a:r>
            <a:r>
              <a:rPr lang="ru-RU" sz="2000" b="1" dirty="0">
                <a:solidFill>
                  <a:schemeClr val="tx1"/>
                </a:solidFill>
              </a:rPr>
              <a:t>с числом стрелок </a:t>
            </a:r>
            <a:r>
              <a:rPr lang="ru-RU" sz="2000" b="1" u="sng" dirty="0" smtClean="0">
                <a:solidFill>
                  <a:srgbClr val="C00000"/>
                </a:solidFill>
              </a:rPr>
              <a:t>более </a:t>
            </a:r>
            <a:r>
              <a:rPr lang="ru-RU" sz="2000" b="1" u="sng" dirty="0">
                <a:solidFill>
                  <a:srgbClr val="C00000"/>
                </a:solidFill>
              </a:rPr>
              <a:t>30</a:t>
            </a:r>
          </a:p>
        </p:txBody>
      </p:sp>
      <p:sp>
        <p:nvSpPr>
          <p:cNvPr id="15" name="Стрелка вниз 14"/>
          <p:cNvSpPr/>
          <p:nvPr/>
        </p:nvSpPr>
        <p:spPr>
          <a:xfrm rot="2785776">
            <a:off x="3506366" y="3085822"/>
            <a:ext cx="369795" cy="799062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6040835" y="3236582"/>
            <a:ext cx="369795" cy="497541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91073" y="5156942"/>
            <a:ext cx="793376" cy="1116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РЦЦ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902864" y="4588807"/>
            <a:ext cx="369795" cy="568135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2414701" y="4622087"/>
            <a:ext cx="369795" cy="568135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6736976" y="4609539"/>
            <a:ext cx="369795" cy="568135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5459250" y="4609539"/>
            <a:ext cx="369795" cy="568135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212131" y="5190222"/>
            <a:ext cx="793376" cy="1116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БРЦ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25185" y="5190222"/>
            <a:ext cx="793376" cy="1116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БМРЦ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247459" y="5190561"/>
            <a:ext cx="793376" cy="1116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МРЦ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28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9689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719917"/>
            <a:ext cx="9090212" cy="20067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Для </a:t>
            </a:r>
            <a:r>
              <a:rPr lang="ru-RU" sz="2000" b="1" dirty="0">
                <a:solidFill>
                  <a:srgbClr val="C00000"/>
                </a:solidFill>
              </a:rPr>
              <a:t>централизованного управления стрелками и светофорами </a:t>
            </a:r>
            <a:r>
              <a:rPr lang="ru-RU" sz="2000" b="1" dirty="0">
                <a:solidFill>
                  <a:srgbClr val="002060"/>
                </a:solidFill>
              </a:rPr>
              <a:t>малых станций с числом стрелок не более 30 </a:t>
            </a:r>
            <a:r>
              <a:rPr lang="ru-RU" sz="2000" b="1" dirty="0"/>
              <a:t>в основном применяют: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релейную централизацию с центральными зависимостями и центральным питанием (РЦЦ). </a:t>
            </a:r>
            <a:r>
              <a:rPr lang="ru-RU" sz="2000" dirty="0"/>
              <a:t>Эта система получила распространение на малых станциях двухпутных линий, где необходимо маршрутизировать не только поездные, но и маневровые передвижения. В системе РЦЦ также используется раздельный способ управления стрелками и светофорами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073" r="4647" b="25331"/>
          <a:stretch/>
        </p:blipFill>
        <p:spPr>
          <a:xfrm>
            <a:off x="516607" y="362420"/>
            <a:ext cx="8325144" cy="435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4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-13447"/>
            <a:ext cx="4678323" cy="51099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2" y="4730188"/>
            <a:ext cx="9090214" cy="19798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Для централизованного управления стрелками и светофорами </a:t>
            </a:r>
            <a:r>
              <a:rPr lang="ru-RU" sz="2000" b="1" dirty="0">
                <a:solidFill>
                  <a:srgbClr val="002060"/>
                </a:solidFill>
              </a:rPr>
              <a:t>малых станций с числом стрелок не более 30 </a:t>
            </a:r>
            <a:r>
              <a:rPr lang="ru-RU" sz="2000" b="1" dirty="0"/>
              <a:t>в основном применяют:</a:t>
            </a:r>
          </a:p>
          <a:p>
            <a:pPr marL="0" indent="0" algn="just">
              <a:buNone/>
            </a:pPr>
            <a:r>
              <a:rPr lang="ru-RU" sz="2000" dirty="0" smtClean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блочную централизацию с раздельным управлением (БРЦ) </a:t>
            </a:r>
            <a:r>
              <a:rPr lang="ru-RU" sz="2000" dirty="0"/>
              <a:t>с центральными зависимостями, центральным питанием и размещением исполнительной части реле в типовых блоках. В системе БРЦ также используется раздельный способ управления стрелками и сигналами.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118" t="6296" r="6235" b="12652"/>
          <a:stretch/>
        </p:blipFill>
        <p:spPr>
          <a:xfrm>
            <a:off x="973806" y="363073"/>
            <a:ext cx="7403712" cy="445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956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48017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1" y="4868923"/>
            <a:ext cx="9103659" cy="19798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Для централизованного управления стрелками и светофорами </a:t>
            </a:r>
            <a:r>
              <a:rPr lang="ru-RU" sz="2000" b="1" dirty="0">
                <a:solidFill>
                  <a:srgbClr val="002060"/>
                </a:solidFill>
              </a:rPr>
              <a:t>на станциях с числом стрелок более 30 </a:t>
            </a:r>
            <a:r>
              <a:rPr lang="ru-RU" sz="2000" b="1" dirty="0"/>
              <a:t>применяют: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• </a:t>
            </a:r>
            <a:r>
              <a:rPr lang="ru-RU" sz="2000" b="1" dirty="0">
                <a:solidFill>
                  <a:srgbClr val="002060"/>
                </a:solidFill>
              </a:rPr>
              <a:t>релейную централизацию с центральными зависимостями, центральным питанием и маршрутным способом управления стрелками и светофорами (МРЦ). </a:t>
            </a:r>
            <a:r>
              <a:rPr lang="ru-RU" sz="2000" dirty="0"/>
              <a:t>Такое управление позволяет автоматизировать и резко уменьшить время на установку маршрутов;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8627" r="11765" b="10000"/>
          <a:stretch/>
        </p:blipFill>
        <p:spPr>
          <a:xfrm>
            <a:off x="900951" y="353887"/>
            <a:ext cx="7557249" cy="458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73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49671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4111624"/>
            <a:ext cx="9090212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Для централизованного управления стрелками и светофорами </a:t>
            </a:r>
            <a:r>
              <a:rPr lang="ru-RU" sz="2000" b="1" dirty="0">
                <a:solidFill>
                  <a:srgbClr val="002060"/>
                </a:solidFill>
              </a:rPr>
              <a:t>на станциях с числом стрелок более 30 </a:t>
            </a:r>
            <a:r>
              <a:rPr lang="ru-RU" sz="2000" b="1" dirty="0"/>
              <a:t>применяют: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блочную маршрутно-релейную централизацию (БМРЦ), в которой вся релейная аппаратура размещена в типовых блоках. </a:t>
            </a:r>
            <a:r>
              <a:rPr lang="ru-RU" sz="2000" dirty="0"/>
              <a:t>Система БМРЦ является типовой системой ЭЦ стрелок и светофоров на крупных станциях. В связи с переходом на более современную элементную базу промежуточные станции начинают оборудовать микропроцессорными системами ЭЦ стрелок и светофоров, в которых используют как индивидуальный, так и маршрутный способы управления стрелками и светофорами.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35" t="5882" r="4706"/>
          <a:stretch/>
        </p:blipFill>
        <p:spPr>
          <a:xfrm>
            <a:off x="449373" y="449671"/>
            <a:ext cx="8202704" cy="36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74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099" y="-174812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931895"/>
            <a:ext cx="9110662" cy="19261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системах ЭЦ </a:t>
            </a:r>
            <a:r>
              <a:rPr lang="ru-RU" sz="2000" b="1" dirty="0">
                <a:solidFill>
                  <a:srgbClr val="C00000"/>
                </a:solidFill>
              </a:rPr>
              <a:t>в качестве аппарата управления </a:t>
            </a:r>
            <a:r>
              <a:rPr lang="ru-RU" sz="2000" b="1" dirty="0"/>
              <a:t>используют: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пульт-манипулятор с выносным табло желобкового типа и маршрутным управлением стрелками и светофорами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который содержит кнопки, рукоятки управления и выносное табло — схему путевого развития станции со световой индикацией контроля установки и размыкания маршрутов и состояния объектов на станции;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6625" r="17040"/>
          <a:stretch/>
        </p:blipFill>
        <p:spPr>
          <a:xfrm>
            <a:off x="1068255" y="244414"/>
            <a:ext cx="6973086" cy="476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31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643" y="5196621"/>
            <a:ext cx="9075760" cy="16613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системах ЭЦ </a:t>
            </a:r>
            <a:r>
              <a:rPr lang="ru-RU" sz="2000" b="1" dirty="0">
                <a:solidFill>
                  <a:srgbClr val="C00000"/>
                </a:solidFill>
              </a:rPr>
              <a:t>в качестве аппарата управления </a:t>
            </a:r>
            <a:r>
              <a:rPr lang="ru-RU" sz="2000" b="1" dirty="0"/>
              <a:t>используют: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пульт-табло с маршрутным управлением стрелками и светофорами</a:t>
            </a:r>
            <a:r>
              <a:rPr lang="ru-RU" sz="2000" dirty="0"/>
              <a:t>, который содержит схему путевого развития станции с кнопками управления, расположенными по плану станции, и световой контроль (в виде светящихся желобков) установки и размыкания маршрутов;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4" y="376517"/>
            <a:ext cx="9047361" cy="482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17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03863" y="-95534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937314"/>
            <a:ext cx="9143999" cy="1920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системах ЭЦ </a:t>
            </a:r>
            <a:r>
              <a:rPr lang="ru-RU" sz="2000" b="1" dirty="0">
                <a:solidFill>
                  <a:srgbClr val="C00000"/>
                </a:solidFill>
              </a:rPr>
              <a:t>в качестве аппарата управления </a:t>
            </a:r>
            <a:r>
              <a:rPr lang="ru-RU" sz="2000" b="1" dirty="0"/>
              <a:t>используют: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/>
              <a:t>пульт-табло с раздельным управлением стрелками и светофорами</a:t>
            </a:r>
            <a:r>
              <a:rPr lang="ru-RU" sz="2000" dirty="0"/>
              <a:t>, который содержит в верхней части схему путевого развития станции, пути которой изображены в виде отдельных световых ячеек, а в нижней части располагаются кнопки для перевода и контроля положения стрелок и кнопки открытия светофоров (поездных и маневровых) со световым контролем;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8668" r="2704" b="10967"/>
          <a:stretch/>
        </p:blipFill>
        <p:spPr>
          <a:xfrm>
            <a:off x="916808" y="337399"/>
            <a:ext cx="6906625" cy="45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78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57774" y="-97171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950078"/>
            <a:ext cx="9062113" cy="19079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системах ЭЦ </a:t>
            </a:r>
            <a:r>
              <a:rPr lang="ru-RU" sz="2000" b="1" dirty="0">
                <a:solidFill>
                  <a:srgbClr val="C00000"/>
                </a:solidFill>
              </a:rPr>
              <a:t>в качестве </a:t>
            </a:r>
            <a:r>
              <a:rPr lang="ru-RU" sz="2000" b="1" dirty="0" smtClean="0">
                <a:solidFill>
                  <a:srgbClr val="C00000"/>
                </a:solidFill>
              </a:rPr>
              <a:t>аппарата управления </a:t>
            </a:r>
            <a:r>
              <a:rPr lang="ru-RU" sz="2000" b="1" dirty="0" smtClean="0"/>
              <a:t>используют</a:t>
            </a:r>
            <a:r>
              <a:rPr lang="ru-RU" sz="2000" b="1" dirty="0"/>
              <a:t>:</a:t>
            </a:r>
          </a:p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автоматизированное рабочее место дежурного по станции АРМ ДСП, которое состоит из монитора и клавиатуры</a:t>
            </a:r>
            <a:r>
              <a:rPr lang="ru-RU" sz="2000" b="1" dirty="0"/>
              <a:t>; </a:t>
            </a:r>
            <a:r>
              <a:rPr lang="ru-RU" sz="2000" dirty="0"/>
              <a:t>на мониторе отображается схема путевого развития станции с визуальной информацией о поездном положении, состоянии стрелок и светофоров; с помощью клавиатуры ПЭВМ ДСП производит установку маршрутов приема и отправления и другие необходимые действия.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57" y="406674"/>
            <a:ext cx="8077163" cy="454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4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81534" y="-118462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Закрепление материала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2831" y="4217159"/>
            <a:ext cx="8980226" cy="2538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1.Какое назначение и какие преимущества имеет электрическая централизация стрелок и сигналов?</a:t>
            </a:r>
          </a:p>
          <a:p>
            <a:pPr marL="0" indent="0" algn="just">
              <a:buNone/>
            </a:pPr>
            <a:r>
              <a:rPr lang="ru-RU" sz="2000" b="1" dirty="0" smtClean="0"/>
              <a:t>2. Какие  требования предъявляются к устройствам ЭЦ на железнодорожных станциях? 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 smtClean="0"/>
              <a:t>3. Как классифицируются системы ЭЦ стрелок и сигналов?</a:t>
            </a:r>
          </a:p>
          <a:p>
            <a:pPr marL="0" indent="0" algn="just">
              <a:buNone/>
            </a:pPr>
            <a:r>
              <a:rPr lang="ru-RU" sz="2000" b="1" dirty="0" smtClean="0"/>
              <a:t>4. Какие аппараты управления применяются в ЭЦ для управления стрелками и сигналами?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1219"/>
          <a:stretch/>
        </p:blipFill>
        <p:spPr>
          <a:xfrm>
            <a:off x="1050877" y="367461"/>
            <a:ext cx="6504275" cy="384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44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47" y="5272722"/>
            <a:ext cx="9130553" cy="12792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Электрическая </a:t>
            </a:r>
            <a:r>
              <a:rPr lang="ru-RU" sz="2000" b="1" dirty="0">
                <a:solidFill>
                  <a:srgbClr val="C00000"/>
                </a:solidFill>
              </a:rPr>
              <a:t>централизация (ЭЦ) </a:t>
            </a:r>
            <a:r>
              <a:rPr lang="ru-RU" sz="2000" b="1" dirty="0"/>
              <a:t>представляет собой систему централизованного управления стрелками и светофорами на станциях с помощью электрической энергии</a:t>
            </a:r>
            <a:r>
              <a:rPr lang="ru-RU" sz="2000" dirty="0"/>
              <a:t>. Управление стрелками и светофорами в ЭЦ осуществляется с поста </a:t>
            </a:r>
            <a:r>
              <a:rPr lang="ru-RU" sz="2000" dirty="0" smtClean="0"/>
              <a:t>централизации (пост ЭЦ).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297" t="4966" r="19601"/>
          <a:stretch/>
        </p:blipFill>
        <p:spPr>
          <a:xfrm>
            <a:off x="4147391" y="483442"/>
            <a:ext cx="4989238" cy="45113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3134"/>
          <a:stretch/>
        </p:blipFill>
        <p:spPr>
          <a:xfrm>
            <a:off x="26894" y="483443"/>
            <a:ext cx="4080156" cy="451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485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70584" y="831824"/>
            <a:ext cx="9032472" cy="5759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        </a:t>
            </a:r>
            <a:r>
              <a:rPr lang="ru-RU" sz="2000" b="1" dirty="0" smtClean="0"/>
              <a:t>Курс </a:t>
            </a:r>
            <a:r>
              <a:rPr lang="ru-RU" sz="2000" b="1" dirty="0"/>
              <a:t>лекций Глава </a:t>
            </a:r>
            <a:r>
              <a:rPr lang="ru-RU" sz="2000" b="1" dirty="0" smtClean="0"/>
              <a:t>15 </a:t>
            </a:r>
            <a:r>
              <a:rPr lang="ru-RU" sz="2000" b="1" dirty="0"/>
              <a:t>стр. </a:t>
            </a:r>
            <a:r>
              <a:rPr lang="ru-RU" sz="2000" b="1" dirty="0" smtClean="0"/>
              <a:t>90-102</a:t>
            </a:r>
            <a:endParaRPr lang="ru-RU" sz="2000" b="1" dirty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Принципы </a:t>
            </a:r>
            <a:r>
              <a:rPr lang="ru-RU" sz="2000" dirty="0"/>
              <a:t>осигнализования и маршрутизации станции, понятие маршрута;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Понятие </a:t>
            </a:r>
            <a:r>
              <a:rPr lang="ru-RU" sz="2000" dirty="0"/>
              <a:t>пошерстной и противошерстной стрелки, плюсового и минусового положения стрелки</a:t>
            </a:r>
            <a:r>
              <a:rPr lang="ru-RU" sz="2000" dirty="0" smtClean="0"/>
              <a:t>;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Таблицы </a:t>
            </a:r>
            <a:r>
              <a:rPr lang="ru-RU" sz="2000" dirty="0"/>
              <a:t>зависимостей стрелок и сигналов. </a:t>
            </a:r>
          </a:p>
          <a:p>
            <a:pPr marL="457200" indent="-457200" algn="just">
              <a:buAutoNum type="arabicPeriod" startAt="4"/>
            </a:pPr>
            <a:r>
              <a:rPr lang="ru-RU" sz="2000" dirty="0" smtClean="0"/>
              <a:t>Условное </a:t>
            </a:r>
            <a:r>
              <a:rPr lang="ru-RU" sz="2000" dirty="0"/>
              <a:t>обозначение централизованной стрелки; </a:t>
            </a:r>
            <a:endParaRPr lang="ru-RU" sz="2000" dirty="0" smtClean="0"/>
          </a:p>
          <a:p>
            <a:pPr marL="457200" indent="-457200" algn="just">
              <a:buAutoNum type="arabicPeriod" startAt="4"/>
            </a:pPr>
            <a:r>
              <a:rPr lang="ru-RU" sz="2000" dirty="0" smtClean="0"/>
              <a:t>Принцип </a:t>
            </a:r>
            <a:r>
              <a:rPr lang="ru-RU" sz="2000" dirty="0"/>
              <a:t>разделения станции на изолированные участки и расстановки изолирующих стыков. </a:t>
            </a:r>
            <a:endParaRPr lang="ru-RU" sz="2000" dirty="0" smtClean="0"/>
          </a:p>
          <a:p>
            <a:pPr marL="457200" indent="-457200" algn="just">
              <a:buAutoNum type="arabicPeriod" startAt="4"/>
            </a:pPr>
            <a:r>
              <a:rPr lang="ru-RU" sz="2000" dirty="0"/>
              <a:t> </a:t>
            </a:r>
            <a:r>
              <a:rPr lang="ru-RU" sz="2000" dirty="0" smtClean="0"/>
              <a:t>Оборудование </a:t>
            </a:r>
            <a:r>
              <a:rPr lang="ru-RU" sz="2000" dirty="0"/>
              <a:t>станции рельсовыми цепями, двухниточный план станции.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характеристикам каждой системы. Курс лекций, Глава 14, стр. 88-90.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89700" y="431714"/>
            <a:ext cx="49807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Оборудование станции устройствами ЭЦ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2942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1686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5281518"/>
            <a:ext cx="9090212" cy="15764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Устройства </a:t>
            </a:r>
            <a:r>
              <a:rPr lang="ru-RU" sz="2000" b="1" dirty="0">
                <a:solidFill>
                  <a:srgbClr val="C00000"/>
                </a:solidFill>
              </a:rPr>
              <a:t>ЭЦ </a:t>
            </a:r>
            <a:r>
              <a:rPr lang="ru-RU" sz="2000" b="1" dirty="0">
                <a:solidFill>
                  <a:srgbClr val="002060"/>
                </a:solidFill>
              </a:rPr>
              <a:t>позволяют увеличить пропускную способность станций, повысить безопасность движения поездов, а также производительность и культуру труда.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Увеличение пропускной способности при ЭЦ стрелок и светофоров достигается благодаря ускорению установки маршрутов и их автоматическому размыканию.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259" y="322730"/>
            <a:ext cx="7434552" cy="495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04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5173942"/>
            <a:ext cx="9072853" cy="11192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Если </a:t>
            </a:r>
            <a:r>
              <a:rPr lang="ru-RU" sz="2000" dirty="0"/>
              <a:t>при управлении стрелками </a:t>
            </a:r>
            <a:r>
              <a:rPr lang="ru-RU" sz="2000" b="1" dirty="0"/>
              <a:t>вручную</a:t>
            </a:r>
            <a:r>
              <a:rPr lang="ru-RU" sz="2000" dirty="0"/>
              <a:t> на приготовление сложного маршрута затрачивается </a:t>
            </a:r>
            <a:r>
              <a:rPr lang="ru-RU" sz="2000" b="1" dirty="0"/>
              <a:t>10...15 мин</a:t>
            </a:r>
            <a:r>
              <a:rPr lang="ru-RU" sz="2000" dirty="0"/>
              <a:t>, то при </a:t>
            </a:r>
            <a:r>
              <a:rPr lang="ru-RU" sz="2000" b="1" dirty="0">
                <a:solidFill>
                  <a:srgbClr val="002060"/>
                </a:solidFill>
              </a:rPr>
              <a:t>ЭЦ — 5...7 </a:t>
            </a:r>
            <a:r>
              <a:rPr lang="ru-RU" sz="2000" b="1" dirty="0" smtClean="0">
                <a:solidFill>
                  <a:srgbClr val="002060"/>
                </a:solidFill>
              </a:rPr>
              <a:t>сек</a:t>
            </a:r>
            <a:r>
              <a:rPr lang="ru-RU" sz="2000" dirty="0" smtClean="0"/>
              <a:t>. </a:t>
            </a:r>
            <a:r>
              <a:rPr lang="ru-RU" sz="2000" dirty="0"/>
              <a:t>При введении ЭЦ на станциях пропускная способность горловин увеличивается примерно в 2 раза.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569"/>
          <a:stretch/>
        </p:blipFill>
        <p:spPr>
          <a:xfrm>
            <a:off x="110585" y="523784"/>
            <a:ext cx="3780216" cy="43297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2891" y="523785"/>
            <a:ext cx="5029962" cy="432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7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52378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27727"/>
            <a:ext cx="9117105" cy="1267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Повышение </a:t>
            </a:r>
            <a:r>
              <a:rPr lang="ru-RU" sz="2000" b="1" dirty="0">
                <a:solidFill>
                  <a:srgbClr val="C00000"/>
                </a:solidFill>
              </a:rPr>
              <a:t>безопасности движения </a:t>
            </a:r>
            <a:r>
              <a:rPr lang="ru-RU" sz="2000" b="1" dirty="0"/>
              <a:t>обеспечивается </a:t>
            </a:r>
            <a:r>
              <a:rPr lang="ru-RU" sz="2000" dirty="0"/>
              <a:t>тем, что все передвижения на станции централизованы и маршрутизированы и осуществляются </a:t>
            </a:r>
            <a:r>
              <a:rPr lang="ru-RU" sz="2000" b="1" dirty="0">
                <a:solidFill>
                  <a:srgbClr val="C00000"/>
                </a:solidFill>
              </a:rPr>
              <a:t>только по разрешающему показанию светофора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002060"/>
                </a:solidFill>
              </a:rPr>
              <a:t>пути и стрелочные секции станций оборудуются электрическими РЦ.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6118"/>
          <a:stretch/>
        </p:blipFill>
        <p:spPr>
          <a:xfrm>
            <a:off x="351547" y="375867"/>
            <a:ext cx="8676186" cy="485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93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6448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5550458"/>
            <a:ext cx="9103659" cy="1052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Правилами </a:t>
            </a:r>
            <a:r>
              <a:rPr lang="ru-RU" sz="2000" b="1" dirty="0"/>
              <a:t>технической эксплуатации железных дорог к устройствам ЭЦ предъявляется ряд требований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C00000"/>
                </a:solidFill>
              </a:rPr>
              <a:t>Основным требованием к работе устройств ЭЦ </a:t>
            </a:r>
            <a:r>
              <a:rPr lang="ru-RU" sz="2000" b="1" dirty="0">
                <a:solidFill>
                  <a:srgbClr val="002060"/>
                </a:solidFill>
              </a:rPr>
              <a:t>является обеспечение взаимного замыкания стрелок и светофоров.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17" b="26115"/>
          <a:stretch/>
        </p:blipFill>
        <p:spPr>
          <a:xfrm>
            <a:off x="403411" y="485899"/>
            <a:ext cx="8633012" cy="50645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794" r="50940"/>
          <a:stretch/>
        </p:blipFill>
        <p:spPr>
          <a:xfrm>
            <a:off x="403411" y="185266"/>
            <a:ext cx="1419639" cy="177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41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52502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93259"/>
            <a:ext cx="9144000" cy="17647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Основным </a:t>
            </a:r>
            <a:r>
              <a:rPr lang="ru-RU" sz="2000" b="1" u="sng" dirty="0">
                <a:solidFill>
                  <a:srgbClr val="C00000"/>
                </a:solidFill>
              </a:rPr>
              <a:t>требованием к работе устройств ЭЦ </a:t>
            </a:r>
            <a:r>
              <a:rPr lang="ru-RU" sz="2000" b="1" u="sng" dirty="0"/>
              <a:t>является</a:t>
            </a:r>
            <a:r>
              <a:rPr lang="ru-RU" sz="2000" b="1" u="sng" dirty="0">
                <a:solidFill>
                  <a:srgbClr val="002060"/>
                </a:solidFill>
              </a:rPr>
              <a:t> </a:t>
            </a:r>
            <a:r>
              <a:rPr lang="ru-RU" sz="2000" b="1" u="sng" dirty="0" smtClean="0"/>
              <a:t>обеспечивать</a:t>
            </a:r>
            <a:r>
              <a:rPr lang="ru-RU" sz="2000" b="1" u="sng" dirty="0"/>
              <a:t>:</a:t>
            </a:r>
            <a:r>
              <a:rPr lang="ru-RU" sz="2000" u="sng" dirty="0"/>
              <a:t> </a:t>
            </a:r>
            <a:endParaRPr lang="ru-RU" sz="2000" u="sng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>
                <a:solidFill>
                  <a:srgbClr val="C00000"/>
                </a:solidFill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</a:rPr>
              <a:t>контроль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/>
              <a:t>положения стрелок и занятости путей и стрелочных секций на аппарате управления;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контроль</a:t>
            </a:r>
            <a:r>
              <a:rPr lang="ru-RU" sz="2000" dirty="0" smtClean="0"/>
              <a:t> </a:t>
            </a:r>
            <a:r>
              <a:rPr lang="ru-RU" sz="2000" dirty="0"/>
              <a:t>взреза стрелки с одновременным закрытием светофора, ограждающего данный маршрут;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657" r="30730" b="27824"/>
          <a:stretch/>
        </p:blipFill>
        <p:spPr>
          <a:xfrm>
            <a:off x="2072101" y="405231"/>
            <a:ext cx="6706330" cy="46880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4" y="405231"/>
            <a:ext cx="3456732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42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2101" y="0"/>
            <a:ext cx="4678323" cy="44375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классификация систем ЭЦ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93259"/>
            <a:ext cx="9144000" cy="17647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Основным </a:t>
            </a:r>
            <a:r>
              <a:rPr lang="ru-RU" sz="2000" b="1" u="sng" dirty="0">
                <a:solidFill>
                  <a:srgbClr val="C00000"/>
                </a:solidFill>
              </a:rPr>
              <a:t>требованием к работе устройств ЭЦ </a:t>
            </a:r>
            <a:r>
              <a:rPr lang="ru-RU" sz="2000" b="1" u="sng" dirty="0"/>
              <a:t>является </a:t>
            </a:r>
            <a:r>
              <a:rPr lang="ru-RU" sz="2000" b="1" u="sng" dirty="0" smtClean="0"/>
              <a:t>обеспечивать</a:t>
            </a:r>
            <a:r>
              <a:rPr lang="ru-RU" sz="2000" b="1" u="sng" dirty="0"/>
              <a:t>:</a:t>
            </a:r>
            <a:r>
              <a:rPr lang="ru-RU" sz="2000" u="sng" dirty="0"/>
              <a:t> </a:t>
            </a:r>
            <a:endParaRPr lang="ru-RU" sz="2000" u="sng" dirty="0" smtClean="0"/>
          </a:p>
          <a:p>
            <a:pPr marL="0" indent="0" algn="just">
              <a:buNone/>
            </a:pPr>
            <a:r>
              <a:rPr lang="ru-RU" sz="2000" dirty="0" smtClean="0"/>
              <a:t>*     </a:t>
            </a:r>
            <a:r>
              <a:rPr lang="ru-RU" sz="2000" b="1" dirty="0" smtClean="0">
                <a:solidFill>
                  <a:srgbClr val="002060"/>
                </a:solidFill>
              </a:rPr>
              <a:t>передачу </a:t>
            </a:r>
            <a:r>
              <a:rPr lang="ru-RU" sz="2000" dirty="0"/>
              <a:t>стрелок на местное управление;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* </a:t>
            </a:r>
            <a:r>
              <a:rPr lang="ru-RU" sz="2000" b="1" dirty="0" smtClean="0">
                <a:solidFill>
                  <a:srgbClr val="002060"/>
                </a:solidFill>
              </a:rPr>
              <a:t>возможность</a:t>
            </a:r>
            <a:r>
              <a:rPr lang="ru-RU" sz="2000" dirty="0" smtClean="0"/>
              <a:t> </a:t>
            </a:r>
            <a:r>
              <a:rPr lang="ru-RU" sz="2000" dirty="0"/>
              <a:t>маневровых передвижений по показаниям маневровых светофоров.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64" y="348438"/>
            <a:ext cx="8815908" cy="47448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50588" t="19482" r="10882"/>
          <a:stretch/>
        </p:blipFill>
        <p:spPr>
          <a:xfrm>
            <a:off x="134470" y="348437"/>
            <a:ext cx="3523130" cy="4744821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7530353" y="537882"/>
            <a:ext cx="1223682" cy="12236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1425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823</TotalTime>
  <Words>1615</Words>
  <Application>Microsoft Office PowerPoint</Application>
  <PresentationFormat>Экран (4:3)</PresentationFormat>
  <Paragraphs>120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Тема Office</vt:lpstr>
      <vt:lpstr>ОАО "РЖД"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Презентация PowerPoint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Назначение и классификация систем ЭЦ</vt:lpstr>
      <vt:lpstr>Закрепление материала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132</cp:revision>
  <dcterms:created xsi:type="dcterms:W3CDTF">2020-04-22T10:21:16Z</dcterms:created>
  <dcterms:modified xsi:type="dcterms:W3CDTF">2024-10-30T15:45:57Z</dcterms:modified>
</cp:coreProperties>
</file>