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8"/>
  </p:notesMasterIdLst>
  <p:sldIdLst>
    <p:sldId id="303" r:id="rId2"/>
    <p:sldId id="304" r:id="rId3"/>
    <p:sldId id="373" r:id="rId4"/>
    <p:sldId id="374" r:id="rId5"/>
    <p:sldId id="379" r:id="rId6"/>
    <p:sldId id="361" r:id="rId7"/>
    <p:sldId id="380" r:id="rId8"/>
    <p:sldId id="375" r:id="rId9"/>
    <p:sldId id="381" r:id="rId10"/>
    <p:sldId id="377" r:id="rId11"/>
    <p:sldId id="382" r:id="rId12"/>
    <p:sldId id="378" r:id="rId13"/>
    <p:sldId id="383" r:id="rId14"/>
    <p:sldId id="376" r:id="rId15"/>
    <p:sldId id="384" r:id="rId16"/>
    <p:sldId id="385" r:id="rId17"/>
    <p:sldId id="370" r:id="rId18"/>
    <p:sldId id="390" r:id="rId19"/>
    <p:sldId id="393" r:id="rId20"/>
    <p:sldId id="392" r:id="rId21"/>
    <p:sldId id="372" r:id="rId22"/>
    <p:sldId id="386" r:id="rId23"/>
    <p:sldId id="389" r:id="rId24"/>
    <p:sldId id="388" r:id="rId25"/>
    <p:sldId id="387" r:id="rId26"/>
    <p:sldId id="371" r:id="rId27"/>
    <p:sldId id="311" r:id="rId28"/>
    <p:sldId id="316" r:id="rId29"/>
    <p:sldId id="324" r:id="rId30"/>
    <p:sldId id="323" r:id="rId31"/>
    <p:sldId id="319" r:id="rId32"/>
    <p:sldId id="328" r:id="rId33"/>
    <p:sldId id="327" r:id="rId34"/>
    <p:sldId id="336" r:id="rId35"/>
    <p:sldId id="337" r:id="rId36"/>
    <p:sldId id="335" r:id="rId37"/>
    <p:sldId id="334" r:id="rId38"/>
    <p:sldId id="333" r:id="rId39"/>
    <p:sldId id="338" r:id="rId40"/>
    <p:sldId id="332" r:id="rId41"/>
    <p:sldId id="331" r:id="rId42"/>
    <p:sldId id="330" r:id="rId43"/>
    <p:sldId id="341" r:id="rId44"/>
    <p:sldId id="340" r:id="rId45"/>
    <p:sldId id="329" r:id="rId46"/>
    <p:sldId id="343" r:id="rId47"/>
    <p:sldId id="345" r:id="rId48"/>
    <p:sldId id="342" r:id="rId49"/>
    <p:sldId id="344" r:id="rId50"/>
    <p:sldId id="349" r:id="rId51"/>
    <p:sldId id="348" r:id="rId52"/>
    <p:sldId id="347" r:id="rId53"/>
    <p:sldId id="394" r:id="rId54"/>
    <p:sldId id="350" r:id="rId55"/>
    <p:sldId id="346" r:id="rId56"/>
    <p:sldId id="353" r:id="rId57"/>
    <p:sldId id="354" r:id="rId58"/>
    <p:sldId id="352" r:id="rId59"/>
    <p:sldId id="339" r:id="rId60"/>
    <p:sldId id="326" r:id="rId61"/>
    <p:sldId id="359" r:id="rId62"/>
    <p:sldId id="360" r:id="rId63"/>
    <p:sldId id="306" r:id="rId64"/>
    <p:sldId id="310" r:id="rId65"/>
    <p:sldId id="308" r:id="rId66"/>
    <p:sldId id="309" r:id="rId6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1354" y="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02.08.2025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872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02.08.2025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02.08.2025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02.08.2025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02.08.2025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02.08.2025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02.08.2025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02.08.2025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0" y="5339933"/>
            <a:ext cx="9144000" cy="80483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300" b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290027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" y="6089904"/>
            <a:ext cx="9118854" cy="768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сбрасывающих остряков (далее – сбрасывающий остряк),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5900"/>
          <a:stretch/>
        </p:blipFill>
        <p:spPr>
          <a:xfrm>
            <a:off x="353650" y="748704"/>
            <a:ext cx="8436700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9375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02" y="5481828"/>
            <a:ext cx="9118854" cy="12252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Стрелочный сбрасывающий остряк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железнодорожная стрелка с одним остряком, предназначенная для сброса железнодорожного подвижного состава с рельсов с целью предотвращения несанкционированного выезда на маршрут другого железнодорожного подвижного состава.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707841"/>
            <a:ext cx="7644383" cy="485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9810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6373368"/>
            <a:ext cx="9118854" cy="4846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сбрасывающих стрелок,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29" y="908085"/>
            <a:ext cx="8004742" cy="504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562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5815584"/>
            <a:ext cx="9118854" cy="10424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 сбрасывающие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устройства, предназначенные для устранения возможных случайных выходов потерявшего управление подвижного состава на пути со стоящим или двигающимся железнодорожным подвижным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составом.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s://xn----htbf8agk1f.xn--p1ai/wp-content/uploads/2023/12/%D0%A0%D0%B8%D1%81%D1%83%D0%BD%D0%BE%D0%BA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30" y="747712"/>
            <a:ext cx="7467918" cy="50678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9983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" y="6099048"/>
            <a:ext cx="9118854" cy="7589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стационарных устройств для закрепления вагонов.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xn----htbf8agk1f.xn--p1ai/wp-content/uploads/2023/12/%D0%A0%D0%B8%D1%81%D1%83%D0%BD%D0%BE%D0%BA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981" y="783526"/>
            <a:ext cx="7353491" cy="5315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44843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5728717"/>
            <a:ext cx="9118854" cy="9784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Наиболее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распространенным стационарным устройством, применяемым для закрепления подвижного состава на станционных путях является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Упор тормозной стационарный повышенной мощности (УТС-380).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72" y="778343"/>
            <a:ext cx="8800664" cy="495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18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748092"/>
            <a:ext cx="9144000" cy="948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Кроме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этого, возможно применение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домкратовидных устройств закрепления подвижного состава ДУЗС-006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других, допущенных установленным порядком к применению на инфраструктуре ОАО «РЖД».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792"/>
          <a:stretch/>
        </p:blipFill>
        <p:spPr>
          <a:xfrm>
            <a:off x="453988" y="716637"/>
            <a:ext cx="8236024" cy="4954899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582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" y="4914900"/>
            <a:ext cx="9118854" cy="1280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установки устройств сбрасывания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(сбрасывающих башмаков, сбрасывающих остряков или сбрасывающих стрелок)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 указателями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тех случаях, когда эти устройства не включены в централизацию и не имеют контроля заграждающего положения.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47304" y="6556248"/>
            <a:ext cx="996696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п.71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2" name="Picture 8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4" t="10345" r="22770" b="5679"/>
          <a:stretch/>
        </p:blipFill>
        <p:spPr bwMode="auto">
          <a:xfrm>
            <a:off x="146304" y="768096"/>
            <a:ext cx="3584448" cy="378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47" y="768096"/>
            <a:ext cx="4956048" cy="378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33250" y="5749790"/>
            <a:ext cx="41033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 (3,2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мин)  Сбрасывающие стрелки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остряки </a:t>
            </a: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3817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5449824"/>
            <a:ext cx="9118854" cy="1408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Указатели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 сбрасывания и путевого заграждения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показывают: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железнодорожный путь загражден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 светлое время суток виден белый круг с горизонтальной черной полосой, в темное время суток — молочно-белый огонь с той же черной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полосой;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47304" y="6556248"/>
            <a:ext cx="996696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п.71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4" name="Picture 1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582" y="715306"/>
            <a:ext cx="5870321" cy="479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2311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" y="5477256"/>
            <a:ext cx="9118854" cy="13807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Указатели устройств сбрасывания и путевого заграждения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показывают: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заграждение с железнодорожного пути снято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 светлое время суток виден белый круг или прямоугольник с вертикальной черной полосой, в темное время суток — молочно-белый огонь с той же черной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полосой.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47304" y="6556248"/>
            <a:ext cx="996696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п.71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4" name="Picture 8" descr="https://studfile.net/html/2706/315/html_bGAdcrHoeo.K6lj/img-XdBnR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" r="2109" b="1530"/>
          <a:stretch/>
        </p:blipFill>
        <p:spPr bwMode="auto">
          <a:xfrm>
            <a:off x="1709928" y="676655"/>
            <a:ext cx="5943600" cy="4859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5024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5008519"/>
            <a:ext cx="90906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на маршруты следования поездов.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Оборудование мест установки устройств сбрасывания указателями.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АСКО ПВ: электронные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габаритные ворота, электронные вагонные весы, система телевизионного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видеоконтроля, передача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информации на пункт коммерческого осмотра, фиксирование передаваемой информации. 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7432" y="640081"/>
            <a:ext cx="9090612" cy="15544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III.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п.27,28,37 Организация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эксплуатации технологических систем, сооружений, устройств и объектов технического назначения железнодорожного транспорта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57,63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путевого хозяйства </a:t>
            </a:r>
          </a:p>
          <a:p>
            <a:pPr marL="0" indent="0" algn="just">
              <a:buNone/>
            </a:pPr>
            <a:r>
              <a:rPr lang="ru-RU" sz="1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 VI.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п.71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 на железнодорожном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>
            <a:spLocks noGrp="1"/>
          </p:cNvSpPr>
          <p:nvPr>
            <p:ph sz="half" idx="1"/>
          </p:nvPr>
        </p:nvSpPr>
        <p:spPr>
          <a:xfrm>
            <a:off x="0" y="1"/>
            <a:ext cx="9144000" cy="64008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658" y="2296179"/>
            <a:ext cx="3529022" cy="271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54" y="2296180"/>
            <a:ext cx="4818390" cy="271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0234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" y="4652618"/>
            <a:ext cx="9118854" cy="220538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Указатели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путевого заграждения на упорах устанавливаются на правом конце бруса и дают сигнальное показание только в сторону железнодорожного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сигнальных приборов путевого заграждения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стрелочные фонари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Приборы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путевого заграждения должны препятствовать выходу подвижного состава на пути, по которым могут следовать поезда или производиться маневровая работа.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47304" y="6556248"/>
            <a:ext cx="996696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п.71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19" y="739740"/>
            <a:ext cx="6969132" cy="391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42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4517136"/>
            <a:ext cx="9118854" cy="234086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проектировании и строительстве перегонов, имеющих затяжные спуски, и на железнодорожных станциях, ограничивающих такие перегоны, должны быть предусмотрены улавливающие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тупики.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Улавливающий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тупик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железнодорожный путь, предназначенный для улавливания поезда или группы вагонов, потерявших управление тормозами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Улавливающий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тупик устраивается в конце затяжного спуска, перед станцией, таким образом, чтобы исключить попадание неуправляемого подвижного состава на станцию.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63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60"/>
          <a:stretch/>
        </p:blipFill>
        <p:spPr bwMode="auto">
          <a:xfrm>
            <a:off x="1298576" y="719329"/>
            <a:ext cx="6351904" cy="3797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6700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5436672"/>
            <a:ext cx="9118854" cy="7406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Для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остановки подвижного состава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улавливающем тупике используются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путевые упоры,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xn----htbf8agk1f.xn--p1ai/wp-content/uploads/2023/12/%D0%A0%D0%B8%D1%81%D1%83%D0%BD%D0%BE%D0%BA3-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488" y="816864"/>
            <a:ext cx="6163056" cy="43586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5146" y="2185416"/>
            <a:ext cx="2663190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Путевые упоры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это конструкция из рельсов и деревянного бруса, его назначение остановить движущийся вагон или состав.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63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7356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928867"/>
            <a:ext cx="9118854" cy="7040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Для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остановки подвижного состава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улавливающем тупике используются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тупиковая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призма,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xn----htbf8agk1f.xn--p1ai/wp-content/uploads/2023/12/%D0%A0%D0%B8%D1%81%D1%83%D0%BD%D0%BE%D0%BA4-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724" y="716788"/>
            <a:ext cx="6886004" cy="5135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63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8424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49824"/>
            <a:ext cx="9118854" cy="7132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Для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остановки подвижного состава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улавливающем тупике используются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отсыпка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песка или гравия выше уровня головки рельс,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xn----htbf8agk1f.xn--p1ai/wp-content/uploads/2023/12/%D0%A0%D0%B8%D1%81%D1%83%D0%BD%D0%BE%D0%BA5-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796861"/>
            <a:ext cx="8220456" cy="45615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63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067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6062472"/>
            <a:ext cx="9118854" cy="7955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Для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остановки подвижного состава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улавливающем тупике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обратного уклона.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63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s://xn----htbf8agk1f.xn--p1ai/wp-content/uploads/2023/12/%D0%A0%D0%B8%D1%81%D1%83%D0%BD%D0%BE%D0%BA6-2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5"/>
          <a:stretch/>
        </p:blipFill>
        <p:spPr bwMode="auto">
          <a:xfrm>
            <a:off x="1037716" y="704088"/>
            <a:ext cx="7713091" cy="51114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6711696" y="5276088"/>
            <a:ext cx="1783080" cy="28346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7754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907024"/>
            <a:ext cx="9118854" cy="9509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Разводные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ограждены с обеих сторон предохранительными тупиками либо сбрасывающими башмаками или сбрасывающими стрелками.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63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9"/>
          <a:stretch/>
        </p:blipFill>
        <p:spPr bwMode="auto">
          <a:xfrm>
            <a:off x="987551" y="749809"/>
            <a:ext cx="7461505" cy="504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816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12702"/>
            <a:ext cx="9118854" cy="17452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Сооружения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устройства, места выполнения приема к перевозке, сортировки и выдачи грузов на железнодорожных станциях и железнодорожных путях необщего пользования,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предназначенные для выполнения грузовых операций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состоянии, обеспечивающем сохранность грузов, железнодорожного подвижного состава и безопасное выполнение грузовых операций.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7"/>
          <a:stretch/>
        </p:blipFill>
        <p:spPr bwMode="auto">
          <a:xfrm>
            <a:off x="1079118" y="506188"/>
            <a:ext cx="7251065" cy="467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0264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17758"/>
            <a:ext cx="9118854" cy="24402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Помещения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работников железнодорожного транспорта, обслуживающих грузоотправителей и грузополучателей должны быть в состоянии, обеспечивающем выполнение операций по приему к перевозке, сортировке и выдаче грузов.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Железнодорожные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в местах выполнения грузовой работы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 устройствами посекционного отключения напряжения в контактной сети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пути для проведения осмотра грузовых поездов в коммерческом отношении.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70" name="Picture 6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047" y="512480"/>
            <a:ext cx="5839907" cy="396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4802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660542"/>
            <a:ext cx="9118854" cy="15532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(автоматического и неавтоматического действия) и иные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автоматического выявления непригодных в коммерческом отношении вагонов и поездов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устанавливаться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местах, определяемых локальным нормативным актом владельца инфраструктуры (владельца железнодорожных путей необщего пользования).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28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89" y="656973"/>
            <a:ext cx="3457532" cy="26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16725" r="11149" b="17303"/>
          <a:stretch/>
        </p:blipFill>
        <p:spPr bwMode="auto">
          <a:xfrm>
            <a:off x="4069080" y="656973"/>
            <a:ext cx="4936268" cy="266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834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 descr="Безимени-12.jpg"/>
          <p:cNvPicPr>
            <a:picLocks noChangeAspect="1"/>
          </p:cNvPicPr>
          <p:nvPr/>
        </p:nvPicPr>
        <p:blipFill>
          <a:blip r:embed="rId2" cstate="print"/>
          <a:srcRect l="28194" t="33449" r="32675" b="51401"/>
          <a:stretch>
            <a:fillRect/>
          </a:stretch>
        </p:blipFill>
        <p:spPr bwMode="auto">
          <a:xfrm>
            <a:off x="33374" y="1284573"/>
            <a:ext cx="902586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3" descr="Безимени-1.jpg"/>
          <p:cNvPicPr>
            <a:picLocks noChangeAspect="1"/>
          </p:cNvPicPr>
          <p:nvPr/>
        </p:nvPicPr>
        <p:blipFill>
          <a:blip r:embed="rId3" cstate="print"/>
          <a:srcRect l="33463" t="71516" r="27950" b="21861"/>
          <a:stretch>
            <a:fillRect/>
          </a:stretch>
        </p:blipFill>
        <p:spPr bwMode="auto">
          <a:xfrm>
            <a:off x="18026" y="3939084"/>
            <a:ext cx="91440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5" descr="Локомотив с вагоном.JPG"/>
          <p:cNvPicPr>
            <a:picLocks noChangeAspect="1"/>
          </p:cNvPicPr>
          <p:nvPr/>
        </p:nvPicPr>
        <p:blipFill>
          <a:blip r:embed="rId4" cstate="print"/>
          <a:srcRect l="48616" t="781" r="638" b="66087"/>
          <a:stretch>
            <a:fillRect/>
          </a:stretch>
        </p:blipFill>
        <p:spPr bwMode="auto">
          <a:xfrm rot="193015">
            <a:off x="22845" y="3362409"/>
            <a:ext cx="237056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Локомотив с вагоном.JPG"/>
          <p:cNvPicPr>
            <a:picLocks noChangeAspect="1"/>
          </p:cNvPicPr>
          <p:nvPr/>
        </p:nvPicPr>
        <p:blipFill>
          <a:blip r:embed="rId5" cstate="print"/>
          <a:srcRect l="51384" t="8759" r="1346" b="63329"/>
          <a:stretch>
            <a:fillRect/>
          </a:stretch>
        </p:blipFill>
        <p:spPr bwMode="auto">
          <a:xfrm>
            <a:off x="2395320" y="3579167"/>
            <a:ext cx="2087563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https://cdn.pixabay.com/photo/2016/06/28/11/14/railroad-1484415__48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832" y="681070"/>
            <a:ext cx="5832648" cy="274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560383" y="3518978"/>
            <a:ext cx="498855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b="1" dirty="0" smtClean="0"/>
              <a:t>GIF</a:t>
            </a: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6698" y="4457711"/>
            <a:ext cx="9108504" cy="23723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предотвращения самопроизвольного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или составов без локомотива за пределы полезной длины путей на железнодорожных станциях, разъездах и обгонных пунктах продольный профиль вновь построенных и реконструированных приемоотправочных железнодорожных путей, на которых предусматриваются отцепка локомотивов от вагонов и производство маневровых операций,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проектируется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вогнутого (ямообразного) очертания с одинаковыми отметками высот по концам полезной длины путей.</a:t>
            </a:r>
          </a:p>
          <a:p>
            <a:pPr marL="0" indent="0" algn="just">
              <a:buNone/>
            </a:pP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562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35833 -0.0111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33 -0.01111 L 0.03559 0.00047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0" y="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4728654"/>
            <a:ext cx="9118854" cy="21293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коммерческого осмотра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(вагонные весы, автоматизированные системы коммерческого осмотра поездов и вагонов, посты автоматизированного приема и диагностики подвижного состава на сортировочных станциях), установленные на железнодорожных путях общего пользования,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подключены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автоматизированным системам владельца инфраструктуры с целью организации передачи и хранения информации в базе данных.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28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6" b="6717"/>
          <a:stretch/>
        </p:blipFill>
        <p:spPr bwMode="auto">
          <a:xfrm>
            <a:off x="155448" y="473990"/>
            <a:ext cx="8820404" cy="425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2426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" y="5213286"/>
            <a:ext cx="9118854" cy="164471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техническим средствам коммерческого осмотра (ТСКО)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должны быть подключены к автоматизированным системам владельца инфраструктуры,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технические средства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конструкция и принцип действия которых обеспечивают преобразование и передачу информации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персональный компьютер (ПК),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оборудованное соответствующим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программным обеспечением (ПО).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28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07" y="501077"/>
            <a:ext cx="7427250" cy="471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1035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12118"/>
            <a:ext cx="9118854" cy="18458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конструкцией технических средств коммерческого осмотра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предусмотрена возможность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подключения к автоматизированным системам и, которые были введены в эксплуатацию до 1 августа 2022 г. (дата ввода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ПТЭ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подключение данных технических средств к автоматизированным системам не требуется, и они должны эксплуатироваться в соответствии с эксплуатационной документацией производителя.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28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62" y="508127"/>
            <a:ext cx="8007095" cy="450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990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24872"/>
            <a:ext cx="9118854" cy="15473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Вагонные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весы, которые определяют массу вагона и/или всего поезда путем взвешивания в движении, и имеют одно или более грузоприемных устройств с установленными рельсами для транспортировки железнодорожных транспортных средств; весы также могут быть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оснащены режимом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статического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взвешивания.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8" r="3152"/>
          <a:stretch/>
        </p:blipFill>
        <p:spPr bwMode="auto">
          <a:xfrm>
            <a:off x="3549958" y="2659489"/>
            <a:ext cx="5495743" cy="216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59" y="582834"/>
            <a:ext cx="4212463" cy="315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72767" y="5971902"/>
            <a:ext cx="42124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 мин) Весы вагонные для взвешивания в движении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50808" y="6556248"/>
            <a:ext cx="39319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343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12080"/>
            <a:ext cx="9118854" cy="164592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сентября 2015 года крушение грузового поезда на перегоне Буркин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Багаевка.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Грузоотправитель ОАО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«Волгограднефтемаш»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железнодорожникам неправильные исходные данные о массе и габаритах груза, на основании которых и производились дальнейшие расчеты на перевозку, включая величину возможных отклонений груза в кривых участках пути.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www.4vsar.ru/i/gallery/10803/big/1098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8" y="507493"/>
            <a:ext cx="4183660" cy="314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www.4vsar.ru/i/gallery/10803/big/10985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" b="30360"/>
          <a:stretch/>
        </p:blipFill>
        <p:spPr bwMode="auto">
          <a:xfrm>
            <a:off x="4279392" y="2615185"/>
            <a:ext cx="4839462" cy="259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www.4vsar.ru/i/gallery/10803/big/10986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064" y="507493"/>
            <a:ext cx="3621024" cy="241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www.4vsar.ru/i/gallery/10803/big/10986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08" y="3104388"/>
            <a:ext cx="2807376" cy="210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0502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4975542"/>
            <a:ext cx="9118854" cy="17818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оптимизации эксплуатационной работы железных дорог решение проблем обеспечения сохранности грузов в пути следования, повышение безопасности движения осуществляется за счет внедрения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комплексов технических средств выявления коммерческих неисправностей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ПКО. В качестве таких комплексов выступает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поездов и вагонов (АСКО ПВ).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39" y="540702"/>
            <a:ext cx="5790867" cy="443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6862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08614"/>
            <a:ext cx="9118854" cy="18184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коммерческого осмотра поездов и вагонов (АСКО ПВ)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осмотра движущегося грузового подвижного состава и находящихся на нем грузов и контейнеров с последующим сбором, обработкой, хранением и документированием информации о коммерческом состоянии вагонов и грузов и передачей ее в автоматизированную систему оперативного управления перевозками.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91" y="536784"/>
            <a:ext cx="8901627" cy="366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557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280598"/>
            <a:ext cx="9326880" cy="25133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АСКО ПВ: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габаритов погрузки и коммерческого осмотра электронными методами.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эффективности и скорости работы персонала.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пропускной способности станции.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безопасности работы персонала.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расходов (сокращение удаленных пунктов коммерческого осмотра).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7" t="20443" r="13189" b="13846"/>
          <a:stretch/>
        </p:blipFill>
        <p:spPr bwMode="auto">
          <a:xfrm>
            <a:off x="1434982" y="476091"/>
            <a:ext cx="5733914" cy="375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0781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5789358"/>
            <a:ext cx="9118854" cy="10686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Автоматизированное рабочее место оператора поста коммерческого осмотра АРМ ПКО.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Picture background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3"/>
          <a:stretch/>
        </p:blipFill>
        <p:spPr bwMode="auto">
          <a:xfrm>
            <a:off x="162654" y="493299"/>
            <a:ext cx="8835041" cy="526862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745736" y="2139696"/>
            <a:ext cx="4114800" cy="279806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7887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5789358"/>
            <a:ext cx="9118854" cy="10686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Электронные габаритные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Picture background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3"/>
          <a:stretch/>
        </p:blipFill>
        <p:spPr bwMode="auto">
          <a:xfrm>
            <a:off x="162654" y="493299"/>
            <a:ext cx="8835041" cy="526862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29184" y="905256"/>
            <a:ext cx="4334256" cy="465429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16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5586984"/>
            <a:ext cx="9118854" cy="12710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предупреждения самопроизвольного движения железнодорожного подвижного состава вагонов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другие железнодорожные пути и маршруты приема, следования и отправления поездов в необходимых случаях предусматривается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устройство предохранительных тупиков,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xn----htbf8agk1f.xn--p1ai/wp-content/uploads/2023/12/%D0%A0%D0%B8%D1%81%D1%83%D0%BD%D0%BE%D0%BA1-5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2"/>
          <a:stretch/>
        </p:blipFill>
        <p:spPr bwMode="auto">
          <a:xfrm>
            <a:off x="251332" y="740664"/>
            <a:ext cx="8709788" cy="4846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09403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88720"/>
            <a:ext cx="4773168" cy="47640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габаритные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ворота оборудованы: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системой контроля негабаритности;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телевизионной системой коммерческого осмотра;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системой освещения;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системой оповещения;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тепловизионным комплексом;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тензометрическими вагонными весами;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устройством грозозащиты;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оборудованием для передачи сигналов.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" t="14811" r="38782" b="6212"/>
          <a:stretch/>
        </p:blipFill>
        <p:spPr bwMode="auto">
          <a:xfrm>
            <a:off x="4718434" y="722377"/>
            <a:ext cx="4425566" cy="470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0297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" y="4271454"/>
            <a:ext cx="9118854" cy="25865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АСКО ПВ предназначена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визуального контроля на ходу поезда: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технического состояния крыши, бортов, наличия и целостности пломб у крытых вагонов;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регистрации состояния грузов на открытом подвижном составе;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автоматического контроля габаритов грузовых вагонов по 9 зонам;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улучшения условий труда и повышения техники безопасности работников, занятых коммерческим осмотром вагонов.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6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7" t="7040" r="8082" b="12480"/>
          <a:stretch/>
        </p:blipFill>
        <p:spPr bwMode="auto">
          <a:xfrm>
            <a:off x="3510782" y="515485"/>
            <a:ext cx="5395987" cy="384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1" t="17690" r="55411" b="13971"/>
          <a:stretch/>
        </p:blipFill>
        <p:spPr bwMode="auto">
          <a:xfrm>
            <a:off x="649224" y="515484"/>
            <a:ext cx="2487168" cy="375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0682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5039550"/>
            <a:ext cx="9118854" cy="18184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АСКО ПВ обеспечивает: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видеоконтроль состояния вагонов и грузов составов, проходящих в зоне наблюдения, формируемый тремя телевизионными камерами;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отображение видеоинформации на экране монитора оператора службы безопасности транспортной службы;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038" y="496826"/>
            <a:ext cx="6629274" cy="457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5043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26902"/>
            <a:ext cx="9118854" cy="24310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АСКО ПВ обеспечивает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регистрацию событий, происходящих в секторах обзора телевизионных камер с возможностью последующего просмотра записанной информации на экране монитора;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контроль габаритов подвижного состава с помощью девяти датчиков негабаритности груза (ДНГ), двух датчиков счета вагонов (ДСВ) и одного датчика начала состава (ДНС);</a:t>
            </a:r>
          </a:p>
          <a:p>
            <a:pPr marL="0" indent="0" algn="just">
              <a:buNone/>
            </a:pP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1"/>
          <a:stretch/>
        </p:blipFill>
        <p:spPr bwMode="auto">
          <a:xfrm>
            <a:off x="3264831" y="512064"/>
            <a:ext cx="5166064" cy="429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02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312" y="1372806"/>
            <a:ext cx="4187952" cy="47445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АСКО ПВ обеспечивает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световую индикацию срабатывания каждого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датчика негабаритности (ДНГ)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датчика счёта вагонов (ДСВ);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звуковую сигнализацию при срабатывании любого датчика негабаритности 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контроль состояния кабельных линий связи;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контроль работоспособности датчиков;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создание видеоархивов.</a:t>
            </a:r>
          </a:p>
          <a:p>
            <a:pPr marL="0" indent="0" algn="just">
              <a:buNone/>
            </a:pP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312" y="493776"/>
            <a:ext cx="4297680" cy="627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5549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656008"/>
            <a:ext cx="9118854" cy="9642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несущей конструкции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электронных габаритных воротах (ЭГВ)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 три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телекамеры (ТК) 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левого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правого борта вагона, контроля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крыши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вагона и 12 датчиков (ДН, ДС).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631" y="498792"/>
            <a:ext cx="4137025" cy="520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/>
          <a:stretch/>
        </p:blipFill>
        <p:spPr bwMode="auto">
          <a:xfrm>
            <a:off x="58188" y="495553"/>
            <a:ext cx="4513812" cy="520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0654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4500054"/>
            <a:ext cx="9118854" cy="12423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Система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АСКО ПВ предоставляет оператору АРМ О ПКО возможность визуального контроля состояния крыш и бортов вагонов подвижного состава, а также крепления грузов на открытых вагонах в реальном масштабе времени при прохождении состава через габаритные ворота.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" y="674466"/>
            <a:ext cx="8962542" cy="351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523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4503151"/>
            <a:ext cx="9118854" cy="235484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 на несущей конструкции закреплены четыре телекамеры высокого разрешения, направленные на вагон с трех сторон: справа, слева и сверху, в том числе специально на люки цистерн, размещенные в термостатированных контейнерах.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Телекамеры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формируют видеоизображения, которые поступают на автоматизированное рабочее место и отображаются на компьютерном мониторе АРМ О ПКО в четырех окнах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Одновременно ведется регистрация видеоизображений в архив системы.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616" y="484505"/>
            <a:ext cx="6601968" cy="404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294014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3556698"/>
            <a:ext cx="9118854" cy="21933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получении информации о подходе поезда к зоне контроля оператор вводит с клавиатуры АРМ ПКО номер состава и начальное значение порядкового номера вагона, соответствующее количеству локомотивов в принимаемом составе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входе состава в зону контроля локомотив пересекает луч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датчика ДНС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этом начинается процесс записи информации на жесткий диск АРМ ПКО, а на мониторе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ПКО отображается информация от телевизионных камер и от датчиков. По полученным результатам формируется протокол осмотра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7" b="6318"/>
          <a:stretch/>
        </p:blipFill>
        <p:spPr bwMode="auto">
          <a:xfrm>
            <a:off x="4972050" y="598773"/>
            <a:ext cx="4046220" cy="2788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4973"/>
            <a:ext cx="4899660" cy="2636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8448299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55502"/>
            <a:ext cx="9118854" cy="22024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АСКО ПВ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позволило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значительно улучшить качество коммерческого осмотра подвижного состава, вагонов и грузов, сократить время на его проведение, и как следствие: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своевременно выявлять коммерческие неисправности, создающие угрозу безопасности движения поездов, сохранности перевозимых грузов (нарушение габарита погрузки, технических условий размещения и крепления грузов на открытом подвижном составе, перегруз вагонов и др.);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7"/>
          <a:stretch/>
        </p:blipFill>
        <p:spPr bwMode="auto">
          <a:xfrm>
            <a:off x="1682496" y="520730"/>
            <a:ext cx="6193662" cy="413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78913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5586984"/>
            <a:ext cx="9118854" cy="12710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Предохранительным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тупиком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тупиковый путь, предназначенный для предупреждения выхода подвижного состава на маршруты следования поездов. Полезная длина предохранительных тупиков должна быть не менее 50 м.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4736" y="6556248"/>
            <a:ext cx="96926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241, п. 63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53" r="36901" b="38014"/>
          <a:stretch/>
        </p:blipFill>
        <p:spPr bwMode="auto">
          <a:xfrm>
            <a:off x="402462" y="758952"/>
            <a:ext cx="8438839" cy="482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061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31574"/>
            <a:ext cx="9118854" cy="16264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АСКО ПВ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позволило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значительно улучшить качество коммерческого осмотра подвижного состава, вагонов и грузов, сократить время на его проведение, и как следствие: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увеличить скорость продвижения вагонопотоков, а значит, и сократить время оборота вагонов на территории России;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07" y="523367"/>
            <a:ext cx="7150481" cy="472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966112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65814"/>
            <a:ext cx="9118854" cy="19921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АСКО ПВ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позволило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значительно улучшить качество коммерческого осмотра подвижного состава, вагонов и грузов, сократить время на его проведение, и как следствие: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соблюдение охраны труда и профилактику травматизма среди работников, обеспечивающих коммерческие операции на пунктах коммерческого осмотра ПКО.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742" y="498077"/>
            <a:ext cx="6418764" cy="436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452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48110"/>
            <a:ext cx="9118854" cy="19098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АСКО ПВ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базовая система коммерческого осмотра, которая может модернизироваться путем введения дополнительного оборудования.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АСКО ПВ-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ряд дополнительных функций: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автоматическое распознавание инвентарных номеров вагонов;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контроль наличия остатков грузов в цистернах и вагонах закрытого типа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4" y="508095"/>
            <a:ext cx="7754112" cy="436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113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" y="4868226"/>
            <a:ext cx="9118854" cy="18824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АСКО ПВ-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имеет ряд дополнительных функций: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уровня налива цистерн;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взвешивание вагонов в движении,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автоматическое считывание информации о номере вагона и состоянии электронно-механического устройства с электронной пломбы.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7" t="13559" r="9533" b="14848"/>
          <a:stretch/>
        </p:blipFill>
        <p:spPr bwMode="auto">
          <a:xfrm>
            <a:off x="1234440" y="498348"/>
            <a:ext cx="6807708" cy="437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25296" y="4572000"/>
            <a:ext cx="1088136" cy="2962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931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286" y="4847526"/>
            <a:ext cx="9118854" cy="19464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приеме поезда запрашивается информация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плотность, масса груза, инвентарный номер вагона, калибровочный тип вагона) по вагонам принимаемого поезда из дорожной ведомости Электронной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Накладной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ЭТРАНа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электронных данных производится автоматический расчет уровня загрузки и массы перевозимого в цистернах груза.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43"/>
          <a:stretch/>
        </p:blipFill>
        <p:spPr bwMode="auto">
          <a:xfrm>
            <a:off x="6248955" y="531876"/>
            <a:ext cx="2867613" cy="4379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50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64"/>
          <a:stretch/>
        </p:blipFill>
        <p:spPr bwMode="auto">
          <a:xfrm>
            <a:off x="64874" y="840328"/>
            <a:ext cx="6116922" cy="369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2058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63127"/>
            <a:ext cx="9118854" cy="17544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внедрения АСКО ПВ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что, применяя автономно или в различных комбинациях отдельные подсистемы, входящие в состав системы (телевизионная система осмотра вагонов, электронные габаритные ворота, весы вагонные тензометрические, тепловизионный комплекс), можно расширить область применения данного оборудования, исходя из потребности в каждом конкретном случае, в том числе на станциях приема грузов к перевозке.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890" name="Picture 2" descr="https://studfile.net/html/2706/429/html_QTZiEYvGHj.zHEF/img-Rfno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5" y="528288"/>
            <a:ext cx="3713607" cy="434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472" y="528287"/>
            <a:ext cx="5223991" cy="433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1362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5076126"/>
            <a:ext cx="9118854" cy="17818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Это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позволит повысить качество приема груза к перевозке: не принимать от грузоотправителей вагоны с грузами, угрожающими безопасности движения, порожние вагоны после выгрузки с остатками грузов и неснятыми элементами крепления и избежать дополнительных эксплуатационных затрат, связанных с устранением коммерческих неисправностей в пути следования по причине необеспечения должного качества приема груза к перевозке.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5" t="19066" r="12437" b="11968"/>
          <a:stretch/>
        </p:blipFill>
        <p:spPr bwMode="auto">
          <a:xfrm>
            <a:off x="1490472" y="512064"/>
            <a:ext cx="6821424" cy="464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81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" y="5085270"/>
            <a:ext cx="9118854" cy="17727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автономного варианта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телевизионной системы осмотра вагонов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использована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«Смотровая вышка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позволяющая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выявлять коммерческие неисправности, угрожающие безопасности движения и сохранности перевозимых грузов в вагонах составов, сформированных и готовящихся к отправлению, подаваемых и выводимых с подъездных путей предприятий.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26" y="633628"/>
            <a:ext cx="3272346" cy="4451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98" name="Picture 2" descr="https://studfile.net/html/2706/429/html_QTZiEYvGHj.zHEF/img-U73Tg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33626"/>
            <a:ext cx="3213100" cy="445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256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5688" y="4856670"/>
            <a:ext cx="5843016" cy="2001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«Смотровая вышка»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осматривать подвижной состав в движении;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оперативно выявлять случаи хищения грузов;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контролировать очистку вагонов;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выводить работников из опасной зоны.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9"/>
          <a:stretch/>
        </p:blipFill>
        <p:spPr bwMode="auto">
          <a:xfrm>
            <a:off x="603504" y="453613"/>
            <a:ext cx="8110728" cy="440305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Прямоугольник 1"/>
          <p:cNvSpPr/>
          <p:nvPr/>
        </p:nvSpPr>
        <p:spPr>
          <a:xfrm>
            <a:off x="1389888" y="4343400"/>
            <a:ext cx="685800" cy="192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86584" y="649224"/>
            <a:ext cx="649224" cy="274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185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" y="4289742"/>
            <a:ext cx="9118854" cy="25682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возможности системы: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отображение и запись информации о проходящем составе;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круглосуточная работа, автоматическое включение освещения и записи информации;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осмотр вагона сверху и сбоку с помощью телекамер.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 информация о проведенном осмотре, а также видеоизображение с телевизионных камер отображается в специализированном АРМе.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214" y="525462"/>
            <a:ext cx="4416425" cy="416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63330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" y="6291072"/>
            <a:ext cx="9118854" cy="530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стрелок,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xn----htbf8agk1f.xn--p1ai/wp-content/uploads/2023/12/%D0%A0%D0%B8%D1%81%D1%83%D0%BD%D0%BE%D0%BA2-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04" y="728154"/>
            <a:ext cx="8152003" cy="55629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45302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286" y="3777678"/>
            <a:ext cx="9118854" cy="277857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Применяемые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железнодорожном транспорте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автоматизированные системы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оборудованием (исполнительными устройствами), технологическими процессами управления, контроля и обеспечения безопасности движения поездов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соответствовать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функциональной и информационной безопасности и Требованиям к обеспечению защиты информации в автоматизированных системах управления производственными и технологическими процессами на критически важных объектах, потенциально опасных объектах, а также объектах, представляющих повышенную опасность для жизни и здоровья людей и для окружающей природной среды, утвержденным приказом Федеральной службы по техническому и экспортному контролю от 14 марта 2014 г. № 31.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86216" y="6556248"/>
            <a:ext cx="55778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п.37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8" b="5692"/>
          <a:stretch/>
        </p:blipFill>
        <p:spPr bwMode="auto">
          <a:xfrm>
            <a:off x="109727" y="722377"/>
            <a:ext cx="4846321" cy="291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1" t="4016" r="7852"/>
          <a:stretch/>
        </p:blipFill>
        <p:spPr bwMode="auto">
          <a:xfrm>
            <a:off x="5082414" y="707883"/>
            <a:ext cx="3896994" cy="293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279100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4756086"/>
            <a:ext cx="9118854" cy="20287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управления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используемые на железнодорожном транспорте,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содержаться в работоспособном состоянии и обеспечивают возможность: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ввода, передачи, обработки и хранения, архивирования и резервирования данных;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выдачи результатов расчетов потребителям в установленные сроки;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86216" y="6556248"/>
            <a:ext cx="55778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п.37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9" t="36070" r="3241" b="13121"/>
          <a:stretch/>
        </p:blipFill>
        <p:spPr bwMode="auto">
          <a:xfrm>
            <a:off x="1441821" y="505968"/>
            <a:ext cx="5921003" cy="4326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136199"/>
      </p:ext>
    </p:extLst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579814"/>
            <a:ext cx="9118854" cy="25591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управления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используемые на железнодорожном транспорте,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содержаться в работоспособном состоянии и обеспечивают возможность: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 планирования, оперативного управления, учета, статистики во всех хозяйствах железнодорожного транспорта.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Подключение терминального и другого оборудования к автоматизированным системам, используемым на железнодорожном транспорте, осуществляется владельцем таких систем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"/>
            <a:ext cx="9144000" cy="429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коммерческого осмотра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 вагонов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86216" y="6556248"/>
            <a:ext cx="55778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п.37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4" y="688201"/>
            <a:ext cx="8954152" cy="145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188939"/>
      </p:ext>
    </p:extLst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4016"/>
            <a:ext cx="9144000" cy="5693984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требования предъявляются к сооружениям, устройствам, местам выполнения приема к перевозке, сортировки и выдачи грузов на железнодорожных станциях и железнодорожных путях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Чем, с точки зрения соблюдения электробезопасности, оборудуются железнодорожные станции в местах выполнения грузовой работы для проведения осмотра грузовых поездов в коммерческом отношении?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 документом определяется место установки вагонных весов и иных устройств автоматического выявления непригодных в коммерческом отношении вагонов и поездов?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коммерческого осмотра, установленные на железнодорожных путях общего пользования для организации передачи и хранения информации в базе данных, должны быть подключены?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Перечислите, что должны обеспечивать автоматизированные системы управления, используемые на железнодорожном транспорте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устройства предусмотрены на станции для предупреждения самопроизвольного движения железнодорожного подвижного состава вагонов?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обозначается знак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путь загражден в светлое и тёмное время суток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сравнительную характеристику предохранительному и улавливающему тупику.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60881" y="640081"/>
            <a:ext cx="30222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1210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6987"/>
            <a:ext cx="9144000" cy="536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448" y="640081"/>
            <a:ext cx="9144000" cy="5952743"/>
          </a:xfrm>
          <a:ln>
            <a:noFill/>
          </a:ln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домашнего задания: </a:t>
            </a:r>
            <a:endParaRPr lang="ru-RU" sz="20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III. п.27,28,37 Организация эксплуатации технологических систем, сооружений, устройств и объектов технического назначения железнодорожного транспорта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V. п. 57,63 Сооружения и устройства путевого хозяйства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VI. п.71 Сигнальные указатели и знаки на железнодорожном транспорте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Комментарии </a:t>
            </a: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ПТЭ: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определения, используемые 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ПТЭ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конспекта занятия и специальной технической литературы.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реферат по теме: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коммерческого осмотра поездов и вагонов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АСКО ПВ;</a:t>
            </a:r>
          </a:p>
          <a:p>
            <a:pPr algn="just"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предупреждения самопроизвольного движения железнодорожного подвижного состава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вагонов. </a:t>
            </a:r>
          </a:p>
          <a:p>
            <a:pPr algn="just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953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9082" y="222018"/>
            <a:ext cx="6140196" cy="445493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6324" y="825312"/>
            <a:ext cx="8659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технологического электроснабжения железнодорожного транспорта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623" y="2419476"/>
            <a:ext cx="90754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технологического электроснабжения железнодорожного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подземных металлических сооружений от электрической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коррозии.</a:t>
            </a:r>
          </a:p>
          <a:p>
            <a:pPr marL="457200" indent="-457200" algn="just">
              <a:buAutoNum type="arabicPeriod"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Заземление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металлических конструкций и предохранительные сооружения на путепроводах и пешеходных мостах, расположенных над электрифицированными железнодорожными путями. 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подвески контактного провода, место установки опор. Секционирование контактной сети.</a:t>
            </a:r>
          </a:p>
        </p:txBody>
      </p:sp>
    </p:spTree>
    <p:extLst>
      <p:ext uri="{BB962C8B-B14F-4D97-AF65-F5344CB8AC3E}">
        <p14:creationId xmlns:p14="http://schemas.microsoft.com/office/powerpoint/2010/main" val="16559527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779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48484" y="0"/>
            <a:ext cx="68825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5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246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59552"/>
            <a:ext cx="9118854" cy="12984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Охранная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стрелка, устанавливаемая при приготовлении маршрута для приема или отправления поезда в положение, исключающее возможность выхода на этот приготовленный маршрут другого поезда, маневрового состава или локомотива.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Какие железнодорожные пу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" y="777899"/>
            <a:ext cx="7168896" cy="478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298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" y="6291072"/>
            <a:ext cx="9118854" cy="530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сбрасывающих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башмаков,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73" y="847083"/>
            <a:ext cx="7258653" cy="544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821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" y="5605272"/>
            <a:ext cx="9118854" cy="1252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Стационарный сбрасывающий башмак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стационарное устройство, предназначенное для наложения на рельс специального башмака для организации схода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несанкционированно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движущегося железнодорожного подвижного состава и исключения выезда в защищаемый район железнодорожной станции.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"/>
            <a:ext cx="914400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Сход вагона через сбрасывающее устройство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15568" y="693270"/>
            <a:ext cx="7104888" cy="491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33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3700</TotalTime>
  <Words>3367</Words>
  <Application>Microsoft Office PowerPoint</Application>
  <PresentationFormat>Экран (4:3)</PresentationFormat>
  <Paragraphs>253</Paragraphs>
  <Slides>66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2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Опережающее задание по следующей теме: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Наталья</cp:lastModifiedBy>
  <cp:revision>503</cp:revision>
  <cp:lastPrinted>2025-06-15T09:19:49Z</cp:lastPrinted>
  <dcterms:created xsi:type="dcterms:W3CDTF">2020-04-22T10:21:16Z</dcterms:created>
  <dcterms:modified xsi:type="dcterms:W3CDTF">2025-08-02T08:01:20Z</dcterms:modified>
</cp:coreProperties>
</file>