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7" r:id="rId2"/>
    <p:sldId id="304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258" r:id="rId11"/>
    <p:sldId id="259" r:id="rId12"/>
    <p:sldId id="260" r:id="rId13"/>
    <p:sldId id="267" r:id="rId14"/>
    <p:sldId id="265" r:id="rId15"/>
    <p:sldId id="266" r:id="rId16"/>
    <p:sldId id="264" r:id="rId17"/>
    <p:sldId id="314" r:id="rId18"/>
    <p:sldId id="271" r:id="rId19"/>
    <p:sldId id="272" r:id="rId20"/>
    <p:sldId id="262" r:id="rId21"/>
    <p:sldId id="273" r:id="rId22"/>
    <p:sldId id="270" r:id="rId23"/>
    <p:sldId id="269" r:id="rId24"/>
    <p:sldId id="268" r:id="rId25"/>
    <p:sldId id="261" r:id="rId26"/>
    <p:sldId id="277" r:id="rId27"/>
    <p:sldId id="276" r:id="rId28"/>
    <p:sldId id="275" r:id="rId29"/>
    <p:sldId id="274" r:id="rId30"/>
    <p:sldId id="315" r:id="rId31"/>
    <p:sldId id="280" r:id="rId32"/>
    <p:sldId id="279" r:id="rId33"/>
    <p:sldId id="283" r:id="rId34"/>
    <p:sldId id="285" r:id="rId35"/>
    <p:sldId id="284" r:id="rId36"/>
    <p:sldId id="282" r:id="rId37"/>
    <p:sldId id="286" r:id="rId38"/>
    <p:sldId id="288" r:id="rId39"/>
    <p:sldId id="287" r:id="rId40"/>
    <p:sldId id="281" r:id="rId41"/>
    <p:sldId id="291" r:id="rId42"/>
    <p:sldId id="290" r:id="rId43"/>
    <p:sldId id="289" r:id="rId44"/>
    <p:sldId id="278" r:id="rId45"/>
    <p:sldId id="295" r:id="rId46"/>
    <p:sldId id="294" r:id="rId47"/>
    <p:sldId id="293" r:id="rId48"/>
    <p:sldId id="292" r:id="rId49"/>
    <p:sldId id="298" r:id="rId50"/>
    <p:sldId id="299" r:id="rId51"/>
    <p:sldId id="305" r:id="rId52"/>
    <p:sldId id="301" r:id="rId53"/>
    <p:sldId id="303" r:id="rId54"/>
    <p:sldId id="302" r:id="rId55"/>
    <p:sldId id="300" r:id="rId56"/>
    <p:sldId id="306" r:id="rId5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Оборудование </a:t>
            </a:r>
            <a:r>
              <a:rPr lang="ru-RU" sz="2400" b="1" dirty="0">
                <a:solidFill>
                  <a:srgbClr val="C00000"/>
                </a:solidFill>
              </a:rPr>
              <a:t>станции устройствами ЭЦ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       </a:t>
            </a:r>
            <a:r>
              <a:rPr lang="ru-RU" sz="2400" b="1" dirty="0" smtClean="0">
                <a:solidFill>
                  <a:srgbClr val="002060"/>
                </a:solidFill>
              </a:rPr>
              <a:t>Построение двухниточного плана участковой станции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30189"/>
            <a:ext cx="9144000" cy="1052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Двухниточный </a:t>
            </a:r>
            <a:r>
              <a:rPr lang="ru-RU" sz="2000" b="1" dirty="0">
                <a:solidFill>
                  <a:srgbClr val="C00000"/>
                </a:solidFill>
              </a:rPr>
              <a:t>план станции </a:t>
            </a:r>
            <a:r>
              <a:rPr lang="ru-RU" sz="2000" b="1" dirty="0"/>
              <a:t>создается </a:t>
            </a:r>
            <a:r>
              <a:rPr lang="ru-RU" sz="2000" b="1" dirty="0">
                <a:solidFill>
                  <a:srgbClr val="002060"/>
                </a:solidFill>
              </a:rPr>
              <a:t>на стадии проектирования станции </a:t>
            </a:r>
            <a:r>
              <a:rPr lang="ru-RU" sz="2000" b="1" dirty="0"/>
              <a:t>и является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основным документом </a:t>
            </a:r>
            <a:r>
              <a:rPr lang="ru-RU" sz="2000" b="1" dirty="0">
                <a:solidFill>
                  <a:srgbClr val="002060"/>
                </a:solidFill>
              </a:rPr>
              <a:t>по оборудованию станции рельсовыми цепями </a:t>
            </a:r>
            <a:r>
              <a:rPr lang="ru-RU" sz="2000" b="1" dirty="0"/>
              <a:t>и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размещению путевого оборудования электрической централизации.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23" y="591671"/>
            <a:ext cx="7767506" cy="379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4220"/>
          <a:stretch/>
        </p:blipFill>
        <p:spPr>
          <a:xfrm>
            <a:off x="1457484" y="80682"/>
            <a:ext cx="5830822" cy="372669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3724835"/>
            <a:ext cx="9074557" cy="314661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Составление двухниточного плана выполняют в следующем порядке:</a:t>
            </a:r>
          </a:p>
          <a:p>
            <a:pPr marL="0" indent="0" algn="just">
              <a:buNone/>
            </a:pPr>
            <a:r>
              <a:rPr lang="ru-RU" sz="2000" b="1" dirty="0"/>
              <a:t>- расстановка изолирующих стыков на станции;</a:t>
            </a:r>
          </a:p>
          <a:p>
            <a:pPr marL="0" indent="0" algn="just">
              <a:buNone/>
            </a:pPr>
            <a:r>
              <a:rPr lang="ru-RU" sz="2000" b="1" dirty="0"/>
              <a:t>- обеспечение чередования полярности в смежных </a:t>
            </a:r>
            <a:r>
              <a:rPr lang="ru-RU" sz="2000" b="1" dirty="0" smtClean="0"/>
              <a:t>р.ц</a:t>
            </a:r>
            <a:r>
              <a:rPr lang="ru-RU" sz="2000" b="1" dirty="0"/>
              <a:t>. (при применении рельсовых цепей с реле ДСШ);</a:t>
            </a:r>
          </a:p>
          <a:p>
            <a:pPr algn="just">
              <a:buFontTx/>
              <a:buChar char="-"/>
            </a:pPr>
            <a:r>
              <a:rPr lang="ru-RU" sz="2000" b="1" dirty="0" smtClean="0"/>
              <a:t>обеспечение </a:t>
            </a:r>
            <a:r>
              <a:rPr lang="ru-RU" sz="2000" b="1" dirty="0"/>
              <a:t>канализации тягового тока (расстановка дроссель-трансформаторов</a:t>
            </a:r>
            <a:r>
              <a:rPr lang="ru-RU" sz="2000" b="1" dirty="0" smtClean="0"/>
              <a:t>);</a:t>
            </a:r>
          </a:p>
          <a:p>
            <a:pPr algn="just">
              <a:buFontTx/>
              <a:buChar char="-"/>
            </a:pPr>
            <a:r>
              <a:rPr lang="ru-RU" sz="2000" b="1" dirty="0" smtClean="0"/>
              <a:t>расстановка </a:t>
            </a:r>
            <a:r>
              <a:rPr lang="ru-RU" sz="2000" b="1" dirty="0"/>
              <a:t>аппаратуры рельсовых цепей (РЦ);</a:t>
            </a:r>
          </a:p>
          <a:p>
            <a:pPr algn="just">
              <a:buFontTx/>
              <a:buChar char="-"/>
            </a:pPr>
            <a:r>
              <a:rPr lang="ru-RU" sz="2000" b="1" dirty="0" smtClean="0"/>
              <a:t>нумерация </a:t>
            </a:r>
            <a:r>
              <a:rPr lang="ru-RU" sz="2000" b="1" dirty="0"/>
              <a:t>секций;</a:t>
            </a:r>
          </a:p>
          <a:p>
            <a:pPr algn="just">
              <a:buFontTx/>
              <a:buChar char="-"/>
            </a:pPr>
            <a:r>
              <a:rPr lang="ru-RU" sz="2000" b="1" dirty="0" smtClean="0"/>
              <a:t>расстановка </a:t>
            </a:r>
            <a:r>
              <a:rPr lang="ru-RU" sz="2000" b="1" dirty="0"/>
              <a:t>приводов, светофоров и их нумерация.</a:t>
            </a:r>
          </a:p>
          <a:p>
            <a:pPr algn="just">
              <a:buFontTx/>
              <a:buChar char="-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76389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576918"/>
            <a:ext cx="8993875" cy="14657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Основой</a:t>
            </a:r>
            <a:r>
              <a:rPr lang="ru-RU" sz="2000" b="1" dirty="0" smtClean="0"/>
              <a:t> </a:t>
            </a:r>
            <a:r>
              <a:rPr lang="ru-RU" sz="2000" b="1" dirty="0"/>
              <a:t>для построения двухниточного плана является </a:t>
            </a:r>
            <a:r>
              <a:rPr lang="ru-RU" sz="2000" b="1" dirty="0">
                <a:solidFill>
                  <a:srgbClr val="C00000"/>
                </a:solidFill>
              </a:rPr>
              <a:t>однониточный план </a:t>
            </a:r>
            <a:r>
              <a:rPr lang="ru-RU" sz="2000" b="1" dirty="0" smtClean="0">
                <a:solidFill>
                  <a:srgbClr val="C00000"/>
                </a:solidFill>
              </a:rPr>
              <a:t>нечетной горловины участковой станции </a:t>
            </a:r>
            <a:r>
              <a:rPr lang="ru-RU" sz="2000" b="1" dirty="0" smtClean="0"/>
              <a:t>(</a:t>
            </a:r>
            <a:r>
              <a:rPr lang="ru-RU" sz="2000" b="1" dirty="0" smtClean="0">
                <a:solidFill>
                  <a:srgbClr val="002060"/>
                </a:solidFill>
              </a:rPr>
              <a:t>Практической работы №14</a:t>
            </a:r>
            <a:r>
              <a:rPr lang="ru-RU" sz="2000" b="1" dirty="0" smtClean="0"/>
              <a:t>) </a:t>
            </a:r>
            <a:r>
              <a:rPr lang="ru-RU" sz="2000" b="1" dirty="0"/>
              <a:t>Проектирование будет осуществляться для станции, расположенной на участке с электротягой постоянного </a:t>
            </a:r>
            <a:r>
              <a:rPr lang="ru-RU" sz="2000" b="1" dirty="0" smtClean="0"/>
              <a:t>тока с фазочувствительными рельсовыми цепями. 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22" y="524436"/>
            <a:ext cx="8969188" cy="23397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59306" y="2528047"/>
            <a:ext cx="457200" cy="577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46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59306" y="2528047"/>
            <a:ext cx="457200" cy="5776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93293" y="242048"/>
            <a:ext cx="6629400" cy="8471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Методические указания по построению двухниточного плана нечетной горловины участковой станции </a:t>
            </a:r>
            <a:r>
              <a:rPr lang="ru-RU" sz="2000" b="1" u="sng" dirty="0" smtClean="0">
                <a:solidFill>
                  <a:srgbClr val="C00000"/>
                </a:solidFill>
              </a:rPr>
              <a:t>(</a:t>
            </a:r>
            <a:r>
              <a:rPr lang="ru-RU" sz="2000" b="1" i="1" u="sng" dirty="0" smtClean="0">
                <a:solidFill>
                  <a:srgbClr val="C00000"/>
                </a:solidFill>
              </a:rPr>
              <a:t>пример</a:t>
            </a:r>
            <a:r>
              <a:rPr lang="ru-RU" sz="2000" b="1" u="sng" dirty="0" smtClean="0">
                <a:solidFill>
                  <a:srgbClr val="C00000"/>
                </a:solidFill>
              </a:rPr>
              <a:t>).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381" t="27147"/>
          <a:stretch/>
        </p:blipFill>
        <p:spPr>
          <a:xfrm>
            <a:off x="6723" y="1250576"/>
            <a:ext cx="9155477" cy="376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54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341595"/>
            <a:ext cx="9144000" cy="35164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1. Подготовка плана станции к работе.</a:t>
            </a:r>
          </a:p>
          <a:p>
            <a:pPr marL="0" indent="0" algn="just">
              <a:buNone/>
            </a:pPr>
            <a:r>
              <a:rPr lang="ru-RU" sz="2000" dirty="0" smtClean="0"/>
              <a:t>     Построение </a:t>
            </a:r>
            <a:r>
              <a:rPr lang="ru-RU" sz="2000" dirty="0"/>
              <a:t>плана начинают с вычерчивания путевого развития станции в двухниточном изображении с соблюдением следующих размеров:</a:t>
            </a:r>
          </a:p>
          <a:p>
            <a:pPr marL="0" indent="0" algn="just">
              <a:buNone/>
            </a:pPr>
            <a:r>
              <a:rPr lang="ru-RU" sz="2000" b="1" dirty="0" smtClean="0"/>
              <a:t>- расстояние между путями – </a:t>
            </a:r>
            <a:r>
              <a:rPr lang="ru-RU" sz="2000" b="1" dirty="0" smtClean="0">
                <a:solidFill>
                  <a:srgbClr val="002060"/>
                </a:solidFill>
              </a:rPr>
              <a:t>20 мм;</a:t>
            </a:r>
          </a:p>
          <a:p>
            <a:pPr marL="0" indent="0" algn="just">
              <a:buNone/>
            </a:pPr>
            <a:r>
              <a:rPr lang="ru-RU" sz="2000" b="1" dirty="0" smtClean="0"/>
              <a:t>- угол наклона стрелки – </a:t>
            </a:r>
            <a:r>
              <a:rPr lang="ru-RU" sz="2000" b="1" dirty="0" smtClean="0">
                <a:solidFill>
                  <a:srgbClr val="002060"/>
                </a:solidFill>
              </a:rPr>
              <a:t>45 градусов.</a:t>
            </a:r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 При </a:t>
            </a:r>
            <a:r>
              <a:rPr lang="ru-RU" sz="2000" dirty="0"/>
              <a:t>вычерчивании рекомендуется не рисовать соседние стрелки слишком близко, это затруднит расстановку дроссель-трансформаторов и аппаратуры рельсовых цепей. </a:t>
            </a:r>
            <a:r>
              <a:rPr lang="ru-RU" sz="2000" b="1" dirty="0"/>
              <a:t>Двухниточный план выполняется на миллиметровой </a:t>
            </a:r>
            <a:r>
              <a:rPr lang="ru-RU" sz="2000" b="1" dirty="0" smtClean="0"/>
              <a:t>бумаге.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65" y="309282"/>
            <a:ext cx="8930552" cy="2985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7517" y="4389972"/>
            <a:ext cx="3326553" cy="13030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4617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744"/>
          <a:stretch/>
        </p:blipFill>
        <p:spPr>
          <a:xfrm>
            <a:off x="80581" y="53789"/>
            <a:ext cx="8993976" cy="4289611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64424"/>
            <a:ext cx="9144000" cy="16136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2. Расстановка изолирующих стыков.</a:t>
            </a:r>
          </a:p>
          <a:p>
            <a:pPr marL="0" indent="0" algn="just">
              <a:buNone/>
            </a:pPr>
            <a:r>
              <a:rPr lang="ru-RU" sz="2000" dirty="0" smtClean="0"/>
              <a:t>   С однониточного </a:t>
            </a:r>
            <a:r>
              <a:rPr lang="ru-RU" sz="2000" dirty="0"/>
              <a:t>плана необходимо перенести на двухниточный все изолирующие стыки, при этом их количество удваивается </a:t>
            </a:r>
          </a:p>
        </p:txBody>
      </p:sp>
    </p:spTree>
    <p:extLst>
      <p:ext uri="{BB962C8B-B14F-4D97-AF65-F5344CB8AC3E}">
        <p14:creationId xmlns:p14="http://schemas.microsoft.com/office/powerpoint/2010/main" val="2115958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926541"/>
            <a:ext cx="8993875" cy="1842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На </a:t>
            </a:r>
            <a:r>
              <a:rPr lang="ru-RU" sz="2000" dirty="0"/>
              <a:t>однониточном плане не показаны изостыки, которые устанавливаются на стрелках для исключения короткого замыкания рельсовой цепи переводной кривой. </a:t>
            </a:r>
            <a:r>
              <a:rPr lang="ru-RU" sz="2000" b="1" dirty="0"/>
              <a:t>Для устранения короткого замыкания используется параллельный способ </a:t>
            </a:r>
            <a:r>
              <a:rPr lang="ru-RU" sz="2000" b="1" dirty="0" smtClean="0"/>
              <a:t>изоляции. </a:t>
            </a:r>
            <a:r>
              <a:rPr lang="ru-RU" sz="2000" dirty="0" smtClean="0"/>
              <a:t>При </a:t>
            </a:r>
            <a:r>
              <a:rPr lang="ru-RU" sz="2000" dirty="0"/>
              <a:t>электротяге стрелочный соединитель на стрелке обозначается пунктиром (так показывается, что соединитель пропускает не только сигнальный, но и тяговый ток</a:t>
            </a:r>
            <a:r>
              <a:rPr lang="ru-RU" sz="2000" dirty="0" smtClean="0"/>
              <a:t>). 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48818"/>
          <a:stretch/>
        </p:blipFill>
        <p:spPr>
          <a:xfrm>
            <a:off x="121024" y="524436"/>
            <a:ext cx="8944171" cy="32541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1502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478"/>
          <a:stretch/>
        </p:blipFill>
        <p:spPr>
          <a:xfrm>
            <a:off x="171279" y="26895"/>
            <a:ext cx="8951591" cy="430305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43400"/>
            <a:ext cx="8993875" cy="11967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На </a:t>
            </a:r>
            <a:r>
              <a:rPr lang="ru-RU" sz="2000" b="1" dirty="0">
                <a:solidFill>
                  <a:srgbClr val="002060"/>
                </a:solidFill>
              </a:rPr>
              <a:t>главных путях </a:t>
            </a:r>
            <a:r>
              <a:rPr lang="ru-RU" sz="2000" dirty="0"/>
              <a:t>необходимо использовать способ с установкой изостыков на ответвлении, такой способ не ухудшает работу АЛС </a:t>
            </a:r>
            <a:r>
              <a:rPr lang="ru-RU" sz="2000" dirty="0" smtClean="0"/>
              <a:t>(на рисунке </a:t>
            </a:r>
            <a:r>
              <a:rPr lang="ru-RU" sz="2000" dirty="0"/>
              <a:t>стыки помечены цифрой </a:t>
            </a:r>
            <a:r>
              <a:rPr lang="ru-RU" sz="2000" b="1" dirty="0">
                <a:solidFill>
                  <a:srgbClr val="C00000"/>
                </a:solidFill>
              </a:rPr>
              <a:t>1</a:t>
            </a:r>
            <a:r>
              <a:rPr lang="ru-RU" sz="2000" dirty="0"/>
              <a:t>). 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71279" y="2111189"/>
            <a:ext cx="8569309" cy="1344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457200" y="1452282"/>
            <a:ext cx="8377518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703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478"/>
          <a:stretch/>
        </p:blipFill>
        <p:spPr>
          <a:xfrm>
            <a:off x="171279" y="26895"/>
            <a:ext cx="8951591" cy="430305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43400"/>
            <a:ext cx="8993875" cy="1371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На </a:t>
            </a:r>
            <a:r>
              <a:rPr lang="ru-RU" sz="2000" b="1" dirty="0">
                <a:solidFill>
                  <a:srgbClr val="002060"/>
                </a:solidFill>
              </a:rPr>
              <a:t>стрелках съездов, принадлежащих к боковым некодируемым путям, </a:t>
            </a:r>
            <a:r>
              <a:rPr lang="ru-RU" sz="2000" dirty="0"/>
              <a:t>необходимо использовать способ с установкой изолирующих стыков по прямому пути, такой способ позволит контролировать целостность стрелочного соединителя </a:t>
            </a:r>
            <a:r>
              <a:rPr lang="ru-RU" sz="2000" dirty="0" smtClean="0"/>
              <a:t>(на рисунке стыки </a:t>
            </a:r>
            <a:r>
              <a:rPr lang="ru-RU" sz="2000" dirty="0"/>
              <a:t>помечены цифрой </a:t>
            </a:r>
            <a:r>
              <a:rPr lang="ru-RU" sz="2000" b="1" dirty="0">
                <a:solidFill>
                  <a:srgbClr val="C00000"/>
                </a:solidFill>
              </a:rPr>
              <a:t>2</a:t>
            </a:r>
            <a:r>
              <a:rPr lang="ru-RU" sz="2000" dirty="0"/>
              <a:t>). 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749421" y="2238233"/>
            <a:ext cx="413129" cy="40019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857500" y="2257425"/>
            <a:ext cx="371475" cy="3810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283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304"/>
          <a:stretch/>
        </p:blipFill>
        <p:spPr>
          <a:xfrm>
            <a:off x="204217" y="71049"/>
            <a:ext cx="8872046" cy="427235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" y="4299443"/>
            <a:ext cx="9117207" cy="23576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 </a:t>
            </a:r>
            <a:r>
              <a:rPr lang="ru-RU" sz="2000" dirty="0"/>
              <a:t>секциях с ответвлениями длиннее 50 м на каждом ответвлении будет стоять релейный конец рельсовой цепи, поэтому способ установки изостыков на стрелках таких секций может быть любым </a:t>
            </a:r>
            <a:r>
              <a:rPr lang="ru-RU" sz="2000" dirty="0" smtClean="0"/>
              <a:t>(на рисунке стыки </a:t>
            </a:r>
            <a:r>
              <a:rPr lang="ru-RU" sz="2000" dirty="0"/>
              <a:t>помечены цифрой </a:t>
            </a:r>
            <a:r>
              <a:rPr lang="ru-RU" sz="2000" b="1" dirty="0">
                <a:solidFill>
                  <a:srgbClr val="C00000"/>
                </a:solidFill>
              </a:rPr>
              <a:t>3</a:t>
            </a:r>
            <a:r>
              <a:rPr lang="ru-RU" sz="2000" dirty="0"/>
              <a:t>).</a:t>
            </a:r>
          </a:p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i="1" dirty="0" smtClean="0"/>
              <a:t>Расстановку </a:t>
            </a:r>
            <a:r>
              <a:rPr lang="ru-RU" sz="2000" b="1" i="1" dirty="0"/>
              <a:t>изолирующих стыков следует выполнять аккуратно, ошибка в установке или пропуск изостыка создадут проблему при выполнении чередования полярности в смежных рельсовых цепях.  </a:t>
            </a:r>
            <a:r>
              <a:rPr lang="ru-RU" sz="2000" dirty="0"/>
              <a:t>	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6974006" y="887104"/>
            <a:ext cx="341194" cy="34119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632813" y="2975212"/>
            <a:ext cx="427206" cy="437839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182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4021"/>
          <a:stretch/>
        </p:blipFill>
        <p:spPr>
          <a:xfrm>
            <a:off x="228599" y="40341"/>
            <a:ext cx="8780929" cy="545814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53234" y="-134471"/>
            <a:ext cx="5230905" cy="60511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3447" y="4931896"/>
            <a:ext cx="9144000" cy="192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Курс </a:t>
            </a:r>
            <a:r>
              <a:rPr lang="ru-RU" sz="2000" b="1" dirty="0">
                <a:solidFill>
                  <a:srgbClr val="002060"/>
                </a:solidFill>
              </a:rPr>
              <a:t>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15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90-102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000" b="1" dirty="0" smtClean="0"/>
              <a:t>1. Условное </a:t>
            </a:r>
            <a:r>
              <a:rPr lang="ru-RU" sz="2000" b="1" dirty="0"/>
              <a:t>обозначение централизованной </a:t>
            </a:r>
            <a:r>
              <a:rPr lang="ru-RU" sz="2000" b="1" dirty="0" smtClean="0"/>
              <a:t>стрелки. 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dirty="0" smtClean="0"/>
              <a:t>2. Принцип </a:t>
            </a:r>
            <a:r>
              <a:rPr lang="ru-RU" sz="2000" b="1" dirty="0"/>
              <a:t>разделения станции на изолированные участки и расстановки изолирующих стыков. </a:t>
            </a:r>
          </a:p>
          <a:p>
            <a:pPr marL="0" indent="0">
              <a:buNone/>
            </a:pPr>
            <a:r>
              <a:rPr lang="ru-RU" sz="2000" b="1" dirty="0" smtClean="0"/>
              <a:t>3. Оборудование </a:t>
            </a:r>
            <a:r>
              <a:rPr lang="ru-RU" sz="2000" b="1" dirty="0"/>
              <a:t>станции рельсовыми цепями, двухниточный план станции.</a:t>
            </a:r>
          </a:p>
          <a:p>
            <a:pPr marL="0" indent="0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48812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68" y="53789"/>
            <a:ext cx="8451836" cy="407224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990738"/>
            <a:ext cx="9144000" cy="28672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3. Обеспечение чередования мгновенных полярностей питания рельсовых </a:t>
            </a:r>
            <a:r>
              <a:rPr lang="ru-RU" sz="2000" b="1" dirty="0" smtClean="0">
                <a:solidFill>
                  <a:srgbClr val="C00000"/>
                </a:solidFill>
              </a:rPr>
              <a:t>цепей.                 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3.1</a:t>
            </a:r>
            <a:r>
              <a:rPr lang="ru-RU" sz="2000" b="1" dirty="0">
                <a:solidFill>
                  <a:srgbClr val="002060"/>
                </a:solidFill>
              </a:rPr>
              <a:t>. Проверка на </a:t>
            </a:r>
            <a:r>
              <a:rPr lang="ru-RU" sz="2000" b="1" dirty="0" smtClean="0">
                <a:solidFill>
                  <a:srgbClr val="002060"/>
                </a:solidFill>
              </a:rPr>
              <a:t>четность.</a:t>
            </a:r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/>
              <a:t>Каждая </a:t>
            </a:r>
            <a:r>
              <a:rPr lang="ru-RU" sz="2000" b="1" dirty="0"/>
              <a:t>секция станции оборудуется рельсовой цепью. </a:t>
            </a:r>
            <a:r>
              <a:rPr lang="ru-RU" sz="2000" dirty="0"/>
              <a:t>Для защиты фазочувствительных рельсовых цепей от ложной свободности при пробое изолирующих стыков в смежные рельсовые цепи питание подается в противофазе (</a:t>
            </a:r>
            <a:r>
              <a:rPr lang="ru-RU" sz="2000" i="1" dirty="0"/>
              <a:t>когда в одной рельсовой цепи идет положительная полуволна переменного тока, в соседней – отрицательная</a:t>
            </a:r>
            <a:r>
              <a:rPr lang="ru-RU" sz="2000" dirty="0"/>
              <a:t>). 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507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8" y="53789"/>
            <a:ext cx="8820325" cy="424979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4" y="4413819"/>
            <a:ext cx="9062115" cy="21166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Для </a:t>
            </a:r>
            <a:r>
              <a:rPr lang="ru-RU" sz="2000" dirty="0"/>
              <a:t>того чтобы такое чередование полярностей стало возможным, необходимо, чтобы в каждом замкнутом контуре было четное количество изолирующих стыков. Под замкнутым контуром понимают путевое развитие, образуемое стрелками 1, 15, 13, 3 или 7, 9, 11, 5 </a:t>
            </a:r>
            <a:r>
              <a:rPr lang="ru-RU" sz="2000" dirty="0" smtClean="0"/>
              <a:t>(</a:t>
            </a:r>
            <a:r>
              <a:rPr lang="ru-RU" sz="2000" dirty="0" smtClean="0">
                <a:solidFill>
                  <a:srgbClr val="C00000"/>
                </a:solidFill>
              </a:rPr>
              <a:t>см. рисунок</a:t>
            </a:r>
            <a:r>
              <a:rPr lang="ru-RU" sz="2000" dirty="0" smtClean="0"/>
              <a:t>). </a:t>
            </a:r>
            <a:r>
              <a:rPr lang="ru-RU" sz="2000" dirty="0"/>
              <a:t>В нашей горловине таких контура только два, но при проектировании двухниточного плана полной станции замкнутые контуры получатся также между приемоотправочными путями </a:t>
            </a:r>
            <a:r>
              <a:rPr lang="ru-RU" sz="2000" dirty="0" smtClean="0"/>
              <a:t>(</a:t>
            </a:r>
            <a:r>
              <a:rPr lang="ru-RU" sz="2000" dirty="0">
                <a:solidFill>
                  <a:srgbClr val="002060"/>
                </a:solidFill>
              </a:rPr>
              <a:t>на рисунке </a:t>
            </a:r>
            <a:r>
              <a:rPr lang="ru-RU" sz="2000" dirty="0" smtClean="0">
                <a:solidFill>
                  <a:srgbClr val="002060"/>
                </a:solidFill>
              </a:rPr>
              <a:t>только </a:t>
            </a:r>
            <a:r>
              <a:rPr lang="ru-RU" sz="2000" dirty="0">
                <a:solidFill>
                  <a:srgbClr val="002060"/>
                </a:solidFill>
              </a:rPr>
              <a:t>части этих контуров</a:t>
            </a:r>
            <a:r>
              <a:rPr lang="ru-RU" sz="2000" dirty="0" smtClean="0"/>
              <a:t>).</a:t>
            </a:r>
            <a:endParaRPr lang="ru-RU" sz="2000" dirty="0"/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3985146" y="2647666"/>
            <a:ext cx="1173708" cy="275684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753134" y="2483893"/>
            <a:ext cx="2852382" cy="3739486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025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7" y="3897644"/>
            <a:ext cx="9066976" cy="26055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В </a:t>
            </a:r>
            <a:r>
              <a:rPr lang="ru-RU" sz="2000" dirty="0"/>
              <a:t>каждом контуре необходимо посчитать количество изолирующих стыков, при этом считаются только изостыки, установленные на внутренних рельсах </a:t>
            </a:r>
            <a:r>
              <a:rPr lang="ru-RU" sz="2000" dirty="0" smtClean="0"/>
              <a:t>контура. </a:t>
            </a:r>
            <a:r>
              <a:rPr lang="ru-RU" sz="2000" dirty="0"/>
              <a:t>В нашем примере верхний и нижний контуры содержат по шесть стыков, количество стыков можно временно указать внутри контура цифрой. Подписывать номера каждого стыка на двухниточном плане не нужно, в примере номера указаны для пояснения. Поскольку в обоих контурах количество изостыков четное, чередование полярности возможно. Если хотя бы в одном контуре станции количество изостыков нечетное, необходимо принять меры, для того чтобы сделать их количество четным. </a:t>
            </a:r>
          </a:p>
        </p:txBody>
      </p:sp>
      <p:pic>
        <p:nvPicPr>
          <p:cNvPr id="1026" name="Picture 2" descr="2n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78" y="626555"/>
            <a:ext cx="8756930" cy="308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207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00552"/>
            <a:ext cx="9144000" cy="3045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3.2. Способы изменения количества изостыков в замкнутых контурах.</a:t>
            </a:r>
          </a:p>
          <a:p>
            <a:pPr marL="0" indent="0" algn="just">
              <a:buNone/>
            </a:pPr>
            <a:r>
              <a:rPr lang="ru-RU" sz="2000" dirty="0"/>
              <a:t>Существуют следующие способы решения «нечетности» количества изостыков:</a:t>
            </a:r>
          </a:p>
          <a:p>
            <a:pPr marL="0" indent="0" algn="just">
              <a:buNone/>
            </a:pPr>
            <a:r>
              <a:rPr lang="ru-RU" sz="2000" b="1" dirty="0"/>
              <a:t>1</a:t>
            </a:r>
            <a:r>
              <a:rPr lang="ru-RU" sz="2000" b="1" u="sng" dirty="0"/>
              <a:t>)  изменение способа установки изостыков на стрелке:</a:t>
            </a:r>
          </a:p>
          <a:p>
            <a:pPr marL="0" indent="0" algn="just">
              <a:buNone/>
            </a:pPr>
            <a:r>
              <a:rPr lang="ru-RU" sz="2000" dirty="0"/>
              <a:t>для устранения нечетности можно изменить способ установки изостыков на стрелке. На </a:t>
            </a:r>
            <a:r>
              <a:rPr lang="ru-RU" sz="2000" dirty="0" smtClean="0"/>
              <a:t>рисунке стыки</a:t>
            </a:r>
            <a:r>
              <a:rPr lang="ru-RU" sz="2000" dirty="0"/>
              <a:t>, которые стояли на прямом пути, переставлены на ответвление. В нашем примере к положительному эффекту это не привело, поскольку количество стыков по внутреннему рельсу не изменилось, но, используя этот метод, мы могли устранить нечетность в соседнем правом контуре.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897" r="49783" b="31740"/>
          <a:stretch/>
        </p:blipFill>
        <p:spPr>
          <a:xfrm>
            <a:off x="674496" y="179930"/>
            <a:ext cx="6532329" cy="23994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8553" t="77136" r="7500"/>
          <a:stretch/>
        </p:blipFill>
        <p:spPr>
          <a:xfrm>
            <a:off x="1595282" y="2793431"/>
            <a:ext cx="4831307" cy="7554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75137" t="83230"/>
          <a:stretch/>
        </p:blipFill>
        <p:spPr>
          <a:xfrm>
            <a:off x="6841787" y="750486"/>
            <a:ext cx="1837033" cy="5460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63719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54840"/>
            <a:ext cx="9144000" cy="1418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главных путях изменение способа установки изостыков нежелательно (отрицательно влияет на передачу кодов АЛС). При необходимости изменения типа изоляции на главных путях изменяют схему включения стрелочных </a:t>
            </a:r>
            <a:r>
              <a:rPr lang="ru-RU" sz="2000" dirty="0" smtClean="0"/>
              <a:t>соединителей.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9891" t="17981" b="19905"/>
          <a:stretch/>
        </p:blipFill>
        <p:spPr>
          <a:xfrm>
            <a:off x="150125" y="572203"/>
            <a:ext cx="8429621" cy="34197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05580" y="381135"/>
            <a:ext cx="1354211" cy="382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8647" b="82127"/>
          <a:stretch/>
        </p:blipFill>
        <p:spPr>
          <a:xfrm>
            <a:off x="7301552" y="1539991"/>
            <a:ext cx="1480125" cy="5459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48453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4" y="4177421"/>
            <a:ext cx="9062115" cy="1568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/>
              <a:t>2) перенос изолирующего стыка:</a:t>
            </a:r>
          </a:p>
          <a:p>
            <a:pPr marL="0" indent="0" algn="just">
              <a:buNone/>
            </a:pPr>
            <a:r>
              <a:rPr lang="ru-RU" sz="2000" dirty="0"/>
              <a:t>если изолирующий стык был поставлен для деления секции, содержащей более 3 </a:t>
            </a:r>
            <a:r>
              <a:rPr lang="ru-RU" sz="2000" dirty="0" smtClean="0"/>
              <a:t>стрелок, </a:t>
            </a:r>
            <a:r>
              <a:rPr lang="ru-RU" sz="2000" dirty="0"/>
              <a:t>на две, то этот стык можно перенести, тем самым изменив количество стрелок в двух соседних РЦ </a:t>
            </a:r>
            <a:r>
              <a:rPr lang="ru-RU" sz="2000" dirty="0" smtClean="0"/>
              <a:t>;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8" y="524436"/>
            <a:ext cx="8950792" cy="258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503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054591"/>
            <a:ext cx="8993875" cy="18821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/>
              <a:t>3)  организация транспозиции:</a:t>
            </a:r>
          </a:p>
          <a:p>
            <a:pPr marL="0" indent="0" algn="just">
              <a:buNone/>
            </a:pPr>
            <a:r>
              <a:rPr lang="ru-RU" sz="2000" dirty="0"/>
              <a:t>для организации транспозиции внутри рельсовой цепи устанавливается изолирующий стык, который не делит секцию на две, а используется лишь для изменения фазы напряжения в рельсах на 180 </a:t>
            </a:r>
            <a:r>
              <a:rPr lang="ru-RU" sz="2000" dirty="0" smtClean="0"/>
              <a:t>градусов. </a:t>
            </a:r>
            <a:r>
              <a:rPr lang="ru-RU" sz="2000" dirty="0"/>
              <a:t>На главных путях нежелательна организация транспозиции (отрицательно влияет на передачу кодов АЛС);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050" name="Picture 2" descr="2n_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8"/>
          <a:stretch/>
        </p:blipFill>
        <p:spPr bwMode="auto">
          <a:xfrm>
            <a:off x="502229" y="524436"/>
            <a:ext cx="7989414" cy="334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408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466" y="2717109"/>
            <a:ext cx="8993875" cy="40112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/>
              <a:t>4)  разделение секции на две:</a:t>
            </a:r>
          </a:p>
          <a:p>
            <a:pPr marL="0" indent="0" algn="just">
              <a:buNone/>
            </a:pPr>
            <a:r>
              <a:rPr lang="ru-RU" sz="2000" dirty="0"/>
              <a:t>секция может быть разделена на две изолирующим </a:t>
            </a:r>
            <a:r>
              <a:rPr lang="ru-RU" sz="2000" dirty="0" smtClean="0"/>
              <a:t>стыком. 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/>
              <a:t>Рекомендуемый порядок устранения «нечетности»:</a:t>
            </a:r>
          </a:p>
          <a:p>
            <a:pPr marL="0" indent="0" algn="just">
              <a:buNone/>
            </a:pPr>
            <a:r>
              <a:rPr lang="ru-RU" sz="2000" dirty="0"/>
              <a:t>1) попробовать устранить «нечетность», изменяя тип изоляции на стрелке неглавного пути,</a:t>
            </a:r>
          </a:p>
          <a:p>
            <a:pPr marL="0" indent="0" algn="just">
              <a:buNone/>
            </a:pPr>
            <a:r>
              <a:rPr lang="ru-RU" sz="2000" dirty="0"/>
              <a:t>2) проверить, возможен ли перенос изостыка (если он поставлен только для того, чтобы разделять секцию с более чем тремя </a:t>
            </a:r>
            <a:r>
              <a:rPr lang="ru-RU" sz="2000" dirty="0" smtClean="0"/>
              <a:t>стрелками </a:t>
            </a:r>
            <a:r>
              <a:rPr lang="ru-RU" sz="2000" dirty="0"/>
              <a:t>на две),</a:t>
            </a:r>
          </a:p>
          <a:p>
            <a:pPr marL="0" indent="0" algn="just">
              <a:buNone/>
            </a:pPr>
            <a:r>
              <a:rPr lang="ru-RU" sz="2000" dirty="0"/>
              <a:t>3) организовать транспозицию на боковом пути,</a:t>
            </a:r>
          </a:p>
          <a:p>
            <a:pPr marL="0" indent="0" algn="just">
              <a:buNone/>
            </a:pPr>
            <a:r>
              <a:rPr lang="ru-RU" sz="2000" dirty="0"/>
              <a:t>4) разделить одну из секций на две.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FF0000"/>
                </a:solidFill>
              </a:rPr>
              <a:t>Будьте внимательны, изменяя количество стыков в одном контуре: вы можете изменить количество стыков в смежном контуре и нарушить в нем «четность».</a:t>
            </a:r>
          </a:p>
          <a:p>
            <a:pPr marL="0" indent="0" algn="just">
              <a:buNone/>
            </a:pP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2n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3" y="421074"/>
            <a:ext cx="8830942" cy="199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576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0125" y="6163169"/>
            <a:ext cx="8993875" cy="6948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В таблице 1 приведена сравнительная оценка способов и указано возможное место их применения.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091327"/>
              </p:ext>
            </p:extLst>
          </p:nvPr>
        </p:nvGraphicFramePr>
        <p:xfrm>
          <a:off x="723332" y="795030"/>
          <a:ext cx="7983939" cy="523263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991614"/>
                <a:gridCol w="1421851"/>
                <a:gridCol w="3570474"/>
              </a:tblGrid>
              <a:tr h="5812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Способ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035"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Где применять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Недостатки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16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Изменение способа установки изостыков на стрелке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 главных путях нежелательно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потеря контроля целостности стрелочного соединителя,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не всегда дает эффект, иногда может изменить количество изостыков только в соседних контурах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4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Перенос изостыка,  делящего секцию, содержащую более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(4 при ТРЦ) стрелок, на две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везде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44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Использование транспозиции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 главных путях нежелательно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добавление изостыка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8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Разделение одной из секций на две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везде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добавление изостыка,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увеличение количества РЦ (аппаратуры)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77672" y="324381"/>
            <a:ext cx="8666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Таблица 1. Сравнительная оценка способов устранения «нечетности»</a:t>
            </a:r>
          </a:p>
        </p:txBody>
      </p:sp>
    </p:spTree>
    <p:extLst>
      <p:ext uri="{BB962C8B-B14F-4D97-AF65-F5344CB8AC3E}">
        <p14:creationId xmlns:p14="http://schemas.microsoft.com/office/powerpoint/2010/main" val="4324579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3111690"/>
            <a:ext cx="9075763" cy="375975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/>
              <a:t>3.3. Изображение чередования полярности на плане.</a:t>
            </a:r>
          </a:p>
          <a:p>
            <a:pPr marL="0" indent="0" algn="just">
              <a:buNone/>
            </a:pPr>
            <a:r>
              <a:rPr lang="ru-RU" sz="2000" dirty="0"/>
              <a:t>           После того как во всех контурах количество изостыков станет четным, необходимо показать чередование полярности в рельсовых цепях. Для этого в каждой секции один из рельсов утолщается, таким образом показывается, что в этом рельсе мгновенный плюс от источника питания. </a:t>
            </a:r>
            <a:r>
              <a:rPr lang="ru-RU" sz="2000" dirty="0">
                <a:solidFill>
                  <a:srgbClr val="002060"/>
                </a:solidFill>
              </a:rPr>
              <a:t>Выберите произвольную секцию и один из рельсов сделайте толще </a:t>
            </a:r>
            <a:r>
              <a:rPr lang="ru-RU" sz="2000" dirty="0"/>
              <a:t>(</a:t>
            </a:r>
            <a:r>
              <a:rPr lang="ru-RU" sz="2000" i="1" dirty="0"/>
              <a:t>например, верхний</a:t>
            </a:r>
            <a:r>
              <a:rPr lang="ru-RU" sz="2000" dirty="0"/>
              <a:t>) </a:t>
            </a:r>
            <a:r>
              <a:rPr lang="ru-RU" sz="2000" dirty="0" smtClean="0"/>
              <a:t>(см. рис</a:t>
            </a:r>
            <a:r>
              <a:rPr lang="ru-RU" sz="2000" dirty="0"/>
              <a:t>. </a:t>
            </a:r>
            <a:r>
              <a:rPr lang="ru-RU" sz="2000" i="1" dirty="0" smtClean="0">
                <a:solidFill>
                  <a:srgbClr val="C00000"/>
                </a:solidFill>
              </a:rPr>
              <a:t>действие </a:t>
            </a:r>
            <a:r>
              <a:rPr lang="ru-RU" sz="2000" i="1" dirty="0">
                <a:solidFill>
                  <a:srgbClr val="C00000"/>
                </a:solidFill>
              </a:rPr>
              <a:t>1</a:t>
            </a:r>
            <a:r>
              <a:rPr lang="ru-RU" sz="2000" dirty="0"/>
              <a:t>). В соседней рельсовой цепи нужно сделать толще противоположный рельс (</a:t>
            </a:r>
            <a:r>
              <a:rPr lang="ru-RU" sz="2000" i="1" dirty="0"/>
              <a:t>нижний)</a:t>
            </a:r>
            <a:r>
              <a:rPr lang="ru-RU" sz="2000" dirty="0"/>
              <a:t> (</a:t>
            </a:r>
            <a:r>
              <a:rPr lang="ru-RU" sz="2000" i="1" dirty="0">
                <a:solidFill>
                  <a:srgbClr val="C00000"/>
                </a:solidFill>
              </a:rPr>
              <a:t>действие 2</a:t>
            </a:r>
            <a:r>
              <a:rPr lang="ru-RU" sz="2000" dirty="0"/>
              <a:t>). Утолщать рельс нужно до изостыков. Также утолщается остряк стрелки, если он не изолирован от утолщенного рельса (</a:t>
            </a:r>
            <a:r>
              <a:rPr lang="ru-RU" sz="2000" i="1" dirty="0">
                <a:solidFill>
                  <a:srgbClr val="C00000"/>
                </a:solidFill>
              </a:rPr>
              <a:t>действие 3</a:t>
            </a:r>
            <a:r>
              <a:rPr lang="ru-RU" sz="2000" dirty="0"/>
              <a:t>), утолщаем рельсы правого ответвления, имеющие контакт с утолщенным рельсом (</a:t>
            </a:r>
            <a:r>
              <a:rPr lang="ru-RU" sz="2000" i="1" dirty="0">
                <a:solidFill>
                  <a:srgbClr val="C00000"/>
                </a:solidFill>
              </a:rPr>
              <a:t>действия 4 и 5</a:t>
            </a:r>
            <a:r>
              <a:rPr lang="ru-RU" sz="2000" dirty="0"/>
              <a:t>). По стрелочному соединителю от </a:t>
            </a:r>
            <a:r>
              <a:rPr lang="ru-RU" sz="2000" dirty="0" smtClean="0"/>
              <a:t>утолщенного рельса существует связь с рельсом левого ответвления (</a:t>
            </a:r>
            <a:r>
              <a:rPr lang="ru-RU" sz="2000" i="1" dirty="0" smtClean="0">
                <a:solidFill>
                  <a:srgbClr val="C00000"/>
                </a:solidFill>
              </a:rPr>
              <a:t>действие 6</a:t>
            </a:r>
            <a:r>
              <a:rPr lang="ru-RU" sz="2000" dirty="0" smtClean="0"/>
              <a:t>).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5122" name="Picture 2" descr="2n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21" y="289112"/>
            <a:ext cx="8685817" cy="24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31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99" y="310933"/>
            <a:ext cx="8479766" cy="363547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" y="3946407"/>
            <a:ext cx="9063318" cy="22638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Изолирующий </a:t>
            </a:r>
            <a:r>
              <a:rPr lang="ru-RU" sz="2000" b="1" dirty="0">
                <a:solidFill>
                  <a:srgbClr val="C00000"/>
                </a:solidFill>
              </a:rPr>
              <a:t>стык </a:t>
            </a:r>
            <a:r>
              <a:rPr lang="ru-RU" sz="2000" b="1" dirty="0"/>
              <a:t>размещают на расстоянии </a:t>
            </a:r>
            <a:r>
              <a:rPr lang="ru-RU" sz="2000" b="1" dirty="0">
                <a:solidFill>
                  <a:srgbClr val="002060"/>
                </a:solidFill>
              </a:rPr>
              <a:t>не менее 3,5 м </a:t>
            </a:r>
            <a:r>
              <a:rPr lang="ru-RU" sz="2000" b="1" dirty="0"/>
              <a:t>от предельного столбика в сторону пути, </a:t>
            </a:r>
            <a:r>
              <a:rPr lang="ru-RU" sz="2000" dirty="0"/>
              <a:t>чтобы при остановке последней колесной пары подвижной единицы у изолирующих стыков ее свешивающаяся часть не выходила за предельный столбик и не нарушался габарит по ширине междупутья.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</a:t>
            </a:r>
            <a:r>
              <a:rPr lang="ru-RU" sz="2000" b="1" dirty="0" smtClean="0"/>
              <a:t>При </a:t>
            </a:r>
            <a:r>
              <a:rPr lang="ru-RU" sz="2000" b="1" dirty="0"/>
              <a:t>невыполнении этого требования изолирующий стык будет </a:t>
            </a:r>
            <a:r>
              <a:rPr lang="ru-RU" sz="2000" b="1" dirty="0">
                <a:solidFill>
                  <a:srgbClr val="002060"/>
                </a:solidFill>
              </a:rPr>
              <a:t>негабаритным.</a:t>
            </a:r>
            <a:r>
              <a:rPr lang="ru-RU" sz="2000" dirty="0"/>
              <a:t> На схеме станции </a:t>
            </a:r>
            <a:r>
              <a:rPr lang="ru-RU" sz="2000" dirty="0" smtClean="0"/>
              <a:t>такой </a:t>
            </a:r>
            <a:r>
              <a:rPr lang="ru-RU" sz="2000" dirty="0"/>
              <a:t>изолирующий стык обводится кружком. 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031760" y="-67235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99" y="216804"/>
            <a:ext cx="804160" cy="643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Блок-схема: узел 1"/>
          <p:cNvSpPr/>
          <p:nvPr/>
        </p:nvSpPr>
        <p:spPr>
          <a:xfrm>
            <a:off x="5803458" y="2501153"/>
            <a:ext cx="457200" cy="457200"/>
          </a:xfrm>
          <a:prstGeom prst="flowChartConnector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4706471" y="1075765"/>
            <a:ext cx="564776" cy="26894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60950" b="7177"/>
          <a:stretch/>
        </p:blipFill>
        <p:spPr>
          <a:xfrm>
            <a:off x="7252861" y="1421465"/>
            <a:ext cx="1417828" cy="5014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7587" y="2017058"/>
            <a:ext cx="1234465" cy="42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019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3111690"/>
            <a:ext cx="9075763" cy="375975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 smtClean="0"/>
              <a:t>Шаг 5</a:t>
            </a:r>
            <a:endParaRPr lang="ru-RU" sz="2000" b="1" u="sng" dirty="0"/>
          </a:p>
          <a:p>
            <a:pPr marL="0" indent="0" algn="just">
              <a:buNone/>
            </a:pPr>
            <a:r>
              <a:rPr lang="ru-RU" sz="2000" dirty="0"/>
              <a:t>           </a:t>
            </a:r>
            <a:r>
              <a:rPr lang="ru-RU" sz="2000" b="1" dirty="0">
                <a:solidFill>
                  <a:srgbClr val="C00000"/>
                </a:solidFill>
              </a:rPr>
              <a:t>После того как во всех контурах количество изостыков станет четным, необходимо показать чередование полярности в рельсовых цепях. </a:t>
            </a:r>
            <a:r>
              <a:rPr lang="ru-RU" sz="2000" dirty="0"/>
              <a:t>Для этого в каждой секции один из рельсов утолщается, таким образом показывается, что в этом рельсе мгновенный плюс от источника питания. </a:t>
            </a:r>
            <a:r>
              <a:rPr lang="ru-RU" sz="2000" dirty="0">
                <a:solidFill>
                  <a:srgbClr val="002060"/>
                </a:solidFill>
              </a:rPr>
              <a:t>Выберите произвольную секцию и один из рельсов сделайте толще </a:t>
            </a:r>
            <a:r>
              <a:rPr lang="ru-RU" sz="2000" dirty="0"/>
              <a:t>(</a:t>
            </a:r>
            <a:r>
              <a:rPr lang="ru-RU" sz="2000" i="1" dirty="0"/>
              <a:t>например, верхний</a:t>
            </a:r>
            <a:r>
              <a:rPr lang="ru-RU" sz="2000" dirty="0"/>
              <a:t>) </a:t>
            </a:r>
            <a:r>
              <a:rPr lang="ru-RU" sz="2000" dirty="0" smtClean="0"/>
              <a:t>(см. рис</a:t>
            </a:r>
            <a:r>
              <a:rPr lang="ru-RU" sz="2000" dirty="0"/>
              <a:t>. </a:t>
            </a:r>
            <a:r>
              <a:rPr lang="ru-RU" sz="2000" i="1" dirty="0" smtClean="0">
                <a:solidFill>
                  <a:srgbClr val="C00000"/>
                </a:solidFill>
              </a:rPr>
              <a:t>действие </a:t>
            </a:r>
            <a:r>
              <a:rPr lang="ru-RU" sz="2000" i="1" dirty="0">
                <a:solidFill>
                  <a:srgbClr val="C00000"/>
                </a:solidFill>
              </a:rPr>
              <a:t>1</a:t>
            </a:r>
            <a:r>
              <a:rPr lang="ru-RU" sz="2000" dirty="0"/>
              <a:t>). В соседней рельсовой цепи нужно сделать толще противоположный рельс (</a:t>
            </a:r>
            <a:r>
              <a:rPr lang="ru-RU" sz="2000" i="1" dirty="0"/>
              <a:t>нижний)</a:t>
            </a:r>
            <a:r>
              <a:rPr lang="ru-RU" sz="2000" dirty="0"/>
              <a:t> (</a:t>
            </a:r>
            <a:r>
              <a:rPr lang="ru-RU" sz="2000" i="1" dirty="0">
                <a:solidFill>
                  <a:srgbClr val="C00000"/>
                </a:solidFill>
              </a:rPr>
              <a:t>действие 2</a:t>
            </a:r>
            <a:r>
              <a:rPr lang="ru-RU" sz="2000" dirty="0"/>
              <a:t>). Утолщать рельс нужно до изостыков. Также утолщается остряк стрелки, если он не изолирован от утолщенного рельса (</a:t>
            </a:r>
            <a:r>
              <a:rPr lang="ru-RU" sz="2000" i="1" dirty="0">
                <a:solidFill>
                  <a:srgbClr val="C00000"/>
                </a:solidFill>
              </a:rPr>
              <a:t>действие 3</a:t>
            </a:r>
            <a:r>
              <a:rPr lang="ru-RU" sz="2000" dirty="0"/>
              <a:t>), утолщаем рельсы правого ответвления, имеющие контакт с утолщенным рельсом (</a:t>
            </a:r>
            <a:r>
              <a:rPr lang="ru-RU" sz="2000" i="1" dirty="0">
                <a:solidFill>
                  <a:srgbClr val="C00000"/>
                </a:solidFill>
              </a:rPr>
              <a:t>действия 4 и 5</a:t>
            </a:r>
            <a:r>
              <a:rPr lang="ru-RU" sz="2000" dirty="0"/>
              <a:t>). По стрелочному соединителю от </a:t>
            </a:r>
            <a:r>
              <a:rPr lang="ru-RU" sz="2000" dirty="0" smtClean="0"/>
              <a:t>утолщенного рельса существует связь с рельсом левого ответвления (</a:t>
            </a:r>
            <a:r>
              <a:rPr lang="ru-RU" sz="2000" i="1" dirty="0" smtClean="0">
                <a:solidFill>
                  <a:srgbClr val="C00000"/>
                </a:solidFill>
              </a:rPr>
              <a:t>действие 6</a:t>
            </a:r>
            <a:r>
              <a:rPr lang="ru-RU" sz="2000" dirty="0" smtClean="0"/>
              <a:t>).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5122" name="Picture 2" descr="2n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21" y="289112"/>
            <a:ext cx="8685817" cy="24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4913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2n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39" y="53789"/>
            <a:ext cx="8842699" cy="428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532261"/>
            <a:ext cx="9073741" cy="19777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Аналогично показывается чередование полярности во всех </a:t>
            </a:r>
            <a:r>
              <a:rPr lang="ru-RU" sz="2000" dirty="0" smtClean="0"/>
              <a:t>секциях.</a:t>
            </a:r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Нельзя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начинать показывать чередование из разных мест</a:t>
            </a:r>
            <a:r>
              <a:rPr lang="ru-RU" sz="2000" dirty="0"/>
              <a:t>: </a:t>
            </a:r>
            <a:r>
              <a:rPr lang="ru-RU" sz="2000" i="1" dirty="0"/>
              <a:t>например,</a:t>
            </a:r>
            <a:r>
              <a:rPr lang="ru-RU" sz="2000" dirty="0"/>
              <a:t> </a:t>
            </a:r>
            <a:r>
              <a:rPr lang="ru-RU" sz="2000" b="1" dirty="0"/>
              <a:t>после указания плюсового рельса в обведенной секции можно продолжить только в трех направлениях: прямо направо, вниз, вверх. </a:t>
            </a:r>
            <a:r>
              <a:rPr lang="ru-RU" sz="2000" dirty="0"/>
              <a:t>Если получилось так, что к изолирующему стыку с обеих сторон пришел плюс, это означает, что в замкнутом контуре нечетное количество стыков или вы ошиблись при черчении.</a:t>
            </a:r>
          </a:p>
        </p:txBody>
      </p:sp>
    </p:spTree>
    <p:extLst>
      <p:ext uri="{BB962C8B-B14F-4D97-AF65-F5344CB8AC3E}">
        <p14:creationId xmlns:p14="http://schemas.microsoft.com/office/powerpoint/2010/main" val="20494390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592" y="3043452"/>
            <a:ext cx="8993875" cy="38145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4. Канализация обратного тягового тока</a:t>
            </a:r>
            <a:r>
              <a:rPr lang="ru-RU" sz="2000" b="1" u="sng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Рельсы </a:t>
            </a:r>
            <a:r>
              <a:rPr lang="ru-RU" sz="2000" dirty="0"/>
              <a:t>используются для пропуска обратного тягового тока, питающего электровозы. </a:t>
            </a:r>
            <a:r>
              <a:rPr lang="ru-RU" sz="2000" dirty="0" smtClean="0"/>
              <a:t>Для </a:t>
            </a:r>
            <a:r>
              <a:rPr lang="ru-RU" sz="2000" dirty="0"/>
              <a:t>пропуска тягового тока в обход изолирующих стыков в </a:t>
            </a:r>
            <a:r>
              <a:rPr lang="ru-RU" sz="2000" dirty="0" smtClean="0"/>
              <a:t>двухниточных </a:t>
            </a:r>
            <a:r>
              <a:rPr lang="ru-RU" sz="2000" dirty="0"/>
              <a:t>РЦ используют дроссель-трансформаторы (ДТ). Необходимо обеспечить два выхода тяговому току с каждой секции, по которой возможно передвижение электровозов, т. е. на каждой секции должно быть установлено два ДТ. В разветвленных секциях допускается установка трех ДТ. Допускается установка одного ДТ, но в этом случае он должен быть соединен своей средней точкой с ДТ смежной рельсовой цепи или иметь соединение с ДТ параллельного пути по двум междупутным соединителям, проложенным в разных шпальных ящиках.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В нечетной </a:t>
            </a:r>
            <a:r>
              <a:rPr lang="ru-RU" sz="2000" dirty="0"/>
              <a:t>горловине </a:t>
            </a:r>
            <a:r>
              <a:rPr lang="ru-RU" sz="2000" dirty="0" smtClean="0"/>
              <a:t>единственная секция, </a:t>
            </a:r>
            <a:r>
              <a:rPr lang="ru-RU" sz="2000" dirty="0"/>
              <a:t>по </a:t>
            </a:r>
            <a:r>
              <a:rPr lang="ru-RU" sz="2000" dirty="0" smtClean="0"/>
              <a:t>которой </a:t>
            </a:r>
            <a:r>
              <a:rPr lang="ru-RU" sz="2000" dirty="0"/>
              <a:t>не прибывают или не отправляются электропоезда, являются секция с 5 стрелкой и секция перед светофором М5 из тупика. </a:t>
            </a:r>
            <a:r>
              <a:rPr lang="ru-RU" sz="2000" dirty="0" smtClean="0"/>
              <a:t>Эта секция неэлектрифицированная.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930"/>
          <a:stretch/>
        </p:blipFill>
        <p:spPr>
          <a:xfrm>
            <a:off x="54592" y="395786"/>
            <a:ext cx="8793105" cy="26476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8463" y="1937084"/>
            <a:ext cx="890337" cy="3368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1576137" y="2273968"/>
            <a:ext cx="3140242" cy="441559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6973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278" y="3460538"/>
            <a:ext cx="8993875" cy="28375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002060"/>
                </a:solidFill>
              </a:rPr>
              <a:t>4.1. Построение схемы канализации тягового тока.</a:t>
            </a:r>
          </a:p>
          <a:p>
            <a:pPr marL="0" indent="0" algn="just">
              <a:buNone/>
            </a:pPr>
            <a:r>
              <a:rPr lang="ru-RU" sz="2000" dirty="0" smtClean="0"/>
              <a:t>      На </a:t>
            </a:r>
            <a:r>
              <a:rPr lang="ru-RU" sz="2000" dirty="0"/>
              <a:t>двухниточный план добавляется чертеж, поясняющий канализацию тягового </a:t>
            </a:r>
            <a:r>
              <a:rPr lang="ru-RU" sz="2000" dirty="0" smtClean="0"/>
              <a:t>тока. На </a:t>
            </a:r>
            <a:r>
              <a:rPr lang="ru-RU" sz="2000" dirty="0"/>
              <a:t>этом чертеже показываются все секции станции. Если ДТ соседних секций соединены средними точками, то секции рисуются вплотную. Если тяговый ток из одной секции в другую не передается, то между секциями делается зазор. Секции, по которым тяговый ток не идет, показываются пунктиром. Все секции имеют </a:t>
            </a:r>
            <a:r>
              <a:rPr lang="ru-RU" sz="2000" dirty="0" smtClean="0"/>
              <a:t>номера, отсутствие имен </a:t>
            </a:r>
            <a:r>
              <a:rPr lang="ru-RU" sz="2000" dirty="0"/>
              <a:t>секций не влияет на построение схемы канализации тягового тока, поэтому имена секций подпишем позднее.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7170" name="Picture 2" descr="2n_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"/>
          <a:stretch/>
        </p:blipFill>
        <p:spPr bwMode="auto">
          <a:xfrm>
            <a:off x="54592" y="416285"/>
            <a:ext cx="8983561" cy="268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8841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278" y="3460538"/>
            <a:ext cx="8993875" cy="28375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/>
              <a:t>На </a:t>
            </a:r>
            <a:r>
              <a:rPr lang="ru-RU" sz="2000" b="1" dirty="0"/>
              <a:t>рисунке </a:t>
            </a:r>
            <a:r>
              <a:rPr lang="ru-RU" sz="2000" b="1" dirty="0" smtClean="0"/>
              <a:t>приведена </a:t>
            </a:r>
            <a:r>
              <a:rPr lang="ru-RU" sz="2000" b="1" dirty="0"/>
              <a:t>законченная схема канализации. </a:t>
            </a:r>
            <a:r>
              <a:rPr lang="ru-RU" sz="2000" dirty="0"/>
              <a:t>По схеме видно, что на главных путях все секции передают тяговый ток через изостыки. На границе входных светофоров средние точки ДТ главных путей объединены и двумя междупутными соединителями (в разных шпальных ящиках) соединены с отсасывающей линией тяговой подстанции (ТП). Тяговый ток с путей 4П, 6П и секции 23СП выходит через секцию 22СП на главные пути, а оттуда на ТП. Тяговый ток с путей 3П, 5П, 7П и прилегающих к ним секций соединяется с главными путями через междупутные соединители, установленные с секций 11СП и М6П.</a:t>
            </a:r>
          </a:p>
        </p:txBody>
      </p:sp>
      <p:pic>
        <p:nvPicPr>
          <p:cNvPr id="7170" name="Picture 2" descr="2n_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6"/>
          <a:stretch/>
        </p:blipFill>
        <p:spPr bwMode="auto">
          <a:xfrm>
            <a:off x="54592" y="416285"/>
            <a:ext cx="8983561" cy="268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4557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576918"/>
            <a:ext cx="9144001" cy="19231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нашей станции существует тяговый контур,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него входит 11 рельсовых </a:t>
            </a:r>
            <a:r>
              <a:rPr lang="ru-RU" sz="2000" b="1" dirty="0" smtClean="0">
                <a:solidFill>
                  <a:srgbClr val="002060"/>
                </a:solidFill>
              </a:rPr>
              <a:t>цепей, </a:t>
            </a:r>
            <a:r>
              <a:rPr lang="ru-RU" sz="2000" b="1" dirty="0">
                <a:solidFill>
                  <a:srgbClr val="002060"/>
                </a:solidFill>
              </a:rPr>
              <a:t>что допустимо при фазочувствительных </a:t>
            </a:r>
            <a:r>
              <a:rPr lang="ru-RU" sz="2000" b="1" dirty="0" smtClean="0">
                <a:solidFill>
                  <a:srgbClr val="002060"/>
                </a:solidFill>
              </a:rPr>
              <a:t>РЦ. </a:t>
            </a:r>
            <a:r>
              <a:rPr lang="ru-RU" sz="2000" dirty="0"/>
              <a:t>Если бы количество рельсовый цепей не удовлетворяло требованиям, можно было убрать один из междупутных соединителей (второй соединитель при этом необходимо продублировать), разорвав контур, или подключив один из междупутных соединителей иначе. </a:t>
            </a:r>
          </a:p>
        </p:txBody>
      </p:sp>
      <p:pic>
        <p:nvPicPr>
          <p:cNvPr id="8194" name="Picture 2" descr="2n_1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"/>
          <a:stretch/>
        </p:blipFill>
        <p:spPr bwMode="auto">
          <a:xfrm>
            <a:off x="80819" y="423081"/>
            <a:ext cx="9063182" cy="272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2699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2" y="3945408"/>
            <a:ext cx="9144002" cy="9268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i="1" dirty="0" smtClean="0"/>
              <a:t>     Например</a:t>
            </a:r>
            <a:r>
              <a:rPr lang="ru-RU" sz="2000" dirty="0"/>
              <a:t>, при подключении средней точки ДТ секции М6П к ДТ секции 2СП в контуре становится не 11 РЦ, а 16 </a:t>
            </a:r>
            <a:r>
              <a:rPr lang="ru-RU" sz="2000" dirty="0" smtClean="0"/>
              <a:t>секций.</a:t>
            </a:r>
            <a:endParaRPr lang="ru-RU" sz="2000" dirty="0"/>
          </a:p>
        </p:txBody>
      </p:sp>
      <p:pic>
        <p:nvPicPr>
          <p:cNvPr id="9218" name="Picture 2" descr="2n_1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"/>
          <a:stretch/>
        </p:blipFill>
        <p:spPr bwMode="auto">
          <a:xfrm>
            <a:off x="145718" y="289111"/>
            <a:ext cx="8930045" cy="306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4867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4498" y="3705166"/>
            <a:ext cx="9072206" cy="24280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На </a:t>
            </a:r>
            <a:r>
              <a:rPr lang="ru-RU" sz="2000" dirty="0"/>
              <a:t>рисунке </a:t>
            </a:r>
            <a:r>
              <a:rPr lang="ru-RU" sz="2000" dirty="0" smtClean="0"/>
              <a:t>приведен </a:t>
            </a:r>
            <a:r>
              <a:rPr lang="ru-RU" sz="2000" dirty="0"/>
              <a:t>пример организации отсоса тягового тока через тупик, ведущий к тяговой подстанции. В этом случае один из стрелочных соединителей убран (ранее стоял у секции 11СП), секции 5 СП и М5П делаются электрифицированными, на них ставятся дроссель-трансформаторы.</a:t>
            </a:r>
          </a:p>
          <a:p>
            <a:pPr marL="0" indent="0" algn="just">
              <a:buNone/>
            </a:pPr>
            <a:r>
              <a:rPr lang="ru-RU" sz="2000" dirty="0"/>
              <a:t>      </a:t>
            </a:r>
            <a:r>
              <a:rPr lang="ru-RU" sz="2000" dirty="0" smtClean="0"/>
              <a:t>По </a:t>
            </a:r>
            <a:r>
              <a:rPr lang="ru-RU" sz="2000" dirty="0"/>
              <a:t>возможности необходимо пропускать тяговый ток по рельсам, а не по стрелочному соединителю. Поэтому на секциях боковых путей, где каждое ответвление контролируется путевым реле, лучше поставить изостыки на стрелке так, чтобы тяговый ток не протекал по стрелочному соединителю.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0242" name="Picture 2" descr="2n_1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" b="1"/>
          <a:stretch/>
        </p:blipFill>
        <p:spPr bwMode="auto">
          <a:xfrm>
            <a:off x="153681" y="524436"/>
            <a:ext cx="8990319" cy="271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6455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3" y="4136477"/>
            <a:ext cx="9103057" cy="1732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Точки </a:t>
            </a:r>
            <a:r>
              <a:rPr lang="ru-RU" sz="2000" dirty="0"/>
              <a:t>на схеме канализации указывают на наличие ДТ, не подключенного никуда своей средней точкой. Такой трансформатор необходимо ставить в том случае, если к концу однодроссельной РЦ без ДТ прилегает ответвление без путевого реле или релейный конец. Таким образом защищаются от ложной свободности при пробое изолирующих стыков. </a:t>
            </a:r>
          </a:p>
        </p:txBody>
      </p:sp>
      <p:pic>
        <p:nvPicPr>
          <p:cNvPr id="4" name="Picture 2" descr="2n_1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5" b="1"/>
          <a:stretch/>
        </p:blipFill>
        <p:spPr bwMode="auto">
          <a:xfrm>
            <a:off x="153681" y="524436"/>
            <a:ext cx="8990319" cy="307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522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2n_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8" y="53789"/>
            <a:ext cx="8996741" cy="412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3904465"/>
            <a:ext cx="9064979" cy="28511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4.2. Расстановка дроссель-трансформаторов.</a:t>
            </a:r>
          </a:p>
          <a:p>
            <a:pPr marL="0" indent="0" algn="just">
              <a:buNone/>
            </a:pPr>
            <a:r>
              <a:rPr lang="ru-RU" sz="2000" dirty="0" smtClean="0"/>
              <a:t>      На </a:t>
            </a:r>
            <a:r>
              <a:rPr lang="ru-RU" sz="2000" dirty="0"/>
              <a:t>двухниточном плане выполним расстановку дроссель-трансформаторов, опираясь на схему канализации тягового </a:t>
            </a:r>
            <a:r>
              <a:rPr lang="ru-RU" sz="2000" dirty="0" smtClean="0"/>
              <a:t>тока.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Расстановку </a:t>
            </a:r>
            <a:r>
              <a:rPr lang="ru-RU" sz="2000" b="1" dirty="0"/>
              <a:t>дроссель-трансформаторов начинаем </a:t>
            </a:r>
            <a:r>
              <a:rPr lang="ru-RU" sz="2000" b="1" dirty="0">
                <a:solidFill>
                  <a:srgbClr val="002060"/>
                </a:solidFill>
              </a:rPr>
              <a:t>с главных путей.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У каждого изостыка, разделяющего секции, устанавливаем два ДТ, соединенных средними точками при электротяге постоянного </a:t>
            </a:r>
            <a:r>
              <a:rPr lang="ru-RU" sz="2000" dirty="0" smtClean="0"/>
              <a:t>тока. </a:t>
            </a:r>
            <a:r>
              <a:rPr lang="ru-RU" sz="2000" dirty="0"/>
              <a:t>Со схемы канализации тягового тока срисовываем междупутные соединители между ДТ главных путей и соединители к ТП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0385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9239" b="6629"/>
          <a:stretch/>
        </p:blipFill>
        <p:spPr>
          <a:xfrm>
            <a:off x="53788" y="633542"/>
            <a:ext cx="9022976" cy="4295030"/>
          </a:xfrm>
          <a:prstGeom prst="rect">
            <a:avLst/>
          </a:prstGeom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15250"/>
            <a:ext cx="9144000" cy="13200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dirty="0" smtClean="0">
                <a:solidFill>
                  <a:srgbClr val="C00000"/>
                </a:solidFill>
              </a:rPr>
              <a:t>      </a:t>
            </a:r>
            <a:r>
              <a:rPr lang="ru-RU" sz="2000" b="1" i="1" u="sng" dirty="0" smtClean="0">
                <a:solidFill>
                  <a:srgbClr val="C00000"/>
                </a:solidFill>
              </a:rPr>
              <a:t>Оборудование </a:t>
            </a:r>
            <a:r>
              <a:rPr lang="ru-RU" sz="2000" b="1" i="1" u="sng" dirty="0">
                <a:solidFill>
                  <a:srgbClr val="C00000"/>
                </a:solidFill>
              </a:rPr>
              <a:t>станции электрическими рельсовыми цепями.</a:t>
            </a:r>
            <a:r>
              <a:rPr lang="ru-RU" sz="2000" u="sng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При электрической централизации на станциях устраивается полная изоляция приемо-отправочных путей.</a:t>
            </a:r>
            <a:r>
              <a:rPr lang="ru-RU" sz="2000" dirty="0"/>
              <a:t> Поэтому станция разбивается на изолированные участки, которые оборудуют </a:t>
            </a:r>
            <a:r>
              <a:rPr lang="ru-RU" sz="2000" dirty="0" smtClean="0"/>
              <a:t>рельсовыми цепями.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9930" y="484094"/>
            <a:ext cx="1385046" cy="363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2095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2n_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" y="26493"/>
            <a:ext cx="8611740" cy="413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432539"/>
            <a:ext cx="9144000" cy="342546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/>
              <a:t>Установим ДТ на остальных секциях согласно схеме канализации: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1.</a:t>
            </a:r>
            <a:r>
              <a:rPr lang="ru-RU" sz="2000" dirty="0" smtClean="0"/>
              <a:t> обеспечиваем </a:t>
            </a:r>
            <a:r>
              <a:rPr lang="ru-RU" sz="2000" dirty="0"/>
              <a:t>пропуск тягового тока между путями 4П и 6П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(действия </a:t>
            </a:r>
            <a:r>
              <a:rPr lang="ru-RU" sz="2000" dirty="0"/>
              <a:t>обозначены цифрой </a:t>
            </a:r>
            <a:r>
              <a:rPr lang="ru-RU" sz="2000" b="1" dirty="0">
                <a:solidFill>
                  <a:srgbClr val="C00000"/>
                </a:solidFill>
              </a:rPr>
              <a:t>1</a:t>
            </a:r>
            <a:r>
              <a:rPr lang="ru-RU" sz="2000" dirty="0"/>
              <a:t>);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2.</a:t>
            </a:r>
            <a:r>
              <a:rPr lang="ru-RU" sz="2000" dirty="0" smtClean="0"/>
              <a:t> обеспечиваем </a:t>
            </a:r>
            <a:r>
              <a:rPr lang="ru-RU" sz="2000" dirty="0"/>
              <a:t>пропуск тягового тока между секциями, прилегающими к пути 3П </a:t>
            </a:r>
            <a:r>
              <a:rPr lang="ru-RU" sz="2000" dirty="0" smtClean="0"/>
              <a:t>(действия </a:t>
            </a:r>
            <a:r>
              <a:rPr lang="ru-RU" sz="2000" dirty="0"/>
              <a:t>обозначены цифрой </a:t>
            </a:r>
            <a:r>
              <a:rPr lang="ru-RU" sz="2000" b="1" dirty="0">
                <a:solidFill>
                  <a:srgbClr val="C00000"/>
                </a:solidFill>
              </a:rPr>
              <a:t>2</a:t>
            </a:r>
            <a:r>
              <a:rPr lang="ru-RU" sz="2000" dirty="0"/>
              <a:t>);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3.</a:t>
            </a:r>
            <a:r>
              <a:rPr lang="ru-RU" sz="2000" dirty="0" smtClean="0"/>
              <a:t> устанавливаем </a:t>
            </a:r>
            <a:r>
              <a:rPr lang="ru-RU" sz="2000" dirty="0"/>
              <a:t>ДТ и междупутный тяговый соединитель </a:t>
            </a:r>
            <a:r>
              <a:rPr lang="ru-RU" sz="2000" dirty="0" smtClean="0"/>
              <a:t>(действия </a:t>
            </a:r>
            <a:r>
              <a:rPr lang="ru-RU" sz="2000" dirty="0"/>
              <a:t>обозначены цифрой </a:t>
            </a:r>
            <a:r>
              <a:rPr lang="ru-RU" sz="2000" b="1" dirty="0">
                <a:solidFill>
                  <a:srgbClr val="C00000"/>
                </a:solidFill>
              </a:rPr>
              <a:t>3</a:t>
            </a:r>
            <a:r>
              <a:rPr lang="ru-RU" sz="2000" dirty="0"/>
              <a:t>), если междупутный соединитель является единственным выходом тяговому току с секций, то он дублируется и прокладывается в разных шпальных ящиках;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4.</a:t>
            </a:r>
            <a:r>
              <a:rPr lang="ru-RU" sz="2000" dirty="0" smtClean="0"/>
              <a:t>обеспечиваем </a:t>
            </a:r>
            <a:r>
              <a:rPr lang="ru-RU" sz="2000" dirty="0"/>
              <a:t>пропуск тягового тока с пути 7П </a:t>
            </a:r>
            <a:r>
              <a:rPr lang="ru-RU" sz="2000" dirty="0" smtClean="0"/>
              <a:t>(действия </a:t>
            </a:r>
            <a:r>
              <a:rPr lang="ru-RU" sz="2000" dirty="0"/>
              <a:t>обозначены цифрой </a:t>
            </a:r>
            <a:r>
              <a:rPr lang="ru-RU" sz="2000" b="1" dirty="0">
                <a:solidFill>
                  <a:srgbClr val="C00000"/>
                </a:solidFill>
              </a:rPr>
              <a:t>4</a:t>
            </a:r>
            <a:r>
              <a:rPr lang="ru-RU" sz="2000" dirty="0"/>
              <a:t>).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260069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2962769"/>
            <a:ext cx="9144000" cy="31104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В </a:t>
            </a:r>
            <a:r>
              <a:rPr lang="ru-RU" sz="2000" dirty="0"/>
              <a:t>зависимости от того, какой вид тяги присутствует на участке, </a:t>
            </a:r>
            <a:r>
              <a:rPr lang="ru-RU" sz="2000" b="1" dirty="0">
                <a:solidFill>
                  <a:srgbClr val="C00000"/>
                </a:solidFill>
              </a:rPr>
              <a:t>концы рельсовых цепей указываются </a:t>
            </a:r>
            <a:r>
              <a:rPr lang="ru-RU" sz="2000" b="1" dirty="0" smtClean="0">
                <a:solidFill>
                  <a:srgbClr val="C00000"/>
                </a:solidFill>
              </a:rPr>
              <a:t>по-разному: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1) при автономной тяге </a:t>
            </a:r>
            <a:r>
              <a:rPr lang="ru-RU" sz="2000" dirty="0"/>
              <a:t>– рисуются путевые ящики с указанием внутри прямоугольника типа конца рельсовой цепи: [+] – релейный, [—] – питающий;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2) при электротяге постоянного тока </a:t>
            </a:r>
            <a:r>
              <a:rPr lang="ru-RU" sz="2000" dirty="0"/>
              <a:t>– между рельсами напротив изображения </a:t>
            </a:r>
            <a:r>
              <a:rPr lang="ru-RU" sz="2000" b="1" dirty="0"/>
              <a:t>ДТ</a:t>
            </a:r>
            <a:r>
              <a:rPr lang="ru-RU" sz="2000" dirty="0"/>
              <a:t> подписываются буквы: </a:t>
            </a:r>
            <a:r>
              <a:rPr lang="ru-RU" sz="2000" b="1" dirty="0">
                <a:solidFill>
                  <a:srgbClr val="002060"/>
                </a:solidFill>
              </a:rPr>
              <a:t>«Т» </a:t>
            </a:r>
            <a:r>
              <a:rPr lang="ru-RU" sz="2000" dirty="0"/>
              <a:t>– для питающего конца или </a:t>
            </a:r>
            <a:r>
              <a:rPr lang="ru-RU" sz="2000" b="1" dirty="0">
                <a:solidFill>
                  <a:srgbClr val="002060"/>
                </a:solidFill>
              </a:rPr>
              <a:t>«Р»</a:t>
            </a:r>
            <a:r>
              <a:rPr lang="ru-RU" sz="2000" dirty="0"/>
              <a:t> – для релейного;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Конец </a:t>
            </a:r>
            <a:r>
              <a:rPr lang="ru-RU" sz="2000" b="1" dirty="0">
                <a:solidFill>
                  <a:srgbClr val="002060"/>
                </a:solidFill>
              </a:rPr>
              <a:t>РЦ</a:t>
            </a:r>
            <a:r>
              <a:rPr lang="ru-RU" sz="2000" dirty="0"/>
              <a:t>, с которого возможно кодирование секции, помечается буквой </a:t>
            </a:r>
            <a:r>
              <a:rPr lang="ru-RU" sz="2000" b="1" dirty="0">
                <a:solidFill>
                  <a:srgbClr val="002060"/>
                </a:solidFill>
              </a:rPr>
              <a:t>«К» </a:t>
            </a:r>
            <a:r>
              <a:rPr lang="ru-RU" sz="2000" dirty="0"/>
              <a:t>между рельсами. Если на конце рельсовой цепи при электротяге нет ДТ, то тип конца рельсовой цепи указывается как при автономной тяге.</a:t>
            </a:r>
          </a:p>
        </p:txBody>
      </p:sp>
      <p:pic>
        <p:nvPicPr>
          <p:cNvPr id="13314" name="Picture 2" descr="2n_2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49"/>
          <a:stretch/>
        </p:blipFill>
        <p:spPr bwMode="auto">
          <a:xfrm>
            <a:off x="171109" y="540240"/>
            <a:ext cx="4325827" cy="17697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2n_2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29"/>
          <a:stretch/>
        </p:blipFill>
        <p:spPr bwMode="auto">
          <a:xfrm>
            <a:off x="4643527" y="540240"/>
            <a:ext cx="4221215" cy="17697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5932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92220"/>
            <a:ext cx="9144000" cy="25657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5. Расстановка аппаратуры рельсовых цепей.</a:t>
            </a:r>
          </a:p>
          <a:p>
            <a:pPr marL="0" indent="0" algn="just">
              <a:buNone/>
            </a:pPr>
            <a:r>
              <a:rPr lang="ru-RU" sz="2000" b="1" dirty="0" smtClean="0"/>
              <a:t>Каждая секция станции оборудуется рельсовой цепью. </a:t>
            </a:r>
            <a:r>
              <a:rPr lang="ru-RU" sz="2000" b="1" dirty="0" smtClean="0">
                <a:solidFill>
                  <a:srgbClr val="002060"/>
                </a:solidFill>
              </a:rPr>
              <a:t>На станции </a:t>
            </a:r>
            <a:r>
              <a:rPr lang="ru-RU" sz="2000" b="1" dirty="0">
                <a:solidFill>
                  <a:srgbClr val="002060"/>
                </a:solidFill>
              </a:rPr>
              <a:t>проектируют </a:t>
            </a:r>
            <a:r>
              <a:rPr lang="ru-RU" sz="2000" b="1" dirty="0" smtClean="0">
                <a:solidFill>
                  <a:srgbClr val="002060"/>
                </a:solidFill>
              </a:rPr>
              <a:t>фазочувствительные рельсовые цепи.</a:t>
            </a:r>
            <a:r>
              <a:rPr lang="ru-RU" sz="2000" dirty="0" smtClean="0"/>
              <a:t> </a:t>
            </a:r>
            <a:r>
              <a:rPr lang="ru-RU" sz="2000" dirty="0"/>
              <a:t>Рельсовая цепь имеет один питающий конец и до трех релейных концов в фазочувствительных </a:t>
            </a:r>
            <a:r>
              <a:rPr lang="ru-RU" sz="2000" dirty="0" smtClean="0"/>
              <a:t>РЦ. </a:t>
            </a:r>
            <a:r>
              <a:rPr lang="ru-RU" sz="2000" dirty="0"/>
              <a:t>Релейными концами оборудуются ответвления длиннее 50 м при фазочувствительных </a:t>
            </a:r>
            <a:r>
              <a:rPr lang="ru-RU" sz="2000" dirty="0" smtClean="0"/>
              <a:t>РЦ.</a:t>
            </a:r>
          </a:p>
          <a:p>
            <a:pPr marL="0" indent="0" algn="just">
              <a:buNone/>
            </a:pPr>
            <a:r>
              <a:rPr lang="ru-RU" sz="2000" i="1" dirty="0"/>
              <a:t>После указания концов рельсовых цепей проверьте отсутствие частой ошибки: в одной рельсовой цепи два и более питающих конца.</a:t>
            </a:r>
          </a:p>
          <a:p>
            <a:pPr marL="0" indent="0" algn="just">
              <a:buNone/>
            </a:pPr>
            <a:endParaRPr lang="ru-RU" sz="20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296" t="14179" r="5868" b="4027"/>
          <a:stretch/>
        </p:blipFill>
        <p:spPr>
          <a:xfrm>
            <a:off x="1105469" y="289111"/>
            <a:ext cx="6687403" cy="411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885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2n_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88" y="53788"/>
            <a:ext cx="8830487" cy="406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64023"/>
            <a:ext cx="9144000" cy="2018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002060"/>
                </a:solidFill>
              </a:rPr>
              <a:t>5.1. Проектирование на станции фазочувствительных рельсовых цепей.</a:t>
            </a:r>
          </a:p>
          <a:p>
            <a:pPr marL="0" indent="0" algn="just">
              <a:buNone/>
            </a:pPr>
            <a:r>
              <a:rPr lang="ru-RU" sz="2000" dirty="0"/>
              <a:t>Расстановку аппаратуры рельсовых цепей начинаем с главных путей. При электротяге необходимо поставить концы рельсовых цепей на главных путях так, чтобы при движении поездов в правильном направлении с перегонов на станцию и наоборот поезда ехали на питающий конец (другими словами, поезд должен вступать на релейный конец</a:t>
            </a:r>
            <a:r>
              <a:rPr lang="ru-RU" sz="2000" dirty="0" smtClean="0"/>
              <a:t>).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64954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2n_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37" y="-1"/>
            <a:ext cx="8641138" cy="427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43300"/>
            <a:ext cx="8993875" cy="27147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Поскольку </a:t>
            </a:r>
            <a:r>
              <a:rPr lang="ru-RU" sz="2000" b="1" dirty="0"/>
              <a:t>на главных путях </a:t>
            </a:r>
            <a:r>
              <a:rPr lang="ru-RU" sz="2000" dirty="0" smtClean="0"/>
              <a:t>предусматривается </a:t>
            </a:r>
            <a:r>
              <a:rPr lang="ru-RU" sz="2000" dirty="0"/>
              <a:t>кодирование с обоих концов РЦ, то у каждого конца на главных путях между рельсами напротив ДТ или ПЯ указывается буква «К», показывающая, что с этого конца РЦ обеспечивается кодирование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/>
              <a:t>На неглавных путях </a:t>
            </a:r>
            <a:r>
              <a:rPr lang="ru-RU" sz="2000" dirty="0"/>
              <a:t>для упрощения кабельной сети рельсовых цепей желательно по обе стороны изостыка размещать одноименную аппаратуру РЦ: релейный–релейный или питающий–питающий. Расстановку изостыков на боковых путях лучше начать с разветвленных РЦ, прилегающих к нескольким приемоотправочным путям </a:t>
            </a:r>
            <a:r>
              <a:rPr lang="ru-RU" sz="2000" dirty="0" smtClean="0"/>
              <a:t>(действие </a:t>
            </a:r>
            <a:r>
              <a:rPr lang="ru-RU" sz="2000" b="1" dirty="0">
                <a:solidFill>
                  <a:srgbClr val="002060"/>
                </a:solidFill>
              </a:rPr>
              <a:t>1</a:t>
            </a:r>
            <a:r>
              <a:rPr lang="ru-RU" sz="20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0057553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n_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37" y="-1"/>
            <a:ext cx="8641138" cy="427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9" y="4184243"/>
            <a:ext cx="9089410" cy="26737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 </a:t>
            </a:r>
            <a:r>
              <a:rPr lang="ru-RU" sz="2000" dirty="0"/>
              <a:t>таких РЦ желательно размещать релейные концы ответвлений у приемоотправочных путей, в этом случае расстояние до релейных концов будет примерно одинаковым. Одно из ответвлений не имеет ДТ, поэтому вместо буквы «Р» между рельсами рисуется обозначение ПЯ со знаком [+] внутри. Начиная от этой рельсовой цепи, указываем в смежных рельсовых цепях одноименные концы РЦ </a:t>
            </a:r>
            <a:r>
              <a:rPr lang="ru-RU" sz="2000" dirty="0" smtClean="0"/>
              <a:t>(действие </a:t>
            </a:r>
            <a:r>
              <a:rPr lang="ru-RU" sz="2000" b="1" dirty="0">
                <a:solidFill>
                  <a:srgbClr val="C00000"/>
                </a:solidFill>
              </a:rPr>
              <a:t>2</a:t>
            </a:r>
            <a:r>
              <a:rPr lang="ru-RU" sz="2000" dirty="0"/>
              <a:t>). Аналогично указываем концы во всех рельсовых цепях станции. В рельсовых цепях без ДТ устанавливаем путевые ящики, буквы Р и Т при этом между рельсами не ставим </a:t>
            </a:r>
            <a:r>
              <a:rPr lang="ru-RU" sz="2000" dirty="0" smtClean="0"/>
              <a:t>(действие </a:t>
            </a:r>
            <a:r>
              <a:rPr lang="ru-RU" sz="2000" b="1" dirty="0">
                <a:solidFill>
                  <a:srgbClr val="C00000"/>
                </a:solidFill>
              </a:rPr>
              <a:t>3</a:t>
            </a:r>
            <a:r>
              <a:rPr lang="ru-RU" sz="2000" dirty="0"/>
              <a:t>).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7242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65628"/>
            <a:ext cx="9144000" cy="29923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 smtClean="0"/>
              <a:t>5.2. </a:t>
            </a:r>
            <a:r>
              <a:rPr lang="ru-RU" sz="2000" b="1" u="sng" dirty="0"/>
              <a:t>Установка дополнительных ДТ в однодроссельных РЦ.</a:t>
            </a:r>
          </a:p>
          <a:p>
            <a:pPr marL="0" indent="0" algn="just">
              <a:buNone/>
            </a:pPr>
            <a:r>
              <a:rPr lang="ru-RU" sz="2000" dirty="0"/>
              <a:t>               По окончании установки аппаратуры рельсовых цепей при наличии электротяги на станции необходимо проверить в однодроссельных РЦ, не прилегает ли конец рельсовой цепи без ДТ к короткому ответвлению без путевого реле или релейному концу. В таком случае в однодроссельной РЦ необходима установка второго ДТ, средняя точка этого ДТ никуда подключаться не будет, он будет защищать от ложной свободности при пробое изостыков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В </a:t>
            </a:r>
            <a:r>
              <a:rPr lang="ru-RU" sz="2000" dirty="0" smtClean="0"/>
              <a:t>горловине </a:t>
            </a:r>
            <a:r>
              <a:rPr lang="ru-RU" sz="2000" dirty="0"/>
              <a:t>есть одна однодроссельная рельсовая цепь, она размещена на пятом пути. Следовательно, необходимо поставить дроссель-трансформатор, а релейный конец при постоянной тяге при этом пометить буквой Р между путями </a:t>
            </a:r>
          </a:p>
        </p:txBody>
      </p:sp>
      <p:pic>
        <p:nvPicPr>
          <p:cNvPr id="16387" name="Picture 3" descr="2n_3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8"/>
          <a:stretch/>
        </p:blipFill>
        <p:spPr bwMode="auto">
          <a:xfrm>
            <a:off x="2415653" y="289112"/>
            <a:ext cx="3493828" cy="355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8943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2n_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41" y="48706"/>
            <a:ext cx="8852634" cy="408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2" y="2975213"/>
            <a:ext cx="9144002" cy="388278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5.3. </a:t>
            </a:r>
            <a:r>
              <a:rPr lang="ru-RU" sz="2000" b="1" u="sng" dirty="0">
                <a:solidFill>
                  <a:srgbClr val="C00000"/>
                </a:solidFill>
              </a:rPr>
              <a:t>Наименование секций</a:t>
            </a:r>
            <a:r>
              <a:rPr lang="ru-RU" sz="2000" b="1" u="sng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002060"/>
                </a:solidFill>
              </a:rPr>
              <a:t>Каждая </a:t>
            </a:r>
            <a:r>
              <a:rPr lang="ru-RU" sz="2000" b="1" dirty="0">
                <a:solidFill>
                  <a:srgbClr val="002060"/>
                </a:solidFill>
              </a:rPr>
              <a:t>секция на станции получает имя. </a:t>
            </a:r>
            <a:r>
              <a:rPr lang="ru-RU" sz="2000" dirty="0"/>
              <a:t>Стрелочная секция именуется, исходя из номеров входящих в нее стрелок с добавлением букв СП. Секция, содержащая одну стрелку с номером 1, получает имя 1СП, с двумя стрелками 3 и 7 – 3-7СП. В имя секции, содержащей три стрелки 17, 21, 23, войдут наименьший и наибольший из номеров входящих стрелок – 17-23СП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Бесстрелочные </a:t>
            </a:r>
            <a:r>
              <a:rPr lang="ru-RU" sz="2000" dirty="0"/>
              <a:t>секции за входными сигналами получают имя путем добавления буквы П к литере входного светофора, участок за светофором Н – НП, за светофором НД – НДП. Бесстрелочная секция в горловине получает имя, состоящее из номеров ограничивающих ее с двух сторон стрелок с добавлением буквы П – 9/25П. Бесстрелочная секция перед светофором из тупика получает имя путем добавления буквы П к имени маневрового светофора, перед которым она находится – М5П. Приемоотправочные пути получают имена еще на стадии разработки однониточного плана – 1П, 2П, 3П и т. д.</a:t>
            </a:r>
          </a:p>
        </p:txBody>
      </p:sp>
    </p:spTree>
    <p:extLst>
      <p:ext uri="{BB962C8B-B14F-4D97-AF65-F5344CB8AC3E}">
        <p14:creationId xmlns:p14="http://schemas.microsoft.com/office/powerpoint/2010/main" val="14687559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2n_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6" y="53788"/>
            <a:ext cx="8993875" cy="415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5" y="4416255"/>
            <a:ext cx="9116705" cy="24417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Ответвления </a:t>
            </a:r>
            <a:r>
              <a:rPr lang="ru-RU" sz="2000" dirty="0"/>
              <a:t>разветвленных рельсовых цепей получают имена от имени секции с добавлением буквы А, Б, </a:t>
            </a:r>
            <a:r>
              <a:rPr lang="ru-RU" sz="2000" dirty="0" smtClean="0"/>
              <a:t>В. </a:t>
            </a:r>
            <a:r>
              <a:rPr lang="ru-RU" sz="2000" dirty="0"/>
              <a:t>Секция 17-19СП имеет ответвления: 17-19СПА, 17-19СПБ, 17-19СПВ. Ответвление, идущее по плюсам входящих стрелок, получает имя 17-19СПА, остальные ответвления получают буквы по мере удаления от питающего конца.</a:t>
            </a:r>
          </a:p>
          <a:p>
            <a:pPr marL="0" indent="0" algn="just">
              <a:buNone/>
            </a:pPr>
            <a:r>
              <a:rPr lang="ru-RU" sz="2000" dirty="0" smtClean="0"/>
              <a:t>      Тупики </a:t>
            </a:r>
            <a:r>
              <a:rPr lang="ru-RU" sz="2000" dirty="0"/>
              <a:t>на станции также получают номера 1Т, 3Т и т. д. в нечетной горловине и 2Т, 4Т и т. д. – в четной.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254159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2n_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7" y="53789"/>
            <a:ext cx="9078223" cy="41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763" y="4511790"/>
            <a:ext cx="9139237" cy="234621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6. Установка стрелочных электроприводов.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Стрелочные </a:t>
            </a:r>
            <a:r>
              <a:rPr lang="ru-RU" sz="2000" b="1" dirty="0">
                <a:solidFill>
                  <a:srgbClr val="002060"/>
                </a:solidFill>
              </a:rPr>
              <a:t>электроприводы </a:t>
            </a:r>
            <a:r>
              <a:rPr lang="ru-RU" sz="2000" b="1" dirty="0"/>
              <a:t>различаются </a:t>
            </a:r>
            <a:r>
              <a:rPr lang="ru-RU" sz="2000" b="1" dirty="0">
                <a:solidFill>
                  <a:srgbClr val="002060"/>
                </a:solidFill>
              </a:rPr>
              <a:t>выходом шибера</a:t>
            </a:r>
            <a:r>
              <a:rPr lang="ru-RU" sz="2000" dirty="0"/>
              <a:t>: </a:t>
            </a:r>
            <a:r>
              <a:rPr lang="ru-RU" sz="2000" i="1" dirty="0"/>
              <a:t>с выходом шибера справа и с выходом шибера слева. </a:t>
            </a:r>
            <a:r>
              <a:rPr lang="ru-RU" sz="2000" dirty="0"/>
              <a:t>На двухниточном плане необходимо указать, какой тип привода используется на каждой стрелке. Для удобства на рисунке </a:t>
            </a:r>
            <a:r>
              <a:rPr lang="ru-RU" sz="2000" dirty="0" smtClean="0"/>
              <a:t>показаны </a:t>
            </a:r>
            <a:r>
              <a:rPr lang="ru-RU" sz="2000" dirty="0"/>
              <a:t>два способа установки привода на стрелках при двух положениях остряков. </a:t>
            </a:r>
            <a:r>
              <a:rPr lang="ru-RU" sz="2000" b="1" dirty="0">
                <a:solidFill>
                  <a:srgbClr val="7030A0"/>
                </a:solidFill>
              </a:rPr>
              <a:t>Электропривод устанавливается с той же стороны, с которой устанавливаются ДТ и ПЯ. </a:t>
            </a:r>
            <a:r>
              <a:rPr lang="ru-RU" sz="2000" b="1" dirty="0">
                <a:solidFill>
                  <a:srgbClr val="C00000"/>
                </a:solidFill>
              </a:rPr>
              <a:t>В междупутье между главными путями электроприводы </a:t>
            </a:r>
            <a:r>
              <a:rPr lang="ru-RU" sz="2000" b="1" u="sng" dirty="0">
                <a:solidFill>
                  <a:srgbClr val="C00000"/>
                </a:solidFill>
              </a:rPr>
              <a:t>не </a:t>
            </a:r>
            <a:r>
              <a:rPr lang="ru-RU" sz="2000" b="1" u="sng" dirty="0" smtClean="0">
                <a:solidFill>
                  <a:srgbClr val="C00000"/>
                </a:solidFill>
              </a:rPr>
              <a:t>устанавливаются.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9458" name="Picture 2" descr="2n_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58" y="3428323"/>
            <a:ext cx="4600575" cy="94297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675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9239" b="6629"/>
          <a:stretch/>
        </p:blipFill>
        <p:spPr>
          <a:xfrm>
            <a:off x="509637" y="246749"/>
            <a:ext cx="7702236" cy="3666344"/>
          </a:xfrm>
          <a:prstGeom prst="rect">
            <a:avLst/>
          </a:prstGeom>
        </p:spPr>
      </p:pic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" y="3913093"/>
            <a:ext cx="9049871" cy="2944907"/>
          </a:xfrm>
          <a:noFill/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При </a:t>
            </a:r>
            <a:r>
              <a:rPr lang="ru-RU" sz="2000" dirty="0"/>
              <a:t>разделении станции на изолированные участки </a:t>
            </a:r>
            <a:r>
              <a:rPr lang="ru-RU" sz="2000" b="1" dirty="0"/>
              <a:t>каждый приемо-отправочный путь выделяют в отдельный изолированный участок, стрелочную горловину станции разделяют на </a:t>
            </a:r>
            <a:r>
              <a:rPr lang="ru-RU" sz="2000" b="1" dirty="0">
                <a:solidFill>
                  <a:srgbClr val="C00000"/>
                </a:solidFill>
              </a:rPr>
              <a:t>изолированные участки, включающие одну, две, но не более трех одиночных стрелок или двух стрелок перекрестного стрелочного перевода по каждому пути </a:t>
            </a:r>
            <a:r>
              <a:rPr lang="ru-RU" sz="2000" dirty="0" smtClean="0"/>
              <a:t>(рис. </a:t>
            </a:r>
            <a:r>
              <a:rPr lang="ru-RU" sz="2000" b="1" i="1" dirty="0" smtClean="0">
                <a:solidFill>
                  <a:srgbClr val="FF0000"/>
                </a:solidFill>
              </a:rPr>
              <a:t>г</a:t>
            </a:r>
            <a:r>
              <a:rPr lang="ru-RU" sz="2000" dirty="0" smtClean="0"/>
              <a:t>), </a:t>
            </a:r>
            <a:r>
              <a:rPr lang="ru-RU" sz="2000" dirty="0">
                <a:solidFill>
                  <a:srgbClr val="002060"/>
                </a:solidFill>
              </a:rPr>
              <a:t>чтобы не создавать лишнюю враждебность маршрутов и для организации маневровых передвижений с меньшими перепробегами, что ускоряет маневровую работу. </a:t>
            </a:r>
            <a:r>
              <a:rPr lang="ru-RU" sz="2000" dirty="0"/>
              <a:t>Объединение двух-трех стрелок в одной секции допустимо только при таком расположении, которое создает условия одновременных (параллельных) передвижений по соседним путям.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4153" y="2702859"/>
            <a:ext cx="4679576" cy="12102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64524" y="3106271"/>
            <a:ext cx="1277470" cy="7530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2538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2n_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" y="26493"/>
            <a:ext cx="9133061" cy="420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939" y="4497439"/>
            <a:ext cx="9130553" cy="171510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Рядом </a:t>
            </a:r>
            <a:r>
              <a:rPr lang="ru-RU" sz="2000" b="1" dirty="0">
                <a:solidFill>
                  <a:srgbClr val="002060"/>
                </a:solidFill>
              </a:rPr>
              <a:t>с обозначением привода указываем номер стрелки.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   При </a:t>
            </a:r>
            <a:r>
              <a:rPr lang="ru-RU" sz="2000" dirty="0"/>
              <a:t>применении на проектируемой станции двухпроводной схемы управления стрелкой у привода каждой одиночной стрелки или у ближнего к посту ЭЦ привода спаренных стрелок устанавливается путевой ящик для размещения реле </a:t>
            </a:r>
            <a:r>
              <a:rPr lang="ru-RU" sz="2000" dirty="0" smtClean="0"/>
              <a:t>ППР.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421156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12" y="40141"/>
            <a:ext cx="8816455" cy="463111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3780430"/>
            <a:ext cx="8993875" cy="30775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7. Завершение работы.</a:t>
            </a:r>
          </a:p>
          <a:p>
            <a:pPr marL="0" indent="0" algn="just">
              <a:buNone/>
            </a:pPr>
            <a:r>
              <a:rPr lang="ru-RU" sz="2000" dirty="0"/>
              <a:t>На рисунке </a:t>
            </a:r>
            <a:r>
              <a:rPr lang="ru-RU" sz="2000" dirty="0" smtClean="0"/>
              <a:t>показано</a:t>
            </a:r>
            <a:r>
              <a:rPr lang="ru-RU" sz="2000" dirty="0"/>
              <a:t>, что еще необходимо добавить на двухниточный план. Цифры на рисунке соответствуют цифрам приведенных ниже пунктов.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1)  На двухниточный план с однониточного плана переносят светофоры и их литеры.</a:t>
            </a:r>
          </a:p>
          <a:p>
            <a:pPr marL="0" indent="0" algn="just">
              <a:buNone/>
            </a:pPr>
            <a:r>
              <a:rPr lang="ru-RU" sz="2000" b="1" dirty="0"/>
              <a:t>2)  </a:t>
            </a:r>
            <a:r>
              <a:rPr lang="ru-RU" sz="2000" dirty="0"/>
              <a:t>Цифрой 2 у конкретного огня светофора указывается наличие двухнитевой лампы. Двухнитевые лампы имеют входные, маршрутные и выходные светофоры с главных путей (кроме ламп белого огня). Выходные светофоры с боковых путей используют двухнитевую лампу только для красного огня.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313238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12" y="40141"/>
            <a:ext cx="8816455" cy="463111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3780430"/>
            <a:ext cx="9089408" cy="30775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3)  </a:t>
            </a:r>
            <a:r>
              <a:rPr lang="ru-RU" sz="2000" dirty="0"/>
              <a:t>На мачтовых светофорах показываются трансформаторные ящики. Для определения необходимого количества ящиков (один или два) рассчитывается количество нитей ламп всех огней на светофоре. Именно столько трансформаторов необходимо разместить. В один ящик можно поместить 6 трансформаторов. На мачтах входных светофоров трансформаторные ящики не нужны, трансформаторы размещаются в РШ.</a:t>
            </a:r>
          </a:p>
          <a:p>
            <a:pPr marL="0" indent="0" algn="just">
              <a:buNone/>
            </a:pPr>
            <a:r>
              <a:rPr lang="ru-RU" sz="2000" b="1" dirty="0"/>
              <a:t>4)</a:t>
            </a:r>
            <a:r>
              <a:rPr lang="ru-RU" sz="2000" dirty="0"/>
              <a:t>  У входных светофоров показываются релейный и батарейный шкафы. В окружности батарейного шкафа указывается количество аккумуляторов: 14 штук при двухпутном участке или 7 штук при однопутном.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466279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12" y="40141"/>
            <a:ext cx="8816455" cy="463111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3780430"/>
            <a:ext cx="9089408" cy="30775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5)  </a:t>
            </a:r>
            <a:r>
              <a:rPr lang="ru-RU" sz="2000" dirty="0"/>
              <a:t>Указывается наличие дублирующих стыковых соединителей на рельсах двумя пунктирными линиями между рельсами. Дублирующие соединители показываются на главных путях, коротких ответвлениях без путевого реле (ответвления съездов или стрелочных улиц), секциях, входящих в маршруты безостановочного пропуска, по маршрутам пассажирских и пригородных поездов.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6)  Показывают пост ЭЦ.</a:t>
            </a:r>
          </a:p>
          <a:p>
            <a:pPr marL="0" indent="0" algn="just">
              <a:buNone/>
            </a:pPr>
            <a:r>
              <a:rPr lang="ru-RU" sz="2000" b="1" dirty="0"/>
              <a:t>7)</a:t>
            </a:r>
            <a:r>
              <a:rPr lang="ru-RU" sz="2000" dirty="0"/>
              <a:t>  Подписываются имена участков приближения и удаления, указываются возможные направления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41907319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012" y="40141"/>
            <a:ext cx="8816455" cy="463111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2" y="4506434"/>
            <a:ext cx="9048469" cy="22382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8)  </a:t>
            </a:r>
            <a:r>
              <a:rPr lang="ru-RU" sz="2000" dirty="0"/>
              <a:t>Значком молнии указываются электрифицированные приемоотправочные пути, тупики и перегоны.</a:t>
            </a:r>
          </a:p>
          <a:p>
            <a:pPr marL="0" indent="0" algn="just">
              <a:buNone/>
            </a:pPr>
            <a:r>
              <a:rPr lang="ru-RU" sz="2000" b="1" dirty="0"/>
              <a:t>9)</a:t>
            </a:r>
            <a:r>
              <a:rPr lang="ru-RU" sz="2000" dirty="0"/>
              <a:t>  Показывают трассу кабельной линии. На трассе кабельной линии показываются разветвительные муфты светофоров, электроприводов, рельсовых цепей (муфты на трассе показаны для примера, реальный проект кабельных сетей не выполнялся). У каждой муфты указывается ее тип (цифрой) и ордината.</a:t>
            </a:r>
          </a:p>
        </p:txBody>
      </p:sp>
    </p:spTree>
    <p:extLst>
      <p:ext uri="{BB962C8B-B14F-4D97-AF65-F5344CB8AC3E}">
        <p14:creationId xmlns:p14="http://schemas.microsoft.com/office/powerpoint/2010/main" val="6982354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8" y="-11680"/>
            <a:ext cx="9144000" cy="512126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7284" y="53789"/>
            <a:ext cx="3859305" cy="47064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Двухниточный план станции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592" y="4696034"/>
            <a:ext cx="8993875" cy="21619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Законченный </a:t>
            </a:r>
            <a:r>
              <a:rPr lang="ru-RU" sz="2000" b="1" dirty="0">
                <a:solidFill>
                  <a:srgbClr val="C00000"/>
                </a:solidFill>
              </a:rPr>
              <a:t>двухниточный план при электротяге постоянного тока и фазочувствительных рельсовых </a:t>
            </a:r>
            <a:r>
              <a:rPr lang="ru-RU" sz="2000" b="1" dirty="0" smtClean="0">
                <a:solidFill>
                  <a:srgbClr val="C00000"/>
                </a:solidFill>
              </a:rPr>
              <a:t>цепях.</a:t>
            </a:r>
          </a:p>
          <a:p>
            <a:pPr marL="0" indent="0" algn="just">
              <a:buNone/>
            </a:pPr>
            <a:r>
              <a:rPr lang="ru-RU" sz="2000" dirty="0" smtClean="0"/>
              <a:t>      Кроме </a:t>
            </a:r>
            <a:r>
              <a:rPr lang="ru-RU" sz="2000" dirty="0"/>
              <a:t>перечисленного выше, на реальном двухниточном плане показываются путевые ящики обогрева стрелок, указывается тип и длина междупутных соединителей, длины всех рельсовых цепей, </a:t>
            </a:r>
            <a:r>
              <a:rPr lang="ru-RU" sz="2000" dirty="0" smtClean="0"/>
              <a:t>ординаты негабаритных </a:t>
            </a:r>
            <a:r>
              <a:rPr lang="ru-RU" sz="2000" dirty="0"/>
              <a:t>стыков, типы стрелочных электроприводов.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05090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70585" y="913897"/>
            <a:ext cx="9032471" cy="56482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лекций, </a:t>
            </a:r>
            <a:r>
              <a:rPr lang="ru-RU" sz="2000" b="1" dirty="0" smtClean="0">
                <a:solidFill>
                  <a:srgbClr val="002060"/>
                </a:solidFill>
              </a:rPr>
              <a:t>Глава 18, стр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</a:rPr>
              <a:t>109-114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000" b="1" dirty="0"/>
              <a:t>Этапы работы релейной централизации промежуточных станций.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Способы </a:t>
            </a:r>
            <a:r>
              <a:rPr lang="ru-RU" sz="2000" b="1" dirty="0"/>
              <a:t>замыкания и размыкания маршрута.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Особенности </a:t>
            </a:r>
            <a:r>
              <a:rPr lang="ru-RU" sz="2000" b="1" dirty="0"/>
              <a:t>работы и построения релейной централизации.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Типы </a:t>
            </a:r>
            <a:r>
              <a:rPr lang="ru-RU" sz="2000" b="1" dirty="0"/>
              <a:t>и элементы пультов управления.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Порядок </a:t>
            </a:r>
            <a:r>
              <a:rPr lang="ru-RU" sz="2000" b="1" dirty="0"/>
              <a:t>действий ДСП при установке маршрутов приема, отправления поездов и маневрового. Отмена маршрута.</a:t>
            </a: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 smtClean="0"/>
              <a:t>Актуализация домашнего задания</a:t>
            </a:r>
            <a:r>
              <a:rPr lang="ru-RU" sz="2000" b="1" dirty="0"/>
              <a:t>: </a:t>
            </a:r>
            <a:r>
              <a:rPr lang="ru-RU" sz="2000" i="1" dirty="0"/>
              <a:t>Проработка учебной литературы и составление конспекта по оборудованию станций устройствами ЭЦ. Курс лекций</a:t>
            </a:r>
            <a:r>
              <a:rPr lang="ru-RU" sz="2000" i="1" dirty="0" smtClean="0"/>
              <a:t>, Глава 15, </a:t>
            </a:r>
            <a:r>
              <a:rPr lang="ru-RU" sz="2000" i="1" dirty="0"/>
              <a:t>стр. </a:t>
            </a:r>
            <a:r>
              <a:rPr lang="ru-RU" sz="2000" i="1" smtClean="0"/>
              <a:t>90-102. </a:t>
            </a:r>
            <a:r>
              <a:rPr lang="ru-RU" sz="2000" i="1" dirty="0"/>
              <a:t>Подготовка к практическому занятию, оформление отчетов и подготовка к их защите.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06070" y="431714"/>
            <a:ext cx="58043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Релейная централизация промежуточных станций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8589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7" y="0"/>
            <a:ext cx="8480271" cy="363962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66781"/>
            <a:ext cx="9090212" cy="29479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/>
              <a:t>На </a:t>
            </a:r>
            <a:r>
              <a:rPr lang="ru-RU" sz="2000" b="1" dirty="0"/>
              <a:t>средних и крупных станциях </a:t>
            </a:r>
            <a:r>
              <a:rPr lang="ru-RU" sz="2000" b="1" dirty="0">
                <a:solidFill>
                  <a:srgbClr val="C00000"/>
                </a:solidFill>
              </a:rPr>
              <a:t>между входным светофором и первой стрелкой </a:t>
            </a:r>
            <a:r>
              <a:rPr lang="ru-RU" sz="2000" b="1" dirty="0"/>
              <a:t>выделяется</a:t>
            </a:r>
            <a:r>
              <a:rPr lang="ru-RU" sz="2000" b="1" dirty="0">
                <a:solidFill>
                  <a:srgbClr val="C00000"/>
                </a:solidFill>
              </a:rPr>
              <a:t> путевая бесстрелочная секция </a:t>
            </a:r>
            <a:r>
              <a:rPr lang="ru-RU" sz="2000" b="1" dirty="0">
                <a:solidFill>
                  <a:srgbClr val="002060"/>
                </a:solidFill>
              </a:rPr>
              <a:t>для создания возможности маневровой работы без выезда на перегон.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Не следует объединять в одну секцию стрелки главного и бокового приемо-отправочных путей,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особенно общих для всех маршрутов, так как это объединение замедляет разделку маршрутов приема и увеличивает интервалы между поездами, а также ухудшает прохождение кодов АЛС при кодировании главных путей.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i="1" dirty="0" smtClean="0"/>
              <a:t>Например</a:t>
            </a:r>
            <a:r>
              <a:rPr lang="ru-RU" sz="2000" b="1" dirty="0"/>
              <a:t>,</a:t>
            </a:r>
            <a:r>
              <a:rPr lang="ru-RU" sz="2000" dirty="0"/>
              <a:t> стрелка 13 главного пути и стрелка 17 бокового приемо-отправочного </a:t>
            </a:r>
            <a:r>
              <a:rPr lang="ru-RU" sz="2000" dirty="0" smtClean="0"/>
              <a:t>пути </a:t>
            </a:r>
            <a:r>
              <a:rPr lang="ru-RU" sz="2000" dirty="0"/>
              <a:t>включаются в раздельные изолированные участки.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8490" y="0"/>
            <a:ext cx="313898" cy="3684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68490" y="2538484"/>
            <a:ext cx="2238232" cy="750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570" y="2008947"/>
            <a:ext cx="458015" cy="4488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916" y="2410089"/>
            <a:ext cx="463336" cy="445047"/>
          </a:xfrm>
          <a:prstGeom prst="rect">
            <a:avLst/>
          </a:prstGeom>
        </p:spPr>
      </p:pic>
      <p:cxnSp>
        <p:nvCxnSpPr>
          <p:cNvPr id="12" name="Прямая со стрелкой 11"/>
          <p:cNvCxnSpPr/>
          <p:nvPr/>
        </p:nvCxnSpPr>
        <p:spPr>
          <a:xfrm>
            <a:off x="484094" y="2089629"/>
            <a:ext cx="1573306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84094" y="1529335"/>
            <a:ext cx="1573306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234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7" y="0"/>
            <a:ext cx="8480271" cy="363962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84" y="3610398"/>
            <a:ext cx="9049871" cy="3115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Следует </a:t>
            </a:r>
            <a:r>
              <a:rPr lang="ru-RU" sz="2000" dirty="0"/>
              <a:t>обеспечить одновременные передвижения по параллельным путям и стрелочным съездам. Для этого разделяют стрелки съездов, по которым можно осуществить параллельные передвижения, и сами съезды. </a:t>
            </a:r>
            <a:r>
              <a:rPr lang="ru-RU" sz="2000" b="1" dirty="0">
                <a:solidFill>
                  <a:srgbClr val="C00000"/>
                </a:solidFill>
              </a:rPr>
              <a:t>Разделение стрелок съезда позволяет осуществить движение поездов по параллельным путям. </a:t>
            </a:r>
            <a:r>
              <a:rPr lang="ru-RU" sz="2000" b="1" dirty="0" smtClean="0"/>
              <a:t>Это </a:t>
            </a:r>
            <a:r>
              <a:rPr lang="ru-RU" sz="2000" b="1" dirty="0"/>
              <a:t>съезды 1/3, 5/7, </a:t>
            </a:r>
            <a:r>
              <a:rPr lang="ru-RU" sz="2000" b="1" dirty="0" smtClean="0"/>
              <a:t>9/11</a:t>
            </a:r>
            <a:r>
              <a:rPr lang="ru-RU" sz="2000" dirty="0" smtClean="0"/>
              <a:t>. </a:t>
            </a:r>
            <a:r>
              <a:rPr lang="ru-RU" sz="2000" dirty="0"/>
              <a:t>На </a:t>
            </a:r>
            <a:r>
              <a:rPr lang="ru-RU" sz="2000" dirty="0" smtClean="0"/>
              <a:t>рисунке показано </a:t>
            </a:r>
            <a:r>
              <a:rPr lang="ru-RU" sz="2000" dirty="0"/>
              <a:t>разделение стрелок 1 и 7, обеспечивающее параллельное передвижение одновременно по съездам 1/3 и 5/7. Если расстояние между предельными столбиками окажется меньше 7 м, то изолирующие стыки становятся негабаритными </a:t>
            </a:r>
            <a:r>
              <a:rPr lang="ru-RU" sz="2000" b="1" dirty="0"/>
              <a:t>(показываются в кружке)</a:t>
            </a:r>
            <a:r>
              <a:rPr lang="ru-RU" sz="2000" dirty="0"/>
              <a:t> и безопасность одновременного движения по стрелочным съездам 1/3 и 5/7 нарушается. Для обеспечения безопасности движения по съезду 1/3 проверяется свободность участка стрелки 7 и наоборот.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8490" y="0"/>
            <a:ext cx="313898" cy="3684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2631" r="35536" b="73759"/>
          <a:stretch/>
        </p:blipFill>
        <p:spPr>
          <a:xfrm>
            <a:off x="0" y="0"/>
            <a:ext cx="2565780" cy="1194606"/>
          </a:xfrm>
          <a:prstGeom prst="rect">
            <a:avLst/>
          </a:prstGeom>
          <a:ln>
            <a:solidFill>
              <a:srgbClr val="00B0F0"/>
            </a:solidFill>
          </a:ln>
        </p:spPr>
      </p:pic>
      <p:cxnSp>
        <p:nvCxnSpPr>
          <p:cNvPr id="9" name="Прямая со стрелкой 8"/>
          <p:cNvCxnSpPr/>
          <p:nvPr/>
        </p:nvCxnSpPr>
        <p:spPr>
          <a:xfrm>
            <a:off x="2279176" y="1510748"/>
            <a:ext cx="4749421" cy="1780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279176" y="2047164"/>
            <a:ext cx="4749421" cy="104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877" y="1257724"/>
            <a:ext cx="1034892" cy="3500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t="31724" r="29389"/>
          <a:stretch/>
        </p:blipFill>
        <p:spPr>
          <a:xfrm>
            <a:off x="7136789" y="1246136"/>
            <a:ext cx="1752916" cy="3616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29796" t="5214"/>
          <a:stretch/>
        </p:blipFill>
        <p:spPr>
          <a:xfrm>
            <a:off x="-1515379" y="1670879"/>
            <a:ext cx="3767737" cy="49622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6452" y="1631418"/>
            <a:ext cx="463336" cy="44504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1400" y="1644804"/>
            <a:ext cx="463336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67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37" y="3530956"/>
            <a:ext cx="9049871" cy="17133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На </a:t>
            </a:r>
            <a:r>
              <a:rPr lang="ru-RU" sz="2000" dirty="0"/>
              <a:t>станциях, оборудованных устройствами БМРЦ, при наличии двух стрелочных съездов, расположенных, как показано на </a:t>
            </a:r>
            <a:r>
              <a:rPr lang="ru-RU" sz="2000" dirty="0" smtClean="0"/>
              <a:t>рисунке </a:t>
            </a:r>
            <a:r>
              <a:rPr lang="ru-RU" sz="2000" b="1" i="1" dirty="0" smtClean="0"/>
              <a:t>в</a:t>
            </a:r>
            <a:r>
              <a:rPr lang="ru-RU" sz="2000" dirty="0"/>
              <a:t>, стрелки 1 и 7 (так называемые </a:t>
            </a:r>
            <a:r>
              <a:rPr lang="ru-RU" sz="2000" b="1" dirty="0"/>
              <a:t>обратные стрелки</a:t>
            </a:r>
            <a:r>
              <a:rPr lang="ru-RU" sz="2000" dirty="0"/>
              <a:t>) выделяются в отдельные изолированные участки. Стрелки перекрестных съездов всегда выделяются в отдельный изолированный участок </a:t>
            </a:r>
            <a:r>
              <a:rPr lang="ru-RU" sz="2000" dirty="0" smtClean="0"/>
              <a:t>– рисунок </a:t>
            </a:r>
            <a:r>
              <a:rPr lang="ru-RU" sz="2000" b="1" i="1" dirty="0" smtClean="0"/>
              <a:t>г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6021" t="2584" b="71126"/>
          <a:stretch/>
        </p:blipFill>
        <p:spPr>
          <a:xfrm>
            <a:off x="39537" y="997590"/>
            <a:ext cx="3692659" cy="212072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1861" t="70311" r="2238"/>
          <a:stretch/>
        </p:blipFill>
        <p:spPr>
          <a:xfrm>
            <a:off x="3833816" y="997590"/>
            <a:ext cx="5287489" cy="2120727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95137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26846"/>
            <a:ext cx="9144000" cy="26815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Разделение </a:t>
            </a:r>
            <a:r>
              <a:rPr lang="ru-RU" sz="2000" b="1" dirty="0">
                <a:solidFill>
                  <a:srgbClr val="002060"/>
                </a:solidFill>
              </a:rPr>
              <a:t>станции на изолированные участки производят с целью наиболее эффективного использования путевого развития для поездной и маневровой работы. </a:t>
            </a:r>
            <a:r>
              <a:rPr lang="ru-RU" sz="2000" b="1" dirty="0">
                <a:solidFill>
                  <a:srgbClr val="C00000"/>
                </a:solidFill>
              </a:rPr>
              <a:t>С помощью рельсовых цепей</a:t>
            </a:r>
            <a:r>
              <a:rPr lang="ru-RU" sz="2000" dirty="0"/>
              <a:t>, которыми оборудуются изолированные участки станции, </a:t>
            </a:r>
            <a:r>
              <a:rPr lang="ru-RU" sz="2000" b="1" dirty="0"/>
              <a:t>выполняются </a:t>
            </a:r>
            <a:r>
              <a:rPr lang="ru-RU" sz="2000" b="1" dirty="0">
                <a:solidFill>
                  <a:srgbClr val="C00000"/>
                </a:solidFill>
              </a:rPr>
              <a:t>требования ПТЭ по обеспечению безопасности движения поездов: </a:t>
            </a:r>
            <a:r>
              <a:rPr lang="ru-RU" sz="2000" b="1" dirty="0">
                <a:solidFill>
                  <a:srgbClr val="7030A0"/>
                </a:solidFill>
              </a:rPr>
              <a:t>невозможность перевода стрелок под подвижным составом и исключение приема поездов на занятые пути. </a:t>
            </a:r>
            <a:r>
              <a:rPr lang="ru-RU" sz="2000" dirty="0"/>
              <a:t>Кроме того, </a:t>
            </a:r>
            <a:r>
              <a:rPr lang="ru-RU" sz="2000" b="1" dirty="0">
                <a:solidFill>
                  <a:srgbClr val="7030A0"/>
                </a:solidFill>
              </a:rPr>
              <a:t>рельсовые цепи обеспечивают контроль свободности путей и стрелочных участков на аппарате управления и работу устройств АЛС по главным и боковым путям </a:t>
            </a:r>
            <a:r>
              <a:rPr lang="ru-RU" sz="2000" b="1" dirty="0" smtClean="0">
                <a:solidFill>
                  <a:srgbClr val="7030A0"/>
                </a:solidFill>
              </a:rPr>
              <a:t>станции.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488960" y="0"/>
            <a:ext cx="4732111" cy="484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mtClean="0">
                <a:solidFill>
                  <a:srgbClr val="C00000"/>
                </a:solidFill>
                <a:latin typeface="+mn-lt"/>
              </a:rPr>
              <a:t>Оборудование станции устройствами ЭЦ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58824"/>
          <a:stretch/>
        </p:blipFill>
        <p:spPr>
          <a:xfrm>
            <a:off x="238475" y="484094"/>
            <a:ext cx="8690372" cy="307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357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699</TotalTime>
  <Words>4227</Words>
  <Application>Microsoft Office PowerPoint</Application>
  <PresentationFormat>Экран (4:3)</PresentationFormat>
  <Paragraphs>210</Paragraphs>
  <Slides>56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Times New Roman</vt:lpstr>
      <vt:lpstr>Тема Office</vt:lpstr>
      <vt:lpstr>ОАО "РЖД"</vt:lpstr>
      <vt:lpstr>Оборудование станции устройствами ЭЦ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Двухниточный план станции </vt:lpstr>
      <vt:lpstr>Двухниточный план станции </vt:lpstr>
      <vt:lpstr>Двухниточный план станции </vt:lpstr>
      <vt:lpstr>Презентация PowerPoint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Двухниточный план станции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143</cp:revision>
  <cp:lastPrinted>2022-08-17T11:34:45Z</cp:lastPrinted>
  <dcterms:created xsi:type="dcterms:W3CDTF">2020-04-22T10:21:16Z</dcterms:created>
  <dcterms:modified xsi:type="dcterms:W3CDTF">2022-08-27T15:51:19Z</dcterms:modified>
</cp:coreProperties>
</file>