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304" r:id="rId2"/>
    <p:sldId id="305" r:id="rId3"/>
    <p:sldId id="306" r:id="rId4"/>
    <p:sldId id="311" r:id="rId5"/>
    <p:sldId id="326" r:id="rId6"/>
    <p:sldId id="325" r:id="rId7"/>
    <p:sldId id="324" r:id="rId8"/>
    <p:sldId id="323" r:id="rId9"/>
    <p:sldId id="322" r:id="rId10"/>
    <p:sldId id="321" r:id="rId11"/>
    <p:sldId id="320" r:id="rId12"/>
    <p:sldId id="319" r:id="rId13"/>
    <p:sldId id="318" r:id="rId14"/>
    <p:sldId id="327" r:id="rId15"/>
    <p:sldId id="315" r:id="rId16"/>
    <p:sldId id="330" r:id="rId17"/>
    <p:sldId id="329" r:id="rId18"/>
    <p:sldId id="328" r:id="rId19"/>
    <p:sldId id="314" r:id="rId20"/>
    <p:sldId id="313" r:id="rId21"/>
    <p:sldId id="312" r:id="rId22"/>
    <p:sldId id="316" r:id="rId23"/>
    <p:sldId id="346" r:id="rId24"/>
    <p:sldId id="338" r:id="rId25"/>
    <p:sldId id="344" r:id="rId26"/>
    <p:sldId id="343" r:id="rId27"/>
    <p:sldId id="342" r:id="rId28"/>
    <p:sldId id="341" r:id="rId29"/>
    <p:sldId id="340" r:id="rId30"/>
    <p:sldId id="337" r:id="rId31"/>
    <p:sldId id="336" r:id="rId32"/>
    <p:sldId id="335" r:id="rId33"/>
    <p:sldId id="334" r:id="rId34"/>
    <p:sldId id="347" r:id="rId35"/>
    <p:sldId id="333" r:id="rId36"/>
    <p:sldId id="349" r:id="rId37"/>
    <p:sldId id="350" r:id="rId38"/>
    <p:sldId id="351" r:id="rId39"/>
    <p:sldId id="310" r:id="rId40"/>
    <p:sldId id="307" r:id="rId41"/>
    <p:sldId id="308" r:id="rId42"/>
    <p:sldId id="309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84" d="100"/>
          <a:sy n="84" d="100"/>
        </p:scale>
        <p:origin x="1354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337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5840" y="5056469"/>
            <a:ext cx="9098160" cy="1193320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  <p:pic>
        <p:nvPicPr>
          <p:cNvPr id="5" name="Рисунок 4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5917">
            <a:off x="5054473" y="2595630"/>
            <a:ext cx="1723390" cy="23869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3705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83480"/>
            <a:ext cx="9144000" cy="18745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обеспечения безопасности движения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переездах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следующие устройства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противотаранное устройство (ПТУ)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перекрывающее полностью проезжую часть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физического препятствия (барьера) для движения автотранспортных средств при попытке их несанкционированного выезда на закрытый железнодорожный переезд при приближении к нему поезда;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467" y="779920"/>
            <a:ext cx="6383065" cy="4249280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перегонов средствами автоматической переездной сигнализации и автоматическими шлагбаумами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12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66360"/>
            <a:ext cx="9144000" cy="16916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обеспечения безопасности движения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переездах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следующие устройства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заграждения железнодорожного переезда (УЗП)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преграждающее движение автотранспорта через железнодорожный переезд путем подъема специальных плит на проезжей части автомобильной дороги.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При включении заградительной сигнализации на переезде. Устройство заграждения переезда. Оборудование железнодорожных переездов. Барьер на переезде. УЗП на ЖД переезда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52" y="781169"/>
            <a:ext cx="7795895" cy="4385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перегонов средствами автоматической переездной сигнализации и автоматическими шлагбаумами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96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559552"/>
            <a:ext cx="9144000" cy="12984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Железнодорожные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переезды могут оборудоваться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горизонтально-поворотными (запасными) шлагбаумами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позволяющими закрывать движение автотранспорта через переезд на время производства путевых работ, работ по обслуживанию и ремонту переезда и в других необходимых случаях.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03" y="792395"/>
            <a:ext cx="7150735" cy="476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перегонов средствами автоматической переездной сигнализации и автоматическими шлагбаумами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12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623560"/>
            <a:ext cx="9144000" cy="12344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Безопасное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поездов и транспортных средств на охраняемом переезде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дежурный по переезду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должен своевременно открывать и закрывать шлагбаум и подавать установленные сигналы, наблюдать за состоянием проходящих поездов и планок нижнего габарита.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66" y="781460"/>
            <a:ext cx="8642267" cy="4860388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перегонов средствами автоматической переездной сигнализации и автоматическими шлагбаумами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17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30952"/>
            <a:ext cx="9144000" cy="15270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обнаружения неисправности, угрожающей безопасности движения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дежурный по переезду обязан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принять меры к остановке поезда, а если отсутствует сигнал, обозначающий хвост поезда, – доложить об этом дежурному по станции, а на участках с диспетчерской централизацией – поездному диспетчеру.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599" y="804672"/>
            <a:ext cx="7364802" cy="4593102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перегонов средствами автоматической переездной сигнализации и автоматическими шлагбаумами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58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58384"/>
            <a:ext cx="9144000" cy="14996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станциях в зависимости от технологической потребности применяются устройства станционной радиосвязи, устройства двусторонней парковой связи (на основе радиосвязи, или громкоговорящей связи, или их сочетания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беспроводная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(радиосвязь) передачи данных для информационно-управляющих систем и другие виды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электросвязи.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144000" cy="5394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автоматическим системам оповещения о приближении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0" b="2310"/>
          <a:stretch/>
        </p:blipFill>
        <p:spPr bwMode="auto">
          <a:xfrm>
            <a:off x="1019148" y="557784"/>
            <a:ext cx="7201308" cy="489585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Прямоугольник 5"/>
          <p:cNvSpPr/>
          <p:nvPr/>
        </p:nvSpPr>
        <p:spPr>
          <a:xfrm>
            <a:off x="8476488" y="6556248"/>
            <a:ext cx="66751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104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86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54880"/>
            <a:ext cx="9144000" cy="2103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громкоговорящего оповещения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информирования пассажиров и пользователей услугами железнодорожного транспорта в зонах их регламентированного присутствия, устанавливаемых локальным нормативным актом владельца инфраструктуры (владельца железнодорожных путей необщего пользования), а также для оповещения лиц, работающих на железнодорожных путях, о приближении железнодорожного подвижного состава до перевода их на системы радиосвязи.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144000" cy="5394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автоматическим системам оповещения о приближении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84" y="620352"/>
            <a:ext cx="3122551" cy="416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91"/>
          <a:stretch/>
        </p:blipFill>
        <p:spPr bwMode="auto">
          <a:xfrm>
            <a:off x="4358418" y="620352"/>
            <a:ext cx="4297299" cy="413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476488" y="6556248"/>
            <a:ext cx="66751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104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43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09160"/>
            <a:ext cx="9144000" cy="21488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Устройства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двусторонней парковой связи должны быть постоянно включены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системах двусторонней парковой связи, системах оповещения, работающих устройства громкоговорящей связи направленного действия для обеспечения восприятия команд и информационных сообщений работниками железнодорожного транспорта и пассажирами соответственно, и для уменьшения шумового воздействия за пределами полосы отвода железных дорог инфраструктуры и железнодорожных путей необщего пользования.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144000" cy="5394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автоматическим системам оповещения о приближении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0" y="731070"/>
            <a:ext cx="9057259" cy="397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476488" y="6556248"/>
            <a:ext cx="66751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104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87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21808"/>
            <a:ext cx="9144000" cy="15361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Устройства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громкоговорящего оповещения, предназначенные для информирования лиц, работающих на железнодорожных путях, о приближении железнодорожного подвижного состава должны включаться на период производства работ на железнодорожных станциях и перегонах и выключаться после их окончания.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144000" cy="5394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автоматическим системам оповещения о приближении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9" b="4881"/>
          <a:stretch/>
        </p:blipFill>
        <p:spPr bwMode="auto">
          <a:xfrm>
            <a:off x="928684" y="617220"/>
            <a:ext cx="7489891" cy="470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476488" y="6556248"/>
            <a:ext cx="66751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104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715000"/>
            <a:ext cx="9144000" cy="10789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Звукоизлучающие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(громкоговорители) двусторонней парковой связи должны иметь направленное действие для уменьшения шума за территорией железной дороги.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5394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автоматическим системам оповещения о приближении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49" y="649224"/>
            <a:ext cx="3799332" cy="506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software-expert.ru/wp-content/uploads/2021/10/unnamed-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340" y="1906206"/>
            <a:ext cx="4876800" cy="27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476488" y="6556248"/>
            <a:ext cx="66751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104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46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6694" y="5103674"/>
            <a:ext cx="90906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Оборудование перегонов средствами автоматической переездной сигнализации и автоматическими шлагбаумами, автоматическими системами оповещения о приближении поезда.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Система автоматического контроля технического состояния подвижного состава многофункциональный (КТСМ).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Устройства контроля схода железнодорожного подвижного состава (УКСПС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 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>
            <a:spLocks noGrp="1"/>
          </p:cNvSpPr>
          <p:nvPr>
            <p:ph sz="half" idx="1"/>
          </p:nvPr>
        </p:nvSpPr>
        <p:spPr>
          <a:xfrm>
            <a:off x="0" y="0"/>
            <a:ext cx="9144000" cy="713232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24821" r="3970" b="8478"/>
          <a:stretch/>
        </p:blipFill>
        <p:spPr>
          <a:xfrm>
            <a:off x="1224740" y="1824208"/>
            <a:ext cx="6694520" cy="3382151"/>
          </a:xfrm>
          <a:prstGeom prst="rect">
            <a:avLst/>
          </a:prstGeom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509064" y="726176"/>
            <a:ext cx="8404812" cy="1113663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V.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59 Сооружения и устройства путевого хозяйства 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VI.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83 Системы и устройства   ж.-д. автоматики и телемеханики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VII.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п.104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технологической железнодорожной электросвязи</a:t>
            </a:r>
          </a:p>
        </p:txBody>
      </p:sp>
    </p:spTree>
    <p:extLst>
      <p:ext uri="{BB962C8B-B14F-4D97-AF65-F5344CB8AC3E}">
        <p14:creationId xmlns:p14="http://schemas.microsoft.com/office/powerpoint/2010/main" val="180666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0"/>
          <a:stretch/>
        </p:blipFill>
        <p:spPr bwMode="auto">
          <a:xfrm>
            <a:off x="1499488" y="635508"/>
            <a:ext cx="5541264" cy="404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45736"/>
            <a:ext cx="9144000" cy="21122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Нормативными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документами, устанавливающими зоны регламентированного присутствия пассажиров и пользователей услугами железнодорожного транспорта, является Типовой технологический процесс работы железнодорожного вокзального комплекса, утвержденный распоряжением ОАО «РЖД» от 23 сентября 2020 г. № 2072/р, а также Временные правила пользования станционной радиосвязью, двухсторонней парковой связью ОАО «РЖД», утвержденные распоряжением ОАО «РЖД» от 26 августа 2011 г. № 1881р.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5394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автоматическим системам оповещения о приближении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Типовой технологический процесс работы железнодорожного вокзального комплекса. Утвержден Распоряжением ОАО &quot;РЖД&quot; от 23.09.2020 № 2072/р в редакции Распоряжения ОАО &quot;РЖД&quot; от 10.10.2022 № 2609/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7" y="635508"/>
            <a:ext cx="2929463" cy="404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171" y="635508"/>
            <a:ext cx="2964455" cy="404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476488" y="6556248"/>
            <a:ext cx="66751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104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18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28616"/>
            <a:ext cx="9144000" cy="12527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схода подвижного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 (УКСПС)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устройство, предназначенное для обнаружения схода с рельсов железнодорожного подвижного состава или наличия волочащихся деталей железнодорожного подвижного состава 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86216" y="6556248"/>
            <a:ext cx="55778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50"/>
          <a:stretch/>
        </p:blipFill>
        <p:spPr bwMode="auto">
          <a:xfrm>
            <a:off x="48768" y="822960"/>
            <a:ext cx="9058656" cy="388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2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5548"/>
            <a:ext cx="9144000" cy="213055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схода железнодорожного подвижного состава (УКСПС)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техническими средствами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точечного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подвижного состава и обеспечивают выявление схода только при проследовании подвижным составом зоны размещения датчиков.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датчиков разрушающегося типа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разрыв контрольной цепи вследствие нарушения целостности разрушения (излома) датчика колесными парами подвижной единицы при ее сходе с рельсов.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86216" y="6556248"/>
            <a:ext cx="55778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https://s00.yaplakal.com/pics/pics_original/7/3/5/962353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85"/>
          <a:stretch/>
        </p:blipFill>
        <p:spPr bwMode="auto">
          <a:xfrm>
            <a:off x="185208" y="755522"/>
            <a:ext cx="8221133" cy="401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" t="11905" r="27698" b="55066"/>
          <a:stretch/>
        </p:blipFill>
        <p:spPr bwMode="auto">
          <a:xfrm>
            <a:off x="5953125" y="755522"/>
            <a:ext cx="3124199" cy="212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313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7"/>
          <p:cNvSpPr>
            <a:spLocks noChangeArrowheads="1"/>
          </p:cNvSpPr>
          <p:nvPr/>
        </p:nvSpPr>
        <p:spPr bwMode="auto">
          <a:xfrm>
            <a:off x="1" y="86546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732" y="1276527"/>
            <a:ext cx="4010252" cy="348123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92366" y="1643700"/>
            <a:ext cx="910850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0" name="Picture 2" descr="http://rostovskaya-oblast.doski.ru/i/99/40/99400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4151" y="799138"/>
            <a:ext cx="312732" cy="84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Группа 14"/>
          <p:cNvGrpSpPr/>
          <p:nvPr/>
        </p:nvGrpSpPr>
        <p:grpSpPr>
          <a:xfrm>
            <a:off x="2088779" y="1648626"/>
            <a:ext cx="5785341" cy="3416398"/>
            <a:chOff x="2123728" y="1315592"/>
            <a:chExt cx="5785341" cy="3416398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123728" y="1531616"/>
              <a:ext cx="1080120" cy="36004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КТСМ</a:t>
              </a: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2555776" y="1315592"/>
              <a:ext cx="216024" cy="21602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" name="Группа 4"/>
            <p:cNvGrpSpPr/>
            <p:nvPr/>
          </p:nvGrpSpPr>
          <p:grpSpPr>
            <a:xfrm>
              <a:off x="6284649" y="2211710"/>
              <a:ext cx="1624420" cy="2520280"/>
              <a:chOff x="6284649" y="2211710"/>
              <a:chExt cx="1624420" cy="2520280"/>
            </a:xfrm>
          </p:grpSpPr>
          <p:sp>
            <p:nvSpPr>
              <p:cNvPr id="16" name="Прямоугольная выноска 15"/>
              <p:cNvSpPr/>
              <p:nvPr/>
            </p:nvSpPr>
            <p:spPr>
              <a:xfrm>
                <a:off x="6284649" y="2211710"/>
                <a:ext cx="1624420" cy="2520280"/>
              </a:xfrm>
              <a:prstGeom prst="wedgeRectCallout">
                <a:avLst>
                  <a:gd name="adj1" fmla="val 116397"/>
                  <a:gd name="adj2" fmla="val -82132"/>
                </a:avLst>
              </a:prstGeom>
              <a:solidFill>
                <a:schemeClr val="bg1">
                  <a:lumMod val="50000"/>
                </a:scheme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4" name="Рисунок 3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00630" y="2283718"/>
                <a:ext cx="1226071" cy="2448272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13" name="Овал 12"/>
            <p:cNvSpPr/>
            <p:nvPr/>
          </p:nvSpPr>
          <p:spPr>
            <a:xfrm>
              <a:off x="6998887" y="2643758"/>
              <a:ext cx="237409" cy="21602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988633" y="3025973"/>
              <a:ext cx="25006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190120" y="2554269"/>
            <a:ext cx="5810452" cy="2520280"/>
            <a:chOff x="218445" y="2221473"/>
            <a:chExt cx="5810452" cy="2520280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218445" y="2221473"/>
              <a:ext cx="5810452" cy="2520280"/>
              <a:chOff x="218445" y="2221473"/>
              <a:chExt cx="5810452" cy="2520280"/>
            </a:xfrm>
          </p:grpSpPr>
          <p:sp>
            <p:nvSpPr>
              <p:cNvPr id="11" name="Прямоугольная выноска 10"/>
              <p:cNvSpPr/>
              <p:nvPr/>
            </p:nvSpPr>
            <p:spPr>
              <a:xfrm>
                <a:off x="218445" y="2221473"/>
                <a:ext cx="5810452" cy="2520280"/>
              </a:xfrm>
              <a:prstGeom prst="wedgeRectCallout">
                <a:avLst>
                  <a:gd name="adj1" fmla="val -5802"/>
                  <a:gd name="adj2" fmla="val -62799"/>
                </a:avLst>
              </a:prstGeom>
              <a:solidFill>
                <a:schemeClr val="bg1">
                  <a:lumMod val="50000"/>
                </a:scheme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46624" y="2250376"/>
                <a:ext cx="5721707" cy="33855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6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АСКПС или УКСПС</a:t>
                </a:r>
                <a:endParaRPr lang="ru-RU" sz="1600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832" y="2616919"/>
              <a:ext cx="2784000" cy="2088000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4331" y="2614155"/>
              <a:ext cx="2784000" cy="2088000"/>
            </a:xfrm>
            <a:prstGeom prst="rect">
              <a:avLst/>
            </a:prstGeom>
          </p:spPr>
        </p:pic>
      </p:grpSp>
      <p:sp>
        <p:nvSpPr>
          <p:cNvPr id="23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0" y="5074919"/>
            <a:ext cx="9144000" cy="157276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УКСПС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устанавливаться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подходах к железнодорожным станциям и искусственным сооружениям на расстоянии, достаточном для восприятия машинистом информации о срабатывании УКСПС за время, обеспечивающее остановку неисправной подвижной единицы служебным торможением перед объектом ограждения: стрелочным переводом, мостом, тоннелем, эстакадой.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150" y="549988"/>
            <a:ext cx="323850" cy="1095375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8586216" y="6556248"/>
            <a:ext cx="55778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85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60494E-6 L 0.49496 -0.00587 " pathEditMode="relative" rAng="0" ptsTypes="AA">
                                      <p:cBhvr>
                                        <p:cTn id="6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40" y="-30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01184"/>
            <a:ext cx="9144000" cy="19568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Схема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УКСПС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включения его в зависимости устройств ЖАТ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обеспечивать: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передачу управляющих команд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включения запрещающих показаний на входных, проходных, заградительных светофорах, светофорах прикрытия, ограждающих станцию или искусственное сооружение при срабатывании датчиков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86216" y="6556248"/>
            <a:ext cx="55778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51" y="968923"/>
            <a:ext cx="8785097" cy="393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13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20640"/>
            <a:ext cx="9144000" cy="17373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контроля УКСПС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включения его в зависимости устройств ЖАТ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передачу информации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срабатывании датчиков УКСПС на аппарат управления ДСП впереди лежащей железнодорожной станции, на аппарат управления оповестительной сигнализацией искусственных сооружений (при ее наличии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86216" y="6556248"/>
            <a:ext cx="55778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812" t="9306" r="23906" b="39167"/>
          <a:stretch/>
        </p:blipFill>
        <p:spPr>
          <a:xfrm>
            <a:off x="647700" y="713232"/>
            <a:ext cx="8102028" cy="440740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85900" y="1159573"/>
            <a:ext cx="533400" cy="54292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781925" y="1159573"/>
            <a:ext cx="533400" cy="54292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76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37760"/>
            <a:ext cx="9144000" cy="19202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контроля УКСПС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включения его в зависимости устройств ЖАТ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передачу сигнала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в устройства связи для включения речевого информатора, обеспечивающего передачу машинисту локомотива, мотор-вагонного подвижного состава, специального самоходного подвижного состава информации о срабатывании датчиков УКСПС по поездной радиосвязи;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86216" y="6556248"/>
            <a:ext cx="55778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895" y="742988"/>
            <a:ext cx="6346209" cy="423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17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44968"/>
            <a:ext cx="9144000" cy="16184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УКСПС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включения его в зависимости устройств ЖАТ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передачу информации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срабатывании датчиков УКСПС в системы диспетчерской централизации, диспетчерского контроля, диагностики и мониторинга устройств ЖАТ;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86216" y="6556248"/>
            <a:ext cx="55778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23135"/>
          <a:stretch/>
        </p:blipFill>
        <p:spPr>
          <a:xfrm>
            <a:off x="102359" y="887104"/>
            <a:ext cx="8939282" cy="386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00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65776"/>
            <a:ext cx="9144000" cy="17922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контроля УКСПС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включения его в зависимости устройств ЖАТ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открытия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входного светофора станции в случае срабатывания или неисправности УКСПС ответственной командой, передаваемой с аппарата управления ДСП или ДНЦ (для каждого поезда);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86216" y="6556248"/>
            <a:ext cx="55778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971" y="800862"/>
            <a:ext cx="6400058" cy="417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90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39512"/>
            <a:ext cx="9144000" cy="16184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Схема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УКСПС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включения его в зависимости устройств ЖАТ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состояние защитного отказа (контроль срабатывания) при неисправностях аппаратуры и нарушении целостности линейных цепей контроля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УКСПС.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86216" y="6556248"/>
            <a:ext cx="55778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8"/>
          <a:stretch/>
        </p:blipFill>
        <p:spPr bwMode="auto">
          <a:xfrm>
            <a:off x="1390650" y="781050"/>
            <a:ext cx="6162675" cy="448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89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6694" y="2596896"/>
            <a:ext cx="3886200" cy="32735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Железнодорожный переезд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пересечение в одном уровне автомобильной дороги с железнодорожными путями, оборудованное устройствами, обеспечивающими безопасные условия пропуска подвижного состава железнодорожного транспорта и транспортных средств.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3113"/>
            <a:ext cx="5076966" cy="5659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перегонов средствами автоматической переездной сигнализации и автоматическими шлагбаумами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93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19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76088"/>
            <a:ext cx="9144000" cy="15819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ОАО «РЖД» порядок взаимодействия устройств контроля схода железнодорожного подвижного состава при срабатывании и устройств ЖАТ установлен 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Правилах оборудования железнодорожных линий устройствами контроля схода железнодорожного подвижного состава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утвержденных распоряжением ОАО «РЖД» от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декабря 2018 г. №2586/р.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86216" y="6556248"/>
            <a:ext cx="55778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6" name="Picture 6" descr="https://avatars.dzeninfra.ru/get-zen_doc/244664/pub_5caa0cd61a50ee00afbe6377_5caa11e32fe23f00aff4d25c/scale_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7" b="10210"/>
          <a:stretch/>
        </p:blipFill>
        <p:spPr bwMode="auto">
          <a:xfrm>
            <a:off x="138112" y="755141"/>
            <a:ext cx="8867775" cy="457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425" y="764666"/>
            <a:ext cx="1795462" cy="250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avatars.mds.yandex.net/i?id=1362820cb994e39c3d674dc68d5687362cd2429b-9226182-images-thumbs&amp;n=1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4" t="5693" r="10973" b="6495"/>
          <a:stretch/>
        </p:blipFill>
        <p:spPr bwMode="auto">
          <a:xfrm>
            <a:off x="0" y="764665"/>
            <a:ext cx="1590676" cy="253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7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82312"/>
            <a:ext cx="9144000" cy="20756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скоростных участках железных дорог ОАО «РЖД» при включении режима «Скоростное движение» схема контроля УКСПС при нарушении целостности датчиков должна обеспечивать контроль срабатывания на аппарате управления ДСП (ДНЦ) и передачу сигнала управления в устройства связи для включения речевого информатора, обеспечивающего передачу машинисту скоростного поезда информации о срабатывании датчиков УКСПС по поездной радиосвязи без воздействия на схему перекрытия входного светофора.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86216" y="6556248"/>
            <a:ext cx="557784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0"/>
          <a:stretch/>
        </p:blipFill>
        <p:spPr bwMode="auto">
          <a:xfrm>
            <a:off x="1842765" y="772287"/>
            <a:ext cx="5713734" cy="401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53712"/>
            <a:ext cx="9144000" cy="10332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КТСМ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(комплекс технических средств многофункциональный)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система автоматического контроля технического состояния железнодорожного подвижного состава. 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avatars.mds.yandex.net/get-zen_doc/1877958/pub_5ce57b182a3dbc00aff23b4c_5ce93c1ddd00af00b25ae085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5" y="948749"/>
            <a:ext cx="4309161" cy="3294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3450" y="948748"/>
            <a:ext cx="4627934" cy="329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39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4009238" y="1035819"/>
            <a:ext cx="4952248" cy="3651626"/>
            <a:chOff x="590631" y="883474"/>
            <a:chExt cx="5065681" cy="3782613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4655" y="883474"/>
              <a:ext cx="4010252" cy="348123"/>
            </a:xfrm>
            <a:prstGeom prst="rect">
              <a:avLst/>
            </a:prstGeom>
          </p:spPr>
        </p:pic>
        <p:sp>
          <p:nvSpPr>
            <p:cNvPr id="7" name="Скругленный прямоугольник 6"/>
            <p:cNvSpPr/>
            <p:nvPr/>
          </p:nvSpPr>
          <p:spPr>
            <a:xfrm>
              <a:off x="2123728" y="1531616"/>
              <a:ext cx="1080120" cy="36004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КТСМ</a:t>
              </a:r>
              <a:endParaRPr lang="ru-RU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555776" y="1315592"/>
              <a:ext cx="216024" cy="21602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 flipH="1" flipV="1">
              <a:off x="2555776" y="1203598"/>
              <a:ext cx="108012" cy="1119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10" name="Группа 9"/>
            <p:cNvGrpSpPr/>
            <p:nvPr/>
          </p:nvGrpSpPr>
          <p:grpSpPr>
            <a:xfrm>
              <a:off x="590631" y="2196831"/>
              <a:ext cx="2971080" cy="2469256"/>
              <a:chOff x="565095" y="2486563"/>
              <a:chExt cx="2776006" cy="2187055"/>
            </a:xfrm>
          </p:grpSpPr>
          <p:sp>
            <p:nvSpPr>
              <p:cNvPr id="14" name="Прямоугольная выноска 13"/>
              <p:cNvSpPr/>
              <p:nvPr/>
            </p:nvSpPr>
            <p:spPr>
              <a:xfrm>
                <a:off x="565095" y="2486563"/>
                <a:ext cx="2776006" cy="2154593"/>
              </a:xfrm>
              <a:prstGeom prst="wedgeRectCallout">
                <a:avLst>
                  <a:gd name="adj1" fmla="val 21261"/>
                  <a:gd name="adj2" fmla="val -63349"/>
                </a:avLst>
              </a:prstGeom>
              <a:solidFill>
                <a:schemeClr val="bg1">
                  <a:lumMod val="50000"/>
                </a:scheme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5" name="Рисунок 14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752"/>
              <a:stretch/>
            </p:blipFill>
            <p:spPr>
              <a:xfrm>
                <a:off x="565095" y="2514988"/>
                <a:ext cx="2776006" cy="2158630"/>
              </a:xfrm>
              <a:prstGeom prst="rect">
                <a:avLst/>
              </a:prstGeom>
            </p:spPr>
          </p:pic>
        </p:grpSp>
        <p:sp>
          <p:nvSpPr>
            <p:cNvPr id="11" name="Скругленный прямоугольник 10"/>
            <p:cNvSpPr/>
            <p:nvPr/>
          </p:nvSpPr>
          <p:spPr>
            <a:xfrm>
              <a:off x="3712096" y="1600572"/>
              <a:ext cx="1944216" cy="395114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ТРЕВОГА 0</a:t>
              </a:r>
              <a:endParaRPr lang="ru-RU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3712096" y="2067694"/>
              <a:ext cx="1944216" cy="1224136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ТРЕВОГА 1 </a:t>
              </a:r>
            </a:p>
            <a:p>
              <a:pPr algn="ctr"/>
              <a:r>
                <a:rPr lang="ru-RU" sz="700" b="1" i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«Внимание</a:t>
              </a:r>
              <a:r>
                <a:rPr lang="ru-RU" sz="700" b="1" i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! Машинист нечетного (четного) поезда к станции (название станции) КТСМ. Тревога один. </a:t>
              </a:r>
              <a:r>
                <a:rPr lang="ru-RU" sz="700" b="1" i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Предупреждение.»</a:t>
              </a:r>
            </a:p>
            <a:p>
              <a:pPr algn="ctr"/>
              <a:r>
                <a:rPr lang="ru-RU" sz="700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машинист </a:t>
              </a:r>
              <a:r>
                <a:rPr lang="ru-RU" sz="7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обязан принять меры к снижению скорости до 20 км/час</a:t>
              </a:r>
              <a:endParaRPr lang="ru-RU" sz="7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3712096" y="3363838"/>
              <a:ext cx="1944216" cy="130224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ТРЕВОГА 2</a:t>
              </a:r>
            </a:p>
            <a:p>
              <a:pPr algn="ctr"/>
              <a:r>
                <a:rPr lang="ru-RU" sz="700" b="1" i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«Внимание</a:t>
              </a:r>
              <a:r>
                <a:rPr lang="ru-RU" sz="700" b="1" i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! Машинист нечетного (четного) поезда к станции (название станции) КТСМ. Тревога два. </a:t>
              </a:r>
              <a:r>
                <a:rPr lang="ru-RU" sz="700" b="1" i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Остановка.»</a:t>
              </a:r>
            </a:p>
            <a:p>
              <a:pPr algn="ctr"/>
              <a:r>
                <a:rPr lang="ru-RU" sz="700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машинист обязан принять </a:t>
              </a:r>
              <a:r>
                <a:rPr lang="ru-RU" sz="7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меры к остановке поезда на перегоне служебным </a:t>
              </a:r>
              <a:r>
                <a:rPr lang="ru-RU" sz="700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торможением</a:t>
              </a:r>
              <a:endParaRPr lang="ru-RU" sz="7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cxnSp>
        <p:nvCxnSpPr>
          <p:cNvPr id="16" name="Прямая соединительная линия 15"/>
          <p:cNvCxnSpPr/>
          <p:nvPr/>
        </p:nvCxnSpPr>
        <p:spPr>
          <a:xfrm>
            <a:off x="3543300" y="1398916"/>
            <a:ext cx="5565204" cy="395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7" name="Picture 2" descr="http://rostovskaya-oblast.doski.ru/i/99/40/99400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16645" y="546148"/>
            <a:ext cx="312732" cy="84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69186" y="1022203"/>
            <a:ext cx="30374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может выполнять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функции: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43585" y="1840735"/>
            <a:ext cx="4562475" cy="382328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Обнаружение заторможенных колесных пар;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28822" y="2639431"/>
            <a:ext cx="3300499" cy="382328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Обнаружение перегретых букс;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40611" y="3271513"/>
            <a:ext cx="3721609" cy="382328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Обнаружение волочащихся деталей;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40611" y="3903596"/>
            <a:ext cx="3402689" cy="382328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Обнаружение перегруза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вагона;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28822" y="5552892"/>
            <a:ext cx="6691078" cy="382328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Обнаружение отклонений верхнего габарита подвижного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0612" y="4710654"/>
            <a:ext cx="4955264" cy="382328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Обнаружение дефектов колес по кругу катания;</a:t>
            </a:r>
          </a:p>
        </p:txBody>
      </p:sp>
    </p:spTree>
    <p:extLst>
      <p:ext uri="{BB962C8B-B14F-4D97-AF65-F5344CB8AC3E}">
        <p14:creationId xmlns:p14="http://schemas.microsoft.com/office/powerpoint/2010/main" val="408164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07505" y="2276454"/>
            <a:ext cx="2592287" cy="4137269"/>
            <a:chOff x="107505" y="1523979"/>
            <a:chExt cx="2592287" cy="4137269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107505" y="1523979"/>
              <a:ext cx="2592286" cy="108682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ТРЕВОГА 0</a:t>
              </a:r>
            </a:p>
            <a:p>
              <a:pPr algn="ctr"/>
              <a:r>
                <a:rPr lang="ru-RU" sz="1200" b="1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(+60)</a:t>
              </a:r>
              <a:endParaRPr lang="ru-RU" sz="16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/>
              <a:r>
                <a:rPr lang="ru-RU" sz="1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предаварийный нагрев не требующий остановки поезда</a:t>
              </a:r>
              <a:endParaRPr lang="ru-RU" sz="1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107505" y="2682817"/>
              <a:ext cx="2592286" cy="1322247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ТРЕВОГА 1</a:t>
              </a:r>
            </a:p>
            <a:p>
              <a:pPr algn="ctr"/>
              <a:r>
                <a:rPr lang="ru-RU" sz="1200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(+70)</a:t>
              </a:r>
            </a:p>
            <a:p>
              <a:pPr algn="ctr"/>
              <a:r>
                <a:rPr lang="ru-RU" sz="1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аварийный нагрев требующий осмотра букового узла на станции</a:t>
              </a:r>
              <a:endParaRPr lang="ru-RU" sz="1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107505" y="4077072"/>
              <a:ext cx="2592287" cy="1584176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ТРЕВОГА 2</a:t>
              </a:r>
            </a:p>
            <a:p>
              <a:pPr algn="ctr"/>
              <a:r>
                <a:rPr lang="ru-RU" sz="1200" b="1" dirty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(+80) </a:t>
              </a:r>
              <a:endParaRPr lang="ru-RU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/>
              <a:r>
                <a:rPr lang="ru-RU" sz="1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критический нагрев, требуется немедленная остановка поезда и осмотр показанной буксы</a:t>
              </a:r>
              <a:endParaRPr lang="ru-RU" sz="1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2788929" y="2333650"/>
            <a:ext cx="6168043" cy="4032448"/>
            <a:chOff x="2788929" y="1628800"/>
            <a:chExt cx="6168043" cy="4032448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2788929" y="1628800"/>
              <a:ext cx="6168043" cy="798192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ru-RU" sz="1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Осмотр колесных пар с тревожными показаниями аппаратуры КТСМ, независимо от их количества, производится только на ПТО</a:t>
              </a:r>
              <a:endParaRPr lang="ru-RU" sz="1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2788929" y="2682817"/>
              <a:ext cx="6168043" cy="115212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ru-RU" sz="1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Осмотр колесных пар с тревожными показаниями аппаратуры КТСМ, производится локомотивной бригадой (или осмотрщиком ремонтником вагонов) на ближайшей станции по пути следования поезда</a:t>
              </a:r>
              <a:endParaRPr lang="ru-RU" sz="1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2788929" y="4005064"/>
              <a:ext cx="6168043" cy="1656184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ru-RU" sz="1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Осмотр колесных пар с тревожными показаниями аппаратуры КТСМ, производится локомотивной бригадой (или осмотрщиком ремонтником вагонов) с остановкой поезда на перегоне.</a:t>
              </a:r>
            </a:p>
            <a:p>
              <a:pPr algn="just"/>
              <a:r>
                <a:rPr lang="ru-RU" sz="1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В случаях повторения показания с уровнем «Тревога 2», вагон отцепляется на ближайшей станции в текущий ремонт</a:t>
              </a:r>
            </a:p>
          </p:txBody>
        </p:sp>
      </p:grpSp>
      <p:sp>
        <p:nvSpPr>
          <p:cNvPr id="11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883351"/>
            <a:ext cx="91439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Вся информация о подвижных единицах с показаниями, выводимая в окнах программного обеспечения автоматизированного рабочего места линейного поста контроля, в зависимости от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тревоги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окрашивается разными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цветами: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38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68493"/>
            <a:ext cx="9144000" cy="13895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оборудования КТСМ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перегонное и станционное.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Перегонное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подразделяется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напольное и постовое.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Напольное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устанавливается непосредственно на пути и считывает информацию с подвижного состава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50" y="756666"/>
            <a:ext cx="6343071" cy="4691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250" y="2943225"/>
            <a:ext cx="6057900" cy="250507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31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8937" y="1543051"/>
            <a:ext cx="4358104" cy="496196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постового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оборудования входят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преобразования и контроля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(БПК),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блок силовой коммутационный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(БСК)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технологический пульт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(ПТ)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датчик температуры наружного воздуха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ДТНВ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БПК выполняет следующие функции: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преобразует и обрабатывает сигналы от путевых датчиков, формирует и передает подсистемам контроля управляющие сигналы, получает от этих подсистем данные об аварийных подвижных единицах и передает собранную информацию в линию связи.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834" t="3333" r="1771" b="3529"/>
          <a:stretch/>
        </p:blipFill>
        <p:spPr>
          <a:xfrm>
            <a:off x="0" y="1400176"/>
            <a:ext cx="4690362" cy="49619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6760" y="4299698"/>
            <a:ext cx="3415553" cy="197671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68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329953"/>
            <a:ext cx="9144000" cy="25280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станционного оборудования входят: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концентратор информации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автоматизированное рабочее место оператора линейного поста контроля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(АРМ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ЛПК)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Станционное оборудование дополнено подсистемой речевого оповещения и сигнализации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(ПРОС-1).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передает машинисту поезда через радиостанцию речевые сообщения об аварийном состоянии подвижного состава и включает дополнительные средства сигнализации. Обмен информацией между перегонным оборудованием, АРМом ЛПК и АРМом центрального поста происходит по системе передачи данных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(СПД ЛП)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концентраторов КИ.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314" t="6274" r="8326"/>
          <a:stretch/>
        </p:blipFill>
        <p:spPr>
          <a:xfrm>
            <a:off x="196832" y="772668"/>
            <a:ext cx="4370295" cy="36387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7883" y="772668"/>
            <a:ext cx="3981450" cy="363874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219256" y="781186"/>
            <a:ext cx="733647" cy="80807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226788" y="2297708"/>
            <a:ext cx="3338624" cy="88250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791200" y="3781425"/>
            <a:ext cx="1104900" cy="4000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097821" y="3852582"/>
            <a:ext cx="901512" cy="4000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08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10912"/>
            <a:ext cx="9144000" cy="18470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Принцип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от напольного оборудования поступают к постовому, которое обрабатывает их и передаёт информацию о состоянии подвижного состава к станционному оборудованию, где она регистрируется. При обнаружении неисправности в вагоне сигналы передаются на речевой информатор для извещения машиниста поезда и на сигнализирующее оборудование для извещения дежурного персонала станции.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47" y="741808"/>
            <a:ext cx="8325944" cy="4297680"/>
          </a:xfrm>
          <a:prstGeom prst="rect">
            <a:avLst/>
          </a:prstGeom>
        </p:spPr>
      </p:pic>
      <p:sp>
        <p:nvSpPr>
          <p:cNvPr id="2" name="Правая фигурная скобка 1"/>
          <p:cNvSpPr/>
          <p:nvPr/>
        </p:nvSpPr>
        <p:spPr>
          <a:xfrm rot="5400000">
            <a:off x="3388995" y="976123"/>
            <a:ext cx="441960" cy="3387090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25515" y="2326555"/>
            <a:ext cx="27780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напольное оборудование 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1980" y="3051812"/>
            <a:ext cx="5676900" cy="19591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348078" y="4680472"/>
            <a:ext cx="27780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постовое оборудование 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52160" y="1043672"/>
            <a:ext cx="2407920" cy="21487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829300" y="990064"/>
            <a:ext cx="26822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станционное оборудование 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9" name="Стрелка углом вверх 18"/>
          <p:cNvSpPr/>
          <p:nvPr/>
        </p:nvSpPr>
        <p:spPr>
          <a:xfrm>
            <a:off x="6304786" y="3246008"/>
            <a:ext cx="1635253" cy="480172"/>
          </a:xfrm>
          <a:prstGeom prst="bentUpArrow">
            <a:avLst/>
          </a:prstGeom>
          <a:solidFill>
            <a:schemeClr val="accent2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4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31"/>
          <a:stretch/>
        </p:blipFill>
        <p:spPr bwMode="auto">
          <a:xfrm>
            <a:off x="6699554" y="3779788"/>
            <a:ext cx="2028225" cy="101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0" b="22255"/>
          <a:stretch/>
        </p:blipFill>
        <p:spPr bwMode="auto">
          <a:xfrm>
            <a:off x="32638" y="1027839"/>
            <a:ext cx="2381693" cy="146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42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6859" y="1343492"/>
            <a:ext cx="9144000" cy="5514508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Дайте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определение, что такое «Железнодорожный переезд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устройства применяются на железнодорожных переездах для обеспечения безопасности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обеспечивает безопасное движение поездов и транспортных средств на охраняемом переезде? Перечислите его должностные обязанности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обязан сделать дежурный по переезду в случае обнаружения неисправности, угрожающей безопасности движения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система и устройство технической диагностики подвижного состава используется на ж.-д. транспорте?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предназначен УКСПС и где устанавливается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действия УКСПС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предназначен КТСМ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Опишите оборудование КТСМ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действия КТСМ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Дайте характеристику уровней тревоги показаний срабатывания КТСМ.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40035" y="317138"/>
            <a:ext cx="35359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материала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60881" y="830315"/>
            <a:ext cx="30222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материала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6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58230"/>
            <a:ext cx="9144000" cy="2057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Устройство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пересечений автомобильных дорог железнодорожными путями на одном уровне (железнодорожные переезды) и на разных уровнях осуществляется в соответствии с Федеральным законом от 8 ноября 2007 г. № 257-ФЗ, Федеральным законом от 10 января 2003 г. № 17-ФЗ «О железнодорожном транспорте», Федеральным законом от 10 декабря 1995 г. №196-ФЗ «О безопасности дорожного движения», требованиями технических регламентов, иными нормативными правовыми актами Российской Федерации.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9354" t="2754" r="20093"/>
          <a:stretch/>
        </p:blipFill>
        <p:spPr>
          <a:xfrm>
            <a:off x="131778" y="817011"/>
            <a:ext cx="2929486" cy="35284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7768" y="820825"/>
            <a:ext cx="2500040" cy="35336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3456" y="822732"/>
            <a:ext cx="2475911" cy="352981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перегонов средствами автоматической переездной сигнализации и автоматическими шлагбаумами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47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166367"/>
            <a:ext cx="9144000" cy="4653533"/>
          </a:xfrm>
          <a:ln>
            <a:noFill/>
          </a:ln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Актуализация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домашнего задания: </a:t>
            </a:r>
            <a:endParaRPr lang="ru-RU" sz="20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V. п. 59 Сооружения и устройства путевого хозяйства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VI п.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83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и устройства   ж.-д. автоматики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телемеханики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VII.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п.104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технологической железнодорожной электросвязи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Комментарии </a:t>
            </a:r>
            <a:r>
              <a:rPr lang="ru-RU" sz="20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ПТЭ: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Раздел 1. п.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93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и определения, используемые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ПТЭ РФ;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конспекта занятия и специальной технической литературы.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реферат по теме: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ж.-д. переездов по обеспечению безопасности движения поездов;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схода подвижного состава (УКСПС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>
              <a:lnSpc>
                <a:spcPct val="110000"/>
              </a:lnSpc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автоматического контроля технического состояния железнодорожного подвижного состава по ходу поезда (КТСМ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по ходу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93" t="11017" b="15380"/>
          <a:stretch/>
        </p:blipFill>
        <p:spPr>
          <a:xfrm>
            <a:off x="123444" y="713232"/>
            <a:ext cx="3791331" cy="188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15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9082" y="222018"/>
            <a:ext cx="6140196" cy="445493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следующей теме: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6324" y="825312"/>
            <a:ext cx="8659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623" y="2419476"/>
            <a:ext cx="90754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централизацию устройств предупреждения самопроизвольного выхода железнодорожного подвижного состава на маршруты следования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 установки устройств сбрасывания указателями.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габаритные ворота, электронные вагонные весы, система телевизионного видеоконтроля;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на пункт коммерческого осмотра, фиксирование передаваемой информации. </a:t>
            </a:r>
          </a:p>
        </p:txBody>
      </p:sp>
    </p:spTree>
    <p:extLst>
      <p:ext uri="{BB962C8B-B14F-4D97-AF65-F5344CB8AC3E}">
        <p14:creationId xmlns:p14="http://schemas.microsoft.com/office/powerpoint/2010/main" val="295748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94788" y="5934670"/>
            <a:ext cx="68825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5400" i="1" dirty="0">
              <a:solidFill>
                <a:srgbClr val="C00000"/>
              </a:solidFill>
            </a:endParaRPr>
          </a:p>
        </p:txBody>
      </p:sp>
      <p:pic>
        <p:nvPicPr>
          <p:cNvPr id="3" name="Picture 2" descr="При включении заградительной сигнализации на переезде. УЗП 9109. Автоматическая Переездная сигнализация на ЖД. Система СЦБ Переездная сигнализация. УЗП на ЖД переезда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31" y="99731"/>
            <a:ext cx="8154543" cy="6113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14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98848"/>
            <a:ext cx="9144000" cy="2359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Владельцы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путей обязаны оборудовать железнодорожные переезды устройствами, предназначенными для обеспечения безопасности движения железнодорожного транспорта, транспортных средств и других участников дорожного движения, содержать участки автомобильных дорог, расположенные в границах железнодорожных переездов (до шлагбаума или при отсутствии шлагбаума на расстоянии 10 м от ближайшего рельса по пути следования), в соответствии с требованиями, установленными законодательством Российской Федерации о железнодорожном транспорте.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20865"/>
          <a:stretch/>
        </p:blipFill>
        <p:spPr>
          <a:xfrm>
            <a:off x="498269" y="797680"/>
            <a:ext cx="8375063" cy="3701168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перегонов средствами автоматической переездной сигнализации и автоматическими шлагбаумами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36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90288"/>
            <a:ext cx="9144000" cy="21854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безопасности движения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переездах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следующие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автоматическая светофорная переездная сигнализация (АПС)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которой включение красных мигающих сигналов (огней) на переездных светофорах осуществляется автоматически при приближении поезда на определенное расчетом расстояние, а выключение – автоматически после проследования поезда за железнодорожный переезд;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321" y="783527"/>
            <a:ext cx="5999357" cy="3843338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перегонов средствами автоматической переездной сигнализации и автоматическими шлагбаумами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42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75504"/>
            <a:ext cx="9144000" cy="16824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Для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безопасности движения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переездах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следующие устройства: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автоматическая светофорная сигнализация с автоматическими шлагбаумами (АПШ)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переездная сигнализация, дополненная заградительными брусьями шлагбаумов, которые опускаются и поднимаются автоматически;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14910"/>
          <a:stretch/>
        </p:blipFill>
        <p:spPr>
          <a:xfrm>
            <a:off x="706572" y="804672"/>
            <a:ext cx="7906154" cy="4370832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перегонов средствами автоматической переездной сигнализации и автоматическими шлагбаумами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90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07408"/>
            <a:ext cx="9144000" cy="24505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Для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безопасности движения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переездах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следующие устройства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автоматическая светофорная сигнализация с полуавтоматическими шлагбаумами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переездная сигнализация, дополненная заградительными брусьями шлагбаумов, опускание которых осуществляется автоматически при приближении поезда, а выключение сигнализации и подъем заградительных брусьев шлагбаумов – от нажатия кнопки дежурным работником после проследования поезда за железнодорожный переезд;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9453"/>
          <a:stretch/>
        </p:blipFill>
        <p:spPr>
          <a:xfrm>
            <a:off x="911349" y="760753"/>
            <a:ext cx="7321301" cy="3728951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перегонов средствами автоматической переездной сигнализации и автоматическими шлагбаумами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97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99432"/>
            <a:ext cx="9144000" cy="2258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Для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безопасности движения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переездах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следующие устройства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оповестительная сигнализация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переездная сигнализация, при которой извещение дежурного работника о приближении поезда к железнодорожному переезду подается световым и звуковым сигналами, а включение и выключение технических средств ограждения железнодорожного переезда осуществляет дежурный работник, обслуживающий железнодорожный переезд;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67928" y="6556248"/>
            <a:ext cx="576072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050" y="767534"/>
            <a:ext cx="5857310" cy="3905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перегонов средствами автоматической переездной сигнализации и автоматическими шлагбаумами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83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3775</TotalTime>
  <Words>2761</Words>
  <Application>Microsoft Office PowerPoint</Application>
  <PresentationFormat>Экран (4:3)</PresentationFormat>
  <Paragraphs>193</Paragraphs>
  <Slides>42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8" baseType="lpstr">
      <vt:lpstr>Arial</vt:lpstr>
      <vt:lpstr>Calibri</vt:lpstr>
      <vt:lpstr>Calibri Light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Опережающее задание по следующей теме: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Наталья</cp:lastModifiedBy>
  <cp:revision>434</cp:revision>
  <cp:lastPrinted>2025-06-15T09:19:49Z</cp:lastPrinted>
  <dcterms:created xsi:type="dcterms:W3CDTF">2020-04-22T10:21:16Z</dcterms:created>
  <dcterms:modified xsi:type="dcterms:W3CDTF">2025-07-30T17:42:59Z</dcterms:modified>
</cp:coreProperties>
</file>