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0"/>
  </p:notesMasterIdLst>
  <p:sldIdLst>
    <p:sldId id="308" r:id="rId2"/>
    <p:sldId id="307" r:id="rId3"/>
    <p:sldId id="304" r:id="rId4"/>
    <p:sldId id="301" r:id="rId5"/>
    <p:sldId id="310" r:id="rId6"/>
    <p:sldId id="309" r:id="rId7"/>
    <p:sldId id="305" r:id="rId8"/>
    <p:sldId id="306" r:id="rId9"/>
    <p:sldId id="346" r:id="rId10"/>
    <p:sldId id="345" r:id="rId11"/>
    <p:sldId id="342" r:id="rId12"/>
    <p:sldId id="347" r:id="rId13"/>
    <p:sldId id="359" r:id="rId14"/>
    <p:sldId id="360" r:id="rId15"/>
    <p:sldId id="357" r:id="rId16"/>
    <p:sldId id="356" r:id="rId17"/>
    <p:sldId id="355" r:id="rId18"/>
    <p:sldId id="353" r:id="rId19"/>
    <p:sldId id="352" r:id="rId20"/>
    <p:sldId id="351" r:id="rId21"/>
    <p:sldId id="350" r:id="rId22"/>
    <p:sldId id="349" r:id="rId23"/>
    <p:sldId id="348" r:id="rId24"/>
    <p:sldId id="363" r:id="rId25"/>
    <p:sldId id="365" r:id="rId26"/>
    <p:sldId id="302" r:id="rId27"/>
    <p:sldId id="321" r:id="rId28"/>
    <p:sldId id="323" r:id="rId29"/>
    <p:sldId id="322" r:id="rId30"/>
    <p:sldId id="320" r:id="rId31"/>
    <p:sldId id="319" r:id="rId32"/>
    <p:sldId id="341" r:id="rId33"/>
    <p:sldId id="364" r:id="rId34"/>
    <p:sldId id="361" r:id="rId35"/>
    <p:sldId id="317" r:id="rId36"/>
    <p:sldId id="316" r:id="rId37"/>
    <p:sldId id="324" r:id="rId38"/>
    <p:sldId id="315" r:id="rId39"/>
    <p:sldId id="314" r:id="rId40"/>
    <p:sldId id="313" r:id="rId41"/>
    <p:sldId id="312" r:id="rId42"/>
    <p:sldId id="311" r:id="rId43"/>
    <p:sldId id="331" r:id="rId44"/>
    <p:sldId id="336" r:id="rId45"/>
    <p:sldId id="335" r:id="rId46"/>
    <p:sldId id="334" r:id="rId47"/>
    <p:sldId id="333" r:id="rId48"/>
    <p:sldId id="332" r:id="rId49"/>
    <p:sldId id="330" r:id="rId50"/>
    <p:sldId id="338" r:id="rId51"/>
    <p:sldId id="337" r:id="rId52"/>
    <p:sldId id="329" r:id="rId53"/>
    <p:sldId id="328" r:id="rId54"/>
    <p:sldId id="327" r:id="rId55"/>
    <p:sldId id="326" r:id="rId56"/>
    <p:sldId id="339" r:id="rId57"/>
    <p:sldId id="340" r:id="rId58"/>
    <p:sldId id="303" r:id="rId5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434" autoAdjust="0"/>
  </p:normalViewPr>
  <p:slideViewPr>
    <p:cSldViewPr snapToGrid="0">
      <p:cViewPr varScale="1">
        <p:scale>
          <a:sx n="84" d="100"/>
          <a:sy n="84" d="100"/>
        </p:scale>
        <p:origin x="1354" y="8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49592-3500-4EB9-A985-3E1D77DAC5F0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338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45840" y="5262344"/>
            <a:ext cx="9098160" cy="909856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электрической централизации стрелок и сигналов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8" y="476672"/>
            <a:ext cx="8999508" cy="45797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3080" y="476672"/>
            <a:ext cx="3775354" cy="4579797"/>
          </a:xfrm>
          <a:prstGeom prst="rect">
            <a:avLst/>
          </a:prstGeom>
        </p:spPr>
      </p:pic>
      <p:pic>
        <p:nvPicPr>
          <p:cNvPr id="5" name="Рисунок 4" descr="Picture backgroun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35917">
            <a:off x="5054473" y="2595630"/>
            <a:ext cx="1723390" cy="23869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8063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>
            <a:spLocks noGrp="1"/>
          </p:cNvSpPr>
          <p:nvPr>
            <p:ph sz="half" idx="1"/>
          </p:nvPr>
        </p:nvSpPr>
        <p:spPr>
          <a:xfrm>
            <a:off x="0" y="0"/>
            <a:ext cx="9144000" cy="448056"/>
          </a:xfr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472458"/>
            <a:ext cx="9144000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Современные сортировочные горки оборудуют: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вагонными замедлителями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устройствами горочной автоматической централизации (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ГАЦ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автоматического регулирования скорости скатывания отцепом (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АРС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в комплексе с системой автоматического задания скорости роспуска (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АЗСР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и телеуправления горочными локомотивами (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ТГЛ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 контроля заполнения подгорочных путей;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контроля (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КЗП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диагностики технических средств; сопряжения средств горочной автоматики с автоматизированной системой управления сортировочной станцией (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АСУ СС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стрелки, включаемые в горочную централизацию, оборудуются устройствами механизированной очистки или снеготаяния.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26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676" t="6474" r="2458" b="14723"/>
          <a:stretch/>
        </p:blipFill>
        <p:spPr>
          <a:xfrm>
            <a:off x="1924364" y="478929"/>
            <a:ext cx="5372548" cy="3088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813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57" b="11731"/>
          <a:stretch/>
        </p:blipFill>
        <p:spPr bwMode="auto">
          <a:xfrm>
            <a:off x="18590" y="448056"/>
            <a:ext cx="9106819" cy="466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2"/>
          <p:cNvSpPr>
            <a:spLocks noGrp="1"/>
          </p:cNvSpPr>
          <p:nvPr>
            <p:ph sz="half" idx="1"/>
          </p:nvPr>
        </p:nvSpPr>
        <p:spPr>
          <a:xfrm>
            <a:off x="0" y="0"/>
            <a:ext cx="9144000" cy="448056"/>
          </a:xfr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5111496"/>
            <a:ext cx="9144001" cy="140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Железнодорожные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станции оборудуются устройствами железнодорожной автоматики и телемеханики, оборудование стрелок, входящих в маршруты приема и отправления поездов, зависимостью с входными, выходными и маршрутными светофорами.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8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3593592"/>
            <a:ext cx="9144000" cy="32644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 эксплуатации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стрелочные переводы, приводные и замыкающие устройства стрелок электрической централизации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должны:</a:t>
            </a:r>
          </a:p>
          <a:p>
            <a:pPr marL="0" indent="630238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обеспечивать при крайних положениях стрелок плотное прилегание прижатого остряка к рамному рельсу и подвижного сердечника крестовины к усовику;</a:t>
            </a:r>
          </a:p>
          <a:p>
            <a:pPr marL="0" indent="630238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не допускать замыкания остряков стрелки или подвижного сердечника крестовины при закладке между прижатым остряком и рамным рельсом или подвижным сердечником и усовиком шаблона толщиной 4 мм и более;</a:t>
            </a:r>
          </a:p>
          <a:p>
            <a:pPr marL="0" indent="630238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обеспечивать отвод другого остряка от рамного рельса на расстояние не менее 125 мм.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91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12" y="640080"/>
            <a:ext cx="5264726" cy="2953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377" y="640080"/>
            <a:ext cx="2958719" cy="2958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55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4059936"/>
            <a:ext cx="9144000" cy="15910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Отставание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остряка от рамного рельса и подвижного сердечника крестовины от усовика на 4 мм и более, измеряемое против рабочей тяги, опасно тем, что гребень бандажа при противошерстном движении может попасть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неприлегающим остряком и рамным рельсом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(подвижным сердечником крестовины и усовиком)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вызвать сход подвижного состава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91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8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72" y="626364"/>
            <a:ext cx="4050792" cy="302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6" t="38611" r="46095" b="22589"/>
          <a:stretch/>
        </p:blipFill>
        <p:spPr bwMode="auto">
          <a:xfrm>
            <a:off x="4267269" y="626364"/>
            <a:ext cx="4840155" cy="301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113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4464381"/>
            <a:ext cx="9144000" cy="17556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устройствах электрической централизации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стрелки переводятся </a:t>
            </a:r>
            <a:r>
              <a:rPr lang="ru-RU" sz="2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невзрезными электроприводами с внутренним устройством замыкания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обеспечивающим плотное прилегание прижатого остряка к рамному рельсу и подвижного сердечника крестовины к усовику.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Стрелочные переводы на участках со скоростями движения поездов 140 км/час и выше дополнительно оборудуют 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внешними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механическими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замыкателями. 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22208" y="6565392"/>
            <a:ext cx="621792" cy="2926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91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70" name="Picture 10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6" t="16271" r="-210" b="10234"/>
          <a:stretch/>
        </p:blipFill>
        <p:spPr bwMode="auto">
          <a:xfrm>
            <a:off x="4397848" y="761111"/>
            <a:ext cx="4746152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45152" y="3818050"/>
            <a:ext cx="4398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Электропривод стрелочный с внутренним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замыканием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74" name="Picture 1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1111"/>
            <a:ext cx="428625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2" name="Picture 12" descr="Picture backgroun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6" t="16827" r="7481" b="24617"/>
          <a:stretch/>
        </p:blipFill>
        <p:spPr bwMode="auto">
          <a:xfrm>
            <a:off x="1634489" y="2767457"/>
            <a:ext cx="2651761" cy="1060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81880" y="3828161"/>
            <a:ext cx="4315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Электропривод стрелочный с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внешним замыканием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612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4462272"/>
            <a:ext cx="9144000" cy="23957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Стрелочными контрольными замками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оборудуются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стрелки нецентрализованные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железнодорожных путях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пользования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576263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расположенные на железнодорожных путях, по которым производится прием и отправление поездов;</a:t>
            </a:r>
          </a:p>
          <a:p>
            <a:pPr indent="576263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железнодорожные пути, выделенные для стоянки вагонов с опасными грузами класса 1 (взрывчатыми материалами) (далее – опасные грузы класса 1 (ВМ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55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27" b="958"/>
          <a:stretch/>
        </p:blipFill>
        <p:spPr bwMode="auto">
          <a:xfrm>
            <a:off x="1243711" y="448056"/>
            <a:ext cx="6821297" cy="408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097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4398264"/>
            <a:ext cx="9144000" cy="22219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Стрелочными контрольными замками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оборудуются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стрелки нецентрализованные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железнодорожных путях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пользования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576263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стрелки;</a:t>
            </a:r>
          </a:p>
          <a:p>
            <a:pPr indent="576263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железнодорожные пути, предназначенные для стоянки восстановительных и пожарных поездов;</a:t>
            </a:r>
          </a:p>
          <a:p>
            <a:pPr indent="576263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ведущие в предохранительные и улавливающие тупики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55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2" t="10590" r="10176" b="9174"/>
          <a:stretch/>
        </p:blipFill>
        <p:spPr bwMode="auto">
          <a:xfrm>
            <a:off x="104460" y="493775"/>
            <a:ext cx="3617148" cy="3758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784" y="493775"/>
            <a:ext cx="5010913" cy="3758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Picture backgroun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29" t="78454"/>
          <a:stretch/>
        </p:blipFill>
        <p:spPr bwMode="auto">
          <a:xfrm>
            <a:off x="2240280" y="493775"/>
            <a:ext cx="1481328" cy="752612"/>
          </a:xfrm>
          <a:prstGeom prst="snip2Diag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724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4901184"/>
            <a:ext cx="9144000" cy="19568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Контрольными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стрелочными замками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оборудуются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стрелки:</a:t>
            </a:r>
          </a:p>
          <a:p>
            <a:pPr indent="31115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нецентрализованные на железнодорожных путях необщего пользования;</a:t>
            </a:r>
          </a:p>
          <a:p>
            <a:pPr indent="31115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примыканий к главным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приемо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-отправочным железнодорожным путям общего пользования;</a:t>
            </a:r>
          </a:p>
          <a:p>
            <a:pPr indent="311150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ведущие в предохранительные и улавливающие тупики.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66" name="Picture 10" descr="https://xn----htbf8agk1f.xn--p1ai/wp-content/uploads/2023/12/%D0%A0%D0%B8%D1%81%D1%83%D0%BD%D0%BE%D0%BA4-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26"/>
          <a:stretch/>
        </p:blipFill>
        <p:spPr bwMode="auto">
          <a:xfrm>
            <a:off x="1272540" y="512064"/>
            <a:ext cx="6335268" cy="438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95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4527486"/>
            <a:ext cx="9144000" cy="233051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Контрольными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стрелочными замками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такие замки, которые при исправном их содержании гарантируют плотность прилегания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остряков.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таких контрольных замков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безопасность движения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нецентрализованным стрелкам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входящим в маршруты приема и отправления поездов, а дежурный по станции имеет возможность убедиться по принесенному ответственным работником ключу (плюсовому или минусовому) в правильном переводе стрелки. </a:t>
            </a: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04" y="618399"/>
            <a:ext cx="2523744" cy="3738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712" y="618399"/>
            <a:ext cx="2020824" cy="373874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55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25" t="56285" r="3759" b="6176"/>
          <a:stretch/>
        </p:blipFill>
        <p:spPr>
          <a:xfrm>
            <a:off x="3720560" y="618399"/>
            <a:ext cx="2789968" cy="3755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6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3481768"/>
            <a:ext cx="9144000" cy="24493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Взаимная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этих стрелок с входными и выходными сигналами </a:t>
            </a:r>
            <a:r>
              <a:rPr lang="ru-RU" sz="2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повышает безопасность движения поездов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приеме и отправлении. При наличии такой зависимости входные и выходные сигналы могут быть открыты только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готовом маршруте для принимаемого или отправляемого поезда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Охранными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называют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такие стрелки, по которым данный принимаемый или отправляемый поезд не проходит, но которые не позволяют подвижному составу, находящемуся на станционных путях, выйти на маршрут приема или отправления поезда.</a:t>
            </a: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55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54" y="578770"/>
            <a:ext cx="8880681" cy="2767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1719072" y="1170432"/>
            <a:ext cx="539496" cy="822960"/>
          </a:xfrm>
          <a:prstGeom prst="straightConnector1">
            <a:avLst/>
          </a:prstGeom>
          <a:ln w="762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258568" y="1938528"/>
            <a:ext cx="1975104" cy="914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1261872" y="1670654"/>
            <a:ext cx="914400" cy="914400"/>
          </a:xfrm>
          <a:prstGeom prst="ellipse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274320" y="1170432"/>
            <a:ext cx="1444752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044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8" y="658368"/>
            <a:ext cx="9090612" cy="6199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одзаголовок 2"/>
          <p:cNvSpPr>
            <a:spLocks noGrp="1"/>
          </p:cNvSpPr>
          <p:nvPr>
            <p:ph sz="half" idx="1"/>
          </p:nvPr>
        </p:nvSpPr>
        <p:spPr>
          <a:xfrm>
            <a:off x="0" y="0"/>
            <a:ext cx="9144000" cy="448056"/>
          </a:xfr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35838" y="491758"/>
            <a:ext cx="9090612" cy="133704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26 Организация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эксплуатации технологических систем, сооружений, устройств и объектов технического назначения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ж.-д.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</a:t>
            </a:r>
          </a:p>
          <a:p>
            <a:pPr marL="0" indent="0" algn="just">
              <a:buNone/>
            </a:pP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V.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55,56 Сооружения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устройства путевого хозяйства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VI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83-85,91-101 Системы и устройства   ж.-д. автоматики и телемеханики.</a:t>
            </a:r>
            <a:endPara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720" y="4549676"/>
            <a:ext cx="9090612" cy="23083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ПТЭ к электрической централизации стрелок и светофоров, приводам и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замыкателям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централизованных стрелок, устройствам ключевой зависимости стрелок и сигналов, станционной блокировке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Устройства механизации и автоматизации сортировочных горок, въездной (выездной) и технологической сигнализации; стрелки, дистанционно управляемые из кабины локомотива. </a:t>
            </a:r>
            <a:endParaRPr lang="ru-RU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Порядок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пользования аппаратами СЦБ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Порядок производства работ при ремонте и переоборудовании устройств СЦБ</a:t>
            </a:r>
            <a:endParaRPr lang="ru-RU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52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5259006"/>
            <a:ext cx="9144000" cy="15989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Владелец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 (владелец железнодорожных путей необщего пользования) оборудует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стрелки нецентрализованные стрелочными указателями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эксплуатационной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документацией.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Стрелки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включенные в электрическую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централизацию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стрелки подгорочных горловин сортировочных парков указателями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оборудуются.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56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50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704" y="461060"/>
            <a:ext cx="7193406" cy="4797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889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5178552"/>
            <a:ext cx="9144000" cy="149841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Дистанционно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управляемые из кабины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локомотива, мотор-вагонного или специального самоходного подвижного состава стрелки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оборудуются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стрелочными указателями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освещаемыми или неосвещаемыми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 порядке, установленном локальным нормативным актом владельца инфраструктуры (владельца железнодорожных путей необщего пользования).</a:t>
            </a: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56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2" name="Picture 4" descr="https://xn----htbf8agk1f.xn--p1ai/wp-content/uploads/2023/12/%D0%A0%D0%B8%D1%81%D1%83%D0%BD%D0%BE%D0%BA1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87" y="579120"/>
            <a:ext cx="8695926" cy="446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0491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4536630"/>
            <a:ext cx="9144000" cy="23213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железнодорожном транспорте РФ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применяются только типовые стрелочные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указатели.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Освещаемыми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указателями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оборудуются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более ответственные стрелочные переводы, расположенные на маршрутах движения поездов, на путях производства маневров и т.п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Стрелочные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указатели должны быть правильно и прочно укреплены на фонарной стойке стрелочного перевода. </a:t>
            </a: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56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556" name="Picture 4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" r="13361"/>
          <a:stretch/>
        </p:blipFill>
        <p:spPr bwMode="auto">
          <a:xfrm>
            <a:off x="6192299" y="491934"/>
            <a:ext cx="2895025" cy="407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" y="491934"/>
            <a:ext cx="6108192" cy="407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127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4134294"/>
            <a:ext cx="9144000" cy="272370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Необходимо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систематически проверять, соответствует ли показание стрелочного указателя положению стрелки. При проверке маршрутов приема и отправления следует обращать внимание не только на положение стрелочных указателей, но и на положение остряков стрелки.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Положение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стрелок,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включенных в электрическую централизацию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контролируется (в том числе и при маневровых маршрутах) приборами, устанавливаемыми в помещениях дежурных по станции или централизационных постов, в связи с чем установка на этих стрелках стрелочных указателей необязательна.</a:t>
            </a: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56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580" name="Picture 4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54" b="7906"/>
          <a:stretch/>
        </p:blipFill>
        <p:spPr bwMode="auto">
          <a:xfrm>
            <a:off x="1146436" y="448057"/>
            <a:ext cx="6851127" cy="3758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96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616452"/>
            <a:ext cx="9144000" cy="32415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Технические решения для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 въездной (выездной) и технологической сигнализации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которых управление сигнализацией производится уполномоченным лицом с пульта местного управления, взаимозависимости при работе таких устройств с ЭЦ, а также технология управления такими устройствами разрабатываются и утверждаются в порядке, установленном владельцем железнодорожных путей необщего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пользования.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железнодорожных путях необщего пользования могут применяться устройства въездной (выездной) и технологической сигнализации, при которых управление сигнализацией производится уполномоченным лицом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пульта местного управления, которые могут иметь контроль занятости железнодорожных путей и показаний светофоров. 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93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802" y="491490"/>
            <a:ext cx="4938494" cy="3081528"/>
          </a:xfrm>
          <a:prstGeom prst="rect">
            <a:avLst/>
          </a:prstGeom>
        </p:spPr>
      </p:pic>
      <p:pic>
        <p:nvPicPr>
          <p:cNvPr id="25602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5" t="15437" r="57744" b="16850"/>
          <a:stretch/>
        </p:blipFill>
        <p:spPr bwMode="auto">
          <a:xfrm>
            <a:off x="6035607" y="448056"/>
            <a:ext cx="2327838" cy="312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вал 9"/>
          <p:cNvSpPr/>
          <p:nvPr/>
        </p:nvSpPr>
        <p:spPr>
          <a:xfrm>
            <a:off x="4572000" y="1953409"/>
            <a:ext cx="438912" cy="669798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158042" y="1953409"/>
            <a:ext cx="438912" cy="669798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355877" y="1985032"/>
            <a:ext cx="438912" cy="669798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06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398264"/>
            <a:ext cx="9144000" cy="24597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могут также иметь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взаимозависимость с устройствами электрической централизации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наличии их на железнодорожных путях, непосредственно примыкающих к технологическим объектам или производственным помещениям и должны обеспечивать безопасность подачи, уборки вагонов к местам производства погрузочно-выгрузочных операций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Порядок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устройствами сигнализации, обеспечивающий безопасность движения при передвижении (подаче) вагонов, устанавливается владельцем железнодорожных путей необщего пользования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93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6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22822" r="3814" b="10467"/>
          <a:stretch/>
        </p:blipFill>
        <p:spPr bwMode="auto">
          <a:xfrm>
            <a:off x="1055402" y="448055"/>
            <a:ext cx="6991318" cy="4011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3808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32742"/>
            <a:ext cx="9144000" cy="14252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Устройствами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электрической централизации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эксплуатации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допускаются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(кроме случаев применения ответственных команд):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входного светофора при маршруте, установленном на занятый железнодорожный путь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83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10260"/>
          <a:stretch/>
        </p:blipFill>
        <p:spPr>
          <a:xfrm>
            <a:off x="623868" y="664655"/>
            <a:ext cx="8072076" cy="476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99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76710"/>
            <a:ext cx="9144000" cy="168129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Устройствами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электрической централизации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эксплуатации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допускаются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(кроме случаев применения ответственных команд):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стрелки при занятости ее подвижным составом и в случае неисправности технических средств, применяемых для контроля свободности стрелочных путевых участков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83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b="24310"/>
          <a:stretch/>
        </p:blipFill>
        <p:spPr>
          <a:xfrm>
            <a:off x="259308" y="708547"/>
            <a:ext cx="8679976" cy="437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95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69318"/>
            <a:ext cx="9144000" cy="138868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Устройствами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электрической централизации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эксплуатации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допускаются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(кроме случаев применения ответственных команд):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светофоров, соответствующих данному маршруту, если стрелки не поставлены в положение по маршруту или охранное;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83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b="2342"/>
          <a:stretch/>
        </p:blipFill>
        <p:spPr>
          <a:xfrm>
            <a:off x="1045520" y="520098"/>
            <a:ext cx="7193224" cy="4946930"/>
          </a:xfrm>
          <a:prstGeom prst="snip1Rect">
            <a:avLst/>
          </a:prstGeom>
        </p:spPr>
      </p:pic>
    </p:spTree>
    <p:extLst>
      <p:ext uri="{BB962C8B-B14F-4D97-AF65-F5344CB8AC3E}">
        <p14:creationId xmlns:p14="http://schemas.microsoft.com/office/powerpoint/2010/main" val="1993437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01806"/>
            <a:ext cx="9144000" cy="13978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Устройствами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электрической централизации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эксплуатации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допускаются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(кроме случаев применения ответственных команд):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входящей в маршрут стрелки или открытия светофора враждебного маршрута при открытом светофоре, ограждающем установленный маршрут.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83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2518" b="27041"/>
          <a:stretch/>
        </p:blipFill>
        <p:spPr>
          <a:xfrm>
            <a:off x="207555" y="674062"/>
            <a:ext cx="8735791" cy="39710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71222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103" y="1034285"/>
            <a:ext cx="7154729" cy="4201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784" y="5236268"/>
            <a:ext cx="8863048" cy="16217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Электрическая 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централизация (ЭЦ)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система централизованного контроля и управления объектами железнодорожной автоматики и телемеханики на железнодорожных станциях с обеспечением установленных требований безопасности движения поездов и заданной пропускной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20" r="52165" b="12857"/>
          <a:stretch/>
        </p:blipFill>
        <p:spPr bwMode="auto">
          <a:xfrm>
            <a:off x="561704" y="1045391"/>
            <a:ext cx="2874081" cy="290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691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18109"/>
            <a:ext cx="9144000" cy="15715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Электрическая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централизация (ЭЦ) позволяет управлять всеми стрелками и светофорами станции независимо от удаленности их от поста централизации. В состав устройств ЭЦ входят аппараты управления стрелками и светофорами, путевое оборудование (светофоры, стрелочные электроприводы, рельсовые цепи, кабельные сети) и источники питания. 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83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00"/>
          <a:stretch/>
        </p:blipFill>
        <p:spPr bwMode="auto">
          <a:xfrm>
            <a:off x="45595" y="673892"/>
            <a:ext cx="9052809" cy="3977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702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19510"/>
            <a:ext cx="9144000" cy="213849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Взаимное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замыкание стрелок и светофоров в маршрутах и исключение враждебных маршрутов осуществляется при помощи релейных или микропроцессорных аппаратно-программных технических средств. Невозможность открытия светофора при маршруте, установленном на занятый путь, достигается устройством 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рельсовой цепи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каждом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приемо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-отправочном пути, которая обеспечивает контроль свободности пути и блокировку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открытия светофора при занятом пути. 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83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0" t="24116" b="8824"/>
          <a:stretch/>
        </p:blipFill>
        <p:spPr>
          <a:xfrm>
            <a:off x="625557" y="530352"/>
            <a:ext cx="8021571" cy="420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111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026664"/>
            <a:ext cx="9144000" cy="38313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Рельсовые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цепи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одним из основных элементов систем интервального регулирования, автоматической локомотивной сигнализации, электрической централизации стрелок и светофоров, автоматической переездной сигнализации обеспечивающим фиксацию свободности или занятости участков пути подвижным составом.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этой информации системы ЖАТ реализуют взаимозависимости между стрелками, светофорами и маршрутами, логику работы систем интервального регулирования на перегонах и автоматической сигнализации на железнодорожных переездах, обеспечивают невозможность перевода стрелок ЭЦ под подвижным составом, открытие светофоров на занятые участки пути, обеспечивают контроль в маршрутах состояния негабаритных стрелочных участков, своевременное включение запрещающих показаний на переездных и пешеходных светофорах при приближении поезда. 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94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853" t="26843" r="2648"/>
          <a:stretch/>
        </p:blipFill>
        <p:spPr>
          <a:xfrm>
            <a:off x="811503" y="516637"/>
            <a:ext cx="4183434" cy="25522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2266" t="19591" r="23799"/>
          <a:stretch/>
        </p:blipFill>
        <p:spPr>
          <a:xfrm>
            <a:off x="5632703" y="516636"/>
            <a:ext cx="2952011" cy="255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366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016" y="4270786"/>
            <a:ext cx="9144000" cy="15636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Все элементы рельсовой цепи не имеют рабочего резервирования и любая их неисправность, такая как нарушение контакта (обрыв) тросовых перемычек, кабелей, проводов и других элементов рельсовых соединителей или нарушение изоляции, т. е. соединение их с заземленными конструкциями, вызывает защитный отказ в работе рельсовых цепей –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«ложную занятость». 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94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51446"/>
          <a:stretch/>
        </p:blipFill>
        <p:spPr>
          <a:xfrm>
            <a:off x="23152" y="685262"/>
            <a:ext cx="9120848" cy="3348318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2585688" y="2429389"/>
            <a:ext cx="1610436" cy="69903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900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13831"/>
            <a:ext cx="9144000" cy="17373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Опасным отказом рельсовой цепи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может привести к тяжелым нарушениям безопасности движения поездов (перевод стрелки под составом, прием поезда на занятый путь, отправление поезда на занятый перегон или блок-участок и т.д.), является необеспечение «шунтового режима» – нарушение функции рельсовой цепи по фиксации занятости контролируемого путевого участка подвижным составом –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«ложная свободность».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94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3" b="52792"/>
          <a:stretch/>
        </p:blipFill>
        <p:spPr>
          <a:xfrm>
            <a:off x="119281" y="549117"/>
            <a:ext cx="8894381" cy="3977163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2801476" y="2666636"/>
            <a:ext cx="1075580" cy="69835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9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615622"/>
            <a:ext cx="9144000" cy="124237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Схемы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расстановки светофоров, таблицы зависимости положения стрелок и сигнальных показаний светофоров в маршрутах на железнодорожных станциях утверждаются локальным нормативным актом владельца инфраструктуры (владельца железнодорожных путей необщего пользования).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84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b="20001"/>
          <a:stretch/>
        </p:blipFill>
        <p:spPr>
          <a:xfrm>
            <a:off x="1145790" y="606737"/>
            <a:ext cx="6635754" cy="505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963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92212"/>
            <a:ext cx="9144000" cy="165385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работ по демонтажу или укладке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вновь станционных путей, стрелочных переводов, сбрасывающих устройств, элементов путевого развития, а также изменению сигнализации действующих станций проектными организациями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вносятся изменения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действующую проектную документацию устройств электрической, диспетчерской централизации, диспетчерского контроля и диагностики.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85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5328"/>
          <a:stretch/>
        </p:blipFill>
        <p:spPr>
          <a:xfrm>
            <a:off x="0" y="548640"/>
            <a:ext cx="9144000" cy="30586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8460" y="2830062"/>
            <a:ext cx="5695950" cy="19621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928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81728"/>
            <a:ext cx="9144000" cy="217627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Ввод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 ЖАТ в эксплуатацию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проведенной модернизации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производится после проверки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зависимостей систем ЖАТ на соответствие с вновь утвержденными владельцем инфраструктуры, владельцем железнодорожных путей необщего пользования таблицами зависимости положения стрелок и сигнальных показаний светофоров в маршрутах. Работы выполняют в соответствии с требованиями утвержденного приказом Минтранс России свода правил СП 234.1326000.2015 «Железнодорожная автоматика и телемеханика. Правила строительства и монтажа».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85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963" r="855" b="22127"/>
          <a:stretch/>
        </p:blipFill>
        <p:spPr>
          <a:xfrm>
            <a:off x="475487" y="557784"/>
            <a:ext cx="8394193" cy="412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89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338766"/>
            <a:ext cx="9144000" cy="351923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Разработка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схематических планов станций выполняется на основании исходных данных и после проведения технологических изысканий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схематическом плане указывают все объекты, оборудуемые электрической централизацией (стрелки, светофоры, рельсовые цепи, переезды и т.д.), а также: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Таблица основных показателей;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Ведомость стрелочных. переводов;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Условия работы переездной сигнализации;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Показания маршрутных указателей;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Основные маршруты с АЛС;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Перечень стрелок местного управления;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85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526" y="497795"/>
            <a:ext cx="7994546" cy="27912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8394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667950"/>
            <a:ext cx="9144000" cy="31900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зависимости положения стрелок и сигнальных показаний светофоров в маршрутах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«таблица зависимости»)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предназначается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станций, оборудуемых электрической централизацией с секционированием поездных и маневровых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маршрутов.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зависимости является одним из основных документов проекта электрической централизации. Таблица содержит всю информацию о включенных в централизацию поездных и маневровых маршрутов, негабаритных участках, вариантах управления стрелками, показаниях светофоров в маршрутах, параметрах работы переездной, оповестительной сигнализации и другие сведения, характеризующие принятые в системе электрической централизации зависимости ее основных элементов. Таблица зависимости разрабатывается на основании схематического плана станции.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85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://scbist.com/scb/uploaded/proektir_ec_kononov/4.files/image00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4" b="25473"/>
          <a:stretch/>
        </p:blipFill>
        <p:spPr bwMode="auto">
          <a:xfrm>
            <a:off x="318482" y="448056"/>
            <a:ext cx="8507035" cy="3240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0007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576" y="5731038"/>
            <a:ext cx="90617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электрическую централизацию стрелок и светофоров: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релейная централизация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где все функции управления, контроля и безопасности реализуются релейными устройствами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>
            <a:spLocks noGrp="1"/>
          </p:cNvSpPr>
          <p:nvPr>
            <p:ph sz="half" idx="1"/>
          </p:nvPr>
        </p:nvSpPr>
        <p:spPr>
          <a:xfrm>
            <a:off x="0" y="0"/>
            <a:ext cx="9144000" cy="448056"/>
          </a:xfr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485632" y="6556248"/>
            <a:ext cx="65836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365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3433" t="18889" r="20149" b="14246"/>
          <a:stretch/>
        </p:blipFill>
        <p:spPr>
          <a:xfrm>
            <a:off x="792867" y="567371"/>
            <a:ext cx="7848213" cy="5232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32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814254"/>
            <a:ext cx="9144000" cy="30437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Разработку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схематических планов станций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схемой расстановки светофоров, таблиц взаимозависимости стрелок, светофоров и маршрутов,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выполняют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проектные организации на основании выданных заданий на проектирование и исходных данных заказчика. Схематический план станций со схемой расстановки светофоров, таблица взаимозависимости стрелок, светофоров и маршрутов должны быть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рассмотрены и согласованы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руководителями железнодорожной станции, линейных подразделений сигнализации, централизации и блокировки, пути, соответствующих технических служб автоматики и телемеханики, пути, управления движением, специалистами ревизорского аппарата по безопасности движения. 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85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8" b="3159"/>
          <a:stretch/>
        </p:blipFill>
        <p:spPr bwMode="auto">
          <a:xfrm>
            <a:off x="1435192" y="472673"/>
            <a:ext cx="6273616" cy="3426693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186922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572603"/>
            <a:ext cx="9144000" cy="17544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электрифицированных участках железных дорог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схематический план также согласовывают руководители дистанции электроснабжения, дирекции по энергообеспечению Трансэнерго. При наличии на станции централизованных путей депо, схематический план дополнительно согласовывают руководители депо и соответствующих дирекций (дирекции тяги, дирекции мотор-вагонного подвижного состава).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85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43"/>
          <a:stretch/>
        </p:blipFill>
        <p:spPr bwMode="auto">
          <a:xfrm>
            <a:off x="623824" y="603504"/>
            <a:ext cx="7834376" cy="377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31520" y="667512"/>
            <a:ext cx="740664" cy="475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3824" y="2749296"/>
            <a:ext cx="740664" cy="475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012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950463"/>
            <a:ext cx="9144000" cy="24768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согласования и утверждения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 расстановки светофоров, таблицы зависимости положения стрелок и сигнальных показаний светофоров в маршрутах на железнодорожных станциях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устанавливается локальным нормативным актом владельца инфраструктуры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(владельца железнодорожных путей необщего пользования).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ОАО «РЖД» такой порядок установлен Инструкцией по ведению технической документации железнодорожной автоматики и телемеханики, утвержденной распоряжением ОАО «РЖД» от 15 апреля 2022 г. № 1034р. 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85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" y="604622"/>
            <a:ext cx="9102071" cy="321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65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38382"/>
            <a:ext cx="9144000" cy="20196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Аппараты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устройствами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ЭЦ, автоблокировки, маршрутно-контрольных устройств (выносные табло, пульт-манипуляторы, пульт-табло, аппараты управления полуавтоматической блокировкой, стрелочные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централизаторы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т.д.) и другие устройства, находящиеся в помещениях дежурных по станции,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закрывают и пломбируют.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пломб на аппаратах управления, запломбированных рукоятках и кнопках указан в местной инструкции о порядке пользования устройствами электрической централизации. 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95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738" y="448056"/>
            <a:ext cx="7761334" cy="4433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574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224528"/>
            <a:ext cx="9144000" cy="263347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Вскрывать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аппараты для осмотра, закрывать аппараты и навешивать пломбы на них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право только работник подразделения автоматики и телемеханики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обслуживающий эти устройства, с ведома дежурного работника службы движения, пользующегося ими, после оформления соответствующей записи в Журнале осмотра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Аппараты и приборы в помещениях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которых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 право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находится только работники хозяйства автоматики и телемеханики (релейные, аккумуляторные и др.), в которые посторонним лицам вход запрещен, а также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устройства, находящиеся на станционных путях или перегонах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пломбируют. </a:t>
            </a: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96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489"/>
          <a:stretch/>
        </p:blipFill>
        <p:spPr bwMode="auto">
          <a:xfrm>
            <a:off x="941832" y="502920"/>
            <a:ext cx="7291603" cy="3721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1488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253166"/>
            <a:ext cx="9144000" cy="26048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Контроль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наличием пломб на аппаратах управления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осуществляют 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дежурные по станции.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необходимых случаях снятие пломб с аппаратов, приборов и кнопок для пользования ими (в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том числе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кнопок ответственных команд перевода стрелок при занятости участков, открытия пригласительных сигналов), а также пользование кнопками со счетчиками разрешается дежурному по станции с немедленным уведомлением об этом поездного диспетчера и электромеханика СЦБ, а на линиях с диспетчерской централизацией – поездному диспетчеру с немедленным уведомлением электромеханика СЦБ и записью в Журнале осмотра.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96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57" b="9601"/>
          <a:stretch/>
        </p:blipFill>
        <p:spPr bwMode="auto">
          <a:xfrm>
            <a:off x="395690" y="609897"/>
            <a:ext cx="8464846" cy="3643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276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74374"/>
            <a:ext cx="9144000" cy="20836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Линейные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подразделения и службы, обеспечивающие техническое обслуживание устройств ЖАТ, должны иметь чертежи, схемы и описания имеющихся устройств ЖАТ и других обслуживаемых ими устройств. В эти документы должны своевременно вноситься все необходимые изменения и проводится сверка документации с действующими устройствами в соответствии с технологией, обеспечивающей исключение в документации ошибок, которые могут привести к нарушению условий безопасности работы ЖАТ и движения поездов. 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97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54" y="482093"/>
            <a:ext cx="8667891" cy="433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375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295582"/>
            <a:ext cx="9144000" cy="15624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специалистов подразделений технической документации применяют специализированные автоматизированные системы (графические редакторы) предназначенные для создания и редактирования схем и чертежей устройств ЖАТ, а также базы данных для хранения электронных версий технической документации ЖАТ.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97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659" y="486695"/>
            <a:ext cx="6411849" cy="4808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35" b="13251"/>
          <a:stretch/>
        </p:blipFill>
        <p:spPr bwMode="auto">
          <a:xfrm>
            <a:off x="0" y="1630044"/>
            <a:ext cx="3484287" cy="24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832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106862"/>
            <a:ext cx="9144000" cy="27511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Владелец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(владелец железнодорожных путей необщего пользования) на основании технической документации изготовителей (разработчиков) устройств железнодорожной автоматики и телемеханики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локальным нормативным актом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назначенный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службы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принадлежащих им объектов железнодорожной автоматики и телемеханики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продления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Назначенный 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службы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календарная продолжительность, при достижении которой эксплуатация объекта может быть продолжена только после принятия решения о возможности продления данного показателя.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99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6" name="Picture 4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00"/>
          <a:stretch/>
        </p:blipFill>
        <p:spPr bwMode="auto">
          <a:xfrm>
            <a:off x="73152" y="606234"/>
            <a:ext cx="5047488" cy="3483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9" r="15157"/>
          <a:stretch/>
        </p:blipFill>
        <p:spPr bwMode="auto">
          <a:xfrm>
            <a:off x="5285231" y="606233"/>
            <a:ext cx="3735921" cy="3483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1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518342"/>
            <a:ext cx="9144000" cy="23396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железнодорожной автоматики и телемеханики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материальный актив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признаваемый объектом основных средств в соответствии с учетной политикой владельца инфраструктуры, владельца железнодорожных путей необщего пользования 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имеющий инвентарный номер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(электрическая централизация, автоматическая блокировка, горочная автоматическая централизация, полуавтоматическая блокировка, автоматическая переездная сигнализация и др.). Такие объекты создаются в результате проведения строительно-монтажных работ при реализации инвестиционных проектов. 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99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33"/>
          <a:stretch/>
        </p:blipFill>
        <p:spPr bwMode="auto">
          <a:xfrm>
            <a:off x="1353312" y="508094"/>
            <a:ext cx="6711696" cy="4061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29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720" y="5534561"/>
            <a:ext cx="90617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электрическую централизацию стрелок и светофоров: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релейно-процессорная централизация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где функции управления и контроля реализуются релейными и программно-аппаратными устройствами, а функции безопасности реализуются релейными устройствами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>
            <a:spLocks noGrp="1"/>
          </p:cNvSpPr>
          <p:nvPr>
            <p:ph sz="half" idx="1"/>
          </p:nvPr>
        </p:nvSpPr>
        <p:spPr>
          <a:xfrm>
            <a:off x="0" y="0"/>
            <a:ext cx="9144000" cy="448056"/>
          </a:xfr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485632" y="6556248"/>
            <a:ext cx="65836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365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18627" r="11765" b="10000"/>
          <a:stretch/>
        </p:blipFill>
        <p:spPr>
          <a:xfrm>
            <a:off x="590055" y="555055"/>
            <a:ext cx="8188185" cy="49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461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594798"/>
            <a:ext cx="9144000" cy="326320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как правило,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в себя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напольное оборудование (стрелочные электропривода, светофоры, дроссель-трансформаторы и т.д.), релейное или микропроцессорное оборудование, аппаратура поста ЭЦ и монтажные соединители, аппараты управления, устройства электропитания, кабельные сети, модульные здания для размещения оборудования.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Назначенный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службы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оборудования и аппаратуры, входящих в состав объекта ЖАТ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изготовитель (разработчик) оборудования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соответствующей технической документации. Назначенный срок службы объекта ЖАТ, а также периодичность проведения работ по капитальному ремонту объекта устанавливает владелец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основании технической документации оборудования, входящего в состав объекта. 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99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57" y="521525"/>
            <a:ext cx="5713910" cy="2999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40"/>
          <a:stretch/>
        </p:blipFill>
        <p:spPr bwMode="auto">
          <a:xfrm rot="5400000">
            <a:off x="6053042" y="947007"/>
            <a:ext cx="2999803" cy="214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68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826702"/>
            <a:ext cx="9144000" cy="403129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Порядок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методы проведения оценки технического состояния объектов ЖАТ и продления назначенного срока службы устанавливает владелец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определения возможности продления ранее установленного срока службы объекта ЖАТ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два года до окончания назначенного срока службы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срока капитального ремонта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 оценку технического состояния объекта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входящего в него оборудования, в результате которой принимаются следующие варианты решений: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использовать объект по назначению с установленными нормативными показателями с установкой продленного назначенного срока службы;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провести в установленные сроки и в определенном объеме работы по капитальному ремонту объекта в целях установления нового назначенного срока службы;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включить объект в инвестиционную программу модернизации ЖАТ (нового строительства);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99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53" b="4697"/>
          <a:stretch/>
        </p:blipFill>
        <p:spPr bwMode="auto">
          <a:xfrm>
            <a:off x="585216" y="569783"/>
            <a:ext cx="3861942" cy="2256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17" t="22086" r="1001" b="39990"/>
          <a:stretch/>
        </p:blipFill>
        <p:spPr bwMode="auto">
          <a:xfrm>
            <a:off x="5090430" y="569783"/>
            <a:ext cx="3410298" cy="229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2976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81766"/>
            <a:ext cx="9144000" cy="23762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Плановые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по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переоборудованию, переносу, ремонту, испытанию и замене устройств и приборов сигнализации, централизации и блокировки (СЦБ) и другие плановые работы, вызывающие нарушение установленных зависимостей или временное прекращение их действия,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производиться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назначением ответственных руководителей за обеспечение безопасности движения и производство работ в соответствии с графиками, утвержденными порядком установленным владельцем инфраструктуры, владельцем железнодорожных путей необщего пользования. 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67344" y="6556248"/>
            <a:ext cx="676656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100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113" y="566929"/>
            <a:ext cx="5221941" cy="391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38" b="-1"/>
          <a:stretch/>
        </p:blipFill>
        <p:spPr bwMode="auto">
          <a:xfrm>
            <a:off x="99292" y="566928"/>
            <a:ext cx="3551954" cy="391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51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997134"/>
            <a:ext cx="9144000" cy="292487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выполняются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предварительным оформлением записи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Журнале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осмотра путей, стрелочных переводов, устройств сигнализации, централизации и блокировки, связи и контактной сети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(Журнале осмотра) после подтверждения возможности выполнения подписью дежурного по станции под данной записью в журнале.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и отключение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отдельных устройств и приборов сигнализации, централизации и блокировки,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установленные зависимости не нарушаются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могут производиться с согласия дежурного по железнодорожной станции (на участках с диспетчерской централизацией – диспетчера поездного)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записи в журнале осмотра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путей, стрелочных переводов, устройств сигнализации, централизации и блокировки, связи и контактной сети.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67344" y="6556248"/>
            <a:ext cx="676656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100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11"/>
          <a:stretch/>
        </p:blipFill>
        <p:spPr bwMode="auto">
          <a:xfrm>
            <a:off x="4246839" y="527189"/>
            <a:ext cx="4778289" cy="34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5" t="2131" b="4216"/>
          <a:stretch/>
        </p:blipFill>
        <p:spPr bwMode="auto">
          <a:xfrm>
            <a:off x="45720" y="508094"/>
            <a:ext cx="4749759" cy="3527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6494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30406"/>
            <a:ext cx="9144000" cy="18275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Порядок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таких работ, формы оформления записей в Журнале осмотра, технология выключения и включения различных типов устройств ЖАТ, перечень проведения при этом проверок необходимых для обеспечения безопасности движения поездов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Инструкции по обеспечению безопасности движения поездов при технической эксплуатации устройств и систем СЦБ», утвержденной распоряжением от 20 сентября 2011 г. № 2055р.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06" y="543147"/>
            <a:ext cx="3183740" cy="439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4"/>
          <a:stretch/>
        </p:blipFill>
        <p:spPr bwMode="auto">
          <a:xfrm>
            <a:off x="3321224" y="543147"/>
            <a:ext cx="5786200" cy="439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686800" y="6556248"/>
            <a:ext cx="457200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238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59481"/>
            <a:ext cx="9144000" cy="6198519"/>
          </a:xfrm>
        </p:spPr>
        <p:txBody>
          <a:bodyPr>
            <a:normAutofit fontScale="92500" lnSpcReduction="20000"/>
          </a:bodyPr>
          <a:lstStyle/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Дайте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«Электрическая централизация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Перечислите виды электрической централизации стрелок и светофоров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Перечислите требования ПТЭ к стрелочные переводы, приводные и замыкающие устройства стрелок электрической централизации в условиях эксплуатации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 оборудуются нецентрализованные стрелки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чего предназначены стрелочные указатели, виды. Что необходимо систематически проверять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не допускается устройствами электрической централизации в процессе эксплуатации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 являются рельсовые цепи и что они обеспечивают?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Дайте характеристику защитному и опасному отказам в работе рельсовых цепей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зависимости положения стрелок и сигнальных показаний светофоров в маршрутах – для чего предназначена, что содержит, на основании чего разрабатывается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имеет право вскрывать аппараты для осмотра, закрывать аппараты и навешивать пломбы на них? Где оформляется соответствующая запись? Какие устройства не пломбируются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осуществляет контроль за наличием пломб на аппаратах управления? В каких случаях и кому разрешается снятие пломб с аппаратов, кто уведомляется и где оформляется запись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производства работ по проведению плановых работ по переоборудованию, переносу, ремонту, испытанию и замене устройств и приборов сигнализации, централизации и блокировки (СЦБ).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40035" y="317138"/>
            <a:ext cx="35359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материала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14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872" y="1728217"/>
            <a:ext cx="8897112" cy="5129783"/>
          </a:xfrm>
          <a:ln>
            <a:noFill/>
          </a:ln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домашнего задания: </a:t>
            </a:r>
            <a:endParaRPr lang="ru-RU" sz="20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Раздел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п. 26 Организация эксплуатации технологических систем, сооружений, устройств и объектов технического назначения ж.-д.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транспорта;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Раздел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V. п. 55,56 Сооружения и устройства путевого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хозяйства;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 п.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83-85,91-101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и устройства   ж.-д. автоматики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телемеханики;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Комментарии к ПТЭ: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Раздел 1. п. 365 Термины и определения, используемые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ПТЭ РФ;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Проработка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конспекта занятия и специальной технической литературы.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реферат по теме: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механизации и автоматизации сортировочных горок.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светофоров;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Устройство контроля схода подвижного состава (УКСПС), средства автоматического контроля технического состояния железнодорожного подвижного состава по ходу поезда (КТСМ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60" t="63831" r="9230" b="16391"/>
          <a:stretch/>
        </p:blipFill>
        <p:spPr bwMode="auto">
          <a:xfrm>
            <a:off x="118872" y="457201"/>
            <a:ext cx="4133086" cy="173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73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9082" y="222018"/>
            <a:ext cx="6140196" cy="445493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Опережающее задание по следующей теме: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6324" y="825312"/>
            <a:ext cx="8659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средствам автоматического контроля технического состояния железнодорожного подвижного состава на ходу поезда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580" y="2057526"/>
            <a:ext cx="88971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перегонов средствами автоматической переездной сигнализации и автоматическими шлагбаумами, автоматическими системами оповещения о приближении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поезда.</a:t>
            </a: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Система автоматического контроля технического состояния подвижного состава многофункциональный (КТСМ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 схода железнодорожного подвижного состава (УКСПС), устройства дистанционного управления стрелками из кабины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локомотива.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69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38"/>
          <a:stretch/>
        </p:blipFill>
        <p:spPr bwMode="auto">
          <a:xfrm>
            <a:off x="0" y="0"/>
            <a:ext cx="9144000" cy="6055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94788" y="5934670"/>
            <a:ext cx="688259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54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7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1148" y="5276929"/>
            <a:ext cx="90617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электрическую централизацию стрелок и светофоров: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микропроцессорная централизация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где все функции управления, контроля и безопасности реализуются программно-аппаратными устройствами.</a:t>
            </a:r>
          </a:p>
        </p:txBody>
      </p:sp>
      <p:sp>
        <p:nvSpPr>
          <p:cNvPr id="4" name="Подзаголовок 2"/>
          <p:cNvSpPr>
            <a:spLocks noGrp="1"/>
          </p:cNvSpPr>
          <p:nvPr>
            <p:ph sz="half" idx="1"/>
          </p:nvPr>
        </p:nvSpPr>
        <p:spPr>
          <a:xfrm>
            <a:off x="0" y="0"/>
            <a:ext cx="9144000" cy="448056"/>
          </a:xfr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485632" y="6556248"/>
            <a:ext cx="65836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365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9530" b="6941"/>
          <a:stretch/>
        </p:blipFill>
        <p:spPr>
          <a:xfrm>
            <a:off x="256570" y="526271"/>
            <a:ext cx="8594821" cy="448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40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5870" y="1150399"/>
            <a:ext cx="3689658" cy="413558"/>
          </a:xfr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Применение ЭЦ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783"/>
          <a:stretch/>
        </p:blipFill>
        <p:spPr bwMode="auto">
          <a:xfrm>
            <a:off x="3986784" y="1286502"/>
            <a:ext cx="4983480" cy="4539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Горизонтальный свиток 1"/>
          <p:cNvSpPr/>
          <p:nvPr/>
        </p:nvSpPr>
        <p:spPr>
          <a:xfrm>
            <a:off x="192349" y="1715534"/>
            <a:ext cx="3636699" cy="1033272"/>
          </a:xfrm>
          <a:prstGeom prst="horizontalScroll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Ускорять приготовление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маршрутов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165870" y="2900383"/>
            <a:ext cx="3663178" cy="1988764"/>
          </a:xfrm>
          <a:prstGeom prst="horizontalScroll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Повышать безопасность движения за счёт взаимных замыканий стрелок и сигналов, контроля занятости участков пути. </a:t>
            </a: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192349" y="5040724"/>
            <a:ext cx="3636699" cy="1033272"/>
          </a:xfrm>
          <a:prstGeom prst="horizontalScroll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Интенсифицировать поездную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маневровую работу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0" y="0"/>
            <a:ext cx="9144000" cy="4480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377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>
            <a:spLocks noGrp="1"/>
          </p:cNvSpPr>
          <p:nvPr>
            <p:ph sz="half" idx="1"/>
          </p:nvPr>
        </p:nvSpPr>
        <p:spPr>
          <a:xfrm>
            <a:off x="0" y="0"/>
            <a:ext cx="9144000" cy="448056"/>
          </a:xfr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3380125"/>
            <a:ext cx="9144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станциях проектируются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и вспомогательные сортировочные устройства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следующих типов: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горочные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сортировочные горки повышенной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большой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средней и малой мощности, где для скатывания вагонов используется в основном сила тяжести;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негорочные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вытяжные пути со стрелочными горловинами на уклоне, где используется сила тяги локомотива, и сила тяжести вагонов; вытяжные пути и стрелочные горловины на горизонтальной площадке, где используется только сила тяги локомотива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Сортировочные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горки в зависимости от объема работы оборудуются устройствами механизации и автоматизации роспуска вагонов, горочной централизацией стрелок, горочной автоматической локомотивной сигнализацией и устройствами для передачи и пересылки необходимых документов.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26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4595" t="27998" b="3249"/>
          <a:stretch/>
        </p:blipFill>
        <p:spPr>
          <a:xfrm>
            <a:off x="1326820" y="527126"/>
            <a:ext cx="6223904" cy="299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80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>
            <a:spLocks noGrp="1"/>
          </p:cNvSpPr>
          <p:nvPr>
            <p:ph sz="half" idx="1"/>
          </p:nvPr>
        </p:nvSpPr>
        <p:spPr>
          <a:xfrm>
            <a:off x="0" y="0"/>
            <a:ext cx="9144000" cy="448056"/>
          </a:xfr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электрической централизации стрелок и сигналов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506744"/>
            <a:ext cx="9144000" cy="4351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Сортировочные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горки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повышенной мощности (ГПМ)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проектируются в отдельных случаях для переработки не менее 5500 вагонов в среднем в сутки или при числе путей в сортировочном парке более 40.</a:t>
            </a:r>
          </a:p>
          <a:p>
            <a:pPr indent="357188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Сортировочные горки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большой мощности (ГБМ)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проектируются для переработки, в зависимости от структуры вагонопотока, от 3500 до 5500 вагонов в среднем в сутки или при числе путей в сортировочном парке от 30 до 40.</a:t>
            </a:r>
          </a:p>
          <a:p>
            <a:pPr indent="357188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Сортировочные горки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средней мощности (ГСМ)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проектируют для переработки в зависимости от структуры вагонопотока от 1500 до 3500 вагонов в среднем в сутки или при числе путей в сортировочном парке от 17 до 29.</a:t>
            </a:r>
          </a:p>
          <a:p>
            <a:pPr indent="357188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Горки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малой мощности (ГММ)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проектируются с учетом структуры вагонопотока и трудоемкости маневровых операций для переработки от 250 до 1500 вагонов в среднем в сутки при числе путей в сортировочном парке (группировочном, сортировочно-группировочном) от 4 до 16 (включительно).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577072" y="6556248"/>
            <a:ext cx="566928" cy="3017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26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t="34993"/>
          <a:stretch/>
        </p:blipFill>
        <p:spPr>
          <a:xfrm>
            <a:off x="91439" y="448056"/>
            <a:ext cx="5676377" cy="21782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7761" r="49008" b="33933"/>
          <a:stretch/>
        </p:blipFill>
        <p:spPr>
          <a:xfrm>
            <a:off x="6126479" y="448056"/>
            <a:ext cx="2539985" cy="2181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88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3768</TotalTime>
  <Words>4165</Words>
  <Application>Microsoft Office PowerPoint</Application>
  <PresentationFormat>Экран (4:3)</PresentationFormat>
  <Paragraphs>245</Paragraphs>
  <Slides>58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64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Опережающее задание по следующей теме: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Наталья</cp:lastModifiedBy>
  <cp:revision>511</cp:revision>
  <cp:lastPrinted>2025-06-15T09:19:49Z</cp:lastPrinted>
  <dcterms:created xsi:type="dcterms:W3CDTF">2020-04-22T10:21:16Z</dcterms:created>
  <dcterms:modified xsi:type="dcterms:W3CDTF">2025-07-30T17:46:56Z</dcterms:modified>
</cp:coreProperties>
</file>