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57" r:id="rId2"/>
    <p:sldId id="258" r:id="rId3"/>
    <p:sldId id="260" r:id="rId4"/>
    <p:sldId id="366" r:id="rId5"/>
    <p:sldId id="367" r:id="rId6"/>
    <p:sldId id="362" r:id="rId7"/>
    <p:sldId id="302" r:id="rId8"/>
    <p:sldId id="262" r:id="rId9"/>
    <p:sldId id="263" r:id="rId10"/>
    <p:sldId id="264" r:id="rId11"/>
    <p:sldId id="292" r:id="rId12"/>
    <p:sldId id="296" r:id="rId13"/>
    <p:sldId id="297" r:id="rId14"/>
    <p:sldId id="298" r:id="rId15"/>
    <p:sldId id="368" r:id="rId16"/>
    <p:sldId id="259" r:id="rId17"/>
    <p:sldId id="284" r:id="rId18"/>
    <p:sldId id="285" r:id="rId19"/>
    <p:sldId id="291" r:id="rId20"/>
    <p:sldId id="290" r:id="rId21"/>
    <p:sldId id="303" r:id="rId22"/>
    <p:sldId id="301" r:id="rId23"/>
    <p:sldId id="294" r:id="rId24"/>
    <p:sldId id="295" r:id="rId25"/>
    <p:sldId id="299" r:id="rId26"/>
    <p:sldId id="300" r:id="rId27"/>
    <p:sldId id="363" r:id="rId28"/>
    <p:sldId id="364" r:id="rId29"/>
    <p:sldId id="353" r:id="rId30"/>
    <p:sldId id="289" r:id="rId31"/>
    <p:sldId id="304" r:id="rId32"/>
    <p:sldId id="310" r:id="rId33"/>
    <p:sldId id="309" r:id="rId34"/>
    <p:sldId id="354" r:id="rId35"/>
    <p:sldId id="311" r:id="rId36"/>
    <p:sldId id="312" r:id="rId37"/>
    <p:sldId id="313" r:id="rId38"/>
    <p:sldId id="315" r:id="rId39"/>
    <p:sldId id="308" r:id="rId40"/>
    <p:sldId id="307" r:id="rId41"/>
    <p:sldId id="306" r:id="rId42"/>
    <p:sldId id="305" r:id="rId43"/>
    <p:sldId id="318" r:id="rId44"/>
    <p:sldId id="320" r:id="rId45"/>
    <p:sldId id="321" r:id="rId46"/>
    <p:sldId id="322" r:id="rId47"/>
    <p:sldId id="323" r:id="rId48"/>
    <p:sldId id="324" r:id="rId49"/>
    <p:sldId id="325" r:id="rId50"/>
    <p:sldId id="326" r:id="rId51"/>
    <p:sldId id="319" r:id="rId52"/>
    <p:sldId id="316" r:id="rId53"/>
    <p:sldId id="317" r:id="rId54"/>
    <p:sldId id="287" r:id="rId55"/>
    <p:sldId id="286" r:id="rId56"/>
    <p:sldId id="327" r:id="rId57"/>
    <p:sldId id="330" r:id="rId58"/>
    <p:sldId id="329" r:id="rId59"/>
    <p:sldId id="328" r:id="rId60"/>
    <p:sldId id="334" r:id="rId61"/>
    <p:sldId id="335" r:id="rId62"/>
    <p:sldId id="356" r:id="rId63"/>
    <p:sldId id="358" r:id="rId64"/>
    <p:sldId id="359" r:id="rId65"/>
    <p:sldId id="360" r:id="rId66"/>
    <p:sldId id="348" r:id="rId67"/>
    <p:sldId id="361" r:id="rId68"/>
    <p:sldId id="341" r:id="rId69"/>
    <p:sldId id="340" r:id="rId70"/>
    <p:sldId id="343" r:id="rId71"/>
    <p:sldId id="342" r:id="rId72"/>
    <p:sldId id="339" r:id="rId73"/>
    <p:sldId id="349" r:id="rId74"/>
    <p:sldId id="337" r:id="rId75"/>
    <p:sldId id="345" r:id="rId76"/>
    <p:sldId id="344" r:id="rId77"/>
    <p:sldId id="347" r:id="rId78"/>
    <p:sldId id="268" r:id="rId79"/>
    <p:sldId id="269" r:id="rId80"/>
    <p:sldId id="270" r:id="rId81"/>
    <p:sldId id="275" r:id="rId82"/>
    <p:sldId id="276" r:id="rId83"/>
    <p:sldId id="277" r:id="rId84"/>
    <p:sldId id="274" r:id="rId85"/>
    <p:sldId id="278" r:id="rId86"/>
    <p:sldId id="280" r:id="rId87"/>
    <p:sldId id="281" r:id="rId88"/>
    <p:sldId id="282" r:id="rId89"/>
    <p:sldId id="283" r:id="rId90"/>
    <p:sldId id="365" r:id="rId91"/>
    <p:sldId id="352" r:id="rId92"/>
    <p:sldId id="351" r:id="rId9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6" autoAdjust="0"/>
    <p:restoredTop sz="94434" autoAdjust="0"/>
  </p:normalViewPr>
  <p:slideViewPr>
    <p:cSldViewPr snapToGrid="0">
      <p:cViewPr varScale="1">
        <p:scale>
          <a:sx n="84" d="100"/>
          <a:sy n="84" d="100"/>
        </p:scale>
        <p:origin x="1325" y="8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24.07.2025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24.07.2025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24.07.2025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24.07.2025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24.07.2025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91.png"/></Relationships>
</file>

<file path=ppt/slides/_rels/slide7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12" Type="http://schemas.openxmlformats.org/officeDocument/2006/relationships/image" Target="../media/image9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93.png"/><Relationship Id="rId5" Type="http://schemas.openxmlformats.org/officeDocument/2006/relationships/image" Target="../media/image13.jpeg"/><Relationship Id="rId10" Type="http://schemas.openxmlformats.org/officeDocument/2006/relationships/image" Target="../media/image92.png"/><Relationship Id="rId4" Type="http://schemas.openxmlformats.org/officeDocument/2006/relationships/image" Target="../media/image12.jpeg"/><Relationship Id="rId9" Type="http://schemas.openxmlformats.org/officeDocument/2006/relationships/image" Target="../media/image91.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0.jpeg"/><Relationship Id="rId7" Type="http://schemas.openxmlformats.org/officeDocument/2006/relationships/image" Target="../media/image8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95.png"/><Relationship Id="rId4" Type="http://schemas.openxmlformats.org/officeDocument/2006/relationships/image" Target="../media/image12.jpeg"/><Relationship Id="rId9" Type="http://schemas.openxmlformats.org/officeDocument/2006/relationships/image" Target="../media/image91.png"/></Relationships>
</file>

<file path=ppt/slides/_rels/slide8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jpeg"/><Relationship Id="rId7" Type="http://schemas.openxmlformats.org/officeDocument/2006/relationships/image" Target="../media/image101.png"/><Relationship Id="rId2" Type="http://schemas.openxmlformats.org/officeDocument/2006/relationships/image" Target="../media/image96.jpeg"/><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jpeg"/><Relationship Id="rId9" Type="http://schemas.openxmlformats.org/officeDocument/2006/relationships/image" Target="../media/image103.png"/></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8.jpe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2.png"/></Relationships>
</file>

<file path=ppt/slides/_rels/slide83.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jpeg"/><Relationship Id="rId3" Type="http://schemas.openxmlformats.org/officeDocument/2006/relationships/image" Target="../media/image107.png"/><Relationship Id="rId7" Type="http://schemas.openxmlformats.org/officeDocument/2006/relationships/image" Target="../media/image110.png"/><Relationship Id="rId12" Type="http://schemas.openxmlformats.org/officeDocument/2006/relationships/image" Target="../media/image115.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114.png"/><Relationship Id="rId5" Type="http://schemas.openxmlformats.org/officeDocument/2006/relationships/image" Target="../media/image109.png"/><Relationship Id="rId10" Type="http://schemas.openxmlformats.org/officeDocument/2006/relationships/image" Target="../media/image113.png"/><Relationship Id="rId4" Type="http://schemas.openxmlformats.org/officeDocument/2006/relationships/image" Target="../media/image108.png"/><Relationship Id="rId9" Type="http://schemas.openxmlformats.org/officeDocument/2006/relationships/image" Target="../media/image112.png"/><Relationship Id="rId14" Type="http://schemas.openxmlformats.org/officeDocument/2006/relationships/image" Target="../media/image117.png"/></Relationships>
</file>

<file path=ppt/slides/_rels/slide84.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eg"/><Relationship Id="rId7" Type="http://schemas.openxmlformats.org/officeDocument/2006/relationships/image" Target="../media/image120.jpe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98.jpeg"/><Relationship Id="rId10" Type="http://schemas.openxmlformats.org/officeDocument/2006/relationships/image" Target="../media/image103.png"/><Relationship Id="rId4" Type="http://schemas.openxmlformats.org/officeDocument/2006/relationships/image" Target="../media/image118.jpeg"/><Relationship Id="rId9" Type="http://schemas.openxmlformats.org/officeDocument/2006/relationships/image" Target="../media/image89.png"/></Relationships>
</file>

<file path=ppt/slides/_rels/slide8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18.jpeg"/><Relationship Id="rId7" Type="http://schemas.openxmlformats.org/officeDocument/2006/relationships/image" Target="../media/image89.pn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19.jpeg"/><Relationship Id="rId4" Type="http://schemas.openxmlformats.org/officeDocument/2006/relationships/image" Target="../media/image98.jpeg"/><Relationship Id="rId9" Type="http://schemas.openxmlformats.org/officeDocument/2006/relationships/image" Target="../media/image121.jpeg"/></Relationships>
</file>

<file path=ppt/slides/_rels/slide8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62.jpeg"/><Relationship Id="rId7" Type="http://schemas.openxmlformats.org/officeDocument/2006/relationships/image" Target="../media/image89.pn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123.png"/><Relationship Id="rId4" Type="http://schemas.openxmlformats.org/officeDocument/2006/relationships/image" Target="../media/image63.jpeg"/></Relationships>
</file>

<file path=ppt/slides/_rels/slide88.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98.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6.jpeg"/><Relationship Id="rId4" Type="http://schemas.openxmlformats.org/officeDocument/2006/relationships/image" Target="../media/image125.jpeg"/></Relationships>
</file>

<file path=ppt/slides/_rels/slide8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9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9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211179" y="5962373"/>
            <a:ext cx="8640960" cy="747464"/>
          </a:xfrm>
        </p:spPr>
        <p:txBody>
          <a:bodyPr>
            <a:noAutofit/>
          </a:bodyPr>
          <a:lstStyle/>
          <a:p>
            <a:pPr marL="0" indent="0">
              <a:buNone/>
            </a:pPr>
            <a:r>
              <a:rPr lang="ru-RU" sz="2400" b="1" dirty="0" smtClean="0">
                <a:solidFill>
                  <a:srgbClr val="C00000"/>
                </a:solidFill>
              </a:rPr>
              <a:t>                           Автоматическая блокировка</a:t>
            </a:r>
            <a:endParaRPr lang="ru-RU" sz="2400" dirty="0">
              <a:solidFill>
                <a:srgbClr val="C00000"/>
              </a:solidFill>
            </a:endParaRPr>
          </a:p>
        </p:txBody>
      </p:sp>
      <p:sp>
        <p:nvSpPr>
          <p:cNvPr id="7" name="Объект 6"/>
          <p:cNvSpPr>
            <a:spLocks noGrp="1"/>
          </p:cNvSpPr>
          <p:nvPr>
            <p:ph sz="half" idx="2"/>
          </p:nvPr>
        </p:nvSpPr>
        <p:spPr>
          <a:xfrm>
            <a:off x="4644008" y="4365104"/>
            <a:ext cx="4038600" cy="1833067"/>
          </a:xfrm>
        </p:spPr>
        <p:txBody>
          <a:bodyPr>
            <a:normAutofit/>
          </a:bodyPr>
          <a:lstStyle/>
          <a:p>
            <a:pPr marL="0" indent="0">
              <a:buNone/>
            </a:pPr>
            <a:r>
              <a:rPr lang="ru-RU" sz="2400" dirty="0" smtClean="0"/>
              <a:t>.</a:t>
            </a:r>
            <a:endParaRPr lang="ru-RU" sz="2400" dirty="0"/>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53136"/>
            <a:ext cx="9144000" cy="1112987"/>
          </a:xfrm>
        </p:spPr>
        <p:txBody>
          <a:bodyPr>
            <a:normAutofit/>
          </a:bodyPr>
          <a:lstStyle/>
          <a:p>
            <a:pPr marL="0" indent="0" algn="just">
              <a:buNone/>
            </a:pPr>
            <a:r>
              <a:rPr lang="ru-RU" sz="2000" b="1" dirty="0"/>
              <a:t>При автоблокировке </a:t>
            </a:r>
            <a:r>
              <a:rPr lang="ru-RU" sz="2000" b="1" dirty="0">
                <a:solidFill>
                  <a:srgbClr val="002060"/>
                </a:solidFill>
              </a:rPr>
              <a:t>разрешением на занятие поездом блок-участка </a:t>
            </a:r>
            <a:r>
              <a:rPr lang="ru-RU" sz="2000" b="1" dirty="0"/>
              <a:t>служит разрешающее показание </a:t>
            </a:r>
            <a:r>
              <a:rPr lang="ru-RU" sz="2000" b="1" dirty="0">
                <a:solidFill>
                  <a:srgbClr val="C00000"/>
                </a:solidFill>
              </a:rPr>
              <a:t>выходного</a:t>
            </a:r>
            <a:r>
              <a:rPr lang="ru-RU" sz="2000" b="1" dirty="0"/>
              <a:t> или </a:t>
            </a:r>
            <a:r>
              <a:rPr lang="ru-RU" sz="2000" b="1" dirty="0">
                <a:solidFill>
                  <a:srgbClr val="C00000"/>
                </a:solidFill>
              </a:rPr>
              <a:t>проходного</a:t>
            </a:r>
            <a:r>
              <a:rPr lang="ru-RU" sz="2000" b="1" dirty="0"/>
              <a:t> светофора</a:t>
            </a:r>
            <a:r>
              <a:rPr lang="ru-RU" sz="2000" b="1" dirty="0" smtClean="0"/>
              <a:t>.</a:t>
            </a:r>
          </a:p>
          <a:p>
            <a:pPr marL="0" indent="0">
              <a:buNone/>
            </a:pPr>
            <a:endParaRPr lang="ru-RU" sz="2000" b="1" dirty="0"/>
          </a:p>
        </p:txBody>
      </p:sp>
      <p:pic>
        <p:nvPicPr>
          <p:cNvPr id="2" name="Picture 2" descr="https://railwayz.info/photolines/images/221/130164108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343"/>
          <a:stretch/>
        </p:blipFill>
        <p:spPr bwMode="auto">
          <a:xfrm>
            <a:off x="6156176" y="923323"/>
            <a:ext cx="2736304" cy="36432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train-photo.ru/data/media/160/ambi10svet.jpg"/>
          <p:cNvPicPr>
            <a:picLocks noChangeAspect="1" noChangeArrowheads="1"/>
          </p:cNvPicPr>
          <p:nvPr/>
        </p:nvPicPr>
        <p:blipFill rotWithShape="1">
          <a:blip r:embed="rId3">
            <a:extLst>
              <a:ext uri="{28A0092B-C50C-407E-A947-70E740481C1C}">
                <a14:useLocalDpi xmlns:a14="http://schemas.microsoft.com/office/drawing/2010/main" val="0"/>
              </a:ext>
            </a:extLst>
          </a:blip>
          <a:srcRect l="33803" r="33803"/>
          <a:stretch/>
        </p:blipFill>
        <p:spPr bwMode="auto">
          <a:xfrm>
            <a:off x="2972319" y="923321"/>
            <a:ext cx="1656184" cy="36432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train-photo.ru/data/media/160/ambi10svet.jpg"/>
          <p:cNvPicPr>
            <a:picLocks noChangeAspect="1" noChangeArrowheads="1"/>
          </p:cNvPicPr>
          <p:nvPr/>
        </p:nvPicPr>
        <p:blipFill rotWithShape="1">
          <a:blip r:embed="rId3">
            <a:extLst>
              <a:ext uri="{28A0092B-C50C-407E-A947-70E740481C1C}">
                <a14:useLocalDpi xmlns:a14="http://schemas.microsoft.com/office/drawing/2010/main" val="0"/>
              </a:ext>
            </a:extLst>
          </a:blip>
          <a:srcRect r="67692"/>
          <a:stretch/>
        </p:blipFill>
        <p:spPr bwMode="auto">
          <a:xfrm>
            <a:off x="4628503" y="923322"/>
            <a:ext cx="1512168" cy="363563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cs6.pikabu.ru/post_img/big/2014/02/11/8/1392122255_117553896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940" b="25406"/>
          <a:stretch/>
        </p:blipFill>
        <p:spPr bwMode="auto">
          <a:xfrm>
            <a:off x="315524" y="923321"/>
            <a:ext cx="2258244" cy="3643203"/>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6898449" y="6550223"/>
            <a:ext cx="2245551" cy="307777"/>
          </a:xfrm>
          <a:prstGeom prst="rect">
            <a:avLst/>
          </a:prstGeom>
        </p:spPr>
        <p:txBody>
          <a:bodyPr wrap="none">
            <a:spAutoFit/>
          </a:bodyPr>
          <a:lstStyle/>
          <a:p>
            <a:r>
              <a:rPr lang="ru-RU" sz="1400" dirty="0"/>
              <a:t>(ИДП Приложение №1 </a:t>
            </a:r>
            <a:r>
              <a:rPr lang="ru-RU" sz="1400" dirty="0" smtClean="0"/>
              <a:t>п.2)</a:t>
            </a:r>
            <a:endParaRPr lang="ru-RU" sz="1400" dirty="0"/>
          </a:p>
        </p:txBody>
      </p:sp>
      <p:sp>
        <p:nvSpPr>
          <p:cNvPr id="11"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929155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8929" y="4919008"/>
            <a:ext cx="9036496" cy="1938992"/>
          </a:xfrm>
          <a:prstGeom prst="rect">
            <a:avLst/>
          </a:prstGeom>
        </p:spPr>
        <p:txBody>
          <a:bodyPr wrap="square">
            <a:spAutoFit/>
          </a:bodyPr>
          <a:lstStyle/>
          <a:p>
            <a:pPr algn="just"/>
            <a:r>
              <a:rPr lang="ru-RU" sz="2000" dirty="0"/>
              <a:t>На каждом перегоне </a:t>
            </a:r>
            <a:r>
              <a:rPr lang="ru-RU" sz="2000" b="1" dirty="0">
                <a:solidFill>
                  <a:srgbClr val="C00000"/>
                </a:solidFill>
              </a:rPr>
              <a:t>проходные светофоры АБ нумеруются</a:t>
            </a:r>
            <a:r>
              <a:rPr lang="ru-RU" sz="2000" dirty="0"/>
              <a:t>, начиная от входного светофора навстречу движению поездов, при этом светофорам </a:t>
            </a:r>
            <a:r>
              <a:rPr lang="ru-RU" sz="2000" b="1" dirty="0">
                <a:solidFill>
                  <a:srgbClr val="002060"/>
                </a:solidFill>
              </a:rPr>
              <a:t>нечетного направления </a:t>
            </a:r>
            <a:r>
              <a:rPr lang="ru-RU" sz="2000" b="1" dirty="0"/>
              <a:t>присваиваются</a:t>
            </a:r>
            <a:r>
              <a:rPr lang="ru-RU" sz="2000" dirty="0"/>
              <a:t> </a:t>
            </a:r>
            <a:r>
              <a:rPr lang="ru-RU" sz="2000" b="1" dirty="0">
                <a:solidFill>
                  <a:srgbClr val="002060"/>
                </a:solidFill>
              </a:rPr>
              <a:t>нечетные (</a:t>
            </a:r>
            <a:r>
              <a:rPr lang="ru-RU" sz="2000" b="1" dirty="0" smtClean="0">
                <a:solidFill>
                  <a:srgbClr val="002060"/>
                </a:solidFill>
              </a:rPr>
              <a:t>1,3,5</a:t>
            </a:r>
            <a:r>
              <a:rPr lang="ru-RU" sz="2000" b="1" dirty="0">
                <a:solidFill>
                  <a:srgbClr val="002060"/>
                </a:solidFill>
              </a:rPr>
              <a:t>...),</a:t>
            </a:r>
            <a:r>
              <a:rPr lang="ru-RU" sz="2000" b="1" dirty="0"/>
              <a:t> </a:t>
            </a:r>
            <a:r>
              <a:rPr lang="ru-RU" sz="2000" dirty="0"/>
              <a:t>а светофорам </a:t>
            </a:r>
            <a:r>
              <a:rPr lang="ru-RU" sz="2000" b="1" dirty="0">
                <a:solidFill>
                  <a:srgbClr val="002060"/>
                </a:solidFill>
              </a:rPr>
              <a:t>четного направления четные (2,4,6...) номера</a:t>
            </a:r>
            <a:r>
              <a:rPr lang="ru-RU" sz="2000" dirty="0"/>
              <a:t>. Номера уменьшаются по ходу движения поезда, </a:t>
            </a:r>
            <a:r>
              <a:rPr lang="ru-RU" sz="2000" b="1" dirty="0"/>
              <a:t>1 - всегда предвходной в нечетном направлении</a:t>
            </a:r>
            <a:r>
              <a:rPr lang="ru-RU" sz="2000" dirty="0"/>
              <a:t>, соответственно</a:t>
            </a:r>
            <a:r>
              <a:rPr lang="ru-RU" sz="2000" b="1" dirty="0"/>
              <a:t>, в четном предвходной </a:t>
            </a:r>
            <a:r>
              <a:rPr lang="ru-RU" sz="2000" b="1" dirty="0" smtClean="0"/>
              <a:t>всегда -  </a:t>
            </a:r>
            <a:r>
              <a:rPr lang="ru-RU" sz="2000" b="1" dirty="0"/>
              <a:t>2.</a:t>
            </a:r>
          </a:p>
        </p:txBody>
      </p:sp>
      <p:pic>
        <p:nvPicPr>
          <p:cNvPr id="8" name="Рисунок 7"/>
          <p:cNvPicPr>
            <a:picLocks noChangeAspect="1"/>
          </p:cNvPicPr>
          <p:nvPr/>
        </p:nvPicPr>
        <p:blipFill rotWithShape="1">
          <a:blip r:embed="rId2"/>
          <a:srcRect l="15035" t="3380" r="33935"/>
          <a:stretch/>
        </p:blipFill>
        <p:spPr>
          <a:xfrm>
            <a:off x="1354231" y="404664"/>
            <a:ext cx="2484276" cy="4514344"/>
          </a:xfrm>
          <a:prstGeom prst="rect">
            <a:avLst/>
          </a:prstGeom>
        </p:spPr>
      </p:pic>
      <p:pic>
        <p:nvPicPr>
          <p:cNvPr id="9" name="Рисунок 8"/>
          <p:cNvPicPr>
            <a:picLocks noChangeAspect="1"/>
          </p:cNvPicPr>
          <p:nvPr/>
        </p:nvPicPr>
        <p:blipFill rotWithShape="1">
          <a:blip r:embed="rId3"/>
          <a:srcRect t="6951" r="31857" b="5900"/>
          <a:stretch/>
        </p:blipFill>
        <p:spPr>
          <a:xfrm>
            <a:off x="4088274" y="404664"/>
            <a:ext cx="4327128" cy="4514344"/>
          </a:xfrm>
          <a:prstGeom prst="rect">
            <a:avLst/>
          </a:prstGeom>
        </p:spPr>
      </p:pic>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1155591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336" y="4287243"/>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smtClean="0">
                <a:solidFill>
                  <a:srgbClr val="C00000"/>
                </a:solidFill>
              </a:rPr>
              <a:t>один </a:t>
            </a:r>
            <a:r>
              <a:rPr lang="ru-RU" sz="2000" b="1" dirty="0">
                <a:solidFill>
                  <a:srgbClr val="C00000"/>
                </a:solidFill>
              </a:rPr>
              <a:t>зеленый огонь </a:t>
            </a:r>
            <a:r>
              <a:rPr lang="ru-RU" sz="2000" dirty="0"/>
              <a:t>— разрешается движение с установленной скоростью; впереди </a:t>
            </a:r>
            <a:r>
              <a:rPr lang="ru-RU" sz="2000" b="1" dirty="0"/>
              <a:t>свободны два или более </a:t>
            </a:r>
            <a:r>
              <a:rPr lang="ru-RU" sz="2000" b="1" dirty="0" smtClean="0"/>
              <a:t>блок-участка</a:t>
            </a:r>
            <a:r>
              <a:rPr lang="ru-RU" sz="2000" dirty="0" smtClean="0"/>
              <a:t>.</a:t>
            </a:r>
            <a:endParaRPr lang="ru-RU" sz="2000" dirty="0"/>
          </a:p>
        </p:txBody>
      </p:sp>
      <p:pic>
        <p:nvPicPr>
          <p:cNvPr id="10" name="Рисунок 9"/>
          <p:cNvPicPr>
            <a:picLocks noChangeAspect="1"/>
          </p:cNvPicPr>
          <p:nvPr/>
        </p:nvPicPr>
        <p:blipFill rotWithShape="1">
          <a:blip r:embed="rId2"/>
          <a:srcRect r="-796"/>
          <a:stretch/>
        </p:blipFill>
        <p:spPr>
          <a:xfrm>
            <a:off x="7668344" y="1798677"/>
            <a:ext cx="3600400" cy="1160497"/>
          </a:xfrm>
          <a:prstGeom prst="rect">
            <a:avLst/>
          </a:prstGeom>
        </p:spPr>
      </p:pic>
      <p:pic>
        <p:nvPicPr>
          <p:cNvPr id="9" name="Picture 2" descr="http://www.train-photo.ru/data/media/160/ambi10svet.jpg"/>
          <p:cNvPicPr>
            <a:picLocks noChangeAspect="1" noChangeArrowheads="1"/>
          </p:cNvPicPr>
          <p:nvPr/>
        </p:nvPicPr>
        <p:blipFill rotWithShape="1">
          <a:blip r:embed="rId3">
            <a:extLst>
              <a:ext uri="{28A0092B-C50C-407E-A947-70E740481C1C}">
                <a14:useLocalDpi xmlns:a14="http://schemas.microsoft.com/office/drawing/2010/main" val="0"/>
              </a:ext>
            </a:extLst>
          </a:blip>
          <a:srcRect l="40187" t="4989" r="39194"/>
          <a:stretch/>
        </p:blipFill>
        <p:spPr bwMode="auto">
          <a:xfrm>
            <a:off x="30336" y="368660"/>
            <a:ext cx="1440160" cy="3646550"/>
          </a:xfrm>
          <a:prstGeom prst="rect">
            <a:avLst/>
          </a:prstGeom>
          <a:noFill/>
          <a:extLst>
            <a:ext uri="{909E8E84-426E-40DD-AFC4-6F175D3DCCD1}">
              <a14:hiddenFill xmlns:a14="http://schemas.microsoft.com/office/drawing/2010/main">
                <a:solidFill>
                  <a:srgbClr val="FFFFFF"/>
                </a:solidFill>
              </a14:hiddenFill>
            </a:ext>
          </a:extLst>
        </p:spPr>
      </p:pic>
      <p:sp>
        <p:nvSpPr>
          <p:cNvPr id="22"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grpSp>
        <p:nvGrpSpPr>
          <p:cNvPr id="2" name="Группа 1"/>
          <p:cNvGrpSpPr/>
          <p:nvPr/>
        </p:nvGrpSpPr>
        <p:grpSpPr>
          <a:xfrm>
            <a:off x="323528" y="1253362"/>
            <a:ext cx="8224884" cy="2751702"/>
            <a:chOff x="323528" y="1253362"/>
            <a:chExt cx="8224884" cy="2751702"/>
          </a:xfrm>
        </p:grpSpPr>
        <p:pic>
          <p:nvPicPr>
            <p:cNvPr id="6" name="Рисунок 5"/>
            <p:cNvPicPr>
              <a:picLocks noChangeAspect="1"/>
            </p:cNvPicPr>
            <p:nvPr/>
          </p:nvPicPr>
          <p:blipFill rotWithShape="1">
            <a:blip r:embed="rId4"/>
            <a:srcRect t="20830"/>
            <a:stretch/>
          </p:blipFill>
          <p:spPr>
            <a:xfrm>
              <a:off x="1851668" y="1354597"/>
              <a:ext cx="6696744" cy="1988566"/>
            </a:xfrm>
            <a:prstGeom prst="rect">
              <a:avLst/>
            </a:prstGeom>
          </p:spPr>
        </p:pic>
        <p:sp>
          <p:nvSpPr>
            <p:cNvPr id="8" name="Прямоугольник 7"/>
            <p:cNvSpPr/>
            <p:nvPr/>
          </p:nvSpPr>
          <p:spPr>
            <a:xfrm>
              <a:off x="4211960" y="1368339"/>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83569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660232" y="1253362"/>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Равнобедренный треугольник 14"/>
            <p:cNvSpPr/>
            <p:nvPr/>
          </p:nvSpPr>
          <p:spPr>
            <a:xfrm rot="5400000">
              <a:off x="1964268" y="1351185"/>
              <a:ext cx="339480" cy="555504"/>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Равнобедренный треугольник 16"/>
            <p:cNvSpPr/>
            <p:nvPr/>
          </p:nvSpPr>
          <p:spPr>
            <a:xfrm rot="5400000">
              <a:off x="4340532" y="116074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798565" y="1410721"/>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авая фигурная скобка 15"/>
            <p:cNvSpPr/>
            <p:nvPr/>
          </p:nvSpPr>
          <p:spPr>
            <a:xfrm rot="5400000">
              <a:off x="3464115" y="2520661"/>
              <a:ext cx="648072" cy="2320734"/>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pic>
          <p:nvPicPr>
            <p:cNvPr id="20" name="Picture 2" descr="https://thumbs.dreamstime.com/b/%D0%B2%D0%B5%D0%BA%D1%82%D0%BE%D1%80-%D1%82%D0%B5%D0%BF-%D0%BE%D0%B2%D0%BE%D0%B7%D0%BE%D0%B2-3774723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9994" t="2466" r="10227" b="68622"/>
            <a:stretch/>
          </p:blipFill>
          <p:spPr bwMode="auto">
            <a:xfrm>
              <a:off x="323528" y="2043560"/>
              <a:ext cx="2209537" cy="937443"/>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5494923" y="3317296"/>
              <a:ext cx="1490023" cy="369332"/>
            </a:xfrm>
            <a:prstGeom prst="rect">
              <a:avLst/>
            </a:prstGeom>
          </p:spPr>
          <p:txBody>
            <a:bodyPr wrap="none">
              <a:spAutoFit/>
            </a:bodyPr>
            <a:lstStyle/>
            <a:p>
              <a:r>
                <a:rPr lang="ru-RU" b="1" dirty="0" smtClean="0">
                  <a:solidFill>
                    <a:srgbClr val="C00000"/>
                  </a:solidFill>
                </a:rPr>
                <a:t>блок-участок</a:t>
              </a:r>
              <a:endParaRPr lang="ru-RU" dirty="0">
                <a:solidFill>
                  <a:srgbClr val="C00000"/>
                </a:solidFill>
              </a:endParaRPr>
            </a:p>
          </p:txBody>
        </p:sp>
        <p:sp>
          <p:nvSpPr>
            <p:cNvPr id="23" name="Прямоугольник 22"/>
            <p:cNvSpPr/>
            <p:nvPr/>
          </p:nvSpPr>
          <p:spPr>
            <a:xfrm>
              <a:off x="2087724" y="3104918"/>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24" name="Прямоугольник 23"/>
            <p:cNvSpPr/>
            <p:nvPr/>
          </p:nvSpPr>
          <p:spPr>
            <a:xfrm>
              <a:off x="4587168" y="3122776"/>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5" name="Прямоугольник 24"/>
            <p:cNvSpPr/>
            <p:nvPr/>
          </p:nvSpPr>
          <p:spPr>
            <a:xfrm>
              <a:off x="7020272" y="3122777"/>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sp>
          <p:nvSpPr>
            <p:cNvPr id="26" name="Правая фигурная скобка 25"/>
            <p:cNvSpPr/>
            <p:nvPr/>
          </p:nvSpPr>
          <p:spPr>
            <a:xfrm rot="5400000">
              <a:off x="5878710" y="2506832"/>
              <a:ext cx="648072" cy="2320734"/>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7" name="Прямоугольник 26"/>
            <p:cNvSpPr/>
            <p:nvPr/>
          </p:nvSpPr>
          <p:spPr>
            <a:xfrm>
              <a:off x="3039063" y="3308529"/>
              <a:ext cx="1490023" cy="369332"/>
            </a:xfrm>
            <a:prstGeom prst="rect">
              <a:avLst/>
            </a:prstGeom>
          </p:spPr>
          <p:txBody>
            <a:bodyPr wrap="none">
              <a:spAutoFit/>
            </a:bodyPr>
            <a:lstStyle/>
            <a:p>
              <a:r>
                <a:rPr lang="ru-RU" b="1" dirty="0" smtClean="0">
                  <a:solidFill>
                    <a:srgbClr val="C00000"/>
                  </a:solidFill>
                </a:rPr>
                <a:t>блок-участок</a:t>
              </a:r>
              <a:endParaRPr lang="ru-RU" dirty="0">
                <a:solidFill>
                  <a:srgbClr val="C00000"/>
                </a:solidFill>
              </a:endParaRPr>
            </a:p>
          </p:txBody>
        </p:sp>
      </p:grpSp>
    </p:spTree>
    <p:extLst>
      <p:ext uri="{BB962C8B-B14F-4D97-AF65-F5344CB8AC3E}">
        <p14:creationId xmlns:p14="http://schemas.microsoft.com/office/powerpoint/2010/main" val="18065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29" y="4261447"/>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a:solidFill>
                  <a:srgbClr val="C00000"/>
                </a:solidFill>
              </a:rPr>
              <a:t>один желтый огонь — </a:t>
            </a:r>
            <a:r>
              <a:rPr lang="ru-RU" sz="2000" dirty="0"/>
              <a:t>разрешается движение с готовностью остановиться; </a:t>
            </a:r>
            <a:r>
              <a:rPr lang="ru-RU" sz="2000" b="1" dirty="0"/>
              <a:t>следующий светофор </a:t>
            </a:r>
            <a:r>
              <a:rPr lang="ru-RU" sz="2000" b="1" dirty="0" smtClean="0"/>
              <a:t>закрыт. </a:t>
            </a:r>
            <a:endParaRPr lang="ru-RU" sz="2000" b="1" dirty="0"/>
          </a:p>
        </p:txBody>
      </p:sp>
      <p:pic>
        <p:nvPicPr>
          <p:cNvPr id="6" name="Рисунок 5"/>
          <p:cNvPicPr>
            <a:picLocks noChangeAspect="1"/>
          </p:cNvPicPr>
          <p:nvPr/>
        </p:nvPicPr>
        <p:blipFill rotWithShape="1">
          <a:blip r:embed="rId2"/>
          <a:srcRect t="20830"/>
          <a:stretch/>
        </p:blipFill>
        <p:spPr>
          <a:xfrm>
            <a:off x="1851668" y="1354597"/>
            <a:ext cx="6696744" cy="1988566"/>
          </a:xfrm>
          <a:prstGeom prst="rect">
            <a:avLst/>
          </a:prstGeom>
        </p:spPr>
      </p:pic>
      <p:pic>
        <p:nvPicPr>
          <p:cNvPr id="10" name="Рисунок 9"/>
          <p:cNvPicPr>
            <a:picLocks noChangeAspect="1"/>
          </p:cNvPicPr>
          <p:nvPr/>
        </p:nvPicPr>
        <p:blipFill rotWithShape="1">
          <a:blip r:embed="rId3"/>
          <a:srcRect r="-796"/>
          <a:stretch/>
        </p:blipFill>
        <p:spPr>
          <a:xfrm>
            <a:off x="7668344" y="1700807"/>
            <a:ext cx="3600400" cy="1258367"/>
          </a:xfrm>
          <a:prstGeom prst="rect">
            <a:avLst/>
          </a:prstGeom>
        </p:spPr>
      </p:pic>
      <p:sp>
        <p:nvSpPr>
          <p:cNvPr id="8" name="Прямоугольник 7"/>
          <p:cNvSpPr/>
          <p:nvPr/>
        </p:nvSpPr>
        <p:spPr>
          <a:xfrm>
            <a:off x="4211960" y="1368339"/>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83569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660232" y="1253362"/>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798565" y="1410721"/>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Равнобедренный треугольник 18"/>
          <p:cNvSpPr/>
          <p:nvPr/>
        </p:nvSpPr>
        <p:spPr>
          <a:xfrm rot="5400000">
            <a:off x="4492932" y="131314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Равнобедренный треугольник 20"/>
          <p:cNvSpPr/>
          <p:nvPr/>
        </p:nvSpPr>
        <p:spPr>
          <a:xfrm rot="5400000">
            <a:off x="1964268" y="1420552"/>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авая фигурная скобка 21"/>
          <p:cNvSpPr/>
          <p:nvPr/>
        </p:nvSpPr>
        <p:spPr>
          <a:xfrm rot="5400000">
            <a:off x="5907882" y="2453158"/>
            <a:ext cx="648072" cy="2455740"/>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 name="Прямоугольник 3"/>
          <p:cNvSpPr/>
          <p:nvPr/>
        </p:nvSpPr>
        <p:spPr>
          <a:xfrm>
            <a:off x="5407269" y="3887760"/>
            <a:ext cx="1542923" cy="369332"/>
          </a:xfrm>
          <a:prstGeom prst="rect">
            <a:avLst/>
          </a:prstGeom>
        </p:spPr>
        <p:txBody>
          <a:bodyPr wrap="none">
            <a:spAutoFit/>
          </a:bodyPr>
          <a:lstStyle/>
          <a:p>
            <a:r>
              <a:rPr lang="ru-RU" b="1" dirty="0" smtClean="0">
                <a:solidFill>
                  <a:srgbClr val="C00000"/>
                </a:solidFill>
              </a:rPr>
              <a:t> блок-участок</a:t>
            </a:r>
            <a:endParaRPr lang="ru-RU" dirty="0">
              <a:solidFill>
                <a:srgbClr val="C00000"/>
              </a:solidFill>
            </a:endParaRPr>
          </a:p>
        </p:txBody>
      </p:sp>
      <p:sp>
        <p:nvSpPr>
          <p:cNvPr id="23" name="Прямоугольник 22"/>
          <p:cNvSpPr/>
          <p:nvPr/>
        </p:nvSpPr>
        <p:spPr>
          <a:xfrm>
            <a:off x="2087724" y="3104918"/>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24" name="Прямоугольник 23"/>
          <p:cNvSpPr/>
          <p:nvPr/>
        </p:nvSpPr>
        <p:spPr>
          <a:xfrm>
            <a:off x="4587168" y="3122776"/>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5" name="Прямоугольник 24"/>
          <p:cNvSpPr/>
          <p:nvPr/>
        </p:nvSpPr>
        <p:spPr>
          <a:xfrm>
            <a:off x="7020272" y="3122777"/>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pic>
        <p:nvPicPr>
          <p:cNvPr id="20" name="Picture 2" descr="https://thumbs.dreamstime.com/b/%D0%B2%D0%B5%D0%BA%D1%82%D0%BE%D1%80-%D1%82%D0%B5%D0%BF-%D0%BE%D0%B2%D0%BE%D0%B7%D0%BE%D0%B2-3774723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80" t="2466" r="10228" b="68622"/>
          <a:stretch/>
        </p:blipFill>
        <p:spPr bwMode="auto">
          <a:xfrm>
            <a:off x="1115617" y="1858213"/>
            <a:ext cx="3528391" cy="1064172"/>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2625900" y="1814880"/>
            <a:ext cx="45719" cy="122413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2" descr="http://www.train-photo.ru/data/media/160/ambi10svet.jpg"/>
          <p:cNvPicPr>
            <a:picLocks noChangeAspect="1" noChangeArrowheads="1"/>
          </p:cNvPicPr>
          <p:nvPr/>
        </p:nvPicPr>
        <p:blipFill rotWithShape="1">
          <a:blip r:embed="rId5">
            <a:extLst>
              <a:ext uri="{28A0092B-C50C-407E-A947-70E740481C1C}">
                <a14:useLocalDpi xmlns:a14="http://schemas.microsoft.com/office/drawing/2010/main" val="0"/>
              </a:ext>
            </a:extLst>
          </a:blip>
          <a:srcRect l="6238" t="5926" r="72112" b="-937"/>
          <a:stretch/>
        </p:blipFill>
        <p:spPr bwMode="auto">
          <a:xfrm>
            <a:off x="35496" y="368660"/>
            <a:ext cx="1512168" cy="3646550"/>
          </a:xfrm>
          <a:prstGeom prst="rect">
            <a:avLst/>
          </a:prstGeom>
          <a:noFill/>
          <a:extLst>
            <a:ext uri="{909E8E84-426E-40DD-AFC4-6F175D3DCCD1}">
              <a14:hiddenFill xmlns:a14="http://schemas.microsoft.com/office/drawing/2010/main">
                <a:solidFill>
                  <a:srgbClr val="FFFFFF"/>
                </a:solidFill>
              </a14:hiddenFill>
            </a:ext>
          </a:extLst>
        </p:spPr>
      </p:pic>
      <p:sp>
        <p:nvSpPr>
          <p:cNvPr id="2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4106822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336" y="4404528"/>
            <a:ext cx="9113664" cy="1617043"/>
          </a:xfrm>
        </p:spPr>
        <p:txBody>
          <a:bodyPr>
            <a:normAutofit/>
          </a:bodyPr>
          <a:lstStyle/>
          <a:p>
            <a:pPr marL="0" indent="0">
              <a:buNone/>
            </a:pPr>
            <a:r>
              <a:rPr lang="ru-RU" sz="2000" b="1" dirty="0">
                <a:solidFill>
                  <a:srgbClr val="002060"/>
                </a:solidFill>
              </a:rPr>
              <a:t>Проходными светофорами на участках, оборудованных </a:t>
            </a:r>
            <a:r>
              <a:rPr lang="ru-RU" sz="2000" b="1" dirty="0" smtClean="0">
                <a:solidFill>
                  <a:srgbClr val="002060"/>
                </a:solidFill>
              </a:rPr>
              <a:t>АБ, </a:t>
            </a:r>
            <a:r>
              <a:rPr lang="ru-RU" sz="2000" b="1" dirty="0">
                <a:solidFill>
                  <a:srgbClr val="002060"/>
                </a:solidFill>
              </a:rPr>
              <a:t>подаются сигналы:</a:t>
            </a:r>
          </a:p>
          <a:p>
            <a:pPr marL="0" indent="0">
              <a:buNone/>
            </a:pPr>
            <a:r>
              <a:rPr lang="ru-RU" sz="2000" b="1" dirty="0">
                <a:solidFill>
                  <a:srgbClr val="C00000"/>
                </a:solidFill>
              </a:rPr>
              <a:t>один красный огонь — стой! </a:t>
            </a:r>
            <a:r>
              <a:rPr lang="ru-RU" sz="2000" b="1" dirty="0"/>
              <a:t>Запрещается проезжать </a:t>
            </a:r>
            <a:r>
              <a:rPr lang="ru-RU" sz="2000" b="1" dirty="0" smtClean="0"/>
              <a:t>сигнал.</a:t>
            </a:r>
            <a:endParaRPr lang="ru-RU" sz="2000" dirty="0"/>
          </a:p>
        </p:txBody>
      </p:sp>
      <p:pic>
        <p:nvPicPr>
          <p:cNvPr id="6" name="Рисунок 5"/>
          <p:cNvPicPr>
            <a:picLocks noChangeAspect="1"/>
          </p:cNvPicPr>
          <p:nvPr/>
        </p:nvPicPr>
        <p:blipFill rotWithShape="1">
          <a:blip r:embed="rId2"/>
          <a:srcRect t="20830"/>
          <a:stretch/>
        </p:blipFill>
        <p:spPr>
          <a:xfrm>
            <a:off x="1475656" y="1354597"/>
            <a:ext cx="6696744" cy="1988566"/>
          </a:xfrm>
          <a:prstGeom prst="rect">
            <a:avLst/>
          </a:prstGeom>
        </p:spPr>
      </p:pic>
      <p:pic>
        <p:nvPicPr>
          <p:cNvPr id="10" name="Рисунок 9"/>
          <p:cNvPicPr>
            <a:picLocks noChangeAspect="1"/>
          </p:cNvPicPr>
          <p:nvPr/>
        </p:nvPicPr>
        <p:blipFill rotWithShape="1">
          <a:blip r:embed="rId3"/>
          <a:srcRect r="-796"/>
          <a:stretch/>
        </p:blipFill>
        <p:spPr>
          <a:xfrm>
            <a:off x="7300839" y="1838098"/>
            <a:ext cx="3429657" cy="1132175"/>
          </a:xfrm>
          <a:prstGeom prst="rect">
            <a:avLst/>
          </a:prstGeom>
        </p:spPr>
      </p:pic>
      <p:sp>
        <p:nvSpPr>
          <p:cNvPr id="8" name="Прямоугольник 7"/>
          <p:cNvSpPr/>
          <p:nvPr/>
        </p:nvSpPr>
        <p:spPr>
          <a:xfrm>
            <a:off x="3798168" y="1330240"/>
            <a:ext cx="557808"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475656" y="1354597"/>
            <a:ext cx="504056" cy="5622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157408" y="1184857"/>
            <a:ext cx="504056"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7531795" y="1282590"/>
            <a:ext cx="468560" cy="346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 name="Picture 2" descr="https://thumbs.dreamstime.com/b/%D0%B2%D0%B5%D0%BA%D1%82%D0%BE%D1%80-%D1%82%D0%B5%D0%BF-%D0%BE%D0%B2%D0%BE%D0%B7%D0%BE%D0%B2-3774723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280" t="2466" r="12084" b="68622"/>
          <a:stretch/>
        </p:blipFill>
        <p:spPr bwMode="auto">
          <a:xfrm>
            <a:off x="4719918" y="2147832"/>
            <a:ext cx="2273036" cy="8182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train-photo.ru/data/media/160/ambi10svet.jpg"/>
          <p:cNvPicPr>
            <a:picLocks noChangeAspect="1" noChangeArrowheads="1"/>
          </p:cNvPicPr>
          <p:nvPr/>
        </p:nvPicPr>
        <p:blipFill rotWithShape="1">
          <a:blip r:embed="rId5">
            <a:extLst>
              <a:ext uri="{28A0092B-C50C-407E-A947-70E740481C1C}">
                <a14:useLocalDpi xmlns:a14="http://schemas.microsoft.com/office/drawing/2010/main" val="0"/>
              </a:ext>
            </a:extLst>
          </a:blip>
          <a:srcRect l="71629" t="5926" r="5690" b="-937"/>
          <a:stretch/>
        </p:blipFill>
        <p:spPr bwMode="auto">
          <a:xfrm>
            <a:off x="35497" y="548680"/>
            <a:ext cx="1584175" cy="3646550"/>
          </a:xfrm>
          <a:prstGeom prst="rect">
            <a:avLst/>
          </a:prstGeom>
          <a:noFill/>
          <a:extLst>
            <a:ext uri="{909E8E84-426E-40DD-AFC4-6F175D3DCCD1}">
              <a14:hiddenFill xmlns:a14="http://schemas.microsoft.com/office/drawing/2010/main">
                <a:solidFill>
                  <a:srgbClr val="FFFFFF"/>
                </a:solidFill>
              </a14:hiddenFill>
            </a:ext>
          </a:extLst>
        </p:spPr>
      </p:pic>
      <p:sp>
        <p:nvSpPr>
          <p:cNvPr id="19" name="Равнобедренный треугольник 18"/>
          <p:cNvSpPr/>
          <p:nvPr/>
        </p:nvSpPr>
        <p:spPr>
          <a:xfrm rot="5400000">
            <a:off x="1618243" y="1181308"/>
            <a:ext cx="339480" cy="555504"/>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Равнобедренный треугольник 20"/>
          <p:cNvSpPr/>
          <p:nvPr/>
        </p:nvSpPr>
        <p:spPr>
          <a:xfrm rot="5400000">
            <a:off x="3990772" y="1455785"/>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6248744" y="1289320"/>
            <a:ext cx="555504" cy="386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Равнобедренный треугольник 17"/>
          <p:cNvSpPr/>
          <p:nvPr/>
        </p:nvSpPr>
        <p:spPr>
          <a:xfrm rot="5400000">
            <a:off x="6367036" y="1418493"/>
            <a:ext cx="339480" cy="555504"/>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1691680" y="3093785"/>
            <a:ext cx="427568" cy="40722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a:t>
            </a:r>
            <a:endParaRPr lang="ru-RU" b="1" dirty="0">
              <a:solidFill>
                <a:schemeClr val="tx1"/>
              </a:solidFill>
            </a:endParaRPr>
          </a:p>
        </p:txBody>
      </p:sp>
      <p:sp>
        <p:nvSpPr>
          <p:cNvPr id="17" name="Прямоугольник 16"/>
          <p:cNvSpPr/>
          <p:nvPr/>
        </p:nvSpPr>
        <p:spPr>
          <a:xfrm>
            <a:off x="4204843" y="3138355"/>
            <a:ext cx="255412" cy="37454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8</a:t>
            </a:r>
            <a:endParaRPr lang="ru-RU" b="1" dirty="0">
              <a:solidFill>
                <a:schemeClr val="tx1"/>
              </a:solidFill>
            </a:endParaRPr>
          </a:p>
        </p:txBody>
      </p:sp>
      <p:sp>
        <p:nvSpPr>
          <p:cNvPr id="22" name="Прямоугольник 21"/>
          <p:cNvSpPr/>
          <p:nvPr/>
        </p:nvSpPr>
        <p:spPr>
          <a:xfrm>
            <a:off x="6669330" y="3123068"/>
            <a:ext cx="269836" cy="30622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6</a:t>
            </a:r>
            <a:endParaRPr lang="ru-RU" b="1" dirty="0">
              <a:solidFill>
                <a:schemeClr val="tx1"/>
              </a:solidFill>
            </a:endParaRPr>
          </a:p>
        </p:txBody>
      </p:sp>
      <p:sp>
        <p:nvSpPr>
          <p:cNvPr id="2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737989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89" y="4848281"/>
            <a:ext cx="9113664" cy="1617043"/>
          </a:xfrm>
        </p:spPr>
        <p:txBody>
          <a:bodyPr>
            <a:normAutofit/>
          </a:bodyPr>
          <a:lstStyle/>
          <a:p>
            <a:pPr marL="0" indent="0" algn="just">
              <a:buNone/>
            </a:pPr>
            <a:r>
              <a:rPr lang="ru-RU" sz="2000" dirty="0" smtClean="0"/>
              <a:t>      При </a:t>
            </a:r>
            <a:r>
              <a:rPr lang="ru-RU" sz="2000" dirty="0"/>
              <a:t>движении поезда по перегону сигнальное показание путевого светофора, к которому он приближается, непрерывно передается на локомотивный светофор. Машинист независимо от условий видимости путевых светофоров, руководствуясь показаниями локомотивного светофора, может точно выполнять сигнальные приказы и уверенно вести поезд.</a:t>
            </a:r>
          </a:p>
        </p:txBody>
      </p:sp>
      <p:sp>
        <p:nvSpPr>
          <p:cNvPr id="2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723059" y="440125"/>
            <a:ext cx="7519988" cy="4409944"/>
          </a:xfrm>
          <a:prstGeom prst="rect">
            <a:avLst/>
          </a:prstGeom>
        </p:spPr>
      </p:pic>
      <p:cxnSp>
        <p:nvCxnSpPr>
          <p:cNvPr id="7" name="Прямая со стрелкой 6"/>
          <p:cNvCxnSpPr/>
          <p:nvPr/>
        </p:nvCxnSpPr>
        <p:spPr>
          <a:xfrm flipV="1">
            <a:off x="1801906" y="1196788"/>
            <a:ext cx="4336222" cy="322730"/>
          </a:xfrm>
          <a:prstGeom prst="straightConnector1">
            <a:avLst/>
          </a:prstGeom>
          <a:ln w="571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6560761" y="440125"/>
            <a:ext cx="1977657" cy="369332"/>
          </a:xfrm>
          <a:prstGeom prst="rect">
            <a:avLst/>
          </a:prstGeom>
        </p:spPr>
        <p:txBody>
          <a:bodyPr wrap="none">
            <a:spAutoFit/>
          </a:bodyPr>
          <a:lstStyle/>
          <a:p>
            <a:r>
              <a:rPr lang="ru-RU" b="1" dirty="0" smtClean="0">
                <a:solidFill>
                  <a:srgbClr val="C00000"/>
                </a:solidFill>
              </a:rPr>
              <a:t>путевой светофор</a:t>
            </a:r>
            <a:endParaRPr lang="ru-RU" b="1" dirty="0">
              <a:solidFill>
                <a:srgbClr val="C00000"/>
              </a:solidFill>
            </a:endParaRPr>
          </a:p>
        </p:txBody>
      </p:sp>
      <p:sp>
        <p:nvSpPr>
          <p:cNvPr id="24" name="Прямоугольник 23"/>
          <p:cNvSpPr/>
          <p:nvPr/>
        </p:nvSpPr>
        <p:spPr>
          <a:xfrm>
            <a:off x="1121395" y="2459537"/>
            <a:ext cx="2693879" cy="369332"/>
          </a:xfrm>
          <a:prstGeom prst="rect">
            <a:avLst/>
          </a:prstGeom>
        </p:spPr>
        <p:txBody>
          <a:bodyPr wrap="none">
            <a:spAutoFit/>
          </a:bodyPr>
          <a:lstStyle/>
          <a:p>
            <a:r>
              <a:rPr lang="ru-RU" b="1" dirty="0" smtClean="0">
                <a:solidFill>
                  <a:srgbClr val="C00000"/>
                </a:solidFill>
              </a:rPr>
              <a:t>локомотивный светофор</a:t>
            </a:r>
            <a:endParaRPr lang="ru-RU" b="1" dirty="0">
              <a:solidFill>
                <a:srgbClr val="C00000"/>
              </a:solidFill>
            </a:endParaRPr>
          </a:p>
        </p:txBody>
      </p:sp>
    </p:spTree>
    <p:extLst>
      <p:ext uri="{BB962C8B-B14F-4D97-AF65-F5344CB8AC3E}">
        <p14:creationId xmlns:p14="http://schemas.microsoft.com/office/powerpoint/2010/main" val="268404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47" y="4840941"/>
            <a:ext cx="9103659" cy="1869141"/>
          </a:xfrm>
        </p:spPr>
        <p:txBody>
          <a:bodyPr>
            <a:normAutofit/>
          </a:bodyPr>
          <a:lstStyle/>
          <a:p>
            <a:pPr marL="0" indent="0" algn="just">
              <a:buNone/>
            </a:pPr>
            <a:r>
              <a:rPr lang="ru-RU" sz="2000" dirty="0" smtClean="0"/>
              <a:t>   </a:t>
            </a:r>
            <a:r>
              <a:rPr lang="ru-RU" sz="2000" b="1" dirty="0" smtClean="0">
                <a:solidFill>
                  <a:srgbClr val="C00000"/>
                </a:solidFill>
              </a:rPr>
              <a:t>Повышение </a:t>
            </a:r>
            <a:r>
              <a:rPr lang="ru-RU" sz="2000" b="1" dirty="0">
                <a:solidFill>
                  <a:srgbClr val="C00000"/>
                </a:solidFill>
              </a:rPr>
              <a:t>пропускной способности </a:t>
            </a:r>
            <a:r>
              <a:rPr lang="ru-RU" sz="2000" b="1" dirty="0"/>
              <a:t>достигается</a:t>
            </a:r>
            <a:r>
              <a:rPr lang="ru-RU" sz="2000" dirty="0"/>
              <a:t> </a:t>
            </a:r>
            <a:r>
              <a:rPr lang="ru-RU" sz="2000" b="1" dirty="0"/>
              <a:t>реализацией</a:t>
            </a:r>
            <a:r>
              <a:rPr lang="ru-RU" sz="2000" dirty="0"/>
              <a:t> </a:t>
            </a:r>
            <a:r>
              <a:rPr lang="ru-RU" sz="2000" b="1" dirty="0">
                <a:solidFill>
                  <a:srgbClr val="002060"/>
                </a:solidFill>
              </a:rPr>
              <a:t>попутного движения поездов с минимальным интервалом,</a:t>
            </a:r>
            <a:r>
              <a:rPr lang="ru-RU" sz="2000" dirty="0"/>
              <a:t> так как полный перегон разделен на отдельные </a:t>
            </a:r>
            <a:r>
              <a:rPr lang="ru-RU" sz="2000" dirty="0" smtClean="0"/>
              <a:t>блок-участки. </a:t>
            </a:r>
            <a:r>
              <a:rPr lang="ru-RU" sz="2000" b="1" dirty="0">
                <a:solidFill>
                  <a:srgbClr val="C00000"/>
                </a:solidFill>
              </a:rPr>
              <a:t>Безопасность движения поездов при АБ </a:t>
            </a:r>
            <a:r>
              <a:rPr lang="ru-RU" sz="2000" b="1" dirty="0"/>
              <a:t>повышается</a:t>
            </a:r>
            <a:r>
              <a:rPr lang="ru-RU" sz="2000" dirty="0"/>
              <a:t> благодаря оборудованию каждого блок-участка электрической РЦ, </a:t>
            </a:r>
            <a:r>
              <a:rPr lang="ru-RU" sz="2000" dirty="0" smtClean="0"/>
              <a:t>которая контролирует </a:t>
            </a:r>
            <a:r>
              <a:rPr lang="ru-RU" sz="2000" dirty="0"/>
              <a:t>не только свободность и занятость блок-участков, но  и целостность рельсовых нитей в пределах этих блок-участков.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7" name="Рисунок 6"/>
          <p:cNvPicPr>
            <a:picLocks noChangeAspect="1"/>
          </p:cNvPicPr>
          <p:nvPr/>
        </p:nvPicPr>
        <p:blipFill rotWithShape="1">
          <a:blip r:embed="rId2"/>
          <a:srcRect l="13089" t="26419" b="2989"/>
          <a:stretch/>
        </p:blipFill>
        <p:spPr>
          <a:xfrm>
            <a:off x="484094" y="440125"/>
            <a:ext cx="7947212" cy="4212557"/>
          </a:xfrm>
          <a:prstGeom prst="rect">
            <a:avLst/>
          </a:prstGeom>
        </p:spPr>
      </p:pic>
    </p:spTree>
    <p:extLst>
      <p:ext uri="{BB962C8B-B14F-4D97-AF65-F5344CB8AC3E}">
        <p14:creationId xmlns:p14="http://schemas.microsoft.com/office/powerpoint/2010/main" val="3703328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1788459"/>
          </a:xfrm>
        </p:spPr>
        <p:txBody>
          <a:bodyPr>
            <a:normAutofit/>
          </a:bodyPr>
          <a:lstStyle/>
          <a:p>
            <a:pPr marL="0" indent="0" algn="just">
              <a:buNone/>
            </a:pPr>
            <a:r>
              <a:rPr lang="ru-RU" sz="2000" dirty="0" smtClean="0"/>
              <a:t>    </a:t>
            </a:r>
            <a:r>
              <a:rPr lang="ru-RU" sz="2000" b="1" dirty="0">
                <a:solidFill>
                  <a:srgbClr val="C00000"/>
                </a:solidFill>
              </a:rPr>
              <a:t>При занятости или повреждении рельсовой нити блок-участка </a:t>
            </a:r>
            <a:r>
              <a:rPr lang="ru-RU" sz="2000" b="1" dirty="0">
                <a:solidFill>
                  <a:srgbClr val="002060"/>
                </a:solidFill>
              </a:rPr>
              <a:t>светофор, </a:t>
            </a:r>
            <a:r>
              <a:rPr lang="ru-RU" sz="2000" dirty="0"/>
              <a:t>ограждающий этот участок, автоматически приводится в </a:t>
            </a:r>
            <a:r>
              <a:rPr lang="ru-RU" sz="2000" dirty="0" smtClean="0"/>
              <a:t>закрытое состояние</a:t>
            </a:r>
            <a:r>
              <a:rPr lang="ru-RU" sz="2000" dirty="0"/>
              <a:t>, чем и ограждается возникшее препятствие. В целях предупреждения проезда закрытых путевых светофоров и повышения безопасности движения поездов АБ </a:t>
            </a:r>
            <a:r>
              <a:rPr lang="ru-RU" sz="2000" b="1" dirty="0"/>
              <a:t>дополняется устройствами </a:t>
            </a:r>
            <a:r>
              <a:rPr lang="ru-RU" sz="2000" b="1" dirty="0">
                <a:solidFill>
                  <a:srgbClr val="C00000"/>
                </a:solidFill>
              </a:rPr>
              <a:t>автоматической локомотивной сигнализации АЛС</a:t>
            </a:r>
            <a:r>
              <a:rPr lang="ru-RU" sz="2000" dirty="0">
                <a:solidFill>
                  <a:srgbClr val="C00000"/>
                </a:solidFill>
              </a:rPr>
              <a:t>, </a:t>
            </a:r>
            <a:r>
              <a:rPr lang="ru-RU" sz="2000" b="1" dirty="0">
                <a:solidFill>
                  <a:srgbClr val="002060"/>
                </a:solidFill>
              </a:rPr>
              <a:t>которые передают на локомотивный светофор показания путевого светофора.</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a:blip r:embed="rId2"/>
          <a:stretch>
            <a:fillRect/>
          </a:stretch>
        </p:blipFill>
        <p:spPr>
          <a:xfrm>
            <a:off x="155441" y="379599"/>
            <a:ext cx="4491318" cy="3399025"/>
          </a:xfrm>
          <a:prstGeom prst="rect">
            <a:avLst/>
          </a:prstGeom>
        </p:spPr>
      </p:pic>
      <p:pic>
        <p:nvPicPr>
          <p:cNvPr id="2" name="Рисунок 1"/>
          <p:cNvPicPr>
            <a:picLocks noChangeAspect="1"/>
          </p:cNvPicPr>
          <p:nvPr/>
        </p:nvPicPr>
        <p:blipFill>
          <a:blip r:embed="rId3"/>
          <a:stretch>
            <a:fillRect/>
          </a:stretch>
        </p:blipFill>
        <p:spPr>
          <a:xfrm>
            <a:off x="5869435" y="382848"/>
            <a:ext cx="2676376" cy="3395776"/>
          </a:xfrm>
          <a:prstGeom prst="rect">
            <a:avLst/>
          </a:prstGeom>
        </p:spPr>
      </p:pic>
      <p:pic>
        <p:nvPicPr>
          <p:cNvPr id="7" name="Рисунок 6"/>
          <p:cNvPicPr>
            <a:picLocks noChangeAspect="1"/>
          </p:cNvPicPr>
          <p:nvPr/>
        </p:nvPicPr>
        <p:blipFill rotWithShape="1">
          <a:blip r:embed="rId4"/>
          <a:srcRect l="20735" t="17059" r="62353" b="2680"/>
          <a:stretch/>
        </p:blipFill>
        <p:spPr>
          <a:xfrm>
            <a:off x="4754335" y="581318"/>
            <a:ext cx="1007524" cy="3056112"/>
          </a:xfrm>
          <a:prstGeom prst="rect">
            <a:avLst/>
          </a:prstGeom>
        </p:spPr>
      </p:pic>
    </p:spTree>
    <p:extLst>
      <p:ext uri="{BB962C8B-B14F-4D97-AF65-F5344CB8AC3E}">
        <p14:creationId xmlns:p14="http://schemas.microsoft.com/office/powerpoint/2010/main" val="4202777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235" y="3711388"/>
            <a:ext cx="9022977" cy="2608728"/>
          </a:xfrm>
        </p:spPr>
        <p:txBody>
          <a:bodyPr>
            <a:normAutofit/>
          </a:bodyPr>
          <a:lstStyle/>
          <a:p>
            <a:pPr marL="0" indent="0" algn="just">
              <a:buNone/>
            </a:pPr>
            <a:r>
              <a:rPr lang="ru-RU" sz="2000" b="1" u="sng" dirty="0" smtClean="0">
                <a:solidFill>
                  <a:srgbClr val="C00000"/>
                </a:solidFill>
              </a:rPr>
              <a:t>ПТЭ предъявляются </a:t>
            </a:r>
            <a:r>
              <a:rPr lang="ru-RU" sz="2000" b="1" u="sng" dirty="0">
                <a:solidFill>
                  <a:srgbClr val="C00000"/>
                </a:solidFill>
              </a:rPr>
              <a:t>следующие требования к устройствам АБ</a:t>
            </a:r>
            <a:r>
              <a:rPr lang="ru-RU" sz="2000" b="1" u="sng" dirty="0" smtClean="0">
                <a:solidFill>
                  <a:srgbClr val="C00000"/>
                </a:solidFill>
              </a:rPr>
              <a:t>:</a:t>
            </a:r>
          </a:p>
          <a:p>
            <a:pPr algn="just"/>
            <a:r>
              <a:rPr lang="ru-RU" sz="2000" dirty="0" smtClean="0"/>
              <a:t>все </a:t>
            </a:r>
            <a:r>
              <a:rPr lang="ru-RU" sz="2000" dirty="0"/>
              <a:t>светофоры должны автоматически перекрываться на запрещающее показание при входе поезда на ограждаемые ими блок-участки, а также в случае </a:t>
            </a:r>
            <a:r>
              <a:rPr lang="ru-RU" sz="2000" dirty="0" smtClean="0"/>
              <a:t>нарушения целости </a:t>
            </a:r>
            <a:r>
              <a:rPr lang="ru-RU" sz="2000" dirty="0"/>
              <a:t>рельсовых нитей этих участков; </a:t>
            </a:r>
            <a:endParaRPr lang="ru-RU" sz="2000" dirty="0" smtClean="0"/>
          </a:p>
          <a:p>
            <a:pPr algn="just"/>
            <a:r>
              <a:rPr lang="ru-RU" sz="2000" dirty="0" smtClean="0"/>
              <a:t>устройства </a:t>
            </a:r>
            <a:r>
              <a:rPr lang="ru-RU" sz="2000" dirty="0"/>
              <a:t>АБ не должны допускать открытия проходного светофора до освобождения подвижным составом ограждаемого им блок-участка, а также самопроизвольного закрытия светофора в результате перехода с основного на резервное питание и обратно; </a:t>
            </a:r>
            <a:endParaRPr lang="ru-RU" sz="2000" dirty="0" smtClean="0"/>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6" name="Рисунок 5"/>
          <p:cNvPicPr>
            <a:picLocks noChangeAspect="1"/>
          </p:cNvPicPr>
          <p:nvPr/>
        </p:nvPicPr>
        <p:blipFill rotWithShape="1">
          <a:blip r:embed="rId2"/>
          <a:srcRect t="4986"/>
          <a:stretch/>
        </p:blipFill>
        <p:spPr>
          <a:xfrm>
            <a:off x="4083881" y="566886"/>
            <a:ext cx="5060119" cy="3017741"/>
          </a:xfrm>
          <a:prstGeom prst="rect">
            <a:avLst/>
          </a:prstGeom>
        </p:spPr>
      </p:pic>
      <p:pic>
        <p:nvPicPr>
          <p:cNvPr id="8" name="Рисунок 7"/>
          <p:cNvPicPr>
            <a:picLocks noChangeAspect="1"/>
          </p:cNvPicPr>
          <p:nvPr/>
        </p:nvPicPr>
        <p:blipFill rotWithShape="1">
          <a:blip r:embed="rId3"/>
          <a:srcRect l="19117" t="17876" r="6617" b="8239"/>
          <a:stretch/>
        </p:blipFill>
        <p:spPr>
          <a:xfrm>
            <a:off x="121023" y="566887"/>
            <a:ext cx="4706470" cy="3017741"/>
          </a:xfrm>
          <a:prstGeom prst="rect">
            <a:avLst/>
          </a:prstGeom>
        </p:spPr>
      </p:pic>
    </p:spTree>
    <p:extLst>
      <p:ext uri="{BB962C8B-B14F-4D97-AF65-F5344CB8AC3E}">
        <p14:creationId xmlns:p14="http://schemas.microsoft.com/office/powerpoint/2010/main" val="2891340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235" y="4572002"/>
            <a:ext cx="9022977" cy="2191869"/>
          </a:xfrm>
        </p:spPr>
        <p:txBody>
          <a:bodyPr>
            <a:normAutofit/>
          </a:bodyPr>
          <a:lstStyle/>
          <a:p>
            <a:pPr marL="0" indent="0" algn="just">
              <a:buNone/>
            </a:pPr>
            <a:r>
              <a:rPr lang="ru-RU" sz="2000" b="1" u="sng" dirty="0">
                <a:solidFill>
                  <a:srgbClr val="C00000"/>
                </a:solidFill>
              </a:rPr>
              <a:t>ПТЭ предъявляются следующие требования к устройствам АБ:</a:t>
            </a:r>
          </a:p>
          <a:p>
            <a:pPr algn="just"/>
            <a:r>
              <a:rPr lang="ru-RU" sz="2000" dirty="0" smtClean="0"/>
              <a:t>на </a:t>
            </a:r>
            <a:r>
              <a:rPr lang="ru-RU" sz="2000" dirty="0"/>
              <a:t>однопутных перегонах, оборудованных АБ, после открытия на станции выходного светофора должна быть исключена возможность открытия соседней станцией выходных светофоров для отправления поездов на этот же перегон во встречном направлении. Такая же взаимозависимость светофоров должна быть на двухпутных перегонах, оборудованных АБ для двустороннего движения по каждому пути.</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981635" y="440125"/>
            <a:ext cx="6451839" cy="4060357"/>
          </a:xfrm>
          <a:prstGeom prst="rect">
            <a:avLst/>
          </a:prstGeom>
        </p:spPr>
      </p:pic>
    </p:spTree>
    <p:extLst>
      <p:ext uri="{BB962C8B-B14F-4D97-AF65-F5344CB8AC3E}">
        <p14:creationId xmlns:p14="http://schemas.microsoft.com/office/powerpoint/2010/main" val="2836425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5782" y="487722"/>
            <a:ext cx="3669793" cy="644808"/>
          </a:xfrm>
        </p:spPr>
        <p:txBody>
          <a:bodyPr>
            <a:normAutofit/>
          </a:bodyPr>
          <a:lstStyle/>
          <a:p>
            <a:r>
              <a:rPr lang="ru-RU" sz="2000" b="1" dirty="0">
                <a:solidFill>
                  <a:srgbClr val="C00000"/>
                </a:solidFill>
                <a:latin typeface="+mn-lt"/>
              </a:rPr>
              <a:t>Автоматическая блокировка</a:t>
            </a:r>
          </a:p>
        </p:txBody>
      </p:sp>
      <p:sp>
        <p:nvSpPr>
          <p:cNvPr id="6" name="Объект 5"/>
          <p:cNvSpPr>
            <a:spLocks noGrp="1"/>
          </p:cNvSpPr>
          <p:nvPr>
            <p:ph idx="1"/>
          </p:nvPr>
        </p:nvSpPr>
        <p:spPr>
          <a:xfrm>
            <a:off x="26893" y="2393576"/>
            <a:ext cx="9033414" cy="4464424"/>
          </a:xfrm>
        </p:spPr>
        <p:txBody>
          <a:bodyPr>
            <a:normAutofit lnSpcReduction="10000"/>
          </a:bodyPr>
          <a:lstStyle/>
          <a:p>
            <a:pPr marL="0" indent="0" algn="just">
              <a:buNone/>
            </a:pPr>
            <a:r>
              <a:rPr lang="ru-RU" sz="2000" b="1" dirty="0" smtClean="0"/>
              <a:t>1.Преимущества </a:t>
            </a:r>
            <a:r>
              <a:rPr lang="ru-RU" sz="2000" b="1" dirty="0"/>
              <a:t>автоблокировки перед ПАБ; требования ПТЭ, </a:t>
            </a:r>
            <a:r>
              <a:rPr lang="ru-RU" sz="2000" b="1" dirty="0" smtClean="0"/>
              <a:t>предъявляемые </a:t>
            </a:r>
            <a:r>
              <a:rPr lang="ru-RU" sz="2000" b="1" dirty="0"/>
              <a:t>к работе устройств автоблокировки</a:t>
            </a:r>
            <a:r>
              <a:rPr lang="ru-RU" sz="2000" b="1" dirty="0" smtClean="0"/>
              <a:t>.</a:t>
            </a:r>
          </a:p>
          <a:p>
            <a:pPr marL="0" indent="0" algn="just">
              <a:buNone/>
            </a:pPr>
            <a:r>
              <a:rPr lang="ru-RU" sz="2000" b="1" dirty="0" smtClean="0"/>
              <a:t>2.Общие </a:t>
            </a:r>
            <a:r>
              <a:rPr lang="ru-RU" sz="2000" b="1" dirty="0"/>
              <a:t>принципы интервального регулирования движения поездов. Классификация систем автоблокировки</a:t>
            </a:r>
            <a:r>
              <a:rPr lang="ru-RU" sz="2000" b="1" dirty="0" smtClean="0"/>
              <a:t>.</a:t>
            </a:r>
          </a:p>
          <a:p>
            <a:pPr marL="0" indent="0" algn="just">
              <a:buNone/>
            </a:pPr>
            <a:r>
              <a:rPr lang="ru-RU" sz="2000" b="1" dirty="0" smtClean="0"/>
              <a:t>3.Принципы </a:t>
            </a:r>
            <a:r>
              <a:rPr lang="ru-RU" sz="2000" b="1" dirty="0"/>
              <a:t>построения и работы двухпутной односторонней автоблокировки постоянного и переменного </a:t>
            </a:r>
            <a:r>
              <a:rPr lang="ru-RU" sz="2000" b="1" dirty="0" smtClean="0"/>
              <a:t>тока </a:t>
            </a:r>
            <a:r>
              <a:rPr lang="ru-RU" sz="2000" i="1" dirty="0" smtClean="0"/>
              <a:t>(слайд 58)</a:t>
            </a:r>
            <a:r>
              <a:rPr lang="ru-RU" sz="2000" b="1" dirty="0" smtClean="0"/>
              <a:t>.</a:t>
            </a:r>
          </a:p>
          <a:p>
            <a:pPr marL="0" indent="0" algn="just">
              <a:buNone/>
            </a:pPr>
            <a:r>
              <a:rPr lang="ru-RU" sz="2000" b="1" dirty="0" smtClean="0"/>
              <a:t>4.Особенности </a:t>
            </a:r>
            <a:r>
              <a:rPr lang="ru-RU" sz="2000" b="1" dirty="0"/>
              <a:t>работы автоблокировки с централизованным расположением аппаратуры АБТЦ</a:t>
            </a:r>
            <a:r>
              <a:rPr lang="ru-RU" sz="2000" b="1" dirty="0" smtClean="0"/>
              <a:t>. </a:t>
            </a:r>
            <a:r>
              <a:rPr lang="ru-RU" sz="2000" i="1" dirty="0" smtClean="0"/>
              <a:t>(слайд 68)</a:t>
            </a:r>
          </a:p>
          <a:p>
            <a:pPr marL="0" indent="0" algn="just">
              <a:buNone/>
            </a:pPr>
            <a:r>
              <a:rPr lang="ru-RU" sz="2000" b="1" dirty="0" smtClean="0"/>
              <a:t>5.Особенности </a:t>
            </a:r>
            <a:r>
              <a:rPr lang="ru-RU" sz="2000" b="1" dirty="0"/>
              <a:t>построения и работы однопутной двусторонней </a:t>
            </a:r>
            <a:r>
              <a:rPr lang="ru-RU" sz="2000" b="1" dirty="0" smtClean="0"/>
              <a:t>АБ </a:t>
            </a:r>
            <a:r>
              <a:rPr lang="ru-RU" sz="2000" i="1" dirty="0"/>
              <a:t>(слайд </a:t>
            </a:r>
            <a:r>
              <a:rPr lang="ru-RU" sz="2000" i="1" dirty="0" smtClean="0"/>
              <a:t>39)</a:t>
            </a:r>
            <a:r>
              <a:rPr lang="ru-RU" sz="2000" b="1" dirty="0" smtClean="0"/>
              <a:t>. </a:t>
            </a:r>
            <a:endParaRPr lang="ru-RU" sz="2000" b="1" dirty="0"/>
          </a:p>
          <a:p>
            <a:pPr marL="0" indent="0" algn="just">
              <a:buNone/>
            </a:pPr>
            <a:r>
              <a:rPr lang="ru-RU" sz="2000" b="1" dirty="0" smtClean="0"/>
              <a:t>Способы </a:t>
            </a:r>
            <a:r>
              <a:rPr lang="ru-RU" sz="2000" b="1" dirty="0"/>
              <a:t>и порядок изменения направления движения на однопутных участках</a:t>
            </a:r>
            <a:r>
              <a:rPr lang="ru-RU" sz="2000" b="1" dirty="0" smtClean="0"/>
              <a:t>.</a:t>
            </a:r>
          </a:p>
          <a:p>
            <a:pPr marL="0" indent="0" algn="just">
              <a:buNone/>
            </a:pPr>
            <a:r>
              <a:rPr lang="ru-RU" sz="2000" b="1" dirty="0" smtClean="0"/>
              <a:t>6.Общие </a:t>
            </a:r>
            <a:r>
              <a:rPr lang="ru-RU" sz="2000" b="1" dirty="0"/>
              <a:t>сведения о двухпутной двусторонней автоблокировке</a:t>
            </a:r>
            <a:r>
              <a:rPr lang="ru-RU" sz="2000" b="1" dirty="0" smtClean="0"/>
              <a:t>.</a:t>
            </a:r>
          </a:p>
          <a:p>
            <a:pPr marL="0" indent="0" algn="just">
              <a:buNone/>
            </a:pPr>
            <a:r>
              <a:rPr lang="ru-RU" sz="2000" b="1" dirty="0" smtClean="0"/>
              <a:t>7.Порядок </a:t>
            </a:r>
            <a:r>
              <a:rPr lang="ru-RU" sz="2000" b="1" dirty="0"/>
              <a:t>организации временного двустороннего движения поездов по одному из путей двухпутного перегона</a:t>
            </a:r>
            <a:r>
              <a:rPr lang="ru-RU" sz="2000" b="1" dirty="0" smtClean="0"/>
              <a:t>. </a:t>
            </a:r>
            <a:r>
              <a:rPr lang="ru-RU" sz="2000" i="1" dirty="0"/>
              <a:t>(</a:t>
            </a:r>
            <a:r>
              <a:rPr lang="ru-RU" sz="2000" i="1"/>
              <a:t>слайд </a:t>
            </a:r>
            <a:r>
              <a:rPr lang="ru-RU" sz="2000" i="1" smtClean="0"/>
              <a:t>78)</a:t>
            </a:r>
            <a:endParaRPr lang="ru-RU" sz="2000" i="1" dirty="0"/>
          </a:p>
          <a:p>
            <a:pPr marL="0" indent="0" algn="just">
              <a:buNone/>
            </a:pPr>
            <a:endParaRPr lang="ru-RU" sz="2000" b="1" dirty="0"/>
          </a:p>
        </p:txBody>
      </p:sp>
      <p:sp>
        <p:nvSpPr>
          <p:cNvPr id="3" name="Прямоугольник 2"/>
          <p:cNvSpPr/>
          <p:nvPr/>
        </p:nvSpPr>
        <p:spPr>
          <a:xfrm>
            <a:off x="115100" y="1362943"/>
            <a:ext cx="3757999" cy="400110"/>
          </a:xfrm>
          <a:prstGeom prst="rect">
            <a:avLst/>
          </a:prstGeom>
        </p:spPr>
        <p:txBody>
          <a:bodyPr wrap="square">
            <a:spAutoFit/>
          </a:bodyPr>
          <a:lstStyle/>
          <a:p>
            <a:r>
              <a:rPr lang="ru-RU" sz="2000" b="1" dirty="0">
                <a:solidFill>
                  <a:srgbClr val="002060"/>
                </a:solidFill>
              </a:rPr>
              <a:t>Курс лекций Глава 8. стр. </a:t>
            </a:r>
            <a:r>
              <a:rPr lang="ru-RU" sz="2000" b="1" dirty="0" smtClean="0">
                <a:solidFill>
                  <a:srgbClr val="002060"/>
                </a:solidFill>
              </a:rPr>
              <a:t>44-54</a:t>
            </a:r>
            <a:endParaRPr lang="ru-RU" sz="2000" b="1" dirty="0">
              <a:solidFill>
                <a:srgbClr val="002060"/>
              </a:solidFill>
            </a:endParaRPr>
          </a:p>
        </p:txBody>
      </p:sp>
      <p:pic>
        <p:nvPicPr>
          <p:cNvPr id="4" name="Рисунок 3"/>
          <p:cNvPicPr>
            <a:picLocks noChangeAspect="1"/>
          </p:cNvPicPr>
          <p:nvPr/>
        </p:nvPicPr>
        <p:blipFill>
          <a:blip r:embed="rId2"/>
          <a:stretch>
            <a:fillRect/>
          </a:stretch>
        </p:blipFill>
        <p:spPr>
          <a:xfrm>
            <a:off x="4101352" y="26895"/>
            <a:ext cx="4958955" cy="2393576"/>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2796989"/>
          </a:xfrm>
        </p:spPr>
        <p:txBody>
          <a:bodyPr>
            <a:normAutofit/>
          </a:bodyPr>
          <a:lstStyle/>
          <a:p>
            <a:pPr marL="0" indent="0" algn="just">
              <a:buNone/>
            </a:pPr>
            <a:r>
              <a:rPr lang="ru-RU" sz="2000" b="1" u="sng" dirty="0" smtClean="0">
                <a:solidFill>
                  <a:srgbClr val="C00000"/>
                </a:solidFill>
              </a:rPr>
              <a:t>Любая </a:t>
            </a:r>
            <a:r>
              <a:rPr lang="ru-RU" sz="2000" b="1" u="sng" dirty="0">
                <a:solidFill>
                  <a:srgbClr val="C00000"/>
                </a:solidFill>
              </a:rPr>
              <a:t>система АБ должна </a:t>
            </a:r>
            <a:r>
              <a:rPr lang="ru-RU" sz="2000" b="1" dirty="0">
                <a:solidFill>
                  <a:srgbClr val="C00000"/>
                </a:solidFill>
              </a:rPr>
              <a:t>обладать высокой надежностью, гарантировать отсутствие опасных отказов и обеспечивать:</a:t>
            </a:r>
          </a:p>
          <a:p>
            <a:pPr marL="0" indent="0" algn="just">
              <a:buNone/>
            </a:pPr>
            <a:r>
              <a:rPr lang="ru-RU" sz="2000" dirty="0"/>
              <a:t>• связь между показаниями светофора и состоянием блок-участка;</a:t>
            </a:r>
          </a:p>
          <a:p>
            <a:pPr marL="0" indent="0" algn="just">
              <a:buNone/>
            </a:pPr>
            <a:r>
              <a:rPr lang="ru-RU" sz="2000" dirty="0"/>
              <a:t>• связь между показаниями проходных светофоров;</a:t>
            </a:r>
          </a:p>
          <a:p>
            <a:pPr marL="0" indent="0" algn="just">
              <a:buNone/>
            </a:pPr>
            <a:r>
              <a:rPr lang="ru-RU" sz="2000" dirty="0"/>
              <a:t>• управление огнями светофора;</a:t>
            </a:r>
          </a:p>
          <a:p>
            <a:pPr marL="0" indent="0" algn="just">
              <a:buNone/>
            </a:pPr>
            <a:r>
              <a:rPr lang="ru-RU" sz="2000" dirty="0"/>
              <a:t>• контроль целостности нити лампы красного огня и автоматический перенос красного огня на предыдущий светофор при повреждении цепи лампы красного огня данного светофора</a:t>
            </a:r>
            <a:r>
              <a:rPr lang="ru-RU" sz="2000" dirty="0" smtClean="0"/>
              <a:t>;</a:t>
            </a:r>
            <a:endParaRPr lang="ru-RU" sz="2000" dirty="0"/>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30392"/>
          <a:stretch/>
        </p:blipFill>
        <p:spPr>
          <a:xfrm>
            <a:off x="430306" y="440125"/>
            <a:ext cx="3339319" cy="3620886"/>
          </a:xfrm>
          <a:prstGeom prst="rect">
            <a:avLst/>
          </a:prstGeom>
        </p:spPr>
      </p:pic>
      <p:pic>
        <p:nvPicPr>
          <p:cNvPr id="4" name="Рисунок 3"/>
          <p:cNvPicPr>
            <a:picLocks noChangeAspect="1"/>
          </p:cNvPicPr>
          <p:nvPr/>
        </p:nvPicPr>
        <p:blipFill rotWithShape="1">
          <a:blip r:embed="rId3"/>
          <a:srcRect l="29117" t="36100" r="23971" b="5592"/>
          <a:stretch/>
        </p:blipFill>
        <p:spPr>
          <a:xfrm>
            <a:off x="4303231" y="440125"/>
            <a:ext cx="4289611" cy="3620885"/>
          </a:xfrm>
          <a:prstGeom prst="rect">
            <a:avLst/>
          </a:prstGeom>
        </p:spPr>
      </p:pic>
    </p:spTree>
    <p:extLst>
      <p:ext uri="{BB962C8B-B14F-4D97-AF65-F5344CB8AC3E}">
        <p14:creationId xmlns:p14="http://schemas.microsoft.com/office/powerpoint/2010/main" val="2173365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222375"/>
            <a:ext cx="9022977" cy="2796989"/>
          </a:xfrm>
        </p:spPr>
        <p:txBody>
          <a:bodyPr>
            <a:normAutofit/>
          </a:bodyPr>
          <a:lstStyle/>
          <a:p>
            <a:pPr marL="0" indent="0" algn="just">
              <a:buNone/>
            </a:pPr>
            <a:r>
              <a:rPr lang="ru-RU" sz="2000" b="1" u="sng" dirty="0" smtClean="0">
                <a:solidFill>
                  <a:srgbClr val="C00000"/>
                </a:solidFill>
              </a:rPr>
              <a:t>Любая </a:t>
            </a:r>
            <a:r>
              <a:rPr lang="ru-RU" sz="2000" b="1" u="sng" dirty="0">
                <a:solidFill>
                  <a:srgbClr val="C00000"/>
                </a:solidFill>
              </a:rPr>
              <a:t>система АБ должна </a:t>
            </a:r>
            <a:r>
              <a:rPr lang="ru-RU" sz="2000" b="1" dirty="0">
                <a:solidFill>
                  <a:srgbClr val="C00000"/>
                </a:solidFill>
              </a:rPr>
              <a:t>обладать высокой надежностью, гарантировать отсутствие опасных отказов и обеспечивать:</a:t>
            </a:r>
          </a:p>
          <a:p>
            <a:pPr marL="0" indent="0" algn="just">
              <a:buNone/>
            </a:pPr>
            <a:r>
              <a:rPr lang="ru-RU" sz="2000" dirty="0" smtClean="0"/>
              <a:t>• </a:t>
            </a:r>
            <a:r>
              <a:rPr lang="ru-RU" sz="2000" dirty="0"/>
              <a:t>смену направления движения на перегоне при двустороннем действии на однопутных и двухпутных (при закрытии одного из путей для капитального ремонта) линиях;</a:t>
            </a:r>
          </a:p>
          <a:p>
            <a:pPr marL="0" indent="0" algn="just">
              <a:buNone/>
            </a:pPr>
            <a:r>
              <a:rPr lang="ru-RU" sz="2000" dirty="0"/>
              <a:t>• исключение появления на светофоре более разрешающих сигнальных показаний при замыкании изолирующих стыков в РЦ.</a:t>
            </a:r>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r="7941"/>
          <a:stretch/>
        </p:blipFill>
        <p:spPr>
          <a:xfrm>
            <a:off x="454011" y="372077"/>
            <a:ext cx="7698440" cy="3783063"/>
          </a:xfrm>
          <a:prstGeom prst="rect">
            <a:avLst/>
          </a:prstGeom>
        </p:spPr>
      </p:pic>
    </p:spTree>
    <p:extLst>
      <p:ext uri="{BB962C8B-B14F-4D97-AF65-F5344CB8AC3E}">
        <p14:creationId xmlns:p14="http://schemas.microsoft.com/office/powerpoint/2010/main" val="1594447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370294"/>
            <a:ext cx="9117106" cy="1922929"/>
          </a:xfrm>
        </p:spPr>
        <p:txBody>
          <a:bodyPr>
            <a:normAutofit/>
          </a:bodyPr>
          <a:lstStyle/>
          <a:p>
            <a:pPr marL="0" indent="0" algn="just">
              <a:buNone/>
            </a:pPr>
            <a:r>
              <a:rPr lang="ru-RU" sz="2000" b="1" dirty="0" smtClean="0">
                <a:solidFill>
                  <a:srgbClr val="C00000"/>
                </a:solidFill>
              </a:rPr>
              <a:t>      </a:t>
            </a:r>
            <a:r>
              <a:rPr lang="ru-RU" sz="2000" b="1" u="sng" dirty="0" smtClean="0">
                <a:solidFill>
                  <a:srgbClr val="C00000"/>
                </a:solidFill>
              </a:rPr>
              <a:t>На </a:t>
            </a:r>
            <a:r>
              <a:rPr lang="ru-RU" sz="2000" b="1" u="sng" dirty="0">
                <a:solidFill>
                  <a:srgbClr val="C00000"/>
                </a:solidFill>
              </a:rPr>
              <a:t>сети железных дорог применяются различные системы АБ. </a:t>
            </a:r>
            <a:endParaRPr lang="ru-RU" sz="2000" b="1" u="sng" dirty="0" smtClean="0">
              <a:solidFill>
                <a:srgbClr val="C00000"/>
              </a:solidFill>
            </a:endParaRPr>
          </a:p>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принятой </a:t>
            </a:r>
            <a:r>
              <a:rPr lang="ru-RU" sz="2000" b="1" u="sng" dirty="0">
                <a:solidFill>
                  <a:srgbClr val="C00000"/>
                </a:solidFill>
              </a:rPr>
              <a:t>значности сигнализации </a:t>
            </a:r>
            <a:r>
              <a:rPr lang="ru-RU" sz="2000" dirty="0"/>
              <a:t>проходными светофорами </a:t>
            </a:r>
            <a:r>
              <a:rPr lang="ru-RU" sz="2000" dirty="0" smtClean="0"/>
              <a:t>АБ бывает:  </a:t>
            </a:r>
            <a:r>
              <a:rPr lang="ru-RU" sz="2000" b="1" dirty="0"/>
              <a:t>двузначной</a:t>
            </a:r>
            <a:r>
              <a:rPr lang="ru-RU" sz="2000" dirty="0"/>
              <a:t> (распространена на метрополитене, где интервал между следующими друг за другом поездами равен 3 </a:t>
            </a:r>
            <a:r>
              <a:rPr lang="ru-RU" sz="2000" dirty="0" smtClean="0"/>
              <a:t>мин), </a:t>
            </a:r>
            <a:r>
              <a:rPr lang="ru-RU" sz="2000" b="1" dirty="0" smtClean="0"/>
              <a:t>трехзначной</a:t>
            </a:r>
            <a:r>
              <a:rPr lang="ru-RU" sz="2000" dirty="0" smtClean="0"/>
              <a:t> </a:t>
            </a:r>
            <a:r>
              <a:rPr lang="ru-RU" sz="2000" dirty="0"/>
              <a:t>и </a:t>
            </a:r>
            <a:r>
              <a:rPr lang="ru-RU" sz="2000" b="1" dirty="0"/>
              <a:t>четырехзначной. </a:t>
            </a:r>
            <a:endParaRPr lang="ru-RU" sz="2000" b="1" dirty="0" smtClean="0"/>
          </a:p>
        </p:txBody>
      </p:sp>
      <p:sp>
        <p:nvSpPr>
          <p:cNvPr id="6"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4" name="Рисунок 3"/>
          <p:cNvPicPr>
            <a:picLocks noChangeAspect="1"/>
          </p:cNvPicPr>
          <p:nvPr/>
        </p:nvPicPr>
        <p:blipFill rotWithShape="1">
          <a:blip r:embed="rId2"/>
          <a:srcRect l="40000" t="7868" r="12794"/>
          <a:stretch/>
        </p:blipFill>
        <p:spPr>
          <a:xfrm>
            <a:off x="147918" y="389966"/>
            <a:ext cx="2675965" cy="3402106"/>
          </a:xfrm>
          <a:prstGeom prst="rect">
            <a:avLst/>
          </a:prstGeom>
        </p:spPr>
      </p:pic>
      <p:pic>
        <p:nvPicPr>
          <p:cNvPr id="5" name="Рисунок 4"/>
          <p:cNvPicPr>
            <a:picLocks noChangeAspect="1"/>
          </p:cNvPicPr>
          <p:nvPr/>
        </p:nvPicPr>
        <p:blipFill rotWithShape="1">
          <a:blip r:embed="rId3"/>
          <a:srcRect l="28824" r="32794"/>
          <a:stretch/>
        </p:blipFill>
        <p:spPr>
          <a:xfrm>
            <a:off x="3148578" y="403413"/>
            <a:ext cx="2309306" cy="3402106"/>
          </a:xfrm>
          <a:prstGeom prst="rect">
            <a:avLst/>
          </a:prstGeom>
        </p:spPr>
      </p:pic>
      <p:pic>
        <p:nvPicPr>
          <p:cNvPr id="8" name="Рисунок 7"/>
          <p:cNvPicPr>
            <a:picLocks noChangeAspect="1"/>
          </p:cNvPicPr>
          <p:nvPr/>
        </p:nvPicPr>
        <p:blipFill rotWithShape="1">
          <a:blip r:embed="rId4"/>
          <a:srcRect l="15412" t="4588" r="30412" b="6470"/>
          <a:stretch/>
        </p:blipFill>
        <p:spPr>
          <a:xfrm>
            <a:off x="6138128" y="413231"/>
            <a:ext cx="2696589" cy="3378841"/>
          </a:xfrm>
          <a:prstGeom prst="rect">
            <a:avLst/>
          </a:prstGeom>
        </p:spPr>
      </p:pic>
    </p:spTree>
    <p:extLst>
      <p:ext uri="{BB962C8B-B14F-4D97-AF65-F5344CB8AC3E}">
        <p14:creationId xmlns:p14="http://schemas.microsoft.com/office/powerpoint/2010/main" val="3516339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69315" y="3180946"/>
            <a:ext cx="9034344" cy="3677054"/>
          </a:xfrm>
        </p:spPr>
        <p:txBody>
          <a:bodyPr>
            <a:normAutofit/>
          </a:bodyPr>
          <a:lstStyle/>
          <a:p>
            <a:pPr marL="0" indent="0" algn="just">
              <a:buNone/>
            </a:pPr>
            <a:r>
              <a:rPr lang="ru-RU" sz="2000" dirty="0"/>
              <a:t>На железнодорожных линиях, </a:t>
            </a:r>
            <a:r>
              <a:rPr lang="ru-RU" sz="2000" b="1" dirty="0"/>
              <a:t>где</a:t>
            </a:r>
            <a:r>
              <a:rPr lang="ru-RU" sz="2000" dirty="0"/>
              <a:t> </a:t>
            </a:r>
            <a:r>
              <a:rPr lang="ru-RU" sz="2000" b="1" dirty="0"/>
              <a:t>преобладает движение </a:t>
            </a:r>
            <a:r>
              <a:rPr lang="ru-RU" sz="2000" b="1" dirty="0">
                <a:solidFill>
                  <a:srgbClr val="002060"/>
                </a:solidFill>
              </a:rPr>
              <a:t>грузовых поездов</a:t>
            </a:r>
            <a:r>
              <a:rPr lang="ru-RU" sz="2000" dirty="0"/>
              <a:t>, используется </a:t>
            </a:r>
            <a:r>
              <a:rPr lang="ru-RU" sz="2000" b="1" dirty="0" smtClean="0">
                <a:solidFill>
                  <a:srgbClr val="C00000"/>
                </a:solidFill>
              </a:rPr>
              <a:t>АБ </a:t>
            </a:r>
            <a:r>
              <a:rPr lang="ru-RU" sz="2000" b="1" dirty="0">
                <a:solidFill>
                  <a:srgbClr val="C00000"/>
                </a:solidFill>
              </a:rPr>
              <a:t>с трехзначной </a:t>
            </a:r>
            <a:r>
              <a:rPr lang="ru-RU" sz="2000" b="1" dirty="0" smtClean="0">
                <a:solidFill>
                  <a:srgbClr val="C00000"/>
                </a:solidFill>
              </a:rPr>
              <a:t>сигнализацией</a:t>
            </a:r>
            <a:r>
              <a:rPr lang="ru-RU" sz="2000" dirty="0" smtClean="0"/>
              <a:t>, </a:t>
            </a:r>
            <a:r>
              <a:rPr lang="ru-RU" sz="2000" dirty="0"/>
              <a:t>на линиях </a:t>
            </a:r>
            <a:r>
              <a:rPr lang="ru-RU" sz="2000" b="1" dirty="0">
                <a:solidFill>
                  <a:srgbClr val="002060"/>
                </a:solidFill>
              </a:rPr>
              <a:t>с пригородным движением – </a:t>
            </a:r>
            <a:r>
              <a:rPr lang="ru-RU" sz="2000" b="1" dirty="0">
                <a:solidFill>
                  <a:srgbClr val="C00000"/>
                </a:solidFill>
              </a:rPr>
              <a:t>АБ с четырехзначной </a:t>
            </a:r>
            <a:r>
              <a:rPr lang="ru-RU" sz="2000" b="1" dirty="0" smtClean="0">
                <a:solidFill>
                  <a:srgbClr val="C00000"/>
                </a:solidFill>
              </a:rPr>
              <a:t>сигнализацией</a:t>
            </a:r>
            <a:r>
              <a:rPr lang="ru-RU" sz="2000" b="1" dirty="0" smtClean="0">
                <a:solidFill>
                  <a:srgbClr val="002060"/>
                </a:solidFill>
              </a:rPr>
              <a:t>. </a:t>
            </a:r>
          </a:p>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трехзначной сигнализации </a:t>
            </a:r>
            <a:r>
              <a:rPr lang="ru-RU" sz="2000" b="1" dirty="0"/>
              <a:t>разграничение поездов делается </a:t>
            </a:r>
            <a:r>
              <a:rPr lang="ru-RU" sz="2000" b="1" dirty="0" smtClean="0">
                <a:solidFill>
                  <a:srgbClr val="002060"/>
                </a:solidFill>
              </a:rPr>
              <a:t>тремя </a:t>
            </a:r>
            <a:r>
              <a:rPr lang="ru-RU" sz="2000" b="1" dirty="0">
                <a:solidFill>
                  <a:srgbClr val="002060"/>
                </a:solidFill>
              </a:rPr>
              <a:t>блок-участками</a:t>
            </a:r>
            <a:r>
              <a:rPr lang="ru-RU" sz="2000" dirty="0"/>
              <a:t>. Такая сигнализация предусматривает наличие между попутными смежными светофорами </a:t>
            </a:r>
            <a:r>
              <a:rPr lang="ru-RU" sz="2000" b="1" dirty="0"/>
              <a:t>расстояния</a:t>
            </a:r>
            <a:r>
              <a:rPr lang="ru-RU" sz="2000" dirty="0"/>
              <a:t> не менее требуемого тормозного </a:t>
            </a:r>
            <a:r>
              <a:rPr lang="ru-RU" sz="2000" dirty="0" smtClean="0"/>
              <a:t>пути, т.е. </a:t>
            </a:r>
            <a:r>
              <a:rPr lang="ru-RU" sz="2000" b="1" dirty="0" smtClean="0"/>
              <a:t>не </a:t>
            </a:r>
            <a:r>
              <a:rPr lang="ru-RU" sz="2000" b="1" dirty="0"/>
              <a:t>менее 1000 м</a:t>
            </a:r>
            <a:r>
              <a:rPr lang="ru-RU" sz="2000" dirty="0"/>
              <a:t>, наибольшая длина блок-участка — </a:t>
            </a:r>
            <a:r>
              <a:rPr lang="ru-RU" sz="2000" b="1" dirty="0"/>
              <a:t>не более 2600 м</a:t>
            </a:r>
            <a:r>
              <a:rPr lang="ru-RU" sz="2000" dirty="0"/>
              <a:t>, а участков приближения </a:t>
            </a:r>
            <a:r>
              <a:rPr lang="ru-RU" sz="2000" b="1" dirty="0"/>
              <a:t>перед входным светофором станции — не более 1500 м</a:t>
            </a:r>
            <a:r>
              <a:rPr lang="ru-RU" sz="2000" dirty="0"/>
              <a:t>. </a:t>
            </a:r>
            <a:r>
              <a:rPr lang="ru-RU" sz="2000" b="1" dirty="0">
                <a:solidFill>
                  <a:srgbClr val="002060"/>
                </a:solidFill>
              </a:rPr>
              <a:t>Интервал попутного следования поездов </a:t>
            </a:r>
            <a:r>
              <a:rPr lang="ru-RU" sz="2000" b="1" dirty="0"/>
              <a:t>при трехзначной автоблокировке принимают</a:t>
            </a:r>
            <a:r>
              <a:rPr lang="ru-RU" sz="2000" dirty="0"/>
              <a:t> </a:t>
            </a:r>
            <a:r>
              <a:rPr lang="ru-RU" sz="2000" b="1" dirty="0">
                <a:solidFill>
                  <a:srgbClr val="C00000"/>
                </a:solidFill>
              </a:rPr>
              <a:t>8...10 мин</a:t>
            </a:r>
            <a:r>
              <a:rPr lang="ru-RU" sz="2000" dirty="0"/>
              <a:t>, в ряде случаев 6 мин. </a:t>
            </a:r>
          </a:p>
        </p:txBody>
      </p:sp>
      <p:pic>
        <p:nvPicPr>
          <p:cNvPr id="6" name="Picture 4" descr="http://morepic.ru/images/58697807890876786599_4325.jpg"/>
          <p:cNvPicPr>
            <a:picLocks noChangeAspect="1" noChangeArrowheads="1"/>
          </p:cNvPicPr>
          <p:nvPr/>
        </p:nvPicPr>
        <p:blipFill rotWithShape="1">
          <a:blip r:embed="rId2">
            <a:extLst>
              <a:ext uri="{28A0092B-C50C-407E-A947-70E740481C1C}">
                <a14:useLocalDpi xmlns:a14="http://schemas.microsoft.com/office/drawing/2010/main" val="0"/>
              </a:ext>
            </a:extLst>
          </a:blip>
          <a:srcRect l="1861" t="3627" r="405" b="56667"/>
          <a:stretch/>
        </p:blipFill>
        <p:spPr bwMode="auto">
          <a:xfrm>
            <a:off x="109656" y="911683"/>
            <a:ext cx="8926839" cy="212228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9656" y="918756"/>
            <a:ext cx="1763688" cy="387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475656" y="1869649"/>
            <a:ext cx="1440160" cy="40722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1000-2600 м</a:t>
            </a:r>
            <a:endParaRPr lang="ru-RU" b="1" dirty="0">
              <a:solidFill>
                <a:schemeClr val="tx1"/>
              </a:solidFill>
            </a:endParaRPr>
          </a:p>
        </p:txBody>
      </p:sp>
      <p:sp>
        <p:nvSpPr>
          <p:cNvPr id="9" name="Прямоугольник 8"/>
          <p:cNvSpPr/>
          <p:nvPr/>
        </p:nvSpPr>
        <p:spPr>
          <a:xfrm>
            <a:off x="3697297" y="1628800"/>
            <a:ext cx="1169038" cy="369332"/>
          </a:xfrm>
          <a:prstGeom prst="rect">
            <a:avLst/>
          </a:prstGeom>
        </p:spPr>
        <p:txBody>
          <a:bodyPr wrap="none">
            <a:spAutoFit/>
          </a:bodyPr>
          <a:lstStyle/>
          <a:p>
            <a:r>
              <a:rPr lang="ru-RU" b="1" dirty="0" smtClean="0">
                <a:solidFill>
                  <a:schemeClr val="tx1">
                    <a:lumMod val="65000"/>
                    <a:lumOff val="35000"/>
                  </a:schemeClr>
                </a:solidFill>
              </a:rPr>
              <a:t>интервал</a:t>
            </a:r>
            <a:r>
              <a:rPr lang="ru-RU" dirty="0" smtClean="0"/>
              <a:t> </a:t>
            </a:r>
            <a:endParaRPr lang="ru-RU" dirty="0"/>
          </a:p>
        </p:txBody>
      </p:sp>
      <p:sp>
        <p:nvSpPr>
          <p:cNvPr id="4" name="Прямоугольник 3"/>
          <p:cNvSpPr/>
          <p:nvPr/>
        </p:nvSpPr>
        <p:spPr>
          <a:xfrm>
            <a:off x="3203848" y="1628800"/>
            <a:ext cx="72008" cy="551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2763391" y="240070"/>
            <a:ext cx="2770054" cy="400110"/>
          </a:xfrm>
          <a:prstGeom prst="rect">
            <a:avLst/>
          </a:prstGeom>
        </p:spPr>
        <p:txBody>
          <a:bodyPr wrap="none">
            <a:spAutoFit/>
          </a:bodyPr>
          <a:lstStyle/>
          <a:p>
            <a:r>
              <a:rPr lang="ru-RU" sz="2000" b="1" u="sng" dirty="0" smtClean="0">
                <a:solidFill>
                  <a:srgbClr val="002060"/>
                </a:solidFill>
              </a:rPr>
              <a:t>Системы сигнализации</a:t>
            </a:r>
            <a:endParaRPr lang="ru-RU" sz="2000" u="sng" dirty="0">
              <a:solidFill>
                <a:srgbClr val="002060"/>
              </a:solidFill>
            </a:endParaRPr>
          </a:p>
        </p:txBody>
      </p:sp>
      <p:sp>
        <p:nvSpPr>
          <p:cNvPr id="13"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856573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morepic.ru/images/58697807890876786599_4325.jpg"/>
          <p:cNvPicPr>
            <a:picLocks noChangeAspect="1" noChangeArrowheads="1"/>
          </p:cNvPicPr>
          <p:nvPr/>
        </p:nvPicPr>
        <p:blipFill rotWithShape="1">
          <a:blip r:embed="rId2">
            <a:extLst>
              <a:ext uri="{28A0092B-C50C-407E-A947-70E740481C1C}">
                <a14:useLocalDpi xmlns:a14="http://schemas.microsoft.com/office/drawing/2010/main" val="0"/>
              </a:ext>
            </a:extLst>
          </a:blip>
          <a:srcRect l="1861" t="43333" r="1087" b="8138"/>
          <a:stretch/>
        </p:blipFill>
        <p:spPr bwMode="auto">
          <a:xfrm>
            <a:off x="181665" y="510742"/>
            <a:ext cx="8782823" cy="227018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495111"/>
            <a:ext cx="1440160" cy="3416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6156176" y="510742"/>
            <a:ext cx="576064" cy="3259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394038" y="1772816"/>
            <a:ext cx="1315364" cy="407223"/>
          </a:xfrm>
          <a:prstGeom prst="rect">
            <a:avLst/>
          </a:prstGeom>
          <a:solidFill>
            <a:schemeClr val="accent2">
              <a:lumMod val="20000"/>
              <a:lumOff val="8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900-2600 м</a:t>
            </a:r>
            <a:endParaRPr lang="ru-RU" b="1" dirty="0">
              <a:solidFill>
                <a:schemeClr val="tx1"/>
              </a:solidFill>
            </a:endParaRPr>
          </a:p>
        </p:txBody>
      </p:sp>
      <p:sp>
        <p:nvSpPr>
          <p:cNvPr id="9" name="Прямоугольник 8"/>
          <p:cNvSpPr/>
          <p:nvPr/>
        </p:nvSpPr>
        <p:spPr>
          <a:xfrm>
            <a:off x="3921775" y="1461169"/>
            <a:ext cx="1169038" cy="369332"/>
          </a:xfrm>
          <a:prstGeom prst="rect">
            <a:avLst/>
          </a:prstGeom>
        </p:spPr>
        <p:txBody>
          <a:bodyPr wrap="none">
            <a:spAutoFit/>
          </a:bodyPr>
          <a:lstStyle/>
          <a:p>
            <a:r>
              <a:rPr lang="ru-RU" b="1" dirty="0" smtClean="0">
                <a:solidFill>
                  <a:schemeClr val="tx1">
                    <a:lumMod val="65000"/>
                    <a:lumOff val="35000"/>
                  </a:schemeClr>
                </a:solidFill>
              </a:rPr>
              <a:t>интервал</a:t>
            </a:r>
            <a:r>
              <a:rPr lang="ru-RU" dirty="0" smtClean="0"/>
              <a:t> </a:t>
            </a:r>
            <a:endParaRPr lang="ru-RU" dirty="0"/>
          </a:p>
        </p:txBody>
      </p:sp>
      <p:sp>
        <p:nvSpPr>
          <p:cNvPr id="12" name="Прямоугольник 11"/>
          <p:cNvSpPr/>
          <p:nvPr/>
        </p:nvSpPr>
        <p:spPr>
          <a:xfrm>
            <a:off x="3419872" y="1772816"/>
            <a:ext cx="144016" cy="2036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rotWithShape="1">
          <a:blip r:embed="rId3"/>
          <a:srcRect l="41457" t="29375" b="2614"/>
          <a:stretch/>
        </p:blipFill>
        <p:spPr>
          <a:xfrm>
            <a:off x="4985792" y="3718722"/>
            <a:ext cx="4104456" cy="3118847"/>
          </a:xfrm>
          <a:prstGeom prst="rect">
            <a:avLst/>
          </a:prstGeom>
        </p:spPr>
      </p:pic>
      <p:cxnSp>
        <p:nvCxnSpPr>
          <p:cNvPr id="10" name="Прямая соединительная линия 9"/>
          <p:cNvCxnSpPr/>
          <p:nvPr/>
        </p:nvCxnSpPr>
        <p:spPr>
          <a:xfrm>
            <a:off x="467544" y="980728"/>
            <a:ext cx="12241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81665" y="1268760"/>
            <a:ext cx="18700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16" name="Прямоугольник 15"/>
          <p:cNvSpPr/>
          <p:nvPr/>
        </p:nvSpPr>
        <p:spPr>
          <a:xfrm>
            <a:off x="121337" y="3753848"/>
            <a:ext cx="4693995" cy="1938992"/>
          </a:xfrm>
          <a:prstGeom prst="rect">
            <a:avLst/>
          </a:prstGeom>
        </p:spPr>
        <p:txBody>
          <a:bodyPr wrap="square">
            <a:spAutoFit/>
          </a:bodyPr>
          <a:lstStyle/>
          <a:p>
            <a:pPr algn="just"/>
            <a:r>
              <a:rPr lang="ru-RU" sz="2000" dirty="0"/>
              <a:t>Такие поезда вследствие частых остановок имеют меньшие скорости и тормозные </a:t>
            </a:r>
            <a:r>
              <a:rPr lang="ru-RU" sz="2000" dirty="0" smtClean="0"/>
              <a:t>пути</a:t>
            </a:r>
            <a:r>
              <a:rPr lang="ru-RU" sz="2000" dirty="0"/>
              <a:t>. </a:t>
            </a:r>
            <a:r>
              <a:rPr lang="ru-RU" sz="2000" b="1" dirty="0">
                <a:solidFill>
                  <a:srgbClr val="C00000"/>
                </a:solidFill>
              </a:rPr>
              <a:t>При четырехзначной сигнализации </a:t>
            </a:r>
            <a:r>
              <a:rPr lang="ru-RU" sz="2000" b="1" dirty="0" smtClean="0"/>
              <a:t>разграничение </a:t>
            </a:r>
            <a:r>
              <a:rPr lang="ru-RU" sz="2000" b="1" dirty="0"/>
              <a:t>поездов </a:t>
            </a:r>
            <a:r>
              <a:rPr lang="ru-RU" sz="2000" b="1" dirty="0" smtClean="0"/>
              <a:t>делается </a:t>
            </a:r>
            <a:r>
              <a:rPr lang="ru-RU" sz="2000" b="1" dirty="0" smtClean="0">
                <a:solidFill>
                  <a:srgbClr val="002060"/>
                </a:solidFill>
              </a:rPr>
              <a:t>четырьмя блок-участками.</a:t>
            </a:r>
            <a:endParaRPr lang="ru-RU" sz="2000" b="1" dirty="0">
              <a:solidFill>
                <a:srgbClr val="002060"/>
              </a:solidFill>
            </a:endParaRPr>
          </a:p>
          <a:p>
            <a:pPr algn="just"/>
            <a:endParaRPr lang="ru-RU" sz="2000" dirty="0"/>
          </a:p>
        </p:txBody>
      </p:sp>
      <p:sp>
        <p:nvSpPr>
          <p:cNvPr id="13" name="Прямоугольник 12"/>
          <p:cNvSpPr/>
          <p:nvPr/>
        </p:nvSpPr>
        <p:spPr>
          <a:xfrm>
            <a:off x="27952" y="2760059"/>
            <a:ext cx="9090247" cy="1015663"/>
          </a:xfrm>
          <a:prstGeom prst="rect">
            <a:avLst/>
          </a:prstGeom>
        </p:spPr>
        <p:txBody>
          <a:bodyPr wrap="square">
            <a:spAutoFit/>
          </a:bodyPr>
          <a:lstStyle/>
          <a:p>
            <a:pPr algn="just"/>
            <a:r>
              <a:rPr lang="ru-RU" sz="2000" b="1" dirty="0" smtClean="0">
                <a:solidFill>
                  <a:srgbClr val="002060"/>
                </a:solidFill>
              </a:rPr>
              <a:t>  Четырехзначная </a:t>
            </a:r>
            <a:r>
              <a:rPr lang="ru-RU" sz="2000" b="1" dirty="0">
                <a:solidFill>
                  <a:srgbClr val="002060"/>
                </a:solidFill>
              </a:rPr>
              <a:t>сигнализация </a:t>
            </a:r>
            <a:r>
              <a:rPr lang="ru-RU" sz="2000" b="1" dirty="0"/>
              <a:t>применяется на участках</a:t>
            </a:r>
            <a:r>
              <a:rPr lang="ru-RU" sz="2000" dirty="0"/>
              <a:t>, </a:t>
            </a:r>
            <a:r>
              <a:rPr lang="ru-RU" sz="2000" b="1" dirty="0"/>
              <a:t>где </a:t>
            </a:r>
            <a:r>
              <a:rPr lang="ru-RU" sz="2000" b="1" dirty="0">
                <a:solidFill>
                  <a:srgbClr val="002060"/>
                </a:solidFill>
              </a:rPr>
              <a:t>обращаются поезда с разными скоростями и разными тормозными путями. </a:t>
            </a:r>
            <a:r>
              <a:rPr lang="ru-RU" sz="2000" dirty="0"/>
              <a:t>Такими участками являются участки с интенсивным движением пригородных поездов. </a:t>
            </a:r>
          </a:p>
        </p:txBody>
      </p:sp>
    </p:spTree>
    <p:extLst>
      <p:ext uri="{BB962C8B-B14F-4D97-AF65-F5344CB8AC3E}">
        <p14:creationId xmlns:p14="http://schemas.microsoft.com/office/powerpoint/2010/main" val="838010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35496" y="2755846"/>
            <a:ext cx="9034343" cy="2195235"/>
          </a:xfrm>
        </p:spPr>
        <p:txBody>
          <a:bodyPr>
            <a:normAutofit lnSpcReduction="10000"/>
          </a:bodyPr>
          <a:lstStyle/>
          <a:p>
            <a:pPr marL="0" indent="0" algn="just">
              <a:buNone/>
            </a:pPr>
            <a:r>
              <a:rPr lang="ru-RU" sz="2000" b="1" dirty="0">
                <a:solidFill>
                  <a:srgbClr val="002060"/>
                </a:solidFill>
              </a:rPr>
              <a:t>На участках, оборудованных </a:t>
            </a:r>
            <a:r>
              <a:rPr lang="ru-RU" sz="2000" b="1" dirty="0" smtClean="0">
                <a:solidFill>
                  <a:srgbClr val="002060"/>
                </a:solidFill>
              </a:rPr>
              <a:t>АБ </a:t>
            </a:r>
            <a:r>
              <a:rPr lang="ru-RU" sz="2000" b="1" dirty="0">
                <a:solidFill>
                  <a:srgbClr val="002060"/>
                </a:solidFill>
              </a:rPr>
              <a:t>с </a:t>
            </a:r>
            <a:r>
              <a:rPr lang="ru-RU" sz="2000" b="1" u="sng" dirty="0">
                <a:solidFill>
                  <a:srgbClr val="002060"/>
                </a:solidFill>
              </a:rPr>
              <a:t>четырехзначной сигнализацией</a:t>
            </a:r>
            <a:r>
              <a:rPr lang="ru-RU" sz="2000" b="1" dirty="0">
                <a:solidFill>
                  <a:srgbClr val="002060"/>
                </a:solidFill>
              </a:rPr>
              <a:t>, проходными, </a:t>
            </a:r>
            <a:r>
              <a:rPr lang="ru-RU" sz="2000" b="1" dirty="0" smtClean="0">
                <a:solidFill>
                  <a:srgbClr val="002060"/>
                </a:solidFill>
              </a:rPr>
              <a:t>светофорами </a:t>
            </a:r>
            <a:r>
              <a:rPr lang="ru-RU" sz="2000" b="1" dirty="0">
                <a:solidFill>
                  <a:srgbClr val="002060"/>
                </a:solidFill>
              </a:rPr>
              <a:t>подаются сигналы:</a:t>
            </a:r>
          </a:p>
          <a:p>
            <a:pPr marL="0" indent="0" algn="just">
              <a:buNone/>
            </a:pPr>
            <a:r>
              <a:rPr lang="ru-RU" sz="2000" b="1" dirty="0" smtClean="0">
                <a:solidFill>
                  <a:srgbClr val="C00000"/>
                </a:solidFill>
              </a:rPr>
              <a:t>один </a:t>
            </a:r>
            <a:r>
              <a:rPr lang="ru-RU" sz="2000" b="1" dirty="0">
                <a:solidFill>
                  <a:srgbClr val="C00000"/>
                </a:solidFill>
              </a:rPr>
              <a:t>зеленый огонь </a:t>
            </a:r>
            <a:r>
              <a:rPr lang="ru-RU" sz="2000" dirty="0"/>
              <a:t>— впереди свободны </a:t>
            </a:r>
            <a:r>
              <a:rPr lang="ru-RU" sz="2000" b="1" dirty="0"/>
              <a:t>три или более </a:t>
            </a:r>
            <a:r>
              <a:rPr lang="ru-RU" sz="2000" b="1" dirty="0" smtClean="0"/>
              <a:t>блок-участка</a:t>
            </a:r>
            <a:r>
              <a:rPr lang="ru-RU" sz="2000" dirty="0" smtClean="0"/>
              <a:t>;</a:t>
            </a:r>
          </a:p>
          <a:p>
            <a:pPr marL="0" indent="0" algn="just">
              <a:buNone/>
            </a:pPr>
            <a:r>
              <a:rPr lang="ru-RU" sz="2000" b="1" dirty="0">
                <a:solidFill>
                  <a:srgbClr val="C00000"/>
                </a:solidFill>
              </a:rPr>
              <a:t>один желтый и один зеленый огни </a:t>
            </a:r>
            <a:r>
              <a:rPr lang="ru-RU" sz="2000" dirty="0"/>
              <a:t>— впереди свободны </a:t>
            </a:r>
            <a:r>
              <a:rPr lang="ru-RU" sz="2000" b="1" dirty="0"/>
              <a:t>два </a:t>
            </a:r>
            <a:r>
              <a:rPr lang="ru-RU" sz="2000" b="1" dirty="0" smtClean="0"/>
              <a:t>блок-участка</a:t>
            </a:r>
            <a:r>
              <a:rPr lang="ru-RU" sz="2000" dirty="0" smtClean="0"/>
              <a:t>;</a:t>
            </a:r>
          </a:p>
          <a:p>
            <a:pPr marL="0" indent="0" algn="just">
              <a:buNone/>
            </a:pPr>
            <a:r>
              <a:rPr lang="ru-RU" sz="2000" b="1" dirty="0">
                <a:solidFill>
                  <a:srgbClr val="C00000"/>
                </a:solidFill>
              </a:rPr>
              <a:t>один желтый огонь </a:t>
            </a:r>
            <a:r>
              <a:rPr lang="ru-RU" sz="2000" dirty="0"/>
              <a:t>— впереди свободен </a:t>
            </a:r>
            <a:r>
              <a:rPr lang="ru-RU" sz="2000" b="1" dirty="0"/>
              <a:t>один блок-участок</a:t>
            </a:r>
            <a:r>
              <a:rPr lang="ru-RU" sz="2000" dirty="0" smtClean="0"/>
              <a:t>;</a:t>
            </a:r>
          </a:p>
          <a:p>
            <a:pPr marL="0" indent="0" algn="just">
              <a:buNone/>
            </a:pPr>
            <a:r>
              <a:rPr lang="ru-RU" sz="2000" b="1" dirty="0">
                <a:solidFill>
                  <a:srgbClr val="C00000"/>
                </a:solidFill>
              </a:rPr>
              <a:t>один красный огонь </a:t>
            </a:r>
            <a:r>
              <a:rPr lang="ru-RU" sz="2000" dirty="0"/>
              <a:t>— </a:t>
            </a:r>
            <a:r>
              <a:rPr lang="ru-RU" sz="2000" b="1" dirty="0"/>
              <a:t>стой! Запрещается проезжать сигнал</a:t>
            </a:r>
            <a:r>
              <a:rPr lang="ru-RU" sz="2000" dirty="0" smtClean="0"/>
              <a:t>.</a:t>
            </a:r>
            <a:endParaRPr lang="ru-RU" sz="2000" dirty="0"/>
          </a:p>
        </p:txBody>
      </p:sp>
      <p:sp>
        <p:nvSpPr>
          <p:cNvPr id="4" name="Прямоугольник 3"/>
          <p:cNvSpPr/>
          <p:nvPr/>
        </p:nvSpPr>
        <p:spPr>
          <a:xfrm>
            <a:off x="7475067" y="6453336"/>
            <a:ext cx="1606722" cy="307777"/>
          </a:xfrm>
          <a:prstGeom prst="rect">
            <a:avLst/>
          </a:prstGeom>
        </p:spPr>
        <p:txBody>
          <a:bodyPr wrap="none">
            <a:spAutoFit/>
          </a:bodyPr>
          <a:lstStyle/>
          <a:p>
            <a:r>
              <a:rPr lang="ru-RU" sz="1400" dirty="0" smtClean="0"/>
              <a:t>(ИСИ Глава </a:t>
            </a:r>
            <a:r>
              <a:rPr lang="en-US" sz="1400" dirty="0" smtClean="0"/>
              <a:t>III </a:t>
            </a:r>
            <a:r>
              <a:rPr lang="ru-RU" sz="1400" dirty="0" smtClean="0"/>
              <a:t>п.21)</a:t>
            </a:r>
            <a:endParaRPr lang="ru-RU" sz="1400" dirty="0"/>
          </a:p>
        </p:txBody>
      </p:sp>
      <p:pic>
        <p:nvPicPr>
          <p:cNvPr id="6" name="Объект 3"/>
          <p:cNvPicPr>
            <a:picLocks noChangeAspect="1"/>
          </p:cNvPicPr>
          <p:nvPr/>
        </p:nvPicPr>
        <p:blipFill rotWithShape="1">
          <a:blip r:embed="rId2"/>
          <a:srcRect t="84894" b="5653"/>
          <a:stretch/>
        </p:blipFill>
        <p:spPr>
          <a:xfrm>
            <a:off x="129413" y="1556792"/>
            <a:ext cx="8926840" cy="894552"/>
          </a:xfrm>
          <a:prstGeom prst="rect">
            <a:avLst/>
          </a:prstGeom>
        </p:spPr>
      </p:pic>
      <p:pic>
        <p:nvPicPr>
          <p:cNvPr id="7" name="Picture 10" descr="http://www.rusrailmodel.ru/img/scheme/CHC4T/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2989" b="6788"/>
          <a:stretch/>
        </p:blipFill>
        <p:spPr bwMode="auto">
          <a:xfrm>
            <a:off x="3635896" y="1252290"/>
            <a:ext cx="1008112" cy="360040"/>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4"/>
          <a:stretch>
            <a:fillRect/>
          </a:stretch>
        </p:blipFill>
        <p:spPr>
          <a:xfrm>
            <a:off x="7985223" y="1172121"/>
            <a:ext cx="2142059" cy="464840"/>
          </a:xfrm>
          <a:prstGeom prst="rect">
            <a:avLst/>
          </a:prstGeom>
        </p:spPr>
      </p:pic>
      <p:sp>
        <p:nvSpPr>
          <p:cNvPr id="2" name="Прямоугольник 1"/>
          <p:cNvSpPr/>
          <p:nvPr/>
        </p:nvSpPr>
        <p:spPr>
          <a:xfrm>
            <a:off x="7985223" y="1172121"/>
            <a:ext cx="1071029"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авая фигурная скобка 2"/>
          <p:cNvSpPr/>
          <p:nvPr/>
        </p:nvSpPr>
        <p:spPr>
          <a:xfrm rot="16200000">
            <a:off x="6134595" y="-295608"/>
            <a:ext cx="360040" cy="3341215"/>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 name="Прямоугольник 9"/>
          <p:cNvSpPr/>
          <p:nvPr/>
        </p:nvSpPr>
        <p:spPr>
          <a:xfrm>
            <a:off x="5331906" y="879683"/>
            <a:ext cx="1649298" cy="369332"/>
          </a:xfrm>
          <a:prstGeom prst="rect">
            <a:avLst/>
          </a:prstGeom>
        </p:spPr>
        <p:txBody>
          <a:bodyPr wrap="none">
            <a:spAutoFit/>
          </a:bodyPr>
          <a:lstStyle/>
          <a:p>
            <a:r>
              <a:rPr lang="ru-RU" b="1" dirty="0" smtClean="0">
                <a:solidFill>
                  <a:srgbClr val="C00000"/>
                </a:solidFill>
              </a:rPr>
              <a:t>3 блок-участка</a:t>
            </a:r>
            <a:endParaRPr lang="ru-RU" b="1" dirty="0">
              <a:solidFill>
                <a:srgbClr val="C00000"/>
              </a:solidFill>
            </a:endParaRPr>
          </a:p>
        </p:txBody>
      </p:sp>
      <p:sp>
        <p:nvSpPr>
          <p:cNvPr id="12" name="Правая фигурная скобка 11"/>
          <p:cNvSpPr/>
          <p:nvPr/>
        </p:nvSpPr>
        <p:spPr>
          <a:xfrm rot="16200000">
            <a:off x="2375756" y="307196"/>
            <a:ext cx="360040" cy="2160239"/>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3" name="Прямоугольник 12"/>
          <p:cNvSpPr/>
          <p:nvPr/>
        </p:nvSpPr>
        <p:spPr>
          <a:xfrm>
            <a:off x="1608497" y="899428"/>
            <a:ext cx="1649298" cy="369332"/>
          </a:xfrm>
          <a:prstGeom prst="rect">
            <a:avLst/>
          </a:prstGeom>
        </p:spPr>
        <p:txBody>
          <a:bodyPr wrap="none">
            <a:spAutoFit/>
          </a:bodyPr>
          <a:lstStyle/>
          <a:p>
            <a:r>
              <a:rPr lang="ru-RU" b="1" dirty="0" smtClean="0">
                <a:solidFill>
                  <a:srgbClr val="C00000"/>
                </a:solidFill>
              </a:rPr>
              <a:t>2 блок-участка</a:t>
            </a:r>
            <a:endParaRPr lang="ru-RU" b="1" dirty="0">
              <a:solidFill>
                <a:srgbClr val="C00000"/>
              </a:solidFill>
            </a:endParaRPr>
          </a:p>
        </p:txBody>
      </p:sp>
      <p:sp>
        <p:nvSpPr>
          <p:cNvPr id="1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866372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4363" y="3591529"/>
            <a:ext cx="8992133" cy="938485"/>
          </a:xfrm>
        </p:spPr>
        <p:txBody>
          <a:bodyPr>
            <a:normAutofit/>
          </a:bodyPr>
          <a:lstStyle/>
          <a:p>
            <a:pPr marL="0" indent="0" algn="just">
              <a:buNone/>
            </a:pPr>
            <a:r>
              <a:rPr lang="ru-RU" sz="2000" dirty="0" smtClean="0"/>
              <a:t>       В </a:t>
            </a:r>
            <a:r>
              <a:rPr lang="ru-RU" sz="2000" dirty="0"/>
              <a:t>связи с тем, что при четырёхзначной сигнализации применяется сигнал </a:t>
            </a:r>
            <a:r>
              <a:rPr lang="ru-RU" sz="2000" b="1" dirty="0">
                <a:solidFill>
                  <a:srgbClr val="002060"/>
                </a:solidFill>
              </a:rPr>
              <a:t>жёлтый с зелёным</a:t>
            </a:r>
            <a:r>
              <a:rPr lang="ru-RU" sz="2000" dirty="0"/>
              <a:t>, для лучшей видимости данного сигнала, </a:t>
            </a:r>
            <a:r>
              <a:rPr lang="ru-RU" sz="2000" b="1" dirty="0"/>
              <a:t>красный и зелёный огни переставлены местами.</a:t>
            </a:r>
          </a:p>
          <a:p>
            <a:pPr marL="0" indent="0" algn="just">
              <a:buNone/>
            </a:pPr>
            <a:endParaRPr lang="ru-RU" sz="2000" dirty="0"/>
          </a:p>
        </p:txBody>
      </p:sp>
      <p:pic>
        <p:nvPicPr>
          <p:cNvPr id="6146" name="Picture 2" descr="http://ok-t.ru/studopedia/baza20/1723558477001.files/image0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0" y="61894"/>
            <a:ext cx="1270248" cy="285517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ok-t.ru/studopedia/baza20/1723558477001.files/image05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930" y="22539"/>
            <a:ext cx="1342256" cy="29338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418793" y="2957591"/>
            <a:ext cx="1720343" cy="707886"/>
          </a:xfrm>
          <a:prstGeom prst="rect">
            <a:avLst/>
          </a:prstGeom>
        </p:spPr>
        <p:txBody>
          <a:bodyPr wrap="none">
            <a:spAutoFit/>
          </a:bodyPr>
          <a:lstStyle/>
          <a:p>
            <a:r>
              <a:rPr lang="ru-RU" sz="2000" b="1" dirty="0" smtClean="0">
                <a:solidFill>
                  <a:srgbClr val="C00000"/>
                </a:solidFill>
              </a:rPr>
              <a:t>Трёхзначная</a:t>
            </a:r>
          </a:p>
          <a:p>
            <a:r>
              <a:rPr lang="ru-RU" sz="2000" b="1" dirty="0" smtClean="0">
                <a:solidFill>
                  <a:srgbClr val="C00000"/>
                </a:solidFill>
              </a:rPr>
              <a:t>сигнализация</a:t>
            </a:r>
            <a:endParaRPr lang="ru-RU" sz="2000" b="1" dirty="0">
              <a:solidFill>
                <a:srgbClr val="C00000"/>
              </a:solidFill>
            </a:endParaRPr>
          </a:p>
        </p:txBody>
      </p:sp>
      <p:sp>
        <p:nvSpPr>
          <p:cNvPr id="8" name="Прямоугольник 7"/>
          <p:cNvSpPr/>
          <p:nvPr/>
        </p:nvSpPr>
        <p:spPr>
          <a:xfrm>
            <a:off x="0" y="2883643"/>
            <a:ext cx="2020681" cy="707886"/>
          </a:xfrm>
          <a:prstGeom prst="rect">
            <a:avLst/>
          </a:prstGeom>
        </p:spPr>
        <p:txBody>
          <a:bodyPr wrap="none">
            <a:spAutoFit/>
          </a:bodyPr>
          <a:lstStyle/>
          <a:p>
            <a:r>
              <a:rPr lang="ru-RU" sz="2000" b="1" dirty="0" smtClean="0">
                <a:solidFill>
                  <a:srgbClr val="C00000"/>
                </a:solidFill>
              </a:rPr>
              <a:t>Четырёхзначная</a:t>
            </a:r>
          </a:p>
          <a:p>
            <a:r>
              <a:rPr lang="ru-RU" sz="2000" b="1" dirty="0" smtClean="0">
                <a:solidFill>
                  <a:srgbClr val="C00000"/>
                </a:solidFill>
              </a:rPr>
              <a:t>  сигнализация</a:t>
            </a:r>
            <a:endParaRPr lang="ru-RU" sz="2000" b="1" dirty="0">
              <a:solidFill>
                <a:srgbClr val="C00000"/>
              </a:solidFill>
            </a:endParaRPr>
          </a:p>
        </p:txBody>
      </p:sp>
      <p:pic>
        <p:nvPicPr>
          <p:cNvPr id="3" name="Рисунок 2"/>
          <p:cNvPicPr>
            <a:picLocks noChangeAspect="1"/>
          </p:cNvPicPr>
          <p:nvPr/>
        </p:nvPicPr>
        <p:blipFill rotWithShape="1">
          <a:blip r:embed="rId4"/>
          <a:srcRect l="20713" t="15077" b="17475"/>
          <a:stretch/>
        </p:blipFill>
        <p:spPr>
          <a:xfrm>
            <a:off x="2020681" y="443646"/>
            <a:ext cx="5379933" cy="3096344"/>
          </a:xfrm>
          <a:prstGeom prst="rect">
            <a:avLst/>
          </a:prstGeom>
        </p:spPr>
      </p:pic>
      <p:pic>
        <p:nvPicPr>
          <p:cNvPr id="9" name="Picture 2" descr="https://konspekta.net/lektsiiorgimg/baza12/2370225804969.files/image06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4616680"/>
            <a:ext cx="4610100" cy="1476616"/>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p:cNvSpPr/>
          <p:nvPr/>
        </p:nvSpPr>
        <p:spPr>
          <a:xfrm>
            <a:off x="3203848" y="5791657"/>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2627784" y="5050913"/>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3923928" y="5027082"/>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5505973" y="5013412"/>
            <a:ext cx="148277" cy="168305"/>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2621675" y="5779132"/>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3919667" y="5771409"/>
            <a:ext cx="148277" cy="168305"/>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4067944" y="5771409"/>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4790154" y="5779132"/>
            <a:ext cx="148277" cy="16830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5524573" y="5771408"/>
            <a:ext cx="148277" cy="168305"/>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123728" y="4616681"/>
            <a:ext cx="360040" cy="180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267744" y="5445224"/>
            <a:ext cx="21602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2621675" y="5244849"/>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919667" y="5237444"/>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5504433" y="5219218"/>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587519" y="5967037"/>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3196506" y="5990966"/>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908753" y="5967977"/>
            <a:ext cx="296555" cy="964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4818602" y="5977761"/>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575506" y="5962889"/>
            <a:ext cx="148277" cy="106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2408252" y="5050912"/>
            <a:ext cx="293670" cy="369332"/>
          </a:xfrm>
          <a:prstGeom prst="rect">
            <a:avLst/>
          </a:prstGeom>
        </p:spPr>
        <p:txBody>
          <a:bodyPr wrap="none">
            <a:spAutoFit/>
          </a:bodyPr>
          <a:lstStyle/>
          <a:p>
            <a:r>
              <a:rPr lang="ru-RU" b="1" dirty="0" smtClean="0"/>
              <a:t>З</a:t>
            </a:r>
            <a:endParaRPr lang="ru-RU" b="1" dirty="0"/>
          </a:p>
        </p:txBody>
      </p:sp>
      <p:sp>
        <p:nvSpPr>
          <p:cNvPr id="23" name="Прямоугольник 22"/>
          <p:cNvSpPr/>
          <p:nvPr/>
        </p:nvSpPr>
        <p:spPr>
          <a:xfrm flipH="1">
            <a:off x="3670965" y="5066578"/>
            <a:ext cx="306173" cy="369332"/>
          </a:xfrm>
          <a:prstGeom prst="rect">
            <a:avLst/>
          </a:prstGeom>
        </p:spPr>
        <p:txBody>
          <a:bodyPr wrap="square">
            <a:spAutoFit/>
          </a:bodyPr>
          <a:lstStyle/>
          <a:p>
            <a:r>
              <a:rPr lang="ru-RU" b="1" dirty="0" smtClean="0"/>
              <a:t>Ж</a:t>
            </a:r>
            <a:endParaRPr lang="ru-RU" b="1" dirty="0"/>
          </a:p>
        </p:txBody>
      </p:sp>
      <p:sp>
        <p:nvSpPr>
          <p:cNvPr id="33" name="Прямоугольник 32"/>
          <p:cNvSpPr/>
          <p:nvPr/>
        </p:nvSpPr>
        <p:spPr>
          <a:xfrm>
            <a:off x="2395495" y="5806300"/>
            <a:ext cx="293670" cy="369332"/>
          </a:xfrm>
          <a:prstGeom prst="rect">
            <a:avLst/>
          </a:prstGeom>
        </p:spPr>
        <p:txBody>
          <a:bodyPr wrap="none">
            <a:spAutoFit/>
          </a:bodyPr>
          <a:lstStyle/>
          <a:p>
            <a:r>
              <a:rPr lang="ru-RU" b="1" dirty="0" smtClean="0"/>
              <a:t>З</a:t>
            </a:r>
            <a:endParaRPr lang="ru-RU" b="1" dirty="0"/>
          </a:p>
        </p:txBody>
      </p:sp>
      <p:sp>
        <p:nvSpPr>
          <p:cNvPr id="34" name="Прямоугольник 33"/>
          <p:cNvSpPr/>
          <p:nvPr/>
        </p:nvSpPr>
        <p:spPr>
          <a:xfrm>
            <a:off x="2988515" y="5831552"/>
            <a:ext cx="293670" cy="369332"/>
          </a:xfrm>
          <a:prstGeom prst="rect">
            <a:avLst/>
          </a:prstGeom>
        </p:spPr>
        <p:txBody>
          <a:bodyPr wrap="none">
            <a:spAutoFit/>
          </a:bodyPr>
          <a:lstStyle/>
          <a:p>
            <a:r>
              <a:rPr lang="ru-RU" b="1" dirty="0" smtClean="0"/>
              <a:t>З</a:t>
            </a:r>
            <a:endParaRPr lang="ru-RU" b="1" dirty="0"/>
          </a:p>
        </p:txBody>
      </p:sp>
      <p:sp>
        <p:nvSpPr>
          <p:cNvPr id="35" name="Прямоугольник 34"/>
          <p:cNvSpPr/>
          <p:nvPr/>
        </p:nvSpPr>
        <p:spPr>
          <a:xfrm>
            <a:off x="3731192" y="5831552"/>
            <a:ext cx="293670" cy="369332"/>
          </a:xfrm>
          <a:prstGeom prst="rect">
            <a:avLst/>
          </a:prstGeom>
        </p:spPr>
        <p:txBody>
          <a:bodyPr wrap="none">
            <a:spAutoFit/>
          </a:bodyPr>
          <a:lstStyle/>
          <a:p>
            <a:r>
              <a:rPr lang="ru-RU" b="1" dirty="0" smtClean="0"/>
              <a:t>З</a:t>
            </a:r>
            <a:endParaRPr lang="ru-RU" b="1" dirty="0"/>
          </a:p>
        </p:txBody>
      </p:sp>
      <p:sp>
        <p:nvSpPr>
          <p:cNvPr id="36" name="Прямоугольник 35"/>
          <p:cNvSpPr/>
          <p:nvPr/>
        </p:nvSpPr>
        <p:spPr>
          <a:xfrm flipH="1">
            <a:off x="3962264" y="5846424"/>
            <a:ext cx="306173" cy="369332"/>
          </a:xfrm>
          <a:prstGeom prst="rect">
            <a:avLst/>
          </a:prstGeom>
        </p:spPr>
        <p:txBody>
          <a:bodyPr wrap="square">
            <a:spAutoFit/>
          </a:bodyPr>
          <a:lstStyle/>
          <a:p>
            <a:r>
              <a:rPr lang="ru-RU" b="1" dirty="0" smtClean="0"/>
              <a:t>Ж</a:t>
            </a:r>
            <a:endParaRPr lang="ru-RU" b="1" dirty="0"/>
          </a:p>
        </p:txBody>
      </p:sp>
      <p:sp>
        <p:nvSpPr>
          <p:cNvPr id="37" name="Прямоугольник 36"/>
          <p:cNvSpPr/>
          <p:nvPr/>
        </p:nvSpPr>
        <p:spPr>
          <a:xfrm flipH="1">
            <a:off x="4529948" y="5806300"/>
            <a:ext cx="306173" cy="369332"/>
          </a:xfrm>
          <a:prstGeom prst="rect">
            <a:avLst/>
          </a:prstGeom>
        </p:spPr>
        <p:txBody>
          <a:bodyPr wrap="square">
            <a:spAutoFit/>
          </a:bodyPr>
          <a:lstStyle/>
          <a:p>
            <a:r>
              <a:rPr lang="ru-RU" b="1" dirty="0" smtClean="0"/>
              <a:t>Ж</a:t>
            </a:r>
            <a:endParaRPr lang="ru-RU" b="1" dirty="0"/>
          </a:p>
        </p:txBody>
      </p:sp>
      <p:sp>
        <p:nvSpPr>
          <p:cNvPr id="38" name="Прямоугольник 37"/>
          <p:cNvSpPr/>
          <p:nvPr/>
        </p:nvSpPr>
        <p:spPr>
          <a:xfrm flipH="1">
            <a:off x="5277475" y="5043211"/>
            <a:ext cx="306173" cy="369332"/>
          </a:xfrm>
          <a:prstGeom prst="rect">
            <a:avLst/>
          </a:prstGeom>
        </p:spPr>
        <p:txBody>
          <a:bodyPr wrap="square">
            <a:spAutoFit/>
          </a:bodyPr>
          <a:lstStyle/>
          <a:p>
            <a:r>
              <a:rPr lang="ru-RU" b="1" dirty="0" smtClean="0"/>
              <a:t>К</a:t>
            </a:r>
            <a:endParaRPr lang="ru-RU" b="1" dirty="0"/>
          </a:p>
        </p:txBody>
      </p:sp>
      <p:sp>
        <p:nvSpPr>
          <p:cNvPr id="39" name="Прямоугольник 38"/>
          <p:cNvSpPr/>
          <p:nvPr/>
        </p:nvSpPr>
        <p:spPr>
          <a:xfrm flipH="1">
            <a:off x="5297629" y="5806300"/>
            <a:ext cx="306173" cy="369332"/>
          </a:xfrm>
          <a:prstGeom prst="rect">
            <a:avLst/>
          </a:prstGeom>
        </p:spPr>
        <p:txBody>
          <a:bodyPr wrap="square">
            <a:spAutoFit/>
          </a:bodyPr>
          <a:lstStyle/>
          <a:p>
            <a:r>
              <a:rPr lang="ru-RU" b="1" dirty="0" smtClean="0"/>
              <a:t>К</a:t>
            </a:r>
            <a:endParaRPr lang="ru-RU" b="1" dirty="0"/>
          </a:p>
        </p:txBody>
      </p:sp>
      <p:sp>
        <p:nvSpPr>
          <p:cNvPr id="40"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187079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486305"/>
            <a:ext cx="4061012" cy="2300831"/>
          </a:xfrm>
        </p:spPr>
        <p:txBody>
          <a:bodyPr>
            <a:normAutofit lnSpcReduction="10000"/>
          </a:bodyPr>
          <a:lstStyle/>
          <a:p>
            <a:pPr marL="0" indent="0" algn="just">
              <a:buNone/>
            </a:pPr>
            <a:r>
              <a:rPr lang="ru-RU" sz="1800" dirty="0" smtClean="0"/>
              <a:t>      Питающий </a:t>
            </a:r>
            <a:r>
              <a:rPr lang="ru-RU" sz="1800" dirty="0"/>
              <a:t>конец импульсной рельсовой цепи </a:t>
            </a:r>
            <a:r>
              <a:rPr lang="ru-RU" sz="1800" dirty="0" smtClean="0"/>
              <a:t>располагают </a:t>
            </a:r>
            <a:r>
              <a:rPr lang="ru-RU" sz="1800" dirty="0"/>
              <a:t>на входе </a:t>
            </a:r>
            <a:r>
              <a:rPr lang="ru-RU" sz="1800" dirty="0" smtClean="0"/>
              <a:t>блок-участка, на котором установлен выпрямитель </a:t>
            </a:r>
            <a:r>
              <a:rPr lang="ru-RU" sz="1800" b="1" dirty="0" smtClean="0"/>
              <a:t>В</a:t>
            </a:r>
            <a:r>
              <a:rPr lang="ru-RU" sz="1800" dirty="0" smtClean="0"/>
              <a:t> </a:t>
            </a:r>
            <a:r>
              <a:rPr lang="ru-RU" sz="1800" dirty="0"/>
              <a:t>типа ВАК-14, маятниковый </a:t>
            </a:r>
            <a:r>
              <a:rPr lang="ru-RU" sz="1800" dirty="0" smtClean="0"/>
              <a:t>трансмиттер </a:t>
            </a:r>
            <a:r>
              <a:rPr lang="ru-RU" sz="1800" b="1" dirty="0" smtClean="0"/>
              <a:t>МТ</a:t>
            </a:r>
            <a:r>
              <a:rPr lang="ru-RU" sz="1800" dirty="0" smtClean="0"/>
              <a:t>, </a:t>
            </a:r>
            <a:r>
              <a:rPr lang="ru-RU" sz="1800" dirty="0"/>
              <a:t>вырабатывающий импульсы постоянного тока. На релейном конце рельсовой цепи установлено импульсное путевое </a:t>
            </a:r>
            <a:r>
              <a:rPr lang="ru-RU" sz="1800" dirty="0" smtClean="0"/>
              <a:t>реле </a:t>
            </a:r>
            <a:r>
              <a:rPr lang="ru-RU" sz="1800" b="1" dirty="0" smtClean="0"/>
              <a:t>И</a:t>
            </a:r>
            <a:r>
              <a:rPr lang="ru-RU" sz="1800" dirty="0" smtClean="0"/>
              <a:t> </a:t>
            </a:r>
            <a:r>
              <a:rPr lang="ru-RU" sz="1800" dirty="0"/>
              <a:t>типа ИМШ-0,3, дешифратор </a:t>
            </a:r>
            <a:r>
              <a:rPr lang="ru-RU" sz="1800" b="1" dirty="0" smtClean="0"/>
              <a:t>ДШ. </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726140" y="369262"/>
            <a:ext cx="7221071" cy="707886"/>
          </a:xfrm>
          <a:prstGeom prst="rect">
            <a:avLst/>
          </a:prstGeom>
        </p:spPr>
        <p:txBody>
          <a:bodyPr wrap="square">
            <a:spAutoFit/>
          </a:bodyPr>
          <a:lstStyle/>
          <a:p>
            <a:r>
              <a:rPr lang="ru-RU" sz="2000" b="1" dirty="0" smtClean="0">
                <a:solidFill>
                  <a:srgbClr val="002060"/>
                </a:solidFill>
              </a:rPr>
              <a:t>                На </a:t>
            </a:r>
            <a:r>
              <a:rPr lang="ru-RU" sz="2000" b="1" dirty="0">
                <a:solidFill>
                  <a:srgbClr val="002060"/>
                </a:solidFill>
              </a:rPr>
              <a:t>участках </a:t>
            </a:r>
            <a:r>
              <a:rPr lang="ru-RU" sz="2000" b="1" dirty="0" smtClean="0">
                <a:solidFill>
                  <a:srgbClr val="002060"/>
                </a:solidFill>
              </a:rPr>
              <a:t>используются </a:t>
            </a:r>
            <a:r>
              <a:rPr lang="ru-RU" sz="2000" b="1" dirty="0">
                <a:solidFill>
                  <a:srgbClr val="002060"/>
                </a:solidFill>
              </a:rPr>
              <a:t>рельсовые </a:t>
            </a:r>
            <a:r>
              <a:rPr lang="ru-RU" sz="2000" b="1" dirty="0" smtClean="0">
                <a:solidFill>
                  <a:srgbClr val="002060"/>
                </a:solidFill>
              </a:rPr>
              <a:t>цепи</a:t>
            </a:r>
          </a:p>
          <a:p>
            <a:r>
              <a:rPr lang="ru-RU" sz="2000" b="1" dirty="0">
                <a:solidFill>
                  <a:srgbClr val="002060"/>
                </a:solidFill>
              </a:rPr>
              <a:t> </a:t>
            </a:r>
            <a:r>
              <a:rPr lang="ru-RU" sz="2000" b="1" dirty="0" smtClean="0">
                <a:solidFill>
                  <a:srgbClr val="002060"/>
                </a:solidFill>
              </a:rPr>
              <a:t>                          </a:t>
            </a:r>
            <a:r>
              <a:rPr lang="ru-RU" sz="2000" b="1" u="sng" dirty="0" smtClean="0">
                <a:solidFill>
                  <a:srgbClr val="C00000"/>
                </a:solidFill>
              </a:rPr>
              <a:t>постоянного </a:t>
            </a:r>
            <a:r>
              <a:rPr lang="ru-RU" sz="2000" b="1" u="sng" dirty="0">
                <a:solidFill>
                  <a:srgbClr val="C00000"/>
                </a:solidFill>
              </a:rPr>
              <a:t>и переменного </a:t>
            </a:r>
            <a:r>
              <a:rPr lang="ru-RU" sz="2000" b="1" u="sng" dirty="0" smtClean="0">
                <a:solidFill>
                  <a:srgbClr val="C00000"/>
                </a:solidFill>
              </a:rPr>
              <a:t>тока</a:t>
            </a:r>
            <a:endParaRPr lang="ru-RU" sz="2000" b="1" u="sng" dirty="0">
              <a:solidFill>
                <a:srgbClr val="C00000"/>
              </a:solidFill>
            </a:endParaRPr>
          </a:p>
        </p:txBody>
      </p:sp>
      <p:pic>
        <p:nvPicPr>
          <p:cNvPr id="6" name="Рисунок 5"/>
          <p:cNvPicPr>
            <a:picLocks noChangeAspect="1"/>
          </p:cNvPicPr>
          <p:nvPr/>
        </p:nvPicPr>
        <p:blipFill>
          <a:blip r:embed="rId2"/>
          <a:stretch>
            <a:fillRect/>
          </a:stretch>
        </p:blipFill>
        <p:spPr>
          <a:xfrm>
            <a:off x="282388" y="1029077"/>
            <a:ext cx="3524250" cy="2868276"/>
          </a:xfrm>
          <a:prstGeom prst="rect">
            <a:avLst/>
          </a:prstGeom>
        </p:spPr>
      </p:pic>
      <p:sp>
        <p:nvSpPr>
          <p:cNvPr id="7" name="Прямоугольник 6"/>
          <p:cNvSpPr/>
          <p:nvPr/>
        </p:nvSpPr>
        <p:spPr>
          <a:xfrm>
            <a:off x="483945" y="3846067"/>
            <a:ext cx="3819286" cy="646331"/>
          </a:xfrm>
          <a:prstGeom prst="rect">
            <a:avLst/>
          </a:prstGeom>
        </p:spPr>
        <p:txBody>
          <a:bodyPr wrap="square">
            <a:spAutoFit/>
          </a:bodyPr>
          <a:lstStyle/>
          <a:p>
            <a:r>
              <a:rPr lang="ru-RU" dirty="0">
                <a:solidFill>
                  <a:srgbClr val="C00000"/>
                </a:solidFill>
              </a:rPr>
              <a:t>Импульсная рельсовая цепь </a:t>
            </a:r>
            <a:endParaRPr lang="ru-RU" dirty="0" smtClean="0">
              <a:solidFill>
                <a:srgbClr val="C00000"/>
              </a:solidFill>
            </a:endParaRPr>
          </a:p>
          <a:p>
            <a:r>
              <a:rPr lang="ru-RU" dirty="0" smtClean="0">
                <a:solidFill>
                  <a:srgbClr val="C00000"/>
                </a:solidFill>
              </a:rPr>
              <a:t>      </a:t>
            </a:r>
            <a:r>
              <a:rPr lang="ru-RU" b="1" dirty="0" smtClean="0">
                <a:solidFill>
                  <a:srgbClr val="C00000"/>
                </a:solidFill>
              </a:rPr>
              <a:t>постоянного </a:t>
            </a:r>
            <a:r>
              <a:rPr lang="ru-RU" b="1" dirty="0">
                <a:solidFill>
                  <a:srgbClr val="C00000"/>
                </a:solidFill>
              </a:rPr>
              <a:t>тока</a:t>
            </a:r>
          </a:p>
        </p:txBody>
      </p:sp>
      <p:pic>
        <p:nvPicPr>
          <p:cNvPr id="8" name="Рисунок 7"/>
          <p:cNvPicPr>
            <a:picLocks noChangeAspect="1"/>
          </p:cNvPicPr>
          <p:nvPr/>
        </p:nvPicPr>
        <p:blipFill>
          <a:blip r:embed="rId3"/>
          <a:stretch>
            <a:fillRect/>
          </a:stretch>
        </p:blipFill>
        <p:spPr>
          <a:xfrm>
            <a:off x="4949317" y="1029077"/>
            <a:ext cx="3704347" cy="2832392"/>
          </a:xfrm>
          <a:prstGeom prst="rect">
            <a:avLst/>
          </a:prstGeom>
        </p:spPr>
      </p:pic>
      <p:sp>
        <p:nvSpPr>
          <p:cNvPr id="9" name="Прямоугольник 8"/>
          <p:cNvSpPr/>
          <p:nvPr/>
        </p:nvSpPr>
        <p:spPr>
          <a:xfrm>
            <a:off x="5069541" y="3807718"/>
            <a:ext cx="3859306" cy="646331"/>
          </a:xfrm>
          <a:prstGeom prst="rect">
            <a:avLst/>
          </a:prstGeom>
        </p:spPr>
        <p:txBody>
          <a:bodyPr wrap="square">
            <a:spAutoFit/>
          </a:bodyPr>
          <a:lstStyle/>
          <a:p>
            <a:r>
              <a:rPr lang="ru-RU" dirty="0">
                <a:solidFill>
                  <a:srgbClr val="C00000"/>
                </a:solidFill>
              </a:rPr>
              <a:t>Фазочувствительная рельсовая </a:t>
            </a:r>
            <a:r>
              <a:rPr lang="ru-RU" dirty="0" smtClean="0">
                <a:solidFill>
                  <a:srgbClr val="C00000"/>
                </a:solidFill>
              </a:rPr>
              <a:t>цепь</a:t>
            </a:r>
          </a:p>
          <a:p>
            <a:r>
              <a:rPr lang="ru-RU" b="1" dirty="0">
                <a:solidFill>
                  <a:srgbClr val="C00000"/>
                </a:solidFill>
              </a:rPr>
              <a:t> </a:t>
            </a:r>
            <a:r>
              <a:rPr lang="ru-RU" b="1" dirty="0" smtClean="0">
                <a:solidFill>
                  <a:srgbClr val="C00000"/>
                </a:solidFill>
              </a:rPr>
              <a:t>              </a:t>
            </a:r>
            <a:r>
              <a:rPr lang="ru-RU" b="1" dirty="0">
                <a:solidFill>
                  <a:srgbClr val="C00000"/>
                </a:solidFill>
              </a:rPr>
              <a:t>переменного </a:t>
            </a:r>
            <a:r>
              <a:rPr lang="ru-RU" b="1" dirty="0" smtClean="0">
                <a:solidFill>
                  <a:srgbClr val="C00000"/>
                </a:solidFill>
              </a:rPr>
              <a:t>тока </a:t>
            </a:r>
            <a:r>
              <a:rPr lang="ru-RU" dirty="0" smtClean="0">
                <a:solidFill>
                  <a:srgbClr val="C00000"/>
                </a:solidFill>
              </a:rPr>
              <a:t>25 Гц</a:t>
            </a:r>
            <a:endParaRPr lang="ru-RU" dirty="0">
              <a:solidFill>
                <a:srgbClr val="C00000"/>
              </a:solidFill>
            </a:endParaRPr>
          </a:p>
        </p:txBody>
      </p:sp>
      <p:sp>
        <p:nvSpPr>
          <p:cNvPr id="10" name="Прямоугольник 9"/>
          <p:cNvSpPr/>
          <p:nvPr/>
        </p:nvSpPr>
        <p:spPr>
          <a:xfrm>
            <a:off x="4691926" y="4331786"/>
            <a:ext cx="4404609" cy="2308324"/>
          </a:xfrm>
          <a:prstGeom prst="rect">
            <a:avLst/>
          </a:prstGeom>
        </p:spPr>
        <p:txBody>
          <a:bodyPr wrap="square">
            <a:spAutoFit/>
          </a:bodyPr>
          <a:lstStyle/>
          <a:p>
            <a:pPr algn="just"/>
            <a:r>
              <a:rPr lang="ru-RU" dirty="0" smtClean="0"/>
              <a:t>     Питание </a:t>
            </a:r>
            <a:r>
              <a:rPr lang="ru-RU" dirty="0"/>
              <a:t>рельсовой цепи </a:t>
            </a:r>
            <a:r>
              <a:rPr lang="ru-RU" dirty="0" smtClean="0"/>
              <a:t>осуществляется </a:t>
            </a:r>
            <a:r>
              <a:rPr lang="ru-RU" dirty="0"/>
              <a:t>от преобразователя ПЧ50/25, приемником энергии является путевое </a:t>
            </a:r>
            <a:r>
              <a:rPr lang="ru-RU" dirty="0" smtClean="0"/>
              <a:t>реле </a:t>
            </a:r>
            <a:r>
              <a:rPr lang="ru-RU" b="1" dirty="0" smtClean="0"/>
              <a:t>П</a:t>
            </a:r>
            <a:r>
              <a:rPr lang="ru-RU" dirty="0" smtClean="0"/>
              <a:t> </a:t>
            </a:r>
            <a:r>
              <a:rPr lang="ru-RU" dirty="0"/>
              <a:t>типа ДСШ- 13. Рельсовая цепь может кодироваться с питающего и релейного концов. Кодирование </a:t>
            </a:r>
            <a:r>
              <a:rPr lang="ru-RU" dirty="0" smtClean="0"/>
              <a:t>частотой </a:t>
            </a:r>
            <a:r>
              <a:rPr lang="ru-RU" dirty="0"/>
              <a:t>25 Гц начинается в момент вступления поезда на рельсовую </a:t>
            </a:r>
            <a:r>
              <a:rPr lang="ru-RU" dirty="0" smtClean="0"/>
              <a:t>цепь.</a:t>
            </a:r>
            <a:endParaRPr lang="ru-RU" dirty="0"/>
          </a:p>
        </p:txBody>
      </p:sp>
      <p:sp>
        <p:nvSpPr>
          <p:cNvPr id="11" name="Стрелка вправо 10"/>
          <p:cNvSpPr/>
          <p:nvPr/>
        </p:nvSpPr>
        <p:spPr>
          <a:xfrm>
            <a:off x="847165" y="1140281"/>
            <a:ext cx="2447364" cy="217872"/>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1"/>
          <p:cNvSpPr/>
          <p:nvPr/>
        </p:nvSpPr>
        <p:spPr>
          <a:xfrm>
            <a:off x="5577808" y="1077148"/>
            <a:ext cx="2447364" cy="217872"/>
          </a:xfrm>
          <a:prstGeom prst="righ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53656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528047"/>
            <a:ext cx="9144000" cy="4329953"/>
          </a:xfrm>
        </p:spPr>
        <p:txBody>
          <a:bodyPr>
            <a:normAutofit/>
          </a:bodyPr>
          <a:lstStyle/>
          <a:p>
            <a:pPr marL="0" indent="0" algn="just">
              <a:buNone/>
            </a:pPr>
            <a:r>
              <a:rPr lang="ru-RU" sz="2000" b="1" dirty="0" smtClean="0">
                <a:solidFill>
                  <a:srgbClr val="002060"/>
                </a:solidFill>
              </a:rPr>
              <a:t>Двухпутная </a:t>
            </a:r>
            <a:r>
              <a:rPr lang="ru-RU" sz="2000" b="1" dirty="0">
                <a:solidFill>
                  <a:srgbClr val="002060"/>
                </a:solidFill>
              </a:rPr>
              <a:t>односторонняя автоблокировка постоянного тока </a:t>
            </a:r>
            <a:r>
              <a:rPr lang="ru-RU" sz="2000" b="1" dirty="0"/>
              <a:t>применяется</a:t>
            </a:r>
            <a:r>
              <a:rPr lang="ru-RU" sz="2000" dirty="0"/>
              <a:t> на участках с автономной </a:t>
            </a:r>
            <a:r>
              <a:rPr lang="ru-RU" sz="2000" dirty="0" smtClean="0"/>
              <a:t>тягой с использованием РЦ </a:t>
            </a:r>
            <a:r>
              <a:rPr lang="ru-RU" sz="2000" dirty="0"/>
              <a:t>постоянного тока с импульсным питанием.  </a:t>
            </a:r>
            <a:endParaRPr lang="ru-RU" sz="2000" dirty="0" smtClean="0"/>
          </a:p>
          <a:p>
            <a:pPr marL="0" indent="0" algn="just">
              <a:buNone/>
            </a:pPr>
            <a:r>
              <a:rPr lang="ru-RU" sz="2000" b="1" dirty="0" smtClean="0">
                <a:solidFill>
                  <a:srgbClr val="002060"/>
                </a:solidFill>
              </a:rPr>
              <a:t>Двухпутная </a:t>
            </a:r>
            <a:r>
              <a:rPr lang="ru-RU" sz="2000" b="1" dirty="0" smtClean="0"/>
              <a:t>и</a:t>
            </a:r>
            <a:r>
              <a:rPr lang="ru-RU" sz="2000" b="1" dirty="0" smtClean="0">
                <a:solidFill>
                  <a:srgbClr val="002060"/>
                </a:solidFill>
              </a:rPr>
              <a:t> однопутная </a:t>
            </a:r>
            <a:r>
              <a:rPr lang="ru-RU" sz="2000" b="1" dirty="0">
                <a:solidFill>
                  <a:srgbClr val="002060"/>
                </a:solidFill>
              </a:rPr>
              <a:t>двусторонняя </a:t>
            </a:r>
            <a:r>
              <a:rPr lang="ru-RU" sz="2000" b="1" dirty="0" smtClean="0">
                <a:solidFill>
                  <a:srgbClr val="002060"/>
                </a:solidFill>
              </a:rPr>
              <a:t>автоблокировка </a:t>
            </a:r>
            <a:r>
              <a:rPr lang="ru-RU" sz="2000" i="1" dirty="0"/>
              <a:t>(</a:t>
            </a:r>
            <a:r>
              <a:rPr lang="ru-RU" sz="2000" i="1" dirty="0" smtClean="0"/>
              <a:t>слайд 37 </a:t>
            </a:r>
            <a:r>
              <a:rPr lang="ru-RU" sz="2000" i="1" dirty="0"/>
              <a:t>Пр.раб.№9)</a:t>
            </a:r>
            <a:r>
              <a:rPr lang="ru-RU" sz="2000" b="1" dirty="0" smtClean="0">
                <a:solidFill>
                  <a:srgbClr val="002060"/>
                </a:solidFill>
              </a:rPr>
              <a:t> </a:t>
            </a:r>
            <a:r>
              <a:rPr lang="ru-RU" sz="2000" b="1" dirty="0"/>
              <a:t>применяется</a:t>
            </a:r>
            <a:r>
              <a:rPr lang="ru-RU" sz="2000" dirty="0"/>
              <a:t> на участках с </a:t>
            </a:r>
            <a:r>
              <a:rPr lang="ru-RU" sz="2000" dirty="0" smtClean="0"/>
              <a:t>автономной и электрической </a:t>
            </a:r>
            <a:r>
              <a:rPr lang="ru-RU" sz="2000" dirty="0"/>
              <a:t>тягой с использованием РЦ постоянного </a:t>
            </a:r>
            <a:r>
              <a:rPr lang="ru-RU" sz="2000" dirty="0" smtClean="0"/>
              <a:t>тока и переменного тока. </a:t>
            </a:r>
          </a:p>
          <a:p>
            <a:pPr marL="0" indent="0" algn="just">
              <a:buNone/>
            </a:pPr>
            <a:r>
              <a:rPr lang="ru-RU" sz="2000" b="1" dirty="0">
                <a:solidFill>
                  <a:srgbClr val="002060"/>
                </a:solidFill>
              </a:rPr>
              <a:t>Двухпутная односторонняя автоблокировка переменного тока </a:t>
            </a:r>
            <a:r>
              <a:rPr lang="ru-RU" sz="2000" i="1" dirty="0"/>
              <a:t>(</a:t>
            </a:r>
            <a:r>
              <a:rPr lang="ru-RU" sz="2000" i="1" dirty="0" smtClean="0"/>
              <a:t>слайд 56 </a:t>
            </a:r>
            <a:r>
              <a:rPr lang="ru-RU" sz="2000" i="1" dirty="0"/>
              <a:t>Пр.раб.</a:t>
            </a:r>
            <a:r>
              <a:rPr lang="ru-RU" sz="2000" i="1" dirty="0" smtClean="0"/>
              <a:t>№8)</a:t>
            </a:r>
            <a:r>
              <a:rPr lang="ru-RU" sz="2000" b="1" dirty="0" smtClean="0">
                <a:solidFill>
                  <a:srgbClr val="002060"/>
                </a:solidFill>
              </a:rPr>
              <a:t> </a:t>
            </a:r>
            <a:r>
              <a:rPr lang="ru-RU" sz="2000" b="1" dirty="0" smtClean="0"/>
              <a:t>применяется</a:t>
            </a:r>
            <a:r>
              <a:rPr lang="ru-RU" sz="2000" dirty="0" smtClean="0"/>
              <a:t> </a:t>
            </a:r>
            <a:r>
              <a:rPr lang="ru-RU" sz="2000" dirty="0"/>
              <a:t>на участках </a:t>
            </a:r>
            <a:r>
              <a:rPr lang="ru-RU" sz="2000" dirty="0" smtClean="0"/>
              <a:t>с </a:t>
            </a:r>
            <a:r>
              <a:rPr lang="ru-RU" sz="2000" dirty="0"/>
              <a:t>электрической </a:t>
            </a:r>
            <a:r>
              <a:rPr lang="ru-RU" sz="2000" dirty="0" smtClean="0"/>
              <a:t>тягой </a:t>
            </a:r>
            <a:r>
              <a:rPr lang="ru-RU" sz="2000" dirty="0"/>
              <a:t>с </a:t>
            </a:r>
            <a:r>
              <a:rPr lang="ru-RU" sz="2000" dirty="0" smtClean="0"/>
              <a:t>использованием кодовых рельсовых цепей </a:t>
            </a:r>
            <a:r>
              <a:rPr lang="ru-RU" sz="2000" dirty="0"/>
              <a:t>50 и 25 </a:t>
            </a:r>
            <a:r>
              <a:rPr lang="ru-RU" sz="2000" dirty="0" smtClean="0"/>
              <a:t>Гц.</a:t>
            </a:r>
          </a:p>
          <a:p>
            <a:pPr marL="0" indent="0" algn="just">
              <a:buNone/>
            </a:pPr>
            <a:r>
              <a:rPr lang="ru-RU" sz="2000" b="1" dirty="0">
                <a:solidFill>
                  <a:srgbClr val="002060"/>
                </a:solidFill>
              </a:rPr>
              <a:t>Автоблокировка с тональными рельсовыми цепями и централизованным размещением оборудования </a:t>
            </a:r>
            <a:r>
              <a:rPr lang="ru-RU" sz="2000" b="1" dirty="0" smtClean="0">
                <a:solidFill>
                  <a:srgbClr val="002060"/>
                </a:solidFill>
              </a:rPr>
              <a:t>АБТЦ-2000</a:t>
            </a:r>
            <a:r>
              <a:rPr lang="ru-RU" sz="2000" i="1" dirty="0"/>
              <a:t> (слайд </a:t>
            </a:r>
            <a:r>
              <a:rPr lang="ru-RU" sz="2000" i="1" dirty="0" smtClean="0"/>
              <a:t>66)</a:t>
            </a:r>
            <a:r>
              <a:rPr lang="ru-RU" sz="2000" b="1" dirty="0" smtClean="0">
                <a:solidFill>
                  <a:srgbClr val="002060"/>
                </a:solidFill>
              </a:rPr>
              <a:t> </a:t>
            </a:r>
            <a:r>
              <a:rPr lang="ru-RU" sz="2000" b="1" dirty="0" smtClean="0"/>
              <a:t>предназначена</a:t>
            </a:r>
            <a:r>
              <a:rPr lang="ru-RU" sz="2000" dirty="0" smtClean="0"/>
              <a:t> </a:t>
            </a:r>
            <a:r>
              <a:rPr lang="ru-RU" sz="2000" dirty="0"/>
              <a:t>для двухпутных участков железных дорог с нормальным сопротивлением балласта, обслуживаемых любым видом тяги поездов (автономной, электротягой постоянного или переменного тока).</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726140" y="369262"/>
            <a:ext cx="7221071" cy="400110"/>
          </a:xfrm>
          <a:prstGeom prst="rect">
            <a:avLst/>
          </a:prstGeom>
        </p:spPr>
        <p:txBody>
          <a:bodyPr wrap="square">
            <a:spAutoFit/>
          </a:bodyPr>
          <a:lstStyle/>
          <a:p>
            <a:pPr algn="just"/>
            <a:r>
              <a:rPr lang="ru-RU" sz="2000" b="1" u="sng" dirty="0">
                <a:solidFill>
                  <a:srgbClr val="002060"/>
                </a:solidFill>
              </a:rPr>
              <a:t>На сети железных дорог применяются различные системы АБ. </a:t>
            </a:r>
          </a:p>
        </p:txBody>
      </p:sp>
      <p:pic>
        <p:nvPicPr>
          <p:cNvPr id="5" name="Рисунок 4"/>
          <p:cNvPicPr>
            <a:picLocks noChangeAspect="1"/>
          </p:cNvPicPr>
          <p:nvPr/>
        </p:nvPicPr>
        <p:blipFill rotWithShape="1">
          <a:blip r:embed="rId2"/>
          <a:srcRect t="36012" b="31133"/>
          <a:stretch/>
        </p:blipFill>
        <p:spPr>
          <a:xfrm>
            <a:off x="0" y="969632"/>
            <a:ext cx="9144000" cy="1358154"/>
          </a:xfrm>
          <a:prstGeom prst="rect">
            <a:avLst/>
          </a:prstGeom>
        </p:spPr>
      </p:pic>
    </p:spTree>
    <p:extLst>
      <p:ext uri="{BB962C8B-B14F-4D97-AF65-F5344CB8AC3E}">
        <p14:creationId xmlns:p14="http://schemas.microsoft.com/office/powerpoint/2010/main" val="1328050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231129" y="107576"/>
            <a:ext cx="8711166" cy="4770530"/>
          </a:xfrm>
          <a:prstGeom prst="rect">
            <a:avLst/>
          </a:prstGeom>
        </p:spPr>
      </p:pic>
      <p:sp>
        <p:nvSpPr>
          <p:cNvPr id="3" name="Объект 2"/>
          <p:cNvSpPr>
            <a:spLocks noGrp="1"/>
          </p:cNvSpPr>
          <p:nvPr>
            <p:ph idx="1"/>
          </p:nvPr>
        </p:nvSpPr>
        <p:spPr>
          <a:xfrm>
            <a:off x="0" y="4878106"/>
            <a:ext cx="9144000" cy="1468905"/>
          </a:xfrm>
        </p:spPr>
        <p:txBody>
          <a:bodyPr>
            <a:normAutofit/>
          </a:bodyPr>
          <a:lstStyle/>
          <a:p>
            <a:pPr marL="0" indent="0" algn="just">
              <a:buNone/>
            </a:pPr>
            <a:r>
              <a:rPr lang="ru-RU" sz="2000" dirty="0" smtClean="0"/>
              <a:t>    </a:t>
            </a:r>
            <a:r>
              <a:rPr lang="ru-RU" sz="2000" b="1" dirty="0" smtClean="0">
                <a:solidFill>
                  <a:srgbClr val="C00000"/>
                </a:solidFill>
              </a:rPr>
              <a:t>Принципиальные </a:t>
            </a:r>
            <a:r>
              <a:rPr lang="ru-RU" sz="2000" b="1" dirty="0">
                <a:solidFill>
                  <a:srgbClr val="C00000"/>
                </a:solidFill>
              </a:rPr>
              <a:t>схемы АБ </a:t>
            </a:r>
            <a:r>
              <a:rPr lang="ru-RU" sz="2000" b="1" dirty="0"/>
              <a:t>вычерчивают по отдельным цепям в принятых условных обозначениях приборов и их контактов. </a:t>
            </a:r>
            <a:r>
              <a:rPr lang="ru-RU" sz="2000" dirty="0"/>
              <a:t>Над каждым контактом ставят буквенное обозначение реле, к которому этот контакт относится</a:t>
            </a:r>
            <a:r>
              <a:rPr lang="ru-RU" sz="2000" dirty="0" smtClean="0"/>
              <a:t>.</a:t>
            </a:r>
          </a:p>
        </p:txBody>
      </p:sp>
      <p:sp>
        <p:nvSpPr>
          <p:cNvPr id="4" name="Заголовок 4"/>
          <p:cNvSpPr txBox="1">
            <a:spLocks/>
          </p:cNvSpPr>
          <p:nvPr/>
        </p:nvSpPr>
        <p:spPr>
          <a:xfrm>
            <a:off x="2468335" y="0"/>
            <a:ext cx="3669793" cy="4401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857941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4145502"/>
            <a:ext cx="9056143" cy="2228404"/>
          </a:xfrm>
        </p:spPr>
        <p:txBody>
          <a:bodyPr>
            <a:noAutofit/>
          </a:bodyPr>
          <a:lstStyle/>
          <a:p>
            <a:pPr marL="0" indent="0" algn="just">
              <a:buNone/>
            </a:pPr>
            <a:r>
              <a:rPr lang="ru-RU" sz="2000" b="1" dirty="0" smtClean="0">
                <a:solidFill>
                  <a:srgbClr val="C00000"/>
                </a:solidFill>
              </a:rPr>
              <a:t>Автоматическая блокировка (АБ) </a:t>
            </a:r>
            <a:r>
              <a:rPr lang="ru-RU" sz="2000" dirty="0" smtClean="0"/>
              <a:t>– </a:t>
            </a:r>
            <a:r>
              <a:rPr lang="ru-RU" sz="2000" b="1" dirty="0" smtClean="0">
                <a:solidFill>
                  <a:srgbClr val="002060"/>
                </a:solidFill>
              </a:rPr>
              <a:t>система интервального регулирования движением поездов</a:t>
            </a:r>
            <a:r>
              <a:rPr lang="ru-RU" sz="2000" dirty="0" smtClean="0"/>
              <a:t>, </a:t>
            </a:r>
            <a:r>
              <a:rPr lang="ru-RU" sz="2000" b="1" dirty="0" smtClean="0"/>
              <a:t>в которой </a:t>
            </a:r>
            <a:r>
              <a:rPr lang="ru-RU" sz="2000" dirty="0" smtClean="0"/>
              <a:t>межстанционный перегон делится на блок-участки, каждый из которых ограждается светофором, </a:t>
            </a:r>
            <a:r>
              <a:rPr lang="ru-RU" sz="2000" b="1" dirty="0" smtClean="0"/>
              <a:t>действующий в автоматическом режиме.</a:t>
            </a:r>
            <a:r>
              <a:rPr lang="ru-RU" sz="2000" dirty="0" smtClean="0"/>
              <a:t> Показаниями </a:t>
            </a:r>
            <a:r>
              <a:rPr lang="ru-RU" sz="2000" dirty="0"/>
              <a:t>проходных светофоров управляет движущийся </a:t>
            </a:r>
            <a:r>
              <a:rPr lang="ru-RU" sz="2000" dirty="0" smtClean="0"/>
              <a:t>поезд. Источники </a:t>
            </a:r>
            <a:r>
              <a:rPr lang="ru-RU" sz="2000" dirty="0"/>
              <a:t>питания и релейная аппаратура для управления светофором устанавливаются непосредственно около него. </a:t>
            </a:r>
            <a:endParaRPr lang="ru-RU" sz="2000" dirty="0" smtClean="0"/>
          </a:p>
          <a:p>
            <a:pPr marL="0" indent="0" algn="just">
              <a:buNone/>
            </a:pPr>
            <a:endParaRPr lang="ru-RU" sz="2000" dirty="0"/>
          </a:p>
        </p:txBody>
      </p:sp>
      <p:pic>
        <p:nvPicPr>
          <p:cNvPr id="2" name="Рисунок 1"/>
          <p:cNvPicPr>
            <a:picLocks noChangeAspect="1"/>
          </p:cNvPicPr>
          <p:nvPr/>
        </p:nvPicPr>
        <p:blipFill rotWithShape="1">
          <a:blip r:embed="rId2"/>
          <a:srcRect l="15981" t="10287" b="8867"/>
          <a:stretch/>
        </p:blipFill>
        <p:spPr>
          <a:xfrm>
            <a:off x="152651" y="749422"/>
            <a:ext cx="4083961" cy="2952328"/>
          </a:xfrm>
          <a:prstGeom prst="rect">
            <a:avLst/>
          </a:prstGeom>
        </p:spPr>
      </p:pic>
      <p:pic>
        <p:nvPicPr>
          <p:cNvPr id="3" name="Рисунок 2"/>
          <p:cNvPicPr>
            <a:picLocks noChangeAspect="1"/>
          </p:cNvPicPr>
          <p:nvPr/>
        </p:nvPicPr>
        <p:blipFill rotWithShape="1">
          <a:blip r:embed="rId3"/>
          <a:srcRect t="8777" b="4883"/>
          <a:stretch/>
        </p:blipFill>
        <p:spPr>
          <a:xfrm>
            <a:off x="4410054" y="749422"/>
            <a:ext cx="4536504" cy="2952328"/>
          </a:xfrm>
          <a:prstGeom prst="rect">
            <a:avLst/>
          </a:prstGeom>
        </p:spPr>
      </p:pic>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2366974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544" y="307729"/>
            <a:ext cx="8183715" cy="1077218"/>
          </a:xfrm>
          <a:prstGeom prst="rect">
            <a:avLst/>
          </a:prstGeom>
        </p:spPr>
        <p:txBody>
          <a:bodyPr wrap="none">
            <a:spAutoFit/>
          </a:bodyPr>
          <a:lstStyle/>
          <a:p>
            <a:r>
              <a:rPr lang="ru-RU" sz="3200" b="1" u="sng" dirty="0">
                <a:solidFill>
                  <a:srgbClr val="002060"/>
                </a:solidFill>
              </a:rPr>
              <a:t>Двухпутная односторонняя автоблокировка </a:t>
            </a:r>
            <a:endParaRPr lang="ru-RU" sz="3200" b="1" u="sng" dirty="0" smtClean="0">
              <a:solidFill>
                <a:srgbClr val="002060"/>
              </a:solidFill>
            </a:endParaRPr>
          </a:p>
          <a:p>
            <a:r>
              <a:rPr lang="ru-RU" sz="3200" b="1" dirty="0">
                <a:solidFill>
                  <a:srgbClr val="002060"/>
                </a:solidFill>
              </a:rPr>
              <a:t> </a:t>
            </a:r>
            <a:r>
              <a:rPr lang="ru-RU" sz="3200" b="1" dirty="0" smtClean="0">
                <a:solidFill>
                  <a:srgbClr val="002060"/>
                </a:solidFill>
              </a:rPr>
              <a:t>                     </a:t>
            </a:r>
            <a:r>
              <a:rPr lang="ru-RU" sz="3200" b="1" u="sng" dirty="0" smtClean="0">
                <a:solidFill>
                  <a:srgbClr val="002060"/>
                </a:solidFill>
              </a:rPr>
              <a:t>постоянного тока</a:t>
            </a:r>
            <a:r>
              <a:rPr lang="ru-RU" sz="3200" b="1" dirty="0" smtClean="0">
                <a:solidFill>
                  <a:srgbClr val="002060"/>
                </a:solidFill>
              </a:rPr>
              <a:t>   </a:t>
            </a:r>
            <a:endParaRPr lang="ru-RU" sz="3200" dirty="0">
              <a:solidFill>
                <a:srgbClr val="002060"/>
              </a:solidFill>
            </a:endParaRPr>
          </a:p>
        </p:txBody>
      </p:sp>
      <p:pic>
        <p:nvPicPr>
          <p:cNvPr id="9" name="Рисунок 8"/>
          <p:cNvPicPr>
            <a:picLocks noChangeAspect="1"/>
          </p:cNvPicPr>
          <p:nvPr/>
        </p:nvPicPr>
        <p:blipFill rotWithShape="1">
          <a:blip r:embed="rId2"/>
          <a:srcRect t="25302" r="16324"/>
          <a:stretch/>
        </p:blipFill>
        <p:spPr>
          <a:xfrm>
            <a:off x="726674" y="1778540"/>
            <a:ext cx="7651376" cy="4555023"/>
          </a:xfrm>
          <a:prstGeom prst="rect">
            <a:avLst/>
          </a:prstGeom>
        </p:spPr>
      </p:pic>
    </p:spTree>
    <p:extLst>
      <p:ext uri="{BB962C8B-B14F-4D97-AF65-F5344CB8AC3E}">
        <p14:creationId xmlns:p14="http://schemas.microsoft.com/office/powerpoint/2010/main" val="480023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68588"/>
            <a:ext cx="9103659" cy="2689412"/>
          </a:xfrm>
        </p:spPr>
        <p:txBody>
          <a:bodyPr>
            <a:normAutofit lnSpcReduction="10000"/>
          </a:bodyPr>
          <a:lstStyle/>
          <a:p>
            <a:pPr marL="0" indent="0" algn="just">
              <a:buNone/>
            </a:pPr>
            <a:r>
              <a:rPr lang="ru-RU" sz="2000" b="1" dirty="0" smtClean="0">
                <a:solidFill>
                  <a:srgbClr val="002060"/>
                </a:solidFill>
              </a:rPr>
              <a:t>    Такая </a:t>
            </a:r>
            <a:r>
              <a:rPr lang="ru-RU" sz="2000" b="1" dirty="0">
                <a:solidFill>
                  <a:srgbClr val="C00000"/>
                </a:solidFill>
              </a:rPr>
              <a:t>АБ</a:t>
            </a:r>
            <a:r>
              <a:rPr lang="ru-RU" sz="2000" b="1" dirty="0">
                <a:solidFill>
                  <a:srgbClr val="002060"/>
                </a:solidFill>
              </a:rPr>
              <a:t> </a:t>
            </a:r>
            <a:r>
              <a:rPr lang="ru-RU" sz="2000" b="1" dirty="0"/>
              <a:t>применяется </a:t>
            </a:r>
            <a:r>
              <a:rPr lang="ru-RU" sz="2000" b="1" dirty="0">
                <a:solidFill>
                  <a:srgbClr val="C00000"/>
                </a:solidFill>
              </a:rPr>
              <a:t>на участках с автономной тягой </a:t>
            </a:r>
            <a:r>
              <a:rPr lang="ru-RU" sz="2000" b="1" dirty="0">
                <a:solidFill>
                  <a:srgbClr val="002060"/>
                </a:solidFill>
              </a:rPr>
              <a:t>и </a:t>
            </a:r>
            <a:r>
              <a:rPr lang="ru-RU" sz="2000" b="1" dirty="0">
                <a:solidFill>
                  <a:srgbClr val="C00000"/>
                </a:solidFill>
              </a:rPr>
              <a:t>по каждому пути </a:t>
            </a:r>
            <a:r>
              <a:rPr lang="ru-RU" sz="2000" b="1" dirty="0">
                <a:solidFill>
                  <a:srgbClr val="002060"/>
                </a:solidFill>
              </a:rPr>
              <a:t>разграничивает </a:t>
            </a:r>
            <a:r>
              <a:rPr lang="ru-RU" sz="2000" b="1" dirty="0">
                <a:solidFill>
                  <a:srgbClr val="C00000"/>
                </a:solidFill>
              </a:rPr>
              <a:t>попутные поезда</a:t>
            </a:r>
            <a:r>
              <a:rPr lang="ru-RU" sz="2000" b="1" dirty="0">
                <a:solidFill>
                  <a:srgbClr val="002060"/>
                </a:solidFill>
              </a:rPr>
              <a:t>, </a:t>
            </a:r>
            <a:r>
              <a:rPr lang="ru-RU" sz="2000" b="1" dirty="0">
                <a:solidFill>
                  <a:srgbClr val="C00000"/>
                </a:solidFill>
              </a:rPr>
              <a:t>движущиеся только в одном направлении</a:t>
            </a:r>
            <a:r>
              <a:rPr lang="ru-RU" sz="2000" b="1" dirty="0">
                <a:solidFill>
                  <a:srgbClr val="002060"/>
                </a:solidFill>
              </a:rPr>
              <a:t>. </a:t>
            </a:r>
            <a:r>
              <a:rPr lang="ru-RU" sz="2000" b="1" dirty="0"/>
              <a:t>В этой автоблокировке </a:t>
            </a:r>
            <a:r>
              <a:rPr lang="ru-RU" sz="2000" b="1" dirty="0">
                <a:solidFill>
                  <a:srgbClr val="002060"/>
                </a:solidFill>
              </a:rPr>
              <a:t>используются РЦ постоянного тока с импульсным питанием. </a:t>
            </a:r>
            <a:r>
              <a:rPr lang="ru-RU" sz="2000" b="1" dirty="0"/>
              <a:t>Импульсное путевое реле И и его повторитель П </a:t>
            </a:r>
            <a:r>
              <a:rPr lang="ru-RU" sz="2000" b="1" dirty="0" smtClean="0"/>
              <a:t>всегда </a:t>
            </a:r>
            <a:r>
              <a:rPr lang="ru-RU" sz="2000" b="1" dirty="0"/>
              <a:t>располагаются на выходном по направлению движения поезда конце блок-участка</a:t>
            </a:r>
            <a:r>
              <a:rPr lang="ru-RU" sz="2000" dirty="0"/>
              <a:t>. Это позволяет </a:t>
            </a:r>
            <a:r>
              <a:rPr lang="ru-RU" sz="2000" dirty="0" smtClean="0"/>
              <a:t>в </a:t>
            </a:r>
            <a:r>
              <a:rPr lang="ru-RU" sz="2000" dirty="0"/>
              <a:t>данной системе </a:t>
            </a:r>
            <a:r>
              <a:rPr lang="ru-RU" sz="2000" b="1" dirty="0"/>
              <a:t>включить путевые устройства АЛС при вступлении поезда на блок-участок. </a:t>
            </a:r>
            <a:endParaRPr lang="ru-RU" sz="2000" b="1" dirty="0" smtClean="0"/>
          </a:p>
          <a:p>
            <a:pPr marL="0" indent="0" algn="just">
              <a:buNone/>
            </a:pPr>
            <a:r>
              <a:rPr lang="ru-RU" sz="2000" b="1" dirty="0" smtClean="0">
                <a:solidFill>
                  <a:srgbClr val="002060"/>
                </a:solidFill>
              </a:rPr>
              <a:t> </a:t>
            </a:r>
            <a:r>
              <a:rPr lang="ru-RU" sz="2000" b="1" dirty="0">
                <a:solidFill>
                  <a:srgbClr val="002060"/>
                </a:solidFill>
              </a:rPr>
              <a:t>Связь между показаниями проходных светофоров </a:t>
            </a:r>
            <a:r>
              <a:rPr lang="ru-RU" sz="2000" b="1" dirty="0"/>
              <a:t>осуществляется</a:t>
            </a:r>
            <a:r>
              <a:rPr lang="ru-RU" sz="2000" dirty="0"/>
              <a:t> </a:t>
            </a:r>
            <a:r>
              <a:rPr lang="ru-RU" sz="2000" b="1" dirty="0">
                <a:solidFill>
                  <a:srgbClr val="C00000"/>
                </a:solidFill>
              </a:rPr>
              <a:t>по линейной цепи</a:t>
            </a:r>
            <a:r>
              <a:rPr lang="ru-RU" sz="2000" b="1" dirty="0"/>
              <a:t>,</a:t>
            </a:r>
            <a:r>
              <a:rPr lang="ru-RU" sz="2000" dirty="0"/>
              <a:t> благодаря которой контролируется свободность одного, двух или более блок-участков от данного светофора.</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20980" r="16618" b="23084"/>
          <a:stretch/>
        </p:blipFill>
        <p:spPr>
          <a:xfrm>
            <a:off x="699247" y="332548"/>
            <a:ext cx="7624482" cy="3836040"/>
          </a:xfrm>
          <a:prstGeom prst="rect">
            <a:avLst/>
          </a:prstGeom>
        </p:spPr>
      </p:pic>
    </p:spTree>
    <p:extLst>
      <p:ext uri="{BB962C8B-B14F-4D97-AF65-F5344CB8AC3E}">
        <p14:creationId xmlns:p14="http://schemas.microsoft.com/office/powerpoint/2010/main" val="1473341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25213" y="1246239"/>
            <a:ext cx="14011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706329" y="395881"/>
            <a:ext cx="116512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3959942" y="537882"/>
            <a:ext cx="7374" cy="39126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3871452" y="1843548"/>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flipH="1">
            <a:off x="4195916" y="1526458"/>
            <a:ext cx="213852" cy="8849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3370007" y="15928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бъект 2"/>
          <p:cNvSpPr>
            <a:spLocks noGrp="1"/>
          </p:cNvSpPr>
          <p:nvPr>
            <p:ph idx="1"/>
          </p:nvPr>
        </p:nvSpPr>
        <p:spPr>
          <a:xfrm>
            <a:off x="1" y="4141694"/>
            <a:ext cx="9144000" cy="2716306"/>
          </a:xfrm>
        </p:spPr>
        <p:txBody>
          <a:bodyPr>
            <a:normAutofit/>
          </a:bodyPr>
          <a:lstStyle/>
          <a:p>
            <a:pPr marL="0" indent="0" algn="just">
              <a:buNone/>
            </a:pPr>
            <a:r>
              <a:rPr lang="ru-RU" sz="2000" b="1" dirty="0">
                <a:solidFill>
                  <a:srgbClr val="C00000"/>
                </a:solidFill>
              </a:rPr>
              <a:t>Рассмотрим схему двухпутной трехзначной АБ постоянного тока </a:t>
            </a:r>
            <a:r>
              <a:rPr lang="ru-RU" sz="2000" dirty="0"/>
              <a:t>с нормально горящими линзовыми светофорами при одностороннем движении по каждому пути перегона, </a:t>
            </a:r>
            <a:r>
              <a:rPr lang="ru-RU" sz="2000" dirty="0" smtClean="0"/>
              <a:t>с включением </a:t>
            </a:r>
            <a:r>
              <a:rPr lang="ru-RU" sz="2000" dirty="0"/>
              <a:t>приборов трех сигнальных установок 5, 7, 9 для одного из путей двухпутного </a:t>
            </a:r>
            <a:r>
              <a:rPr lang="ru-RU" sz="2000" dirty="0" smtClean="0"/>
              <a:t>перегона. </a:t>
            </a:r>
          </a:p>
          <a:p>
            <a:pPr marL="0" indent="0" algn="just">
              <a:buNone/>
            </a:pPr>
            <a:r>
              <a:rPr lang="ru-RU" sz="2000" b="1" u="sng" dirty="0">
                <a:solidFill>
                  <a:srgbClr val="C00000"/>
                </a:solidFill>
              </a:rPr>
              <a:t>При свободности блок-участков </a:t>
            </a:r>
            <a:r>
              <a:rPr lang="ru-RU" sz="2000" dirty="0"/>
              <a:t>в их РЦ посылаются импульсы постоянного тока от трансмиттера </a:t>
            </a:r>
            <a:r>
              <a:rPr lang="ru-RU" sz="2000" b="1" dirty="0"/>
              <a:t>МТ,</a:t>
            </a:r>
            <a:r>
              <a:rPr lang="ru-RU" sz="2000" dirty="0"/>
              <a:t> которые из РЦ в каждой сигнальной установке (5, 7, 9) принимаются импульсным путевым реле </a:t>
            </a:r>
            <a:r>
              <a:rPr lang="ru-RU" sz="2000" b="1" dirty="0"/>
              <a:t>И</a:t>
            </a:r>
            <a:r>
              <a:rPr lang="ru-RU" sz="2000" dirty="0"/>
              <a:t>. При переключении контакта реле И в цепи релейного дешифратора </a:t>
            </a:r>
            <a:r>
              <a:rPr lang="ru-RU" sz="2000" b="1" dirty="0"/>
              <a:t>РД</a:t>
            </a:r>
            <a:r>
              <a:rPr lang="ru-RU" sz="2000" dirty="0"/>
              <a:t> срабатывает путевое реле </a:t>
            </a:r>
            <a:r>
              <a:rPr lang="ru-RU" sz="2000" b="1" dirty="0"/>
              <a:t>П</a:t>
            </a:r>
            <a:r>
              <a:rPr lang="ru-RU" sz="2000" dirty="0"/>
              <a:t> и фиксирует свободность блок-участка.</a:t>
            </a:r>
          </a:p>
        </p:txBody>
      </p:sp>
      <p:sp>
        <p:nvSpPr>
          <p:cNvPr id="3" name="Прямоугольник 2"/>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1568968" y="939332"/>
            <a:ext cx="504208"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5674660" y="944971"/>
            <a:ext cx="523116"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59170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169008"/>
            <a:ext cx="9144000" cy="2688992"/>
          </a:xfrm>
        </p:spPr>
        <p:txBody>
          <a:bodyPr>
            <a:normAutofit/>
          </a:bodyPr>
          <a:lstStyle/>
          <a:p>
            <a:pPr marL="0" indent="0" algn="just">
              <a:buNone/>
            </a:pPr>
            <a:r>
              <a:rPr lang="ru-RU" sz="2000" b="1" u="sng" dirty="0">
                <a:solidFill>
                  <a:srgbClr val="C00000"/>
                </a:solidFill>
              </a:rPr>
              <a:t>При занятии блок-участка 5П поездом </a:t>
            </a:r>
            <a:r>
              <a:rPr lang="ru-RU" sz="2000" b="1" dirty="0"/>
              <a:t>происходит</a:t>
            </a:r>
            <a:r>
              <a:rPr lang="ru-RU" sz="2000" dirty="0"/>
              <a:t> </a:t>
            </a:r>
            <a:r>
              <a:rPr lang="ru-RU" sz="2000" b="1" dirty="0">
                <a:solidFill>
                  <a:srgbClr val="002060"/>
                </a:solidFill>
              </a:rPr>
              <a:t>шунтирование рельсовой цепи,</a:t>
            </a:r>
            <a:r>
              <a:rPr lang="ru-RU" sz="2000" dirty="0"/>
              <a:t> отчего прекращается импульсная работа </a:t>
            </a:r>
            <a:r>
              <a:rPr lang="ru-RU" sz="2000" dirty="0" smtClean="0"/>
              <a:t>реле </a:t>
            </a:r>
            <a:r>
              <a:rPr lang="ru-RU" sz="2000" b="1" dirty="0" smtClean="0"/>
              <a:t>И</a:t>
            </a:r>
            <a:r>
              <a:rPr lang="ru-RU" sz="2000" dirty="0" smtClean="0"/>
              <a:t> </a:t>
            </a:r>
            <a:r>
              <a:rPr lang="ru-RU" sz="2000" dirty="0"/>
              <a:t>и выключается его повторитель — путевое реле </a:t>
            </a:r>
            <a:r>
              <a:rPr lang="ru-RU" sz="2000" b="1" dirty="0"/>
              <a:t>П</a:t>
            </a:r>
            <a:r>
              <a:rPr lang="ru-RU" sz="2000" dirty="0"/>
              <a:t> у </a:t>
            </a:r>
            <a:r>
              <a:rPr lang="ru-RU" sz="2000" b="1" dirty="0"/>
              <a:t>светофора 3</a:t>
            </a:r>
            <a:r>
              <a:rPr lang="ru-RU" sz="2000" dirty="0"/>
              <a:t> (на схеме не показано). Обесточившись, реле П </a:t>
            </a:r>
            <a:r>
              <a:rPr lang="ru-RU" sz="2000" dirty="0" smtClean="0"/>
              <a:t>включает </a:t>
            </a:r>
            <a:r>
              <a:rPr lang="ru-RU" sz="2000" dirty="0"/>
              <a:t>цепи для работы локомотивной сигнализации и в РЦ блок-участка 5П навстречу движущемуся поезду подается сигнальный код </a:t>
            </a:r>
            <a:r>
              <a:rPr lang="ru-RU" sz="2000" dirty="0" smtClean="0"/>
              <a:t>З. </a:t>
            </a:r>
            <a:r>
              <a:rPr lang="ru-RU" sz="2000" b="1" u="sng" dirty="0">
                <a:solidFill>
                  <a:srgbClr val="002060"/>
                </a:solidFill>
              </a:rPr>
              <a:t>В линейной </a:t>
            </a:r>
            <a:r>
              <a:rPr lang="ru-RU" sz="2000" b="1" u="sng" dirty="0" smtClean="0">
                <a:solidFill>
                  <a:srgbClr val="002060"/>
                </a:solidFill>
              </a:rPr>
              <a:t>цепи (Л-ОЛ) </a:t>
            </a:r>
            <a:r>
              <a:rPr lang="ru-RU" sz="2000" b="1" u="sng" dirty="0">
                <a:solidFill>
                  <a:srgbClr val="002060"/>
                </a:solidFill>
              </a:rPr>
              <a:t>к светофору 5 </a:t>
            </a:r>
            <a:r>
              <a:rPr lang="ru-RU" sz="2000" dirty="0"/>
              <a:t>реле </a:t>
            </a:r>
            <a:r>
              <a:rPr lang="ru-RU" sz="2000" b="1" dirty="0"/>
              <a:t>П</a:t>
            </a:r>
            <a:r>
              <a:rPr lang="ru-RU" sz="2000" dirty="0"/>
              <a:t> размыкает фронтовые контакты и в релейном шкафу светофора 5 обесточивается линейное реле </a:t>
            </a:r>
            <a:r>
              <a:rPr lang="ru-RU" sz="2000" b="1" dirty="0"/>
              <a:t>Л</a:t>
            </a:r>
            <a:r>
              <a:rPr lang="ru-RU" sz="2000" dirty="0"/>
              <a:t>. Замыкая тыловой контакт, </a:t>
            </a:r>
            <a:r>
              <a:rPr lang="ru-RU" sz="2000" b="1" dirty="0">
                <a:solidFill>
                  <a:srgbClr val="002060"/>
                </a:solidFill>
              </a:rPr>
              <a:t>линейное реле Л включает лампу красного огня на светофоре 5</a:t>
            </a:r>
            <a:r>
              <a:rPr lang="ru-RU" sz="2000" dirty="0">
                <a:solidFill>
                  <a:srgbClr val="002060"/>
                </a:solidFill>
              </a:rPr>
              <a:t>.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90965" y="712694"/>
            <a:ext cx="216392" cy="19844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4038416"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690382" y="1209318"/>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92815" y="15807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14844" y="2017675"/>
            <a:ext cx="1608133" cy="584775"/>
          </a:xfrm>
          <a:prstGeom prst="rect">
            <a:avLst/>
          </a:prstGeom>
          <a:ln w="38100">
            <a:solidFill>
              <a:srgbClr val="C00000"/>
            </a:solidFill>
          </a:ln>
        </p:spPr>
        <p:txBody>
          <a:bodyPr wrap="none">
            <a:spAutoFit/>
          </a:bodyPr>
          <a:lstStyle/>
          <a:p>
            <a:r>
              <a:rPr lang="ru-RU" sz="1600" b="1" u="sng" dirty="0" smtClean="0"/>
              <a:t>от с.т. 3</a:t>
            </a:r>
          </a:p>
          <a:p>
            <a:r>
              <a:rPr lang="ru-RU" sz="1600" b="1" dirty="0" smtClean="0"/>
              <a:t>Код КЖ,Ж или З</a:t>
            </a:r>
            <a:endParaRPr lang="ru-RU" sz="1600" b="1" dirty="0"/>
          </a:p>
        </p:txBody>
      </p:sp>
      <p:sp>
        <p:nvSpPr>
          <p:cNvPr id="29" name="Прямоугольник 28"/>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640300" y="929759"/>
            <a:ext cx="604394"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28418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355437"/>
            <a:ext cx="9022977" cy="2270470"/>
          </a:xfrm>
        </p:spPr>
        <p:txBody>
          <a:bodyPr>
            <a:normAutofit/>
          </a:bodyPr>
          <a:lstStyle/>
          <a:p>
            <a:pPr marL="0" indent="0" algn="just">
              <a:buNone/>
            </a:pPr>
            <a:r>
              <a:rPr lang="ru-RU" sz="2000" dirty="0" smtClean="0"/>
              <a:t>   </a:t>
            </a:r>
            <a:r>
              <a:rPr lang="ru-RU" sz="2000" b="1" u="sng" dirty="0" smtClean="0">
                <a:solidFill>
                  <a:srgbClr val="002060"/>
                </a:solidFill>
              </a:rPr>
              <a:t>В </a:t>
            </a:r>
            <a:r>
              <a:rPr lang="ru-RU" sz="2000" b="1" u="sng" dirty="0">
                <a:solidFill>
                  <a:srgbClr val="002060"/>
                </a:solidFill>
              </a:rPr>
              <a:t>линейной </a:t>
            </a:r>
            <a:r>
              <a:rPr lang="ru-RU" sz="2000" b="1" u="sng" dirty="0" smtClean="0">
                <a:solidFill>
                  <a:srgbClr val="002060"/>
                </a:solidFill>
              </a:rPr>
              <a:t>цепи (Л-ОЛ) </a:t>
            </a:r>
            <a:r>
              <a:rPr lang="ru-RU" sz="2000" b="1" u="sng" dirty="0">
                <a:solidFill>
                  <a:srgbClr val="002060"/>
                </a:solidFill>
              </a:rPr>
              <a:t>к светофору 7 </a:t>
            </a:r>
            <a:r>
              <a:rPr lang="ru-RU" sz="2000" dirty="0"/>
              <a:t>через тыловые контакты реле </a:t>
            </a:r>
            <a:r>
              <a:rPr lang="ru-RU" sz="2000" b="1" dirty="0"/>
              <a:t>Л</a:t>
            </a:r>
            <a:r>
              <a:rPr lang="ru-RU" sz="2000" dirty="0"/>
              <a:t> и фронтовые контакты реле </a:t>
            </a:r>
            <a:r>
              <a:rPr lang="ru-RU" sz="2000" b="1" dirty="0"/>
              <a:t>П</a:t>
            </a:r>
            <a:r>
              <a:rPr lang="ru-RU" sz="2000" dirty="0"/>
              <a:t> и </a:t>
            </a:r>
            <a:r>
              <a:rPr lang="ru-RU" sz="2000" b="1" dirty="0"/>
              <a:t>О</a:t>
            </a:r>
            <a:r>
              <a:rPr lang="ru-RU" sz="2000" dirty="0"/>
              <a:t> образуется </a:t>
            </a:r>
            <a:r>
              <a:rPr lang="ru-RU" sz="2000" b="1" dirty="0"/>
              <a:t>цепь тока </a:t>
            </a:r>
            <a:r>
              <a:rPr lang="ru-RU" sz="2000" b="1" i="1" u="sng" dirty="0"/>
              <a:t>обратной полярности </a:t>
            </a:r>
            <a:r>
              <a:rPr lang="ru-RU" sz="2000" dirty="0"/>
              <a:t>для возбуждения линейного реле светофора </a:t>
            </a:r>
            <a:r>
              <a:rPr lang="ru-RU" sz="2000" b="1" dirty="0"/>
              <a:t>7</a:t>
            </a:r>
            <a:r>
              <a:rPr lang="ru-RU" sz="2000" dirty="0"/>
              <a:t>, которое притягивает нейтральный и переключает вправо поляризованный якорь. Через фронтовой контакт и переведенный вправо поляризованный контакт </a:t>
            </a:r>
            <a:r>
              <a:rPr lang="ru-RU" sz="2000" b="1" dirty="0">
                <a:solidFill>
                  <a:srgbClr val="002060"/>
                </a:solidFill>
              </a:rPr>
              <a:t>создается цепь включения лампы желтого огня на светофоре 7 и возбуждения огневого реле О, контролирующего горение этой лампы.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90965" y="712694"/>
            <a:ext cx="216392" cy="19844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4038416"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690382" y="1209318"/>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492815" y="15807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14844" y="2017675"/>
            <a:ext cx="1608133" cy="584775"/>
          </a:xfrm>
          <a:prstGeom prst="rect">
            <a:avLst/>
          </a:prstGeom>
          <a:ln w="38100">
            <a:solidFill>
              <a:srgbClr val="C00000"/>
            </a:solidFill>
          </a:ln>
        </p:spPr>
        <p:txBody>
          <a:bodyPr wrap="none">
            <a:spAutoFit/>
          </a:bodyPr>
          <a:lstStyle/>
          <a:p>
            <a:r>
              <a:rPr lang="ru-RU" sz="1600" b="1" dirty="0" smtClean="0"/>
              <a:t>от с.т. 3</a:t>
            </a:r>
          </a:p>
          <a:p>
            <a:r>
              <a:rPr lang="ru-RU" sz="1600" b="1" dirty="0" smtClean="0"/>
              <a:t>Код КЖ,Ж или З</a:t>
            </a:r>
            <a:endParaRPr lang="ru-RU" sz="1600" b="1" dirty="0"/>
          </a:p>
        </p:txBody>
      </p:sp>
      <p:sp>
        <p:nvSpPr>
          <p:cNvPr id="29" name="Прямоугольник 28"/>
          <p:cNvSpPr/>
          <p:nvPr/>
        </p:nvSpPr>
        <p:spPr>
          <a:xfrm>
            <a:off x="3644153" y="993077"/>
            <a:ext cx="354829"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640300" y="929759"/>
            <a:ext cx="604394" cy="42016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3302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53788" y="4169008"/>
            <a:ext cx="9022977" cy="2688992"/>
          </a:xfrm>
        </p:spPr>
        <p:txBody>
          <a:bodyPr>
            <a:normAutofit/>
          </a:bodyPr>
          <a:lstStyle/>
          <a:p>
            <a:pPr marL="0" indent="0" algn="just">
              <a:buNone/>
            </a:pPr>
            <a:r>
              <a:rPr lang="ru-RU" sz="2000" b="1" u="sng" dirty="0">
                <a:solidFill>
                  <a:srgbClr val="002060"/>
                </a:solidFill>
              </a:rPr>
              <a:t>По линейной </a:t>
            </a:r>
            <a:r>
              <a:rPr lang="ru-RU" sz="2000" b="1" u="sng" dirty="0" smtClean="0">
                <a:solidFill>
                  <a:srgbClr val="002060"/>
                </a:solidFill>
              </a:rPr>
              <a:t>цепи (Л-ОЛ) </a:t>
            </a:r>
            <a:r>
              <a:rPr lang="ru-RU" sz="2000" b="1" u="sng" dirty="0">
                <a:solidFill>
                  <a:srgbClr val="002060"/>
                </a:solidFill>
              </a:rPr>
              <a:t>к светофору 9 </a:t>
            </a:r>
            <a:r>
              <a:rPr lang="ru-RU" sz="2000" dirty="0"/>
              <a:t>через фронтовые контакты реле </a:t>
            </a:r>
            <a:r>
              <a:rPr lang="ru-RU" sz="2000" b="1" dirty="0"/>
              <a:t>П, Л </a:t>
            </a:r>
            <a:r>
              <a:rPr lang="ru-RU" sz="2000" dirty="0"/>
              <a:t>и </a:t>
            </a:r>
            <a:r>
              <a:rPr lang="ru-RU" sz="2000" b="1" dirty="0"/>
              <a:t>О</a:t>
            </a:r>
            <a:r>
              <a:rPr lang="ru-RU" sz="2000" dirty="0"/>
              <a:t> (так как от светофора 9 свободны </a:t>
            </a:r>
            <a:r>
              <a:rPr lang="ru-RU" sz="2000" dirty="0" smtClean="0"/>
              <a:t>два блок-участка</a:t>
            </a:r>
            <a:r>
              <a:rPr lang="ru-RU" sz="2000" dirty="0"/>
              <a:t>) протекает </a:t>
            </a:r>
            <a:r>
              <a:rPr lang="ru-RU" sz="2000" b="1" dirty="0"/>
              <a:t>ток </a:t>
            </a:r>
            <a:r>
              <a:rPr lang="ru-RU" sz="2000" b="1" i="1" u="sng" dirty="0"/>
              <a:t>прямой</a:t>
            </a:r>
            <a:r>
              <a:rPr lang="ru-RU" sz="2000" b="1" u="sng" dirty="0"/>
              <a:t> </a:t>
            </a:r>
            <a:r>
              <a:rPr lang="ru-RU" sz="2000" b="1" i="1" u="sng" dirty="0"/>
              <a:t>полярности</a:t>
            </a:r>
            <a:r>
              <a:rPr lang="ru-RU" sz="2000" dirty="0"/>
              <a:t> для возбуждения линейного реле светофора 9, которое притягивает нейтральный и переключает влево поляризованный якорь. Через фронтовой контакт и переведенный влево поляризованный контакт </a:t>
            </a:r>
            <a:r>
              <a:rPr lang="ru-RU" sz="2000" b="1" dirty="0">
                <a:solidFill>
                  <a:srgbClr val="002060"/>
                </a:solidFill>
              </a:rPr>
              <a:t>создается цепь включения лампы зеленого огня на светофоре 9 </a:t>
            </a:r>
            <a:r>
              <a:rPr lang="ru-RU" sz="2000" dirty="0"/>
              <a:t>и возбуждения огневого реле О, контролирующего горение этой лампы.</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1921809"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flipV="1">
            <a:off x="2955579" y="2328111"/>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832159" y="20500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1247072" y="2979941"/>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flipH="1">
            <a:off x="2224637" y="2963842"/>
            <a:ext cx="142742" cy="20842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2025048" y="3302668"/>
            <a:ext cx="75898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64854"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579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424176"/>
            <a:ext cx="9144000" cy="1842624"/>
          </a:xfrm>
        </p:spPr>
        <p:txBody>
          <a:bodyPr>
            <a:normAutofit/>
          </a:bodyPr>
          <a:lstStyle/>
          <a:p>
            <a:pPr marL="0" indent="0" algn="just">
              <a:buNone/>
            </a:pPr>
            <a:r>
              <a:rPr lang="ru-RU" sz="2000" dirty="0"/>
              <a:t>В схеме АБ применены защитные меры, повышающие надежность и безопасность ее действия.</a:t>
            </a:r>
            <a:r>
              <a:rPr lang="ru-RU" sz="2000" dirty="0">
                <a:solidFill>
                  <a:srgbClr val="FF0000"/>
                </a:solidFill>
              </a:rPr>
              <a:t> </a:t>
            </a:r>
            <a:r>
              <a:rPr lang="ru-RU" sz="2000" b="1" u="sng" dirty="0">
                <a:solidFill>
                  <a:srgbClr val="C00000"/>
                </a:solidFill>
              </a:rPr>
              <a:t>В случае нарушения целостности пути</a:t>
            </a:r>
            <a:r>
              <a:rPr lang="ru-RU" sz="2000" dirty="0"/>
              <a:t>, например на блок-участке 9П, при лопнувшем или изъятом рельсе прерывается цепь тока в рельсовой цепи и </a:t>
            </a:r>
            <a:r>
              <a:rPr lang="ru-RU" sz="2000" dirty="0" smtClean="0"/>
              <a:t>выключается реле </a:t>
            </a:r>
            <a:r>
              <a:rPr lang="ru-RU" sz="2000" b="1" dirty="0">
                <a:solidFill>
                  <a:srgbClr val="002060"/>
                </a:solidFill>
              </a:rPr>
              <a:t>П</a:t>
            </a:r>
            <a:r>
              <a:rPr lang="ru-RU" sz="2000" dirty="0"/>
              <a:t>. Отпуская якорь, оно выключает линейное реле светофора 9, после чего </a:t>
            </a:r>
            <a:r>
              <a:rPr lang="ru-RU" sz="2000" b="1" dirty="0">
                <a:solidFill>
                  <a:srgbClr val="002060"/>
                </a:solidFill>
              </a:rPr>
              <a:t>на светофоре 9 выключается зеленый огонь и включается красный, чем ограждается опасное место пути.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81900" y="537882"/>
            <a:ext cx="741829" cy="24093"/>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0" descr="https://myslide.ru/documents_3/4fc0d68852cabeb1d6c8557926e5c628/img4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946" t="68538" r="58793" b="25492"/>
          <a:stretch/>
        </p:blipFill>
        <p:spPr bwMode="auto">
          <a:xfrm>
            <a:off x="8072256" y="624989"/>
            <a:ext cx="1071744" cy="34119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903291" y="652303"/>
            <a:ext cx="548548" cy="369332"/>
          </a:xfrm>
          <a:prstGeom prst="rect">
            <a:avLst/>
          </a:prstGeom>
        </p:spPr>
        <p:txBody>
          <a:bodyPr wrap="square">
            <a:spAutoFit/>
          </a:bodyPr>
          <a:lstStyle/>
          <a:p>
            <a:r>
              <a:rPr lang="ru-RU" b="1" dirty="0" smtClean="0"/>
              <a:t>3</a:t>
            </a:r>
            <a:endParaRPr lang="ru-RU" b="1" dirty="0"/>
          </a:p>
        </p:txBody>
      </p:sp>
      <p:sp>
        <p:nvSpPr>
          <p:cNvPr id="7" name="Блок-схема: узел 6"/>
          <p:cNvSpPr/>
          <p:nvPr/>
        </p:nvSpPr>
        <p:spPr>
          <a:xfrm>
            <a:off x="8379725"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477126" y="3001939"/>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4339326" y="3001939"/>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4485972" y="318836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a:off x="1711185" y="3054193"/>
            <a:ext cx="4987" cy="54704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1828801" y="3536584"/>
            <a:ext cx="1004753" cy="12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47941" y="3778562"/>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Соединительная линия уступом 9"/>
          <p:cNvCxnSpPr/>
          <p:nvPr/>
        </p:nvCxnSpPr>
        <p:spPr>
          <a:xfrm rot="16200000" flipH="1">
            <a:off x="2763849" y="654696"/>
            <a:ext cx="342034" cy="76954"/>
          </a:xfrm>
          <a:prstGeom prst="bentConnector3">
            <a:avLst>
              <a:gd name="adj1" fmla="val 4689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1186365" y="159497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9" name="Прямоугольник 48"/>
          <p:cNvSpPr/>
          <p:nvPr/>
        </p:nvSpPr>
        <p:spPr>
          <a:xfrm>
            <a:off x="1625600" y="2935822"/>
            <a:ext cx="29620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1" name="Прямая соединительная линия 50"/>
          <p:cNvCxnSpPr/>
          <p:nvPr/>
        </p:nvCxnSpPr>
        <p:spPr>
          <a:xfrm>
            <a:off x="1619250" y="2935822"/>
            <a:ext cx="222250" cy="1185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1304925" y="227196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1304925" y="255020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1638300" y="2931203"/>
            <a:ext cx="200025" cy="90237"/>
          </a:xfrm>
          <a:prstGeom prst="line">
            <a:avLst/>
          </a:prstGeom>
          <a:ln w="57150">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8" name="Равнобедренный треугольник 7"/>
          <p:cNvSpPr/>
          <p:nvPr/>
        </p:nvSpPr>
        <p:spPr>
          <a:xfrm>
            <a:off x="2655566" y="336955"/>
            <a:ext cx="497067" cy="527236"/>
          </a:xfrm>
          <a:prstGeom prst="triangl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1186365" y="1344706"/>
            <a:ext cx="451935" cy="57076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22751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220062"/>
            <a:ext cx="6787167" cy="3921632"/>
          </a:xfrm>
          <a:prstGeom prst="rect">
            <a:avLst/>
          </a:prstGeom>
        </p:spPr>
      </p:pic>
      <p:sp>
        <p:nvSpPr>
          <p:cNvPr id="3" name="Объект 2"/>
          <p:cNvSpPr>
            <a:spLocks noGrp="1"/>
          </p:cNvSpPr>
          <p:nvPr>
            <p:ph idx="1"/>
          </p:nvPr>
        </p:nvSpPr>
        <p:spPr>
          <a:xfrm>
            <a:off x="0" y="4169008"/>
            <a:ext cx="9022977" cy="1790617"/>
          </a:xfrm>
        </p:spPr>
        <p:txBody>
          <a:bodyPr>
            <a:normAutofit/>
          </a:bodyPr>
          <a:lstStyle/>
          <a:p>
            <a:pPr marL="0" indent="0" algn="just">
              <a:buNone/>
            </a:pPr>
            <a:r>
              <a:rPr lang="ru-RU" sz="2000" b="1" u="sng" dirty="0">
                <a:solidFill>
                  <a:srgbClr val="C00000"/>
                </a:solidFill>
              </a:rPr>
              <a:t>При перегорании лампы красного огня на светофоре 5 </a:t>
            </a:r>
            <a:r>
              <a:rPr lang="ru-RU" sz="2000" b="1" dirty="0">
                <a:solidFill>
                  <a:srgbClr val="002060"/>
                </a:solidFill>
              </a:rPr>
              <a:t>красный огонь загорается на предыдущем светофоре 7</a:t>
            </a:r>
            <a:r>
              <a:rPr lang="ru-RU" sz="2000" dirty="0">
                <a:solidFill>
                  <a:srgbClr val="002060"/>
                </a:solidFill>
              </a:rPr>
              <a:t>.</a:t>
            </a:r>
            <a:r>
              <a:rPr lang="ru-RU" sz="2000" dirty="0">
                <a:solidFill>
                  <a:srgbClr val="FF0000"/>
                </a:solidFill>
              </a:rPr>
              <a:t> </a:t>
            </a:r>
            <a:r>
              <a:rPr lang="ru-RU" sz="2000" b="1" dirty="0"/>
              <a:t>Перенос огня осуществляется огневым реле</a:t>
            </a:r>
            <a:r>
              <a:rPr lang="ru-RU" sz="2000" dirty="0"/>
              <a:t> </a:t>
            </a:r>
            <a:r>
              <a:rPr lang="ru-RU" sz="2000" b="1" dirty="0"/>
              <a:t>О</a:t>
            </a:r>
            <a:r>
              <a:rPr lang="ru-RU" sz="2000" dirty="0"/>
              <a:t>, которое выключается при перегорания лампы и, отпуская якорь, размыкает фронтовые контакты в линейной цепи. </a:t>
            </a:r>
            <a:r>
              <a:rPr lang="ru-RU" sz="2000" b="1" dirty="0"/>
              <a:t>Линейное реле светофора 7 обесточивается, выключает желтый огонь на светофоре 7 и включает тыловым контактом красный огонь.</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7547952" y="559149"/>
            <a:ext cx="626915"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44893" y="693173"/>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6199910" y="378558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944679" y="3551274"/>
            <a:ext cx="954345" cy="355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59694" y="3790810"/>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3737113" y="2935822"/>
            <a:ext cx="32258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a:off x="3721211" y="2971793"/>
            <a:ext cx="207566" cy="380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3823063" y="3024511"/>
            <a:ext cx="8708" cy="58954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6215812" y="2250219"/>
            <a:ext cx="269458" cy="677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6223763" y="2582132"/>
            <a:ext cx="269458" cy="677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6292516" y="440125"/>
            <a:ext cx="545012" cy="70628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H="1">
            <a:off x="6387152" y="440125"/>
            <a:ext cx="450377" cy="66534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4667536" y="788104"/>
            <a:ext cx="140648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122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909647" y="179119"/>
            <a:ext cx="6787167" cy="3921632"/>
          </a:xfrm>
          <a:prstGeom prst="rect">
            <a:avLst/>
          </a:prstGeom>
        </p:spPr>
      </p:pic>
      <p:sp>
        <p:nvSpPr>
          <p:cNvPr id="3" name="Объект 2"/>
          <p:cNvSpPr>
            <a:spLocks noGrp="1"/>
          </p:cNvSpPr>
          <p:nvPr>
            <p:ph idx="1"/>
          </p:nvPr>
        </p:nvSpPr>
        <p:spPr>
          <a:xfrm>
            <a:off x="0" y="4169008"/>
            <a:ext cx="9022977" cy="1617112"/>
          </a:xfrm>
        </p:spPr>
        <p:txBody>
          <a:bodyPr>
            <a:normAutofit/>
          </a:bodyPr>
          <a:lstStyle/>
          <a:p>
            <a:pPr marL="0" indent="0" algn="just">
              <a:buNone/>
            </a:pPr>
            <a:r>
              <a:rPr lang="ru-RU" sz="2000" b="1" u="sng" dirty="0">
                <a:solidFill>
                  <a:srgbClr val="C00000"/>
                </a:solidFill>
              </a:rPr>
              <a:t>При перегорании лампы желтого огня светофора 7 </a:t>
            </a:r>
            <a:r>
              <a:rPr lang="ru-RU" sz="2000" b="1" dirty="0">
                <a:solidFill>
                  <a:srgbClr val="002060"/>
                </a:solidFill>
              </a:rPr>
              <a:t>желтый огонь переносится на светофор 9. </a:t>
            </a:r>
            <a:r>
              <a:rPr lang="ru-RU" sz="2000" b="1" dirty="0"/>
              <a:t>Перенос осуществляет огневое реле О </a:t>
            </a:r>
            <a:r>
              <a:rPr lang="ru-RU" sz="2000" dirty="0"/>
              <a:t>светофора 7, при отпускании якоря которого меняется полярность тока в линейной цепи на линейном реле светофора 9. </a:t>
            </a:r>
            <a:r>
              <a:rPr lang="ru-RU" sz="2000" b="1" dirty="0"/>
              <a:t>Линейное реле Л, переключая поляризованный якорь, включает лампу желтого </a:t>
            </a:r>
            <a:r>
              <a:rPr lang="ru-RU" sz="2000" b="1" dirty="0" smtClean="0"/>
              <a:t>огня на </a:t>
            </a:r>
            <a:r>
              <a:rPr lang="ru-RU" sz="2000" b="1" dirty="0"/>
              <a:t>светофоре 9.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6" name="Прямая со стрелкой 5"/>
          <p:cNvCxnSpPr/>
          <p:nvPr/>
        </p:nvCxnSpPr>
        <p:spPr>
          <a:xfrm flipV="1">
            <a:off x="637953" y="548516"/>
            <a:ext cx="753348"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59931" y="2037993"/>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24" name="Прямая соединительная линия 1023"/>
          <p:cNvCxnSpPr/>
          <p:nvPr/>
        </p:nvCxnSpPr>
        <p:spPr>
          <a:xfrm>
            <a:off x="7111828" y="2037993"/>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Блок-схема: узел 16"/>
          <p:cNvSpPr/>
          <p:nvPr/>
        </p:nvSpPr>
        <p:spPr>
          <a:xfrm>
            <a:off x="6469368" y="706821"/>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4273951" y="706820"/>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2073176" y="706821"/>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630774" y="2935822"/>
            <a:ext cx="375002" cy="13223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5967663" y="3092120"/>
            <a:ext cx="12032" cy="56548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05776" y="3657600"/>
            <a:ext cx="1106052"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H="1" flipV="1">
            <a:off x="5053263" y="2310063"/>
            <a:ext cx="1239253" cy="12032"/>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302207" y="2992197"/>
            <a:ext cx="110330" cy="21049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Прямая со стрелкой 1024"/>
          <p:cNvCxnSpPr/>
          <p:nvPr/>
        </p:nvCxnSpPr>
        <p:spPr>
          <a:xfrm>
            <a:off x="2378412" y="3160178"/>
            <a:ext cx="473959"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H="1">
            <a:off x="2955580" y="2322095"/>
            <a:ext cx="934598" cy="6016"/>
          </a:xfrm>
          <a:prstGeom prst="straightConnector1">
            <a:avLst/>
          </a:prstGeom>
          <a:ln>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832159" y="2050025"/>
            <a:ext cx="1474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1368998" y="2979941"/>
            <a:ext cx="826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038416" y="3790594"/>
            <a:ext cx="20647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4046367" y="2234317"/>
            <a:ext cx="300910" cy="1351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4085629" y="2569009"/>
            <a:ext cx="300910" cy="1351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2288128" y="2949685"/>
            <a:ext cx="90284" cy="21049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4141654" y="508365"/>
            <a:ext cx="498585" cy="6380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H="1">
            <a:off x="4122061" y="508365"/>
            <a:ext cx="559119" cy="58345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a:off x="2579427" y="734116"/>
            <a:ext cx="1310751"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7054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0688" y="334674"/>
            <a:ext cx="8020817" cy="751621"/>
          </a:xfrm>
        </p:spPr>
        <p:txBody>
          <a:bodyPr>
            <a:normAutofit/>
          </a:bodyPr>
          <a:lstStyle/>
          <a:p>
            <a:pPr marL="0" indent="0" algn="just">
              <a:buNone/>
            </a:pPr>
            <a:r>
              <a:rPr lang="ru-RU" sz="3200" b="1" u="sng" dirty="0">
                <a:solidFill>
                  <a:srgbClr val="002060"/>
                </a:solidFill>
              </a:rPr>
              <a:t>Однопутная двусторонняя </a:t>
            </a:r>
            <a:r>
              <a:rPr lang="ru-RU" sz="3200" b="1" u="sng" dirty="0" smtClean="0">
                <a:solidFill>
                  <a:srgbClr val="002060"/>
                </a:solidFill>
              </a:rPr>
              <a:t>автоблокировка</a:t>
            </a:r>
            <a:endParaRPr lang="ru-RU" sz="3200" b="1" u="sng" dirty="0">
              <a:solidFill>
                <a:srgbClr val="002060"/>
              </a:solidFill>
            </a:endParaRPr>
          </a:p>
        </p:txBody>
      </p:sp>
      <p:pic>
        <p:nvPicPr>
          <p:cNvPr id="2" name="Рисунок 1"/>
          <p:cNvPicPr>
            <a:picLocks noChangeAspect="1"/>
          </p:cNvPicPr>
          <p:nvPr/>
        </p:nvPicPr>
        <p:blipFill>
          <a:blip r:embed="rId2"/>
          <a:stretch>
            <a:fillRect/>
          </a:stretch>
        </p:blipFill>
        <p:spPr>
          <a:xfrm>
            <a:off x="818264" y="1086295"/>
            <a:ext cx="7620000" cy="5076825"/>
          </a:xfrm>
          <a:prstGeom prst="rect">
            <a:avLst/>
          </a:prstGeom>
        </p:spPr>
      </p:pic>
    </p:spTree>
    <p:extLst>
      <p:ext uri="{BB962C8B-B14F-4D97-AF65-F5344CB8AC3E}">
        <p14:creationId xmlns:p14="http://schemas.microsoft.com/office/powerpoint/2010/main" val="140141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87857" y="5743912"/>
            <a:ext cx="9056143" cy="1114088"/>
          </a:xfrm>
        </p:spPr>
        <p:txBody>
          <a:bodyPr>
            <a:noAutofit/>
          </a:bodyPr>
          <a:lstStyle/>
          <a:p>
            <a:pPr marL="0" indent="0" algn="just">
              <a:buNone/>
            </a:pPr>
            <a:r>
              <a:rPr lang="ru-RU" sz="2000" dirty="0" smtClean="0"/>
              <a:t>  При </a:t>
            </a:r>
            <a:r>
              <a:rPr lang="ru-RU" sz="2000" dirty="0"/>
              <a:t>АБ перегон между станциями делят на отдельные блок-участки, а на их границах устанавливают проходные светофоры. </a:t>
            </a:r>
            <a:r>
              <a:rPr lang="ru-RU" sz="2000" b="1" dirty="0"/>
              <a:t>Каждый блок-участок оборудуется электрической рельсовой цепью (РЦ). </a:t>
            </a:r>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b="17294"/>
          <a:stretch/>
        </p:blipFill>
        <p:spPr>
          <a:xfrm>
            <a:off x="677730" y="537232"/>
            <a:ext cx="7620000" cy="4726641"/>
          </a:xfrm>
          <a:prstGeom prst="rect">
            <a:avLst/>
          </a:prstGeom>
        </p:spPr>
      </p:pic>
    </p:spTree>
    <p:extLst>
      <p:ext uri="{BB962C8B-B14F-4D97-AF65-F5344CB8AC3E}">
        <p14:creationId xmlns:p14="http://schemas.microsoft.com/office/powerpoint/2010/main" val="1677933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061011"/>
            <a:ext cx="9022977" cy="2138083"/>
          </a:xfrm>
        </p:spPr>
        <p:txBody>
          <a:bodyPr>
            <a:normAutofit/>
          </a:bodyPr>
          <a:lstStyle/>
          <a:p>
            <a:pPr marL="0" indent="0" algn="just">
              <a:buNone/>
            </a:pPr>
            <a:r>
              <a:rPr lang="ru-RU" sz="2000" b="1" dirty="0" smtClean="0">
                <a:solidFill>
                  <a:srgbClr val="C00000"/>
                </a:solidFill>
              </a:rPr>
              <a:t>    </a:t>
            </a:r>
            <a:r>
              <a:rPr lang="ru-RU" sz="2000" b="1" dirty="0" smtClean="0"/>
              <a:t>Системы</a:t>
            </a:r>
            <a:r>
              <a:rPr lang="ru-RU" sz="2000" b="1" dirty="0" smtClean="0">
                <a:solidFill>
                  <a:srgbClr val="C00000"/>
                </a:solidFill>
              </a:rPr>
              <a:t> </a:t>
            </a:r>
            <a:r>
              <a:rPr lang="ru-RU" sz="2000" b="1" dirty="0">
                <a:solidFill>
                  <a:srgbClr val="C00000"/>
                </a:solidFill>
              </a:rPr>
              <a:t>однопутной АБ </a:t>
            </a:r>
            <a:r>
              <a:rPr lang="ru-RU" sz="2000" b="1" dirty="0"/>
              <a:t>должны исключать </a:t>
            </a:r>
            <a:r>
              <a:rPr lang="ru-RU" sz="2000" b="1" dirty="0">
                <a:solidFill>
                  <a:srgbClr val="C00000"/>
                </a:solidFill>
              </a:rPr>
              <a:t>возможность отправления на перегон поездов </a:t>
            </a:r>
            <a:r>
              <a:rPr lang="ru-RU" sz="2000" b="1" dirty="0">
                <a:solidFill>
                  <a:srgbClr val="002060"/>
                </a:solidFill>
              </a:rPr>
              <a:t>встречных направлений</a:t>
            </a:r>
            <a:r>
              <a:rPr lang="ru-RU" sz="2000" b="1" dirty="0">
                <a:solidFill>
                  <a:srgbClr val="C00000"/>
                </a:solidFill>
              </a:rPr>
              <a:t>. </a:t>
            </a:r>
            <a:r>
              <a:rPr lang="ru-RU" sz="2000" dirty="0"/>
              <a:t>Для этого по перегону устанавливается одно, </a:t>
            </a:r>
            <a:r>
              <a:rPr lang="ru-RU" sz="2000" i="1" dirty="0"/>
              <a:t>например,</a:t>
            </a:r>
            <a:r>
              <a:rPr lang="ru-RU" sz="2000" dirty="0"/>
              <a:t> нечетное направление движения, и специальные устройства блокируют открытие выходных светофоров соседней станции для отправления на перегон встречных четных поездов. Поэтому устройства однопутной АБ всегда находятся только в одном из двух положений, соответствующих движению по перегону нечетных или четных поездов.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20196" b="11046"/>
          <a:stretch/>
        </p:blipFill>
        <p:spPr>
          <a:xfrm>
            <a:off x="975083" y="482279"/>
            <a:ext cx="6858000" cy="3536577"/>
          </a:xfrm>
          <a:prstGeom prst="rect">
            <a:avLst/>
          </a:prstGeom>
        </p:spPr>
      </p:pic>
      <p:cxnSp>
        <p:nvCxnSpPr>
          <p:cNvPr id="7" name="Прямая со стрелкой 6"/>
          <p:cNvCxnSpPr/>
          <p:nvPr/>
        </p:nvCxnSpPr>
        <p:spPr>
          <a:xfrm flipV="1">
            <a:off x="975083" y="3254188"/>
            <a:ext cx="6858000" cy="672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712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341" y="4601101"/>
            <a:ext cx="9103659" cy="2189664"/>
          </a:xfrm>
        </p:spPr>
        <p:txBody>
          <a:bodyPr>
            <a:normAutofit/>
          </a:bodyPr>
          <a:lstStyle/>
          <a:p>
            <a:pPr marL="0" indent="0" algn="just">
              <a:buNone/>
            </a:pPr>
            <a:r>
              <a:rPr lang="ru-RU" sz="2000" dirty="0" smtClean="0"/>
              <a:t>     При </a:t>
            </a:r>
            <a:r>
              <a:rPr lang="ru-RU" sz="2000" dirty="0"/>
              <a:t>движении поезда </a:t>
            </a:r>
            <a:r>
              <a:rPr lang="ru-RU" sz="2000" b="1" dirty="0">
                <a:solidFill>
                  <a:srgbClr val="002060"/>
                </a:solidFill>
              </a:rPr>
              <a:t>в установленном направлении светофоры </a:t>
            </a:r>
            <a:r>
              <a:rPr lang="ru-RU" sz="2000" dirty="0"/>
              <a:t>изменяют свои </a:t>
            </a:r>
            <a:r>
              <a:rPr lang="ru-RU" sz="2000" b="1" dirty="0">
                <a:solidFill>
                  <a:srgbClr val="002060"/>
                </a:solidFill>
              </a:rPr>
              <a:t>показания автоматически</a:t>
            </a:r>
            <a:r>
              <a:rPr lang="ru-RU" sz="2000" dirty="0"/>
              <a:t>. </a:t>
            </a:r>
            <a:r>
              <a:rPr lang="ru-RU" sz="2000" b="1" dirty="0">
                <a:solidFill>
                  <a:srgbClr val="C00000"/>
                </a:solidFill>
              </a:rPr>
              <a:t>В противоположном направлении движения светофоры выключены.</a:t>
            </a:r>
            <a:r>
              <a:rPr lang="ru-RU" sz="2000" b="1" dirty="0"/>
              <a:t> </a:t>
            </a:r>
            <a:r>
              <a:rPr lang="ru-RU" sz="2000" dirty="0"/>
              <a:t>В соответствии с установленным направлением движения устройства одной из станций, ограничивающих перегон, находятся в положении приема, устройства другой — в положении отправления. Отправлять поезд может только станция, устройства которой находятся в положении отправления. </a:t>
            </a:r>
          </a:p>
        </p:txBody>
      </p:sp>
      <p:pic>
        <p:nvPicPr>
          <p:cNvPr id="6" name="Рисунок 5"/>
          <p:cNvPicPr>
            <a:picLocks noChangeAspect="1"/>
          </p:cNvPicPr>
          <p:nvPr/>
        </p:nvPicPr>
        <p:blipFill rotWithShape="1">
          <a:blip r:embed="rId2"/>
          <a:srcRect t="15249" b="64921"/>
          <a:stretch/>
        </p:blipFill>
        <p:spPr>
          <a:xfrm>
            <a:off x="-1" y="3231488"/>
            <a:ext cx="9022977" cy="1358153"/>
          </a:xfrm>
          <a:prstGeom prst="rect">
            <a:avLst/>
          </a:prstGeom>
        </p:spPr>
      </p:pic>
      <p:sp>
        <p:nvSpPr>
          <p:cNvPr id="4" name="Заголовок 4"/>
          <p:cNvSpPr>
            <a:spLocks noGrp="1"/>
          </p:cNvSpPr>
          <p:nvPr>
            <p:ph type="title"/>
          </p:nvPr>
        </p:nvSpPr>
        <p:spPr>
          <a:xfrm>
            <a:off x="2468335" y="-53788"/>
            <a:ext cx="3669793" cy="440125"/>
          </a:xfrm>
        </p:spPr>
        <p:txBody>
          <a:bodyPr>
            <a:normAutofit/>
          </a:bodyPr>
          <a:lstStyle/>
          <a:p>
            <a:r>
              <a:rPr lang="ru-RU" sz="2000" b="1" dirty="0">
                <a:solidFill>
                  <a:srgbClr val="C00000"/>
                </a:solidFill>
                <a:latin typeface="+mn-lt"/>
              </a:rPr>
              <a:t>Автоматическая блокировка</a:t>
            </a:r>
          </a:p>
        </p:txBody>
      </p:sp>
      <p:cxnSp>
        <p:nvCxnSpPr>
          <p:cNvPr id="13" name="Прямая со стрелкой 12"/>
          <p:cNvCxnSpPr/>
          <p:nvPr/>
        </p:nvCxnSpPr>
        <p:spPr>
          <a:xfrm>
            <a:off x="1035424" y="4392128"/>
            <a:ext cx="6320117"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5" name="Рисунок 14"/>
          <p:cNvPicPr>
            <a:picLocks noChangeAspect="1"/>
          </p:cNvPicPr>
          <p:nvPr/>
        </p:nvPicPr>
        <p:blipFill rotWithShape="1">
          <a:blip r:embed="rId3"/>
          <a:srcRect l="13529" t="11176" r="13382" b="20196"/>
          <a:stretch/>
        </p:blipFill>
        <p:spPr>
          <a:xfrm>
            <a:off x="1835523" y="305655"/>
            <a:ext cx="4719917" cy="3267636"/>
          </a:xfrm>
          <a:prstGeom prst="rect">
            <a:avLst/>
          </a:prstGeom>
        </p:spPr>
      </p:pic>
    </p:spTree>
    <p:extLst>
      <p:ext uri="{BB962C8B-B14F-4D97-AF65-F5344CB8AC3E}">
        <p14:creationId xmlns:p14="http://schemas.microsoft.com/office/powerpoint/2010/main" val="2338348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69541"/>
            <a:ext cx="9144000" cy="1788459"/>
          </a:xfrm>
        </p:spPr>
        <p:txBody>
          <a:bodyPr>
            <a:normAutofit/>
          </a:bodyPr>
          <a:lstStyle/>
          <a:p>
            <a:pPr marL="0" indent="0" algn="just">
              <a:buNone/>
            </a:pPr>
            <a:r>
              <a:rPr lang="ru-RU" sz="2000" b="1" dirty="0" smtClean="0">
                <a:solidFill>
                  <a:srgbClr val="002060"/>
                </a:solidFill>
              </a:rPr>
              <a:t>        Переключение </a:t>
            </a:r>
            <a:r>
              <a:rPr lang="ru-RU" sz="2000" b="1" dirty="0">
                <a:solidFill>
                  <a:srgbClr val="002060"/>
                </a:solidFill>
              </a:rPr>
              <a:t>приборов АБ </a:t>
            </a:r>
            <a:r>
              <a:rPr lang="ru-RU" sz="2000" dirty="0"/>
              <a:t>в положение, отвечающее установленному направлению движения, </a:t>
            </a:r>
            <a:r>
              <a:rPr lang="ru-RU" sz="2000" b="1" dirty="0">
                <a:solidFill>
                  <a:srgbClr val="002060"/>
                </a:solidFill>
              </a:rPr>
              <a:t>осуществляется с помощью </a:t>
            </a:r>
            <a:r>
              <a:rPr lang="ru-RU" sz="2000" b="1" dirty="0" smtClean="0">
                <a:solidFill>
                  <a:srgbClr val="C00000"/>
                </a:solidFill>
              </a:rPr>
              <a:t>двухпроводной схемы </a:t>
            </a:r>
            <a:r>
              <a:rPr lang="ru-RU" sz="2000" b="1" dirty="0">
                <a:solidFill>
                  <a:srgbClr val="002060"/>
                </a:solidFill>
              </a:rPr>
              <a:t>смены направления</a:t>
            </a:r>
            <a:r>
              <a:rPr lang="ru-RU" sz="2000" dirty="0"/>
              <a:t>, </a:t>
            </a:r>
            <a:r>
              <a:rPr lang="ru-RU" sz="2000" b="1" dirty="0"/>
              <a:t>в которую включены на каждой сигнальной установке и смежных станциях </a:t>
            </a:r>
            <a:r>
              <a:rPr lang="ru-RU" sz="2000" b="1" i="1" u="sng" dirty="0">
                <a:solidFill>
                  <a:srgbClr val="002060"/>
                </a:solidFill>
              </a:rPr>
              <a:t>реле направления Н</a:t>
            </a:r>
            <a:r>
              <a:rPr lang="ru-RU" sz="2000" i="1" u="sng" dirty="0"/>
              <a:t>. </a:t>
            </a:r>
            <a:r>
              <a:rPr lang="ru-RU" sz="2000" b="1" dirty="0">
                <a:solidFill>
                  <a:srgbClr val="C00000"/>
                </a:solidFill>
              </a:rPr>
              <a:t>Основное назначение схемы смены направления движения </a:t>
            </a:r>
            <a:r>
              <a:rPr lang="ru-RU" sz="2000" dirty="0"/>
              <a:t>— </a:t>
            </a:r>
            <a:r>
              <a:rPr lang="ru-RU" sz="2000" b="1" dirty="0">
                <a:solidFill>
                  <a:srgbClr val="002060"/>
                </a:solidFill>
              </a:rPr>
              <a:t>обеспечение зависимости между показаниями светофоров на станциях и перегонах встречных направлений.</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b="69006"/>
          <a:stretch/>
        </p:blipFill>
        <p:spPr>
          <a:xfrm>
            <a:off x="-1" y="313900"/>
            <a:ext cx="9022977" cy="2080901"/>
          </a:xfrm>
          <a:prstGeom prst="rect">
            <a:avLst/>
          </a:prstGeom>
        </p:spPr>
      </p:pic>
      <p:pic>
        <p:nvPicPr>
          <p:cNvPr id="5" name="Рисунок 4"/>
          <p:cNvPicPr>
            <a:picLocks noChangeAspect="1"/>
          </p:cNvPicPr>
          <p:nvPr/>
        </p:nvPicPr>
        <p:blipFill rotWithShape="1">
          <a:blip r:embed="rId3"/>
          <a:srcRect t="62254"/>
          <a:stretch/>
        </p:blipFill>
        <p:spPr>
          <a:xfrm>
            <a:off x="0" y="2394801"/>
            <a:ext cx="9127529" cy="2674740"/>
          </a:xfrm>
          <a:prstGeom prst="rect">
            <a:avLst/>
          </a:prstGeom>
        </p:spPr>
      </p:pic>
      <p:sp>
        <p:nvSpPr>
          <p:cNvPr id="6" name="Прямоугольник 5"/>
          <p:cNvSpPr/>
          <p:nvPr/>
        </p:nvSpPr>
        <p:spPr>
          <a:xfrm>
            <a:off x="196704" y="129234"/>
            <a:ext cx="641073" cy="369332"/>
          </a:xfrm>
          <a:prstGeom prst="rect">
            <a:avLst/>
          </a:prstGeom>
        </p:spPr>
        <p:txBody>
          <a:bodyPr wrap="none">
            <a:spAutoFit/>
          </a:bodyPr>
          <a:lstStyle/>
          <a:p>
            <a:r>
              <a:rPr lang="ru-RU" b="1" dirty="0" smtClean="0"/>
              <a:t>Ст. А</a:t>
            </a:r>
            <a:endParaRPr lang="ru-RU" b="1" dirty="0"/>
          </a:p>
        </p:txBody>
      </p:sp>
      <p:sp>
        <p:nvSpPr>
          <p:cNvPr id="7" name="Прямоугольник 6"/>
          <p:cNvSpPr/>
          <p:nvPr/>
        </p:nvSpPr>
        <p:spPr>
          <a:xfrm>
            <a:off x="7265626" y="77197"/>
            <a:ext cx="629852" cy="369332"/>
          </a:xfrm>
          <a:prstGeom prst="rect">
            <a:avLst/>
          </a:prstGeom>
        </p:spPr>
        <p:txBody>
          <a:bodyPr wrap="none">
            <a:spAutoFit/>
          </a:bodyPr>
          <a:lstStyle/>
          <a:p>
            <a:r>
              <a:rPr lang="ru-RU" b="1" dirty="0" smtClean="0"/>
              <a:t>Ст. Б</a:t>
            </a:r>
            <a:endParaRPr lang="ru-RU" b="1" dirty="0"/>
          </a:p>
        </p:txBody>
      </p:sp>
      <p:sp>
        <p:nvSpPr>
          <p:cNvPr id="8" name="Прямоугольник 7"/>
          <p:cNvSpPr/>
          <p:nvPr/>
        </p:nvSpPr>
        <p:spPr>
          <a:xfrm>
            <a:off x="2347415" y="2866030"/>
            <a:ext cx="4531057" cy="57320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p:nvPr/>
        </p:nvCxnSpPr>
        <p:spPr>
          <a:xfrm flipH="1">
            <a:off x="3357349" y="818866"/>
            <a:ext cx="1883391" cy="0"/>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2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559415" y="292827"/>
            <a:ext cx="7487631" cy="5524515"/>
          </a:xfrm>
          <a:prstGeom prst="rect">
            <a:avLst/>
          </a:prstGeom>
        </p:spPr>
      </p:pic>
      <p:sp>
        <p:nvSpPr>
          <p:cNvPr id="5" name="Прямоугольник 4"/>
          <p:cNvSpPr/>
          <p:nvPr/>
        </p:nvSpPr>
        <p:spPr>
          <a:xfrm>
            <a:off x="2347415" y="4135272"/>
            <a:ext cx="3790713" cy="55955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5817342"/>
            <a:ext cx="9144000" cy="999698"/>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управления всеми реле направления и проверки свободности перегона </a:t>
            </a:r>
            <a:r>
              <a:rPr lang="ru-RU" sz="2000" b="1" dirty="0"/>
              <a:t>используется </a:t>
            </a:r>
            <a:r>
              <a:rPr lang="ru-RU" sz="2000" b="1" dirty="0">
                <a:solidFill>
                  <a:srgbClr val="C00000"/>
                </a:solidFill>
              </a:rPr>
              <a:t>линейная цепь Н—ОН</a:t>
            </a:r>
            <a:r>
              <a:rPr lang="ru-RU" sz="2000" dirty="0"/>
              <a:t>, которая проходит от одной станции к другой через релейные шкафы всех сигнальных </a:t>
            </a:r>
            <a:r>
              <a:rPr lang="ru-RU" sz="2000" dirty="0" smtClean="0"/>
              <a:t>установок. </a:t>
            </a:r>
            <a:endParaRPr lang="ru-RU" sz="2000" dirty="0"/>
          </a:p>
        </p:txBody>
      </p:sp>
    </p:spTree>
    <p:extLst>
      <p:ext uri="{BB962C8B-B14F-4D97-AF65-F5344CB8AC3E}">
        <p14:creationId xmlns:p14="http://schemas.microsoft.com/office/powerpoint/2010/main" val="67214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66431" y="-54592"/>
            <a:ext cx="8886499" cy="4743196"/>
          </a:xfrm>
          <a:prstGeom prst="rect">
            <a:avLst/>
          </a:prstGeom>
        </p:spPr>
      </p:pic>
      <p:sp>
        <p:nvSpPr>
          <p:cNvPr id="3" name="Объект 2"/>
          <p:cNvSpPr>
            <a:spLocks noGrp="1"/>
          </p:cNvSpPr>
          <p:nvPr>
            <p:ph idx="1"/>
          </p:nvPr>
        </p:nvSpPr>
        <p:spPr>
          <a:xfrm>
            <a:off x="66431" y="4667530"/>
            <a:ext cx="9022977" cy="2292827"/>
          </a:xfrm>
        </p:spPr>
        <p:txBody>
          <a:bodyPr>
            <a:normAutofit/>
          </a:bodyPr>
          <a:lstStyle/>
          <a:p>
            <a:pPr marL="0" indent="0" algn="just">
              <a:buNone/>
            </a:pPr>
            <a:r>
              <a:rPr lang="ru-RU" sz="2000" b="1" u="sng" dirty="0">
                <a:solidFill>
                  <a:srgbClr val="C00000"/>
                </a:solidFill>
              </a:rPr>
              <a:t>Для контроля и работы схемы смены направления </a:t>
            </a:r>
            <a:r>
              <a:rPr lang="ru-RU" sz="2000" b="1" dirty="0">
                <a:solidFill>
                  <a:srgbClr val="C00000"/>
                </a:solidFill>
              </a:rPr>
              <a:t>на аппарате управления устанавливаются: </a:t>
            </a:r>
            <a:r>
              <a:rPr lang="ru-RU" sz="2000" b="1" u="sng" dirty="0">
                <a:solidFill>
                  <a:srgbClr val="002060"/>
                </a:solidFill>
              </a:rPr>
              <a:t>кнопка</a:t>
            </a:r>
            <a:r>
              <a:rPr lang="ru-RU" sz="2000" dirty="0"/>
              <a:t> двухпозиционная </a:t>
            </a:r>
            <a:r>
              <a:rPr lang="ru-RU" sz="2000" b="1" dirty="0"/>
              <a:t>СНК </a:t>
            </a:r>
            <a:r>
              <a:rPr lang="ru-RU" sz="2000" dirty="0"/>
              <a:t>— смены направления движения на однопутном </a:t>
            </a:r>
            <a:r>
              <a:rPr lang="ru-RU" sz="2000" dirty="0" smtClean="0"/>
              <a:t>участке: </a:t>
            </a:r>
            <a:r>
              <a:rPr lang="ru-RU" sz="2000" b="1" dirty="0"/>
              <a:t>НПВ (ЧПВ) </a:t>
            </a:r>
            <a:r>
              <a:rPr lang="ru-RU" sz="2000" dirty="0"/>
              <a:t>— </a:t>
            </a:r>
            <a:r>
              <a:rPr lang="ru-RU" sz="2000" dirty="0" smtClean="0"/>
              <a:t>вспомогательная приема</a:t>
            </a:r>
            <a:r>
              <a:rPr lang="ru-RU" sz="2000" dirty="0"/>
              <a:t>, </a:t>
            </a:r>
            <a:r>
              <a:rPr lang="ru-RU" sz="2000" b="1" dirty="0"/>
              <a:t>ЧОВ</a:t>
            </a:r>
            <a:r>
              <a:rPr lang="ru-RU" sz="2000" dirty="0"/>
              <a:t> </a:t>
            </a:r>
            <a:r>
              <a:rPr lang="ru-RU" sz="2000" b="1" dirty="0"/>
              <a:t>(НОВ) </a:t>
            </a:r>
            <a:r>
              <a:rPr lang="ru-RU" sz="2000" dirty="0"/>
              <a:t>— вспомогательная кнопка по отправлению; </a:t>
            </a:r>
            <a:r>
              <a:rPr lang="ru-RU" sz="2000" b="1" u="sng" dirty="0">
                <a:solidFill>
                  <a:srgbClr val="002060"/>
                </a:solidFill>
              </a:rPr>
              <a:t>контрольные лампочки</a:t>
            </a:r>
            <a:r>
              <a:rPr lang="ru-RU" sz="2000" b="1" dirty="0">
                <a:solidFill>
                  <a:srgbClr val="002060"/>
                </a:solidFill>
              </a:rPr>
              <a:t>: </a:t>
            </a:r>
            <a:r>
              <a:rPr lang="ru-RU" sz="2000" b="1" dirty="0"/>
              <a:t>КП</a:t>
            </a:r>
            <a:r>
              <a:rPr lang="ru-RU" sz="2000" dirty="0"/>
              <a:t> — контроля свободности перегона (</a:t>
            </a:r>
            <a:r>
              <a:rPr lang="ru-RU" sz="2000" b="1" i="1" u="sng" dirty="0">
                <a:solidFill>
                  <a:srgbClr val="7030A0"/>
                </a:solidFill>
              </a:rPr>
              <a:t>белым</a:t>
            </a:r>
            <a:r>
              <a:rPr lang="ru-RU" sz="2000" dirty="0"/>
              <a:t> светом горит при свободном перегоне, </a:t>
            </a:r>
            <a:r>
              <a:rPr lang="ru-RU" sz="2000" b="1" i="1" u="sng" dirty="0">
                <a:solidFill>
                  <a:srgbClr val="7030A0"/>
                </a:solidFill>
              </a:rPr>
              <a:t>красным</a:t>
            </a:r>
            <a:r>
              <a:rPr lang="ru-RU" sz="2000" b="1" dirty="0"/>
              <a:t> </a:t>
            </a:r>
            <a:r>
              <a:rPr lang="ru-RU" sz="2000" dirty="0"/>
              <a:t>— при занятии перегона поездом), </a:t>
            </a:r>
            <a:r>
              <a:rPr lang="ru-RU" sz="2000" b="1" i="1" u="sng" dirty="0">
                <a:solidFill>
                  <a:srgbClr val="7030A0"/>
                </a:solidFill>
              </a:rPr>
              <a:t>желтая</a:t>
            </a:r>
            <a:r>
              <a:rPr lang="ru-RU" sz="2000" dirty="0"/>
              <a:t> </a:t>
            </a:r>
            <a:r>
              <a:rPr lang="ru-RU" sz="2000" b="1" dirty="0"/>
              <a:t>НП (ЧП), </a:t>
            </a:r>
            <a:r>
              <a:rPr lang="ru-RU" sz="2000" dirty="0"/>
              <a:t>контролирующая, что станция находится в режиме «Прием», </a:t>
            </a:r>
            <a:r>
              <a:rPr lang="ru-RU" sz="2000" b="1" i="1" u="sng" dirty="0">
                <a:solidFill>
                  <a:srgbClr val="7030A0"/>
                </a:solidFill>
              </a:rPr>
              <a:t>зеленая</a:t>
            </a:r>
            <a:r>
              <a:rPr lang="ru-RU" sz="2000" dirty="0"/>
              <a:t> </a:t>
            </a:r>
            <a:r>
              <a:rPr lang="ru-RU" sz="2000" b="1" dirty="0"/>
              <a:t>НО (ЧО), </a:t>
            </a:r>
            <a:r>
              <a:rPr lang="ru-RU" sz="2000" dirty="0"/>
              <a:t>контролирующая, что станция находится в режиме «Отправление», </a:t>
            </a:r>
          </a:p>
        </p:txBody>
      </p:sp>
      <p:sp>
        <p:nvSpPr>
          <p:cNvPr id="4" name="Заголовок 4"/>
          <p:cNvSpPr>
            <a:spLocks noGrp="1"/>
          </p:cNvSpPr>
          <p:nvPr>
            <p:ph type="title"/>
          </p:nvPr>
        </p:nvSpPr>
        <p:spPr>
          <a:xfrm>
            <a:off x="2278975" y="-54592"/>
            <a:ext cx="3933565"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7" name="Прямая соединительная линия 6"/>
          <p:cNvCxnSpPr/>
          <p:nvPr/>
        </p:nvCxnSpPr>
        <p:spPr>
          <a:xfrm>
            <a:off x="846161" y="4585642"/>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7754202" y="4587911"/>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6785212" y="3757678"/>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7886130" y="3744030"/>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807492" y="356660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1752157" y="3757678"/>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1990725" y="2514600"/>
            <a:ext cx="17784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6887143" y="2550696"/>
            <a:ext cx="17784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977711" y="2716306"/>
            <a:ext cx="354829" cy="2673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248037" y="2675268"/>
            <a:ext cx="354829" cy="2673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23649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66431" y="-54592"/>
            <a:ext cx="8886499" cy="4743196"/>
          </a:xfrm>
          <a:prstGeom prst="rect">
            <a:avLst/>
          </a:prstGeom>
        </p:spPr>
      </p:pic>
      <p:sp>
        <p:nvSpPr>
          <p:cNvPr id="3" name="Объект 2"/>
          <p:cNvSpPr>
            <a:spLocks noGrp="1"/>
          </p:cNvSpPr>
          <p:nvPr>
            <p:ph idx="1"/>
          </p:nvPr>
        </p:nvSpPr>
        <p:spPr>
          <a:xfrm>
            <a:off x="-16937" y="4659302"/>
            <a:ext cx="9022977" cy="2292827"/>
          </a:xfrm>
        </p:spPr>
        <p:txBody>
          <a:bodyPr>
            <a:normAutofit lnSpcReduction="10000"/>
          </a:bodyPr>
          <a:lstStyle/>
          <a:p>
            <a:pPr marL="0" indent="0" algn="just">
              <a:buNone/>
            </a:pPr>
            <a:r>
              <a:rPr lang="ru-RU" sz="2000" b="1" u="sng" dirty="0">
                <a:solidFill>
                  <a:srgbClr val="C00000"/>
                </a:solidFill>
              </a:rPr>
              <a:t>Для контроля и работы схемы смены направления </a:t>
            </a:r>
            <a:r>
              <a:rPr lang="ru-RU" sz="2000" b="1" dirty="0">
                <a:solidFill>
                  <a:srgbClr val="C00000"/>
                </a:solidFill>
              </a:rPr>
              <a:t>на аппарате управления устанавливаются</a:t>
            </a:r>
            <a:r>
              <a:rPr lang="ru-RU" sz="2000" b="1" dirty="0" smtClean="0">
                <a:solidFill>
                  <a:srgbClr val="C00000"/>
                </a:solidFill>
              </a:rPr>
              <a:t>:</a:t>
            </a:r>
            <a:r>
              <a:rPr lang="ru-RU" sz="2000" b="1" dirty="0">
                <a:solidFill>
                  <a:srgbClr val="C00000"/>
                </a:solidFill>
              </a:rPr>
              <a:t> </a:t>
            </a:r>
            <a:r>
              <a:rPr lang="ru-RU" sz="2000" b="1" dirty="0">
                <a:solidFill>
                  <a:srgbClr val="002060"/>
                </a:solidFill>
              </a:rPr>
              <a:t>контрольные лампочки:</a:t>
            </a:r>
            <a:r>
              <a:rPr lang="ru-RU" sz="2000" dirty="0" smtClean="0"/>
              <a:t> </a:t>
            </a:r>
            <a:r>
              <a:rPr lang="ru-RU" sz="2000" b="1" dirty="0"/>
              <a:t>Н2ПУ (Ч2ПУ) </a:t>
            </a:r>
            <a:r>
              <a:rPr lang="ru-RU" sz="2000" dirty="0"/>
              <a:t>— контроля состояния второго участка приближения или удаления от станции, </a:t>
            </a:r>
            <a:r>
              <a:rPr lang="ru-RU" sz="2000" b="1" dirty="0"/>
              <a:t>Н1ПУ (Ч1ПУ) </a:t>
            </a:r>
            <a:r>
              <a:rPr lang="ru-RU" sz="2000" dirty="0"/>
              <a:t>— контроля состояния первого участка приближения или удаления от станции.</a:t>
            </a:r>
          </a:p>
          <a:p>
            <a:pPr marL="0" indent="0" algn="just">
              <a:buNone/>
            </a:pPr>
            <a:r>
              <a:rPr lang="ru-RU" sz="2000" b="1" dirty="0">
                <a:solidFill>
                  <a:srgbClr val="C00000"/>
                </a:solidFill>
              </a:rPr>
              <a:t>Схема изменения направления движения </a:t>
            </a:r>
            <a:r>
              <a:rPr lang="ru-RU" sz="2000" b="1" dirty="0"/>
              <a:t>обеспечивает</a:t>
            </a:r>
            <a:r>
              <a:rPr lang="ru-RU" sz="2000" b="1" dirty="0">
                <a:solidFill>
                  <a:srgbClr val="C00000"/>
                </a:solidFill>
              </a:rPr>
              <a:t> </a:t>
            </a:r>
            <a:r>
              <a:rPr lang="ru-RU" sz="2000" b="1" u="sng" dirty="0">
                <a:solidFill>
                  <a:srgbClr val="C00000"/>
                </a:solidFill>
              </a:rPr>
              <a:t>два режима работы: </a:t>
            </a:r>
            <a:r>
              <a:rPr lang="ru-RU" sz="2000" b="1" i="1" u="sng" dirty="0">
                <a:solidFill>
                  <a:srgbClr val="002060"/>
                </a:solidFill>
              </a:rPr>
              <a:t>нормальный,</a:t>
            </a:r>
            <a:r>
              <a:rPr lang="ru-RU" sz="2000" dirty="0"/>
              <a:t> </a:t>
            </a:r>
            <a:r>
              <a:rPr lang="ru-RU" sz="2000" b="1" dirty="0"/>
              <a:t>когда устройства АБ исправны и перегон свободен, и </a:t>
            </a:r>
            <a:r>
              <a:rPr lang="ru-RU" sz="2000" b="1" i="1" u="sng" dirty="0" smtClean="0">
                <a:solidFill>
                  <a:srgbClr val="002060"/>
                </a:solidFill>
              </a:rPr>
              <a:t>вспомогательный,</a:t>
            </a:r>
            <a:r>
              <a:rPr lang="ru-RU" sz="2000" dirty="0" smtClean="0"/>
              <a:t> </a:t>
            </a:r>
            <a:r>
              <a:rPr lang="ru-RU" sz="2000" b="1" dirty="0"/>
              <a:t>когда неисправна РЦ одного из блок-участков и на табло обеих станций появляется ложный контроль занятости перегона.</a:t>
            </a:r>
          </a:p>
        </p:txBody>
      </p:sp>
      <p:sp>
        <p:nvSpPr>
          <p:cNvPr id="4" name="Заголовок 4"/>
          <p:cNvSpPr>
            <a:spLocks noGrp="1"/>
          </p:cNvSpPr>
          <p:nvPr>
            <p:ph type="title"/>
          </p:nvPr>
        </p:nvSpPr>
        <p:spPr>
          <a:xfrm>
            <a:off x="2265529" y="-68240"/>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a:off x="6695246" y="3102334"/>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1754943" y="3447367"/>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1195385" y="345262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7332738" y="3102334"/>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924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67234" y="4649702"/>
            <a:ext cx="9196984" cy="2310655"/>
          </a:xfrm>
        </p:spPr>
        <p:txBody>
          <a:bodyPr>
            <a:normAutofit lnSpcReduction="10000"/>
          </a:bodyPr>
          <a:lstStyle/>
          <a:p>
            <a:pPr marL="0" indent="0" algn="just">
              <a:buNone/>
            </a:pPr>
            <a:r>
              <a:rPr lang="ru-RU" sz="2000" b="1" u="sng" dirty="0">
                <a:solidFill>
                  <a:srgbClr val="002060"/>
                </a:solidFill>
              </a:rPr>
              <a:t>При нормальном режиме </a:t>
            </a:r>
            <a:r>
              <a:rPr lang="ru-RU" sz="2000" b="1" dirty="0">
                <a:solidFill>
                  <a:srgbClr val="002060"/>
                </a:solidFill>
              </a:rPr>
              <a:t>смена направления движения на перегоне </a:t>
            </a:r>
            <a:r>
              <a:rPr lang="ru-RU" sz="2000" dirty="0"/>
              <a:t>производится </a:t>
            </a:r>
            <a:r>
              <a:rPr lang="ru-RU" sz="2000" b="1" dirty="0"/>
              <a:t>дежурным станции приема</a:t>
            </a:r>
            <a:r>
              <a:rPr lang="ru-RU" sz="2000" dirty="0"/>
              <a:t>. Для изменения направления движения, </a:t>
            </a:r>
            <a:r>
              <a:rPr lang="ru-RU" sz="2000" i="1" dirty="0"/>
              <a:t>например,</a:t>
            </a:r>
            <a:r>
              <a:rPr lang="ru-RU" sz="2000" dirty="0"/>
              <a:t> с </a:t>
            </a:r>
            <a:r>
              <a:rPr lang="ru-RU" sz="2000" u="sng" dirty="0"/>
              <a:t>нечетного на </a:t>
            </a:r>
            <a:r>
              <a:rPr lang="ru-RU" sz="2000" u="sng" dirty="0" smtClean="0"/>
              <a:t>четное</a:t>
            </a:r>
            <a:r>
              <a:rPr lang="ru-RU" sz="2000" dirty="0" smtClean="0"/>
              <a:t>. ДСП </a:t>
            </a:r>
            <a:r>
              <a:rPr lang="ru-RU" sz="2000" dirty="0"/>
              <a:t>станции </a:t>
            </a:r>
            <a:r>
              <a:rPr lang="ru-RU" sz="2000" b="1" dirty="0"/>
              <a:t>Б </a:t>
            </a:r>
            <a:r>
              <a:rPr lang="ru-RU" sz="2000" dirty="0"/>
              <a:t>сначала по лампочкам табло убеждается, что </a:t>
            </a:r>
            <a:r>
              <a:rPr lang="ru-RU" sz="2000" b="1" dirty="0">
                <a:solidFill>
                  <a:srgbClr val="C00000"/>
                </a:solidFill>
              </a:rPr>
              <a:t>перегон свободен </a:t>
            </a:r>
            <a:r>
              <a:rPr lang="ru-RU" sz="2000" dirty="0"/>
              <a:t>(лампочка КП горит белым светом), нажимает кнопку смены направления </a:t>
            </a:r>
            <a:r>
              <a:rPr lang="ru-RU" sz="2000" b="1" dirty="0"/>
              <a:t>СHK</a:t>
            </a:r>
            <a:r>
              <a:rPr lang="ru-RU" sz="2000" dirty="0"/>
              <a:t> и держит ее нажатой до окончания смены направления. От нажатия кнопки </a:t>
            </a:r>
            <a:r>
              <a:rPr lang="ru-RU" sz="2000" b="1" dirty="0"/>
              <a:t>СНК</a:t>
            </a:r>
            <a:r>
              <a:rPr lang="ru-RU" sz="2000" dirty="0"/>
              <a:t> </a:t>
            </a:r>
            <a:r>
              <a:rPr lang="ru-RU" sz="2000" u="sng" dirty="0"/>
              <a:t>в цепи Н—ОН протекает ток обратной полярности</a:t>
            </a:r>
            <a:r>
              <a:rPr lang="ru-RU" sz="2000" dirty="0"/>
              <a:t>, отчего все реле </a:t>
            </a:r>
            <a:r>
              <a:rPr lang="ru-RU" sz="2000" b="1" dirty="0"/>
              <a:t>Н</a:t>
            </a:r>
            <a:r>
              <a:rPr lang="ru-RU" sz="2000" dirty="0"/>
              <a:t> переключают поляризованный якорь вправо, выключают реле </a:t>
            </a:r>
            <a:r>
              <a:rPr lang="ru-RU" sz="2000" b="1" dirty="0"/>
              <a:t>1Н </a:t>
            </a:r>
            <a:r>
              <a:rPr lang="ru-RU" sz="2000" dirty="0"/>
              <a:t>и включают реле </a:t>
            </a:r>
            <a:r>
              <a:rPr lang="ru-RU" sz="2000" b="1" dirty="0"/>
              <a:t>2Н,</a:t>
            </a:r>
            <a:r>
              <a:rPr lang="ru-RU" sz="2000" dirty="0"/>
              <a:t> </a:t>
            </a:r>
            <a:r>
              <a:rPr lang="ru-RU" sz="2000" b="1" dirty="0">
                <a:solidFill>
                  <a:srgbClr val="002060"/>
                </a:solidFill>
              </a:rPr>
              <a:t>с помощью которых все цепи АБ настраиваются </a:t>
            </a:r>
            <a:r>
              <a:rPr lang="ru-RU" sz="2000" b="1" dirty="0" smtClean="0">
                <a:solidFill>
                  <a:srgbClr val="002060"/>
                </a:solidFill>
              </a:rPr>
              <a:t>в </a:t>
            </a:r>
            <a:r>
              <a:rPr lang="ru-RU" sz="2000" b="1" dirty="0">
                <a:solidFill>
                  <a:srgbClr val="002060"/>
                </a:solidFill>
              </a:rPr>
              <a:t>четном направлении. </a:t>
            </a:r>
          </a:p>
        </p:txBody>
      </p:sp>
      <p:sp>
        <p:nvSpPr>
          <p:cNvPr id="4" name="Заголовок 4"/>
          <p:cNvSpPr>
            <a:spLocks noGrp="1"/>
          </p:cNvSpPr>
          <p:nvPr>
            <p:ph type="title"/>
          </p:nvPr>
        </p:nvSpPr>
        <p:spPr>
          <a:xfrm>
            <a:off x="2265930" y="-162222"/>
            <a:ext cx="3983097"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6975025" y="2883970"/>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5"/>
          <p:cNvCxnSpPr/>
          <p:nvPr/>
        </p:nvCxnSpPr>
        <p:spPr>
          <a:xfrm>
            <a:off x="2836881" y="1944532"/>
            <a:ext cx="3940437" cy="18739"/>
          </a:xfrm>
          <a:prstGeom prst="straightConnector1">
            <a:avLst/>
          </a:prstGeom>
          <a:ln w="381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33199"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5" name="Прямая со стрелкой 14"/>
          <p:cNvCxnSpPr/>
          <p:nvPr/>
        </p:nvCxnSpPr>
        <p:spPr>
          <a:xfrm flipH="1" flipV="1">
            <a:off x="2581835" y="483892"/>
            <a:ext cx="4061013" cy="58554"/>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18" name="Прямоугольник 17"/>
          <p:cNvSpPr/>
          <p:nvPr/>
        </p:nvSpPr>
        <p:spPr>
          <a:xfrm>
            <a:off x="3901397" y="173113"/>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pic>
        <p:nvPicPr>
          <p:cNvPr id="21" name="Рисунок 20"/>
          <p:cNvPicPr>
            <a:picLocks noChangeAspect="1"/>
          </p:cNvPicPr>
          <p:nvPr/>
        </p:nvPicPr>
        <p:blipFill rotWithShape="1">
          <a:blip r:embed="rId3"/>
          <a:srcRect l="24821" t="62254" r="25388" b="20678"/>
          <a:stretch/>
        </p:blipFill>
        <p:spPr>
          <a:xfrm>
            <a:off x="2265930" y="3474535"/>
            <a:ext cx="4482687" cy="1192995"/>
          </a:xfrm>
          <a:prstGeom prst="rect">
            <a:avLst/>
          </a:prstGeom>
        </p:spPr>
      </p:pic>
      <p:sp>
        <p:nvSpPr>
          <p:cNvPr id="5" name="Прямоугольник 4"/>
          <p:cNvSpPr/>
          <p:nvPr/>
        </p:nvSpPr>
        <p:spPr>
          <a:xfrm>
            <a:off x="2265930" y="3917126"/>
            <a:ext cx="4415670" cy="73076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049254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75666"/>
            <a:ext cx="8886499" cy="4743196"/>
          </a:xfrm>
          <a:prstGeom prst="rect">
            <a:avLst/>
          </a:prstGeom>
        </p:spPr>
      </p:pic>
      <p:sp>
        <p:nvSpPr>
          <p:cNvPr id="3" name="Объект 2"/>
          <p:cNvSpPr>
            <a:spLocks noGrp="1"/>
          </p:cNvSpPr>
          <p:nvPr>
            <p:ph idx="1"/>
          </p:nvPr>
        </p:nvSpPr>
        <p:spPr>
          <a:xfrm>
            <a:off x="26894" y="4774798"/>
            <a:ext cx="9108325" cy="1795630"/>
          </a:xfrm>
        </p:spPr>
        <p:txBody>
          <a:bodyPr>
            <a:normAutofit/>
          </a:bodyPr>
          <a:lstStyle/>
          <a:p>
            <a:pPr marL="0" indent="0" algn="just">
              <a:buNone/>
            </a:pPr>
            <a:r>
              <a:rPr lang="ru-RU" sz="2000" dirty="0" smtClean="0"/>
              <a:t>      </a:t>
            </a:r>
            <a:r>
              <a:rPr lang="ru-RU" sz="2000" b="1" dirty="0" smtClean="0">
                <a:solidFill>
                  <a:srgbClr val="002060"/>
                </a:solidFill>
              </a:rPr>
              <a:t>По </a:t>
            </a:r>
            <a:r>
              <a:rPr lang="ru-RU" sz="2000" b="1" dirty="0">
                <a:solidFill>
                  <a:srgbClr val="002060"/>
                </a:solidFill>
              </a:rPr>
              <a:t>окончании смены направления </a:t>
            </a:r>
            <a:r>
              <a:rPr lang="ru-RU" sz="2000" dirty="0"/>
              <a:t>на табло станции </a:t>
            </a:r>
            <a:r>
              <a:rPr lang="ru-RU" sz="2000" b="1" dirty="0"/>
              <a:t>Б</a:t>
            </a:r>
            <a:r>
              <a:rPr lang="ru-RU" sz="2000" dirty="0"/>
              <a:t> загорается зеленая лампочка отправления </a:t>
            </a:r>
            <a:r>
              <a:rPr lang="ru-RU" sz="2000" b="1" dirty="0"/>
              <a:t>ЧО</a:t>
            </a:r>
            <a:r>
              <a:rPr lang="ru-RU" sz="2000" dirty="0"/>
              <a:t>, желтая лампочка </a:t>
            </a:r>
            <a:r>
              <a:rPr lang="ru-RU" sz="2000" b="1" dirty="0" smtClean="0"/>
              <a:t>НП </a:t>
            </a:r>
            <a:r>
              <a:rPr lang="ru-RU" sz="2000" i="1" dirty="0" smtClean="0"/>
              <a:t>(неч.прием) </a:t>
            </a:r>
            <a:r>
              <a:rPr lang="ru-RU" sz="2000" dirty="0"/>
              <a:t>гаснет, а на табло станции </a:t>
            </a:r>
            <a:r>
              <a:rPr lang="ru-RU" sz="2000" b="1" dirty="0"/>
              <a:t>А </a:t>
            </a:r>
            <a:r>
              <a:rPr lang="ru-RU" sz="2000" dirty="0"/>
              <a:t>загорается желтая лампочка приема </a:t>
            </a:r>
            <a:r>
              <a:rPr lang="ru-RU" sz="2000" b="1" dirty="0"/>
              <a:t>ЧП</a:t>
            </a:r>
            <a:r>
              <a:rPr lang="ru-RU" sz="2000" dirty="0"/>
              <a:t>, зеленая лампочка </a:t>
            </a:r>
            <a:r>
              <a:rPr lang="ru-RU" sz="2000" b="1" dirty="0"/>
              <a:t>НО</a:t>
            </a:r>
            <a:r>
              <a:rPr lang="ru-RU" sz="2000" dirty="0"/>
              <a:t> гаснет. На табло обеих станций загораются белые лампочки </a:t>
            </a:r>
            <a:r>
              <a:rPr lang="ru-RU" sz="2000" b="1" dirty="0"/>
              <a:t>КП</a:t>
            </a:r>
            <a:r>
              <a:rPr lang="ru-RU" sz="2000" dirty="0"/>
              <a:t>, контролирующие свободность перегона. Изменение направления движения с четного на нечетное осуществляется ДСП станции А в том же порядке.</a:t>
            </a:r>
          </a:p>
        </p:txBody>
      </p:sp>
      <p:sp>
        <p:nvSpPr>
          <p:cNvPr id="4" name="Заголовок 4"/>
          <p:cNvSpPr>
            <a:spLocks noGrp="1"/>
          </p:cNvSpPr>
          <p:nvPr>
            <p:ph type="title"/>
          </p:nvPr>
        </p:nvSpPr>
        <p:spPr>
          <a:xfrm>
            <a:off x="2266373" y="-109355"/>
            <a:ext cx="4009548"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213862" y="2502134"/>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8" name="Прямая соединительная линия 17"/>
          <p:cNvCxnSpPr/>
          <p:nvPr/>
        </p:nvCxnSpPr>
        <p:spPr>
          <a:xfrm>
            <a:off x="1948467" y="2502134"/>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275638" y="2910772"/>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1996595" y="2939281"/>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2836881" y="1944532"/>
            <a:ext cx="3940437" cy="18739"/>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H="1">
            <a:off x="2470489" y="490544"/>
            <a:ext cx="3889968"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9" name="Прямоугольник 28"/>
          <p:cNvSpPr/>
          <p:nvPr/>
        </p:nvSpPr>
        <p:spPr>
          <a:xfrm>
            <a:off x="3901397" y="173113"/>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spTree>
    <p:extLst>
      <p:ext uri="{BB962C8B-B14F-4D97-AF65-F5344CB8AC3E}">
        <p14:creationId xmlns:p14="http://schemas.microsoft.com/office/powerpoint/2010/main" val="1674071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 name="Прямоугольник 3"/>
          <p:cNvSpPr/>
          <p:nvPr/>
        </p:nvSpPr>
        <p:spPr>
          <a:xfrm>
            <a:off x="0" y="2331288"/>
            <a:ext cx="9144000" cy="2031325"/>
          </a:xfrm>
          <a:prstGeom prst="rect">
            <a:avLst/>
          </a:prstGeom>
        </p:spPr>
        <p:txBody>
          <a:bodyPr wrap="square">
            <a:spAutoFit/>
          </a:bodyPr>
          <a:lstStyle/>
          <a:p>
            <a:pPr algn="just"/>
            <a:r>
              <a:rPr lang="ru-RU" b="1" dirty="0" smtClean="0">
                <a:solidFill>
                  <a:srgbClr val="C00000"/>
                </a:solidFill>
                <a:latin typeface="Open Sans"/>
              </a:rPr>
              <a:t>      </a:t>
            </a:r>
            <a:r>
              <a:rPr lang="ru-RU" b="1" u="sng" dirty="0" smtClean="0">
                <a:solidFill>
                  <a:srgbClr val="C00000"/>
                </a:solidFill>
                <a:latin typeface="Open Sans"/>
              </a:rPr>
              <a:t>Вспомогательный </a:t>
            </a:r>
            <a:r>
              <a:rPr lang="ru-RU" b="1" u="sng" dirty="0">
                <a:solidFill>
                  <a:srgbClr val="C00000"/>
                </a:solidFill>
                <a:latin typeface="Open Sans"/>
              </a:rPr>
              <a:t>режим </a:t>
            </a:r>
            <a:r>
              <a:rPr lang="ru-RU" b="1" dirty="0">
                <a:solidFill>
                  <a:srgbClr val="C00000"/>
                </a:solidFill>
                <a:latin typeface="Open Sans"/>
              </a:rPr>
              <a:t>смены направления движения </a:t>
            </a:r>
            <a:r>
              <a:rPr lang="ru-RU" b="1" dirty="0">
                <a:solidFill>
                  <a:srgbClr val="002060"/>
                </a:solidFill>
                <a:latin typeface="Open Sans"/>
              </a:rPr>
              <a:t>осуществляется только при участии ДСП обеих станций в следующем порядке</a:t>
            </a:r>
            <a:r>
              <a:rPr lang="ru-RU" b="1" dirty="0">
                <a:latin typeface="Open Sans"/>
              </a:rPr>
              <a:t>. </a:t>
            </a:r>
            <a:r>
              <a:rPr lang="ru-RU" dirty="0">
                <a:latin typeface="Open Sans"/>
              </a:rPr>
              <a:t>Сначала ДСП обеих станций по телефонной связи выясняют, что последний отправленный на перегон поезд в полном составе прибыл на станцию и перегон свободен. Затем поездной диспетчер отдает </a:t>
            </a:r>
            <a:r>
              <a:rPr lang="ru-RU" b="1" dirty="0">
                <a:latin typeface="Open Sans"/>
              </a:rPr>
              <a:t>регистрируемый приказ ДСП </a:t>
            </a:r>
            <a:r>
              <a:rPr lang="ru-RU" dirty="0">
                <a:latin typeface="Open Sans"/>
              </a:rPr>
              <a:t>обеих станций о разрешении изменить направление движения на данном перегоне с помощью кнопок вспомогательного режима.</a:t>
            </a:r>
          </a:p>
        </p:txBody>
      </p:sp>
      <p:pic>
        <p:nvPicPr>
          <p:cNvPr id="10245" name="Picture 5" descr="http://krupki.by/images/2016_5/w-142.JPG"/>
          <p:cNvPicPr>
            <a:picLocks noChangeAspect="1" noChangeArrowheads="1"/>
          </p:cNvPicPr>
          <p:nvPr/>
        </p:nvPicPr>
        <p:blipFill rotWithShape="1">
          <a:blip r:embed="rId2">
            <a:extLst>
              <a:ext uri="{28A0092B-C50C-407E-A947-70E740481C1C}">
                <a14:useLocalDpi xmlns:a14="http://schemas.microsoft.com/office/drawing/2010/main" val="0"/>
              </a:ext>
            </a:extLst>
          </a:blip>
          <a:srcRect l="28714" t="15100" r="10041" b="8496"/>
          <a:stretch/>
        </p:blipFill>
        <p:spPr bwMode="auto">
          <a:xfrm>
            <a:off x="164090" y="407573"/>
            <a:ext cx="2662947" cy="1925718"/>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http://ng-74.ru/media/k2/items/cache/431b945f5e067c1db39db74162af6e1c_XL.jpg"/>
          <p:cNvPicPr>
            <a:picLocks noChangeAspect="1" noChangeArrowheads="1"/>
          </p:cNvPicPr>
          <p:nvPr/>
        </p:nvPicPr>
        <p:blipFill rotWithShape="1">
          <a:blip r:embed="rId3">
            <a:extLst>
              <a:ext uri="{28A0092B-C50C-407E-A947-70E740481C1C}">
                <a14:useLocalDpi xmlns:a14="http://schemas.microsoft.com/office/drawing/2010/main" val="0"/>
              </a:ext>
            </a:extLst>
          </a:blip>
          <a:srcRect l="24360" t="15094" r="18242" b="24396"/>
          <a:stretch/>
        </p:blipFill>
        <p:spPr bwMode="auto">
          <a:xfrm>
            <a:off x="6165301" y="356611"/>
            <a:ext cx="2838358" cy="19922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visual.rzd.ru/dbmm/images/56/12488/48441"/>
          <p:cNvPicPr>
            <a:picLocks noChangeAspect="1" noChangeArrowheads="1"/>
          </p:cNvPicPr>
          <p:nvPr/>
        </p:nvPicPr>
        <p:blipFill rotWithShape="1">
          <a:blip r:embed="rId4">
            <a:extLst>
              <a:ext uri="{28A0092B-C50C-407E-A947-70E740481C1C}">
                <a14:useLocalDpi xmlns:a14="http://schemas.microsoft.com/office/drawing/2010/main" val="0"/>
              </a:ext>
            </a:extLst>
          </a:blip>
          <a:srcRect l="5593" t="4419" r="6856" b="8392"/>
          <a:stretch/>
        </p:blipFill>
        <p:spPr bwMode="auto">
          <a:xfrm>
            <a:off x="3009111" y="398324"/>
            <a:ext cx="2952328" cy="19442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29792" y="398324"/>
            <a:ext cx="638316" cy="369332"/>
          </a:xfrm>
          <a:prstGeom prst="rect">
            <a:avLst/>
          </a:prstGeom>
        </p:spPr>
        <p:txBody>
          <a:bodyPr wrap="none">
            <a:spAutoFit/>
          </a:bodyPr>
          <a:lstStyle/>
          <a:p>
            <a:r>
              <a:rPr lang="ru-RU" b="1" dirty="0">
                <a:solidFill>
                  <a:srgbClr val="C00000"/>
                </a:solidFill>
              </a:rPr>
              <a:t>ДНЦ</a:t>
            </a:r>
          </a:p>
        </p:txBody>
      </p:sp>
      <p:sp>
        <p:nvSpPr>
          <p:cNvPr id="5" name="Прямоугольник 4"/>
          <p:cNvSpPr/>
          <p:nvPr/>
        </p:nvSpPr>
        <p:spPr>
          <a:xfrm>
            <a:off x="7482839" y="292564"/>
            <a:ext cx="656013" cy="369332"/>
          </a:xfrm>
          <a:prstGeom prst="rect">
            <a:avLst/>
          </a:prstGeom>
        </p:spPr>
        <p:txBody>
          <a:bodyPr wrap="none">
            <a:spAutoFit/>
          </a:bodyPr>
          <a:lstStyle/>
          <a:p>
            <a:r>
              <a:rPr lang="ru-RU" b="1" dirty="0" smtClean="0">
                <a:solidFill>
                  <a:srgbClr val="C00000"/>
                </a:solidFill>
              </a:rPr>
              <a:t>ДСП </a:t>
            </a:r>
            <a:endParaRPr lang="ru-RU" b="1" dirty="0">
              <a:solidFill>
                <a:srgbClr val="C00000"/>
              </a:solidFill>
            </a:endParaRPr>
          </a:p>
        </p:txBody>
      </p:sp>
      <p:sp>
        <p:nvSpPr>
          <p:cNvPr id="19" name="Прямоугольник 18"/>
          <p:cNvSpPr/>
          <p:nvPr/>
        </p:nvSpPr>
        <p:spPr>
          <a:xfrm>
            <a:off x="1463983" y="431112"/>
            <a:ext cx="603114" cy="369332"/>
          </a:xfrm>
          <a:prstGeom prst="rect">
            <a:avLst/>
          </a:prstGeom>
        </p:spPr>
        <p:txBody>
          <a:bodyPr wrap="none">
            <a:spAutoFit/>
          </a:bodyPr>
          <a:lstStyle/>
          <a:p>
            <a:r>
              <a:rPr lang="ru-RU" b="1" dirty="0" smtClean="0">
                <a:solidFill>
                  <a:srgbClr val="C00000"/>
                </a:solidFill>
              </a:rPr>
              <a:t>ДСП</a:t>
            </a:r>
            <a:endParaRPr lang="ru-RU" b="1" dirty="0">
              <a:solidFill>
                <a:srgbClr val="C00000"/>
              </a:solidFill>
            </a:endParaRPr>
          </a:p>
        </p:txBody>
      </p:sp>
      <p:sp>
        <p:nvSpPr>
          <p:cNvPr id="54" name="Заголовок 4"/>
          <p:cNvSpPr txBox="1">
            <a:spLocks/>
          </p:cNvSpPr>
          <p:nvPr/>
        </p:nvSpPr>
        <p:spPr>
          <a:xfrm>
            <a:off x="2314501" y="-7426"/>
            <a:ext cx="3831656" cy="559558"/>
          </a:xfrm>
          <a:prstGeom prst="rect">
            <a:avLst/>
          </a:prstGeo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141871" y="4362613"/>
            <a:ext cx="8877879" cy="2246769"/>
          </a:xfrm>
          <a:prstGeom prst="rect">
            <a:avLst/>
          </a:prstGeom>
          <a:ln>
            <a:solidFill>
              <a:schemeClr val="tx2"/>
            </a:solidFill>
          </a:ln>
        </p:spPr>
        <p:txBody>
          <a:bodyPr wrap="square">
            <a:spAutoFit/>
          </a:bodyPr>
          <a:lstStyle/>
          <a:p>
            <a:pPr algn="just">
              <a:spcAft>
                <a:spcPts val="0"/>
              </a:spcAft>
            </a:pPr>
            <a:r>
              <a:rPr lang="ru-RU" sz="2000" b="1" i="1" dirty="0" smtClean="0">
                <a:solidFill>
                  <a:srgbClr val="FF0000"/>
                </a:solidFill>
                <a:ea typeface="Times New Roman" panose="02020603050405020304" pitchFamily="18" charset="0"/>
              </a:rPr>
              <a:t>                    Вспомогательный </a:t>
            </a:r>
            <a:r>
              <a:rPr lang="ru-RU" sz="2000" b="1" i="1" dirty="0">
                <a:solidFill>
                  <a:srgbClr val="FF0000"/>
                </a:solidFill>
                <a:ea typeface="Times New Roman" panose="02020603050405020304" pitchFamily="18" charset="0"/>
              </a:rPr>
              <a:t>режим смены направления </a:t>
            </a:r>
            <a:r>
              <a:rPr lang="ru-RU" sz="2000" b="1" i="1" dirty="0" smtClean="0">
                <a:solidFill>
                  <a:srgbClr val="FF0000"/>
                </a:solidFill>
                <a:ea typeface="Times New Roman" panose="02020603050405020304" pitchFamily="18" charset="0"/>
              </a:rPr>
              <a:t>АБ</a:t>
            </a:r>
            <a:endParaRPr lang="ru-RU" sz="2000" i="1" dirty="0">
              <a:ea typeface="Times New Roman" panose="02020603050405020304" pitchFamily="18" charset="0"/>
            </a:endParaRPr>
          </a:p>
          <a:p>
            <a:pPr algn="just">
              <a:spcAft>
                <a:spcPts val="0"/>
              </a:spcAft>
            </a:pPr>
            <a:r>
              <a:rPr lang="ru-RU" sz="2400" dirty="0" smtClean="0">
                <a:solidFill>
                  <a:srgbClr val="008000"/>
                </a:solidFill>
                <a:latin typeface="Monotype Corsiva" panose="03010101010201010101" pitchFamily="66"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Приказ №</a:t>
            </a:r>
            <a:r>
              <a:rPr lang="ru-RU" b="1" i="1" dirty="0" smtClean="0">
                <a:solidFill>
                  <a:srgbClr val="00B050"/>
                </a:solidFill>
                <a:latin typeface="Arial Narrow" panose="020B0606020202030204" pitchFamily="34" charset="0"/>
                <a:ea typeface="Times New Roman" panose="02020603050405020304" pitchFamily="18" charset="0"/>
              </a:rPr>
              <a:t>25 </a:t>
            </a:r>
            <a:r>
              <a:rPr lang="ru-RU" b="1" dirty="0" smtClean="0">
                <a:latin typeface="Arial Narrow" panose="020B0606020202030204" pitchFamily="34" charset="0"/>
                <a:ea typeface="Times New Roman" panose="02020603050405020304" pitchFamily="18" charset="0"/>
              </a:rPr>
              <a:t> </a:t>
            </a:r>
            <a:r>
              <a:rPr lang="ru-RU" b="1" i="1" dirty="0" smtClean="0">
                <a:solidFill>
                  <a:srgbClr val="00B050"/>
                </a:solidFill>
                <a:latin typeface="Arial Narrow" panose="020B0606020202030204" pitchFamily="34" charset="0"/>
                <a:ea typeface="Times New Roman" panose="02020603050405020304" pitchFamily="18" charset="0"/>
              </a:rPr>
              <a:t>16</a:t>
            </a:r>
            <a:r>
              <a:rPr lang="ru-RU" b="1" dirty="0" smtClean="0">
                <a:latin typeface="Arial Narrow" panose="020B0606020202030204" pitchFamily="34" charset="0"/>
                <a:ea typeface="Times New Roman" panose="02020603050405020304" pitchFamily="18" charset="0"/>
              </a:rPr>
              <a:t> час </a:t>
            </a:r>
            <a:r>
              <a:rPr lang="ru-RU" b="1" i="1" dirty="0" smtClean="0">
                <a:solidFill>
                  <a:srgbClr val="00B050"/>
                </a:solidFill>
                <a:latin typeface="Arial Narrow" panose="020B0606020202030204" pitchFamily="34" charset="0"/>
                <a:ea typeface="Times New Roman" panose="02020603050405020304" pitchFamily="18" charset="0"/>
              </a:rPr>
              <a:t>47</a:t>
            </a:r>
            <a:r>
              <a:rPr lang="ru-RU" b="1" dirty="0" smtClean="0">
                <a:latin typeface="Arial Narrow" panose="020B0606020202030204" pitchFamily="34" charset="0"/>
                <a:ea typeface="Times New Roman" panose="02020603050405020304" pitchFamily="18" charset="0"/>
              </a:rPr>
              <a:t> мин             </a:t>
            </a:r>
            <a:r>
              <a:rPr lang="ru-RU" sz="2400" u="sng" dirty="0">
                <a:solidFill>
                  <a:srgbClr val="008000"/>
                </a:solidFill>
                <a:latin typeface="Monotype Corsiva" panose="03010101010201010101" pitchFamily="66" charset="0"/>
                <a:ea typeface="Times New Roman" panose="02020603050405020304" pitchFamily="18" charset="0"/>
              </a:rPr>
              <a:t>Казаковка - Сенная</a:t>
            </a:r>
            <a:r>
              <a:rPr lang="ru-RU" b="1" dirty="0">
                <a:latin typeface="Arial Narrow" panose="020B0606020202030204" pitchFamily="34"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    ДСП</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b="1" dirty="0">
                <a:latin typeface="Arial Narrow" panose="020B0606020202030204" pitchFamily="34" charset="0"/>
                <a:ea typeface="Times New Roman" panose="02020603050405020304" pitchFamily="18" charset="0"/>
              </a:rPr>
              <a:t>Ввиду ложной занятости ( _</a:t>
            </a:r>
            <a:r>
              <a:rPr lang="ru-RU" sz="2400" u="sng" dirty="0">
                <a:solidFill>
                  <a:srgbClr val="008000"/>
                </a:solidFill>
                <a:latin typeface="Monotype Corsiva" panose="03010101010201010101" pitchFamily="66" charset="0"/>
                <a:ea typeface="Times New Roman" panose="02020603050405020304" pitchFamily="18" charset="0"/>
              </a:rPr>
              <a:t>нечетного</a:t>
            </a:r>
            <a:r>
              <a:rPr lang="ru-RU" b="1" dirty="0">
                <a:latin typeface="Arial Narrow" panose="020B0606020202030204" pitchFamily="34" charset="0"/>
                <a:ea typeface="Times New Roman" panose="02020603050405020304" pitchFamily="18" charset="0"/>
              </a:rPr>
              <a:t>__ пути) перегона </a:t>
            </a:r>
            <a:r>
              <a:rPr lang="ru-RU" sz="2400" u="sng" dirty="0" smtClean="0">
                <a:solidFill>
                  <a:srgbClr val="008000"/>
                </a:solidFill>
                <a:latin typeface="Monotype Corsiva" panose="03010101010201010101" pitchFamily="66" charset="0"/>
                <a:ea typeface="Times New Roman" panose="02020603050405020304" pitchFamily="18" charset="0"/>
              </a:rPr>
              <a:t> </a:t>
            </a:r>
            <a:r>
              <a:rPr lang="ru-RU" sz="2400" u="sng" dirty="0">
                <a:solidFill>
                  <a:srgbClr val="008000"/>
                </a:solidFill>
                <a:latin typeface="Monotype Corsiva" panose="03010101010201010101" pitchFamily="66" charset="0"/>
                <a:ea typeface="Times New Roman" panose="02020603050405020304" pitchFamily="18" charset="0"/>
              </a:rPr>
              <a:t>Казаковка - Сенная</a:t>
            </a:r>
            <a:r>
              <a:rPr lang="ru-RU" b="1" dirty="0">
                <a:latin typeface="Arial Narrow" panose="020B0606020202030204" pitchFamily="34" charset="0"/>
                <a:ea typeface="Times New Roman" panose="02020603050405020304" pitchFamily="18" charset="0"/>
              </a:rPr>
              <a:t> </a:t>
            </a:r>
            <a:r>
              <a:rPr lang="ru-RU" b="1" dirty="0" smtClean="0">
                <a:latin typeface="Arial Narrow" panose="020B0606020202030204" pitchFamily="34" charset="0"/>
                <a:ea typeface="Times New Roman" panose="02020603050405020304" pitchFamily="18" charset="0"/>
              </a:rPr>
              <a:t> разрешаю </a:t>
            </a:r>
            <a:r>
              <a:rPr lang="ru-RU" b="1" dirty="0">
                <a:latin typeface="Arial Narrow" panose="020B0606020202030204" pitchFamily="34" charset="0"/>
                <a:ea typeface="Times New Roman" panose="02020603050405020304" pitchFamily="18" charset="0"/>
              </a:rPr>
              <a:t>изменить направление движения по автоблокировке с </a:t>
            </a:r>
            <a:r>
              <a:rPr lang="ru-RU" sz="2400" u="sng" dirty="0">
                <a:solidFill>
                  <a:srgbClr val="008000"/>
                </a:solidFill>
                <a:latin typeface="Monotype Corsiva" panose="03010101010201010101" pitchFamily="66" charset="0"/>
                <a:ea typeface="Times New Roman" panose="02020603050405020304" pitchFamily="18" charset="0"/>
              </a:rPr>
              <a:t>нечетного</a:t>
            </a:r>
            <a:r>
              <a:rPr lang="ru-RU" b="1" dirty="0">
                <a:latin typeface="Arial Narrow" panose="020B0606020202030204" pitchFamily="34" charset="0"/>
                <a:ea typeface="Times New Roman" panose="02020603050405020304" pitchFamily="18" charset="0"/>
              </a:rPr>
              <a:t> на </a:t>
            </a:r>
            <a:r>
              <a:rPr lang="ru-RU" sz="2400" u="sng" dirty="0">
                <a:solidFill>
                  <a:srgbClr val="008000"/>
                </a:solidFill>
                <a:latin typeface="Monotype Corsiva" panose="03010101010201010101" pitchFamily="66" charset="0"/>
                <a:ea typeface="Times New Roman" panose="02020603050405020304" pitchFamily="18" charset="0"/>
              </a:rPr>
              <a:t>четное </a:t>
            </a:r>
            <a:r>
              <a:rPr lang="ru-RU" b="1" dirty="0">
                <a:latin typeface="Arial Narrow" panose="020B0606020202030204" pitchFamily="34" charset="0"/>
                <a:ea typeface="Times New Roman" panose="02020603050405020304" pitchFamily="18" charset="0"/>
              </a:rPr>
              <a:t>с </a:t>
            </a:r>
            <a:r>
              <a:rPr lang="ru-RU" b="1" dirty="0" smtClean="0">
                <a:latin typeface="Arial Narrow" panose="020B0606020202030204" pitchFamily="34" charset="0"/>
                <a:ea typeface="Times New Roman" panose="02020603050405020304" pitchFamily="18" charset="0"/>
              </a:rPr>
              <a:t>помощью  </a:t>
            </a:r>
            <a:r>
              <a:rPr lang="ru-RU" b="1" dirty="0">
                <a:latin typeface="Arial Narrow" panose="020B0606020202030204" pitchFamily="34" charset="0"/>
                <a:ea typeface="Times New Roman" panose="02020603050405020304" pitchFamily="18" charset="0"/>
              </a:rPr>
              <a:t>кнопок вспомогательного режима. Перегон (_</a:t>
            </a:r>
            <a:r>
              <a:rPr lang="ru-RU" sz="2400" u="sng" dirty="0">
                <a:solidFill>
                  <a:srgbClr val="008000"/>
                </a:solidFill>
                <a:latin typeface="Monotype Corsiva" panose="03010101010201010101" pitchFamily="66" charset="0"/>
                <a:ea typeface="Times New Roman" panose="02020603050405020304" pitchFamily="18" charset="0"/>
              </a:rPr>
              <a:t>нечетный</a:t>
            </a:r>
            <a:r>
              <a:rPr lang="ru-RU" b="1" dirty="0">
                <a:latin typeface="Arial Narrow" panose="020B0606020202030204" pitchFamily="34" charset="0"/>
                <a:ea typeface="Times New Roman" panose="02020603050405020304" pitchFamily="18" charset="0"/>
              </a:rPr>
              <a:t>_ путь перегона)</a:t>
            </a:r>
            <a:r>
              <a:rPr lang="ru-RU" sz="2400" u="sng" dirty="0">
                <a:solidFill>
                  <a:srgbClr val="008000"/>
                </a:solidFill>
                <a:latin typeface="Monotype Corsiva" panose="03010101010201010101" pitchFamily="66" charset="0"/>
                <a:ea typeface="Times New Roman" panose="02020603050405020304" pitchFamily="18" charset="0"/>
              </a:rPr>
              <a:t> Казаковка </a:t>
            </a:r>
            <a:r>
              <a:rPr lang="ru-RU" sz="2400" u="sng" dirty="0" smtClean="0">
                <a:solidFill>
                  <a:srgbClr val="008000"/>
                </a:solidFill>
                <a:latin typeface="Monotype Corsiva" panose="03010101010201010101" pitchFamily="66" charset="0"/>
                <a:ea typeface="Times New Roman" panose="02020603050405020304" pitchFamily="18" charset="0"/>
              </a:rPr>
              <a:t>– Сенная</a:t>
            </a:r>
            <a:r>
              <a:rPr lang="ru-RU" b="1" dirty="0" smtClean="0">
                <a:latin typeface="Arial Narrow" panose="020B0606020202030204" pitchFamily="34" charset="0"/>
                <a:ea typeface="Times New Roman" panose="02020603050405020304" pitchFamily="18" charset="0"/>
              </a:rPr>
              <a:t>  от </a:t>
            </a:r>
            <a:r>
              <a:rPr lang="ru-RU" b="1" dirty="0">
                <a:latin typeface="Arial Narrow" panose="020B0606020202030204" pitchFamily="34" charset="0"/>
                <a:ea typeface="Times New Roman" panose="02020603050405020304" pitchFamily="18" charset="0"/>
              </a:rPr>
              <a:t>поездов свободен</a:t>
            </a:r>
            <a:r>
              <a:rPr lang="ru-RU" b="1" dirty="0" smtClean="0">
                <a:latin typeface="Arial Narrow" panose="020B0606020202030204" pitchFamily="34" charset="0"/>
                <a:ea typeface="Times New Roman" panose="02020603050405020304" pitchFamily="18" charset="0"/>
              </a:rPr>
              <a:t>.   </a:t>
            </a:r>
            <a:r>
              <a:rPr lang="ru-RU" b="1" dirty="0">
                <a:latin typeface="Arial Narrow" panose="020B0606020202030204" pitchFamily="34" charset="0"/>
                <a:ea typeface="Times New Roman" panose="02020603050405020304" pitchFamily="18" charset="0"/>
              </a:rPr>
              <a:t>ДНЦ _</a:t>
            </a:r>
            <a:r>
              <a:rPr lang="ru-RU" sz="2400" u="sng" dirty="0">
                <a:solidFill>
                  <a:srgbClr val="008000"/>
                </a:solidFill>
                <a:latin typeface="Monotype Corsiva" panose="03010101010201010101" pitchFamily="66" charset="0"/>
                <a:ea typeface="Times New Roman" panose="02020603050405020304" pitchFamily="18" charset="0"/>
              </a:rPr>
              <a:t> </a:t>
            </a:r>
            <a:r>
              <a:rPr lang="ru-RU" sz="2400" u="sng" dirty="0" smtClean="0">
                <a:solidFill>
                  <a:srgbClr val="008000"/>
                </a:solidFill>
                <a:latin typeface="Monotype Corsiva" panose="03010101010201010101" pitchFamily="66" charset="0"/>
                <a:ea typeface="Times New Roman" panose="02020603050405020304" pitchFamily="18" charset="0"/>
              </a:rPr>
              <a:t>Иванова</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303102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18113" y="4679262"/>
            <a:ext cx="9125887" cy="2178738"/>
          </a:xfrm>
        </p:spPr>
        <p:txBody>
          <a:bodyPr>
            <a:normAutofit fontScale="92500" lnSpcReduction="20000"/>
          </a:bodyPr>
          <a:lstStyle/>
          <a:p>
            <a:pPr marL="0" indent="0" algn="just">
              <a:buNone/>
            </a:pPr>
            <a:r>
              <a:rPr lang="ru-RU" sz="2000" b="1" dirty="0"/>
              <a:t>Получив приказ, ДСП обеих станций </a:t>
            </a:r>
            <a:r>
              <a:rPr lang="ru-RU" sz="2000" dirty="0"/>
              <a:t>снимают пломбы, делают запись о снятии пломб в журнале осмотра ДУ-46 и </a:t>
            </a:r>
            <a:r>
              <a:rPr lang="ru-RU" sz="2000" b="1" dirty="0">
                <a:solidFill>
                  <a:srgbClr val="002060"/>
                </a:solidFill>
              </a:rPr>
              <a:t>нажимают кнопки вспомогательного </a:t>
            </a:r>
            <a:r>
              <a:rPr lang="ru-RU" sz="2000" b="1" dirty="0" smtClean="0">
                <a:solidFill>
                  <a:srgbClr val="002060"/>
                </a:solidFill>
              </a:rPr>
              <a:t>режима одновременно</a:t>
            </a:r>
            <a:r>
              <a:rPr lang="ru-RU" sz="2000" dirty="0" smtClean="0">
                <a:solidFill>
                  <a:srgbClr val="002060"/>
                </a:solidFill>
              </a:rPr>
              <a:t>. </a:t>
            </a:r>
            <a:r>
              <a:rPr lang="ru-RU" sz="2000" dirty="0" smtClean="0"/>
              <a:t>Чтобы </a:t>
            </a:r>
            <a:r>
              <a:rPr lang="ru-RU" sz="2000" dirty="0"/>
              <a:t>изменить направление с нечетного на четное, </a:t>
            </a:r>
            <a:r>
              <a:rPr lang="ru-RU" sz="2000" b="1" u="sng" dirty="0"/>
              <a:t>ДСП станции A</a:t>
            </a:r>
            <a:r>
              <a:rPr lang="ru-RU" sz="2000" u="sng" dirty="0"/>
              <a:t>, </a:t>
            </a:r>
            <a:r>
              <a:rPr lang="ru-RU" sz="2000" dirty="0"/>
              <a:t>которая переводится с режима «Отправления» на «Прием», нажимает </a:t>
            </a:r>
            <a:r>
              <a:rPr lang="ru-RU" sz="2000" b="1" dirty="0"/>
              <a:t>кнопку ЧПВ</a:t>
            </a:r>
            <a:r>
              <a:rPr lang="ru-RU" sz="2000" dirty="0"/>
              <a:t>, а </a:t>
            </a:r>
            <a:r>
              <a:rPr lang="ru-RU" sz="2000" b="1" u="sng" dirty="0"/>
              <a:t>ДСП</a:t>
            </a:r>
            <a:r>
              <a:rPr lang="ru-RU" sz="2000" u="sng" dirty="0"/>
              <a:t> </a:t>
            </a:r>
            <a:r>
              <a:rPr lang="ru-RU" sz="2000" b="1" u="sng" dirty="0"/>
              <a:t>станции Б</a:t>
            </a:r>
            <a:r>
              <a:rPr lang="ru-RU" sz="2000" u="sng" dirty="0"/>
              <a:t>, </a:t>
            </a:r>
            <a:r>
              <a:rPr lang="ru-RU" sz="2000" dirty="0"/>
              <a:t>которая переводится с «Приема» на «Отправление» — </a:t>
            </a:r>
            <a:r>
              <a:rPr lang="ru-RU" sz="2000" b="1" dirty="0"/>
              <a:t>кнопку</a:t>
            </a:r>
            <a:r>
              <a:rPr lang="ru-RU" sz="2000" dirty="0"/>
              <a:t> </a:t>
            </a:r>
            <a:r>
              <a:rPr lang="ru-RU" sz="2000" b="1" dirty="0"/>
              <a:t>ЧОВ</a:t>
            </a:r>
            <a:r>
              <a:rPr lang="ru-RU" sz="2000" dirty="0"/>
              <a:t>. Эти кнопки они держат в </a:t>
            </a:r>
            <a:r>
              <a:rPr lang="ru-RU" sz="2000" u="sng" dirty="0"/>
              <a:t>нажатом состоянии </a:t>
            </a:r>
            <a:r>
              <a:rPr lang="ru-RU" sz="2000" dirty="0"/>
              <a:t>до тех пор, пока на табло появится сигнал о состоявшемся изменении направления движения. Для переключения цепей однопутной АБ в зависимости от установленного направления движения на каждой сигнальной установке имеется реле направления </a:t>
            </a:r>
            <a:r>
              <a:rPr lang="ru-RU" sz="2000" b="1" dirty="0"/>
              <a:t>Н</a:t>
            </a:r>
            <a:r>
              <a:rPr lang="ru-RU" sz="2000" dirty="0"/>
              <a:t>, включенное в цепь </a:t>
            </a:r>
            <a:r>
              <a:rPr lang="ru-RU" sz="2000" b="1" dirty="0"/>
              <a:t>Н—ОН,</a:t>
            </a:r>
            <a:r>
              <a:rPr lang="ru-RU" sz="2000" dirty="0"/>
              <a:t> и его повторители поляризованного якоря </a:t>
            </a:r>
            <a:r>
              <a:rPr lang="ru-RU" sz="2000" b="1" dirty="0"/>
              <a:t>1Н и 2Н.</a:t>
            </a:r>
          </a:p>
        </p:txBody>
      </p:sp>
      <p:sp>
        <p:nvSpPr>
          <p:cNvPr id="4" name="Заголовок 4"/>
          <p:cNvSpPr>
            <a:spLocks noGrp="1"/>
          </p:cNvSpPr>
          <p:nvPr>
            <p:ph type="title"/>
          </p:nvPr>
        </p:nvSpPr>
        <p:spPr>
          <a:xfrm>
            <a:off x="2314501" y="-75666"/>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единительная линия 22"/>
          <p:cNvCxnSpPr/>
          <p:nvPr/>
        </p:nvCxnSpPr>
        <p:spPr>
          <a:xfrm>
            <a:off x="724176" y="4556859"/>
            <a:ext cx="10500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1882588" y="3482788"/>
            <a:ext cx="431913" cy="24610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7929764" y="3472149"/>
            <a:ext cx="514989" cy="2567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2" name="Прямая со стрелкой 21"/>
          <p:cNvCxnSpPr/>
          <p:nvPr/>
        </p:nvCxnSpPr>
        <p:spPr>
          <a:xfrm>
            <a:off x="2836881" y="1944532"/>
            <a:ext cx="3940437" cy="18739"/>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2604959" y="544332"/>
            <a:ext cx="3889968"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6" name="Прямоугольник 25"/>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7" name="Прямоугольник 26"/>
          <p:cNvSpPr/>
          <p:nvPr/>
        </p:nvSpPr>
        <p:spPr>
          <a:xfrm>
            <a:off x="3901397" y="253795"/>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pic>
        <p:nvPicPr>
          <p:cNvPr id="18" name="Рисунок 17"/>
          <p:cNvPicPr>
            <a:picLocks noChangeAspect="1"/>
          </p:cNvPicPr>
          <p:nvPr/>
        </p:nvPicPr>
        <p:blipFill rotWithShape="1">
          <a:blip r:embed="rId3"/>
          <a:srcRect l="24821" t="62254" r="25388" b="20678"/>
          <a:stretch/>
        </p:blipFill>
        <p:spPr>
          <a:xfrm>
            <a:off x="2413666" y="3331822"/>
            <a:ext cx="4328503" cy="1151962"/>
          </a:xfrm>
          <a:prstGeom prst="rect">
            <a:avLst/>
          </a:prstGeom>
        </p:spPr>
      </p:pic>
      <p:sp>
        <p:nvSpPr>
          <p:cNvPr id="5" name="Прямоугольник 4"/>
          <p:cNvSpPr/>
          <p:nvPr/>
        </p:nvSpPr>
        <p:spPr>
          <a:xfrm>
            <a:off x="2413666" y="3728892"/>
            <a:ext cx="4328503" cy="75489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10324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546879"/>
            <a:ext cx="9144000" cy="1082197"/>
          </a:xfrm>
        </p:spPr>
        <p:txBody>
          <a:bodyPr>
            <a:noAutofit/>
          </a:bodyPr>
          <a:lstStyle/>
          <a:p>
            <a:pPr marL="0" indent="0" algn="just">
              <a:buNone/>
            </a:pPr>
            <a:r>
              <a:rPr lang="ru-RU" sz="2000" dirty="0" smtClean="0"/>
              <a:t>   </a:t>
            </a:r>
            <a:r>
              <a:rPr lang="ru-RU" sz="2000" b="1" dirty="0" smtClean="0"/>
              <a:t>При </a:t>
            </a:r>
            <a:r>
              <a:rPr lang="ru-RU" sz="2000" b="1" dirty="0"/>
              <a:t>централизованном размещении релейной аппаратуры </a:t>
            </a:r>
            <a:r>
              <a:rPr lang="ru-RU" sz="2000" dirty="0"/>
              <a:t>(на ограничивающих перегон станциях) проходные светофоры на пути не устанавливаются, а движение регулируется по сигналам светофора, устанавливаемого в кабине машиниста.</a:t>
            </a:r>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10393" b="5293"/>
          <a:stretch/>
        </p:blipFill>
        <p:spPr>
          <a:xfrm>
            <a:off x="342050" y="349299"/>
            <a:ext cx="8219429" cy="5197580"/>
          </a:xfrm>
          <a:prstGeom prst="rect">
            <a:avLst/>
          </a:prstGeom>
        </p:spPr>
      </p:pic>
      <p:pic>
        <p:nvPicPr>
          <p:cNvPr id="3" name="Рисунок 2"/>
          <p:cNvPicPr>
            <a:picLocks noChangeAspect="1"/>
          </p:cNvPicPr>
          <p:nvPr/>
        </p:nvPicPr>
        <p:blipFill rotWithShape="1">
          <a:blip r:embed="rId3"/>
          <a:srcRect l="1372" t="6941" r="15804"/>
          <a:stretch/>
        </p:blipFill>
        <p:spPr>
          <a:xfrm>
            <a:off x="4827646" y="379700"/>
            <a:ext cx="3428848" cy="2568389"/>
          </a:xfrm>
          <a:prstGeom prst="rect">
            <a:avLst/>
          </a:prstGeom>
        </p:spPr>
      </p:pic>
    </p:spTree>
    <p:extLst>
      <p:ext uri="{BB962C8B-B14F-4D97-AF65-F5344CB8AC3E}">
        <p14:creationId xmlns:p14="http://schemas.microsoft.com/office/powerpoint/2010/main" val="3091837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59"/>
          <a:stretch/>
        </p:blipFill>
        <p:spPr>
          <a:xfrm>
            <a:off x="78271" y="0"/>
            <a:ext cx="8886499" cy="4667530"/>
          </a:xfrm>
          <a:prstGeom prst="rect">
            <a:avLst/>
          </a:prstGeom>
        </p:spPr>
      </p:pic>
      <p:sp>
        <p:nvSpPr>
          <p:cNvPr id="3" name="Объект 2"/>
          <p:cNvSpPr>
            <a:spLocks noGrp="1"/>
          </p:cNvSpPr>
          <p:nvPr>
            <p:ph idx="1"/>
          </p:nvPr>
        </p:nvSpPr>
        <p:spPr>
          <a:xfrm>
            <a:off x="9028" y="4667530"/>
            <a:ext cx="9134972" cy="2178738"/>
          </a:xfrm>
        </p:spPr>
        <p:txBody>
          <a:bodyPr>
            <a:normAutofit/>
          </a:bodyPr>
          <a:lstStyle/>
          <a:p>
            <a:pPr marL="0" indent="0" algn="just">
              <a:buNone/>
            </a:pPr>
            <a:r>
              <a:rPr lang="ru-RU" sz="2000" dirty="0" smtClean="0"/>
              <a:t>   При </a:t>
            </a:r>
            <a:r>
              <a:rPr lang="ru-RU" sz="2000" dirty="0"/>
              <a:t>изменении направления движения с нечетного на четное в реле </a:t>
            </a:r>
            <a:r>
              <a:rPr lang="ru-RU" sz="2000" b="1" dirty="0"/>
              <a:t>Н </a:t>
            </a:r>
            <a:r>
              <a:rPr lang="ru-RU" sz="2000" dirty="0"/>
              <a:t>поступает ток обратной полярности и они, переключая контакты поляризованного якоря вправо, отключают реле </a:t>
            </a:r>
            <a:r>
              <a:rPr lang="ru-RU" sz="2000" b="1" dirty="0"/>
              <a:t>1Н </a:t>
            </a:r>
            <a:r>
              <a:rPr lang="ru-RU" sz="2000" dirty="0"/>
              <a:t>и включают реле </a:t>
            </a:r>
            <a:r>
              <a:rPr lang="ru-RU" sz="2000" b="1" dirty="0"/>
              <a:t>2Н</a:t>
            </a:r>
            <a:r>
              <a:rPr lang="ru-RU" sz="2000" dirty="0"/>
              <a:t>. </a:t>
            </a:r>
            <a:r>
              <a:rPr lang="ru-RU" sz="2000" b="1" dirty="0">
                <a:solidFill>
                  <a:srgbClr val="002060"/>
                </a:solidFill>
              </a:rPr>
              <a:t>В результате этого происходит переключение рельсовых, линейных и сигнальных цепей и светофоры нечетного направления отключаются, а светофоры четного направления включаются. </a:t>
            </a:r>
            <a:r>
              <a:rPr lang="ru-RU" sz="2000" dirty="0"/>
              <a:t>При установленном направлении движения схема однопутной АБ постоянного тока работает так же, как и при двухпутной АБ.</a:t>
            </a:r>
            <a:endParaRPr lang="ru-RU" sz="2000" b="1" dirty="0"/>
          </a:p>
        </p:txBody>
      </p:sp>
      <p:sp>
        <p:nvSpPr>
          <p:cNvPr id="4" name="Заголовок 4"/>
          <p:cNvSpPr>
            <a:spLocks noGrp="1"/>
          </p:cNvSpPr>
          <p:nvPr>
            <p:ph type="title"/>
          </p:nvPr>
        </p:nvSpPr>
        <p:spPr>
          <a:xfrm>
            <a:off x="2314501" y="-75666"/>
            <a:ext cx="3831656" cy="559558"/>
          </a:xfrm>
          <a:solidFill>
            <a:schemeClr val="bg1"/>
          </a:solidFill>
        </p:spPr>
        <p:txBody>
          <a:bodyPr>
            <a:normAutofit/>
          </a:bodyPr>
          <a:lstStyle/>
          <a:p>
            <a:r>
              <a:rPr lang="ru-RU" sz="2000" b="1" dirty="0">
                <a:solidFill>
                  <a:srgbClr val="C00000"/>
                </a:solidFill>
                <a:latin typeface="+mn-lt"/>
              </a:rPr>
              <a:t>Автоматическая блокировка</a:t>
            </a:r>
          </a:p>
        </p:txBody>
      </p:sp>
      <p:cxnSp>
        <p:nvCxnSpPr>
          <p:cNvPr id="8" name="Прямая соединительная линия 7"/>
          <p:cNvCxnSpPr/>
          <p:nvPr/>
        </p:nvCxnSpPr>
        <p:spPr>
          <a:xfrm flipV="1">
            <a:off x="7773420" y="4562386"/>
            <a:ext cx="559558" cy="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7227510" y="4556859"/>
            <a:ext cx="55955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7966286" y="3703556"/>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8202304" y="2295932"/>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18364" y="2309580"/>
            <a:ext cx="627797" cy="3107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4360093" y="2279522"/>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3465746" y="2281331"/>
            <a:ext cx="435651" cy="4145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2" name="Прямая соединительная линия 21"/>
          <p:cNvCxnSpPr/>
          <p:nvPr/>
        </p:nvCxnSpPr>
        <p:spPr>
          <a:xfrm>
            <a:off x="1948467" y="3703556"/>
            <a:ext cx="3179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24176" y="4556859"/>
            <a:ext cx="105003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2494973" y="564574"/>
            <a:ext cx="4107533" cy="0"/>
          </a:xfrm>
          <a:prstGeom prst="straightConnector1">
            <a:avLst/>
          </a:prstGeom>
          <a:ln w="57150">
            <a:solidFill>
              <a:srgbClr val="7030A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H="1">
            <a:off x="3901397" y="2490651"/>
            <a:ext cx="45869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2836881" y="1944532"/>
            <a:ext cx="4007672" cy="5292"/>
          </a:xfrm>
          <a:prstGeom prst="straightConnector1">
            <a:avLst/>
          </a:prstGeom>
          <a:ln w="38100">
            <a:solidFill>
              <a:schemeClr val="tx1"/>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3769354" y="1662468"/>
            <a:ext cx="1196161" cy="369332"/>
          </a:xfrm>
          <a:prstGeom prst="rect">
            <a:avLst/>
          </a:prstGeom>
        </p:spPr>
        <p:txBody>
          <a:bodyPr wrap="none">
            <a:spAutoFit/>
          </a:bodyPr>
          <a:lstStyle/>
          <a:p>
            <a:r>
              <a:rPr lang="ru-RU" b="1" i="1" dirty="0" smtClean="0"/>
              <a:t>нечетное</a:t>
            </a:r>
            <a:endParaRPr lang="ru-RU" b="1" i="1" dirty="0"/>
          </a:p>
        </p:txBody>
      </p:sp>
      <p:sp>
        <p:nvSpPr>
          <p:cNvPr id="25" name="Прямоугольник 24"/>
          <p:cNvSpPr/>
          <p:nvPr/>
        </p:nvSpPr>
        <p:spPr>
          <a:xfrm>
            <a:off x="3901397" y="240348"/>
            <a:ext cx="957313" cy="369332"/>
          </a:xfrm>
          <a:prstGeom prst="rect">
            <a:avLst/>
          </a:prstGeom>
        </p:spPr>
        <p:txBody>
          <a:bodyPr wrap="none">
            <a:spAutoFit/>
          </a:bodyPr>
          <a:lstStyle/>
          <a:p>
            <a:r>
              <a:rPr lang="ru-RU" b="1" i="1" dirty="0" smtClean="0">
                <a:solidFill>
                  <a:srgbClr val="7030A0"/>
                </a:solidFill>
              </a:rPr>
              <a:t>четное</a:t>
            </a:r>
            <a:endParaRPr lang="ru-RU" b="1" i="1" dirty="0">
              <a:solidFill>
                <a:srgbClr val="7030A0"/>
              </a:solidFill>
            </a:endParaRPr>
          </a:p>
        </p:txBody>
      </p:sp>
    </p:spTree>
    <p:extLst>
      <p:ext uri="{BB962C8B-B14F-4D97-AF65-F5344CB8AC3E}">
        <p14:creationId xmlns:p14="http://schemas.microsoft.com/office/powerpoint/2010/main" val="2249075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9899" y="430708"/>
            <a:ext cx="8093725" cy="486926"/>
          </a:xfrm>
        </p:spPr>
        <p:txBody>
          <a:bodyPr>
            <a:noAutofit/>
          </a:bodyPr>
          <a:lstStyle/>
          <a:p>
            <a:pPr marL="0" indent="0" algn="just">
              <a:buNone/>
            </a:pPr>
            <a:r>
              <a:rPr lang="ru-RU" sz="3200" b="1" u="sng" dirty="0">
                <a:solidFill>
                  <a:srgbClr val="002060"/>
                </a:solidFill>
              </a:rPr>
              <a:t>Двухпутная двусторонняя </a:t>
            </a:r>
            <a:r>
              <a:rPr lang="ru-RU" sz="3200" b="1" u="sng" dirty="0" smtClean="0">
                <a:solidFill>
                  <a:srgbClr val="002060"/>
                </a:solidFill>
              </a:rPr>
              <a:t>автоблокировка</a:t>
            </a:r>
            <a:endParaRPr lang="ru-RU" sz="3200" b="1" u="sng" dirty="0">
              <a:solidFill>
                <a:srgbClr val="002060"/>
              </a:solidFill>
            </a:endParaRPr>
          </a:p>
        </p:txBody>
      </p:sp>
      <p:pic>
        <p:nvPicPr>
          <p:cNvPr id="2" name="Рисунок 1"/>
          <p:cNvPicPr>
            <a:picLocks noChangeAspect="1"/>
          </p:cNvPicPr>
          <p:nvPr/>
        </p:nvPicPr>
        <p:blipFill rotWithShape="1">
          <a:blip r:embed="rId2"/>
          <a:srcRect t="7652" r="10000" b="17609"/>
          <a:stretch/>
        </p:blipFill>
        <p:spPr>
          <a:xfrm>
            <a:off x="531961" y="1372240"/>
            <a:ext cx="8229600" cy="4558352"/>
          </a:xfrm>
          <a:prstGeom prst="rect">
            <a:avLst/>
          </a:prstGeom>
        </p:spPr>
      </p:pic>
    </p:spTree>
    <p:extLst>
      <p:ext uri="{BB962C8B-B14F-4D97-AF65-F5344CB8AC3E}">
        <p14:creationId xmlns:p14="http://schemas.microsoft.com/office/powerpoint/2010/main" val="3919596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888306"/>
            <a:ext cx="9144000" cy="1969694"/>
          </a:xfrm>
        </p:spPr>
        <p:txBody>
          <a:bodyPr>
            <a:normAutofit/>
          </a:bodyPr>
          <a:lstStyle/>
          <a:p>
            <a:pPr marL="0" indent="0" algn="just">
              <a:buNone/>
            </a:pPr>
            <a:r>
              <a:rPr lang="ru-RU" sz="2000" dirty="0"/>
              <a:t>На двухпутных участках при капитальном ремонте одного пути организуют </a:t>
            </a:r>
            <a:r>
              <a:rPr lang="ru-RU" sz="2000" b="1" dirty="0"/>
              <a:t>временное двустороннее движение </a:t>
            </a:r>
            <a:r>
              <a:rPr lang="ru-RU" sz="2000" dirty="0"/>
              <a:t>по другому пути. Поэтому </a:t>
            </a:r>
            <a:r>
              <a:rPr lang="ru-RU" sz="2000" b="1" dirty="0">
                <a:solidFill>
                  <a:srgbClr val="002060"/>
                </a:solidFill>
              </a:rPr>
              <a:t>полная схема двухпутной АБ позволяет регулировать движение </a:t>
            </a:r>
            <a:r>
              <a:rPr lang="ru-RU" sz="2000" b="1" dirty="0">
                <a:solidFill>
                  <a:srgbClr val="FF0000"/>
                </a:solidFill>
              </a:rPr>
              <a:t>в правильном направлении </a:t>
            </a:r>
            <a:r>
              <a:rPr lang="ru-RU" sz="2000" b="1" dirty="0">
                <a:solidFill>
                  <a:srgbClr val="002060"/>
                </a:solidFill>
              </a:rPr>
              <a:t>по существующим сигналам АБ и сигналам АЛС, а </a:t>
            </a:r>
            <a:r>
              <a:rPr lang="ru-RU" sz="2000" b="1" dirty="0">
                <a:solidFill>
                  <a:srgbClr val="FF0000"/>
                </a:solidFill>
              </a:rPr>
              <a:t>в неправильном направлении</a:t>
            </a:r>
            <a:r>
              <a:rPr lang="ru-RU" sz="2000" b="1" dirty="0">
                <a:solidFill>
                  <a:srgbClr val="002060"/>
                </a:solidFill>
              </a:rPr>
              <a:t> — </a:t>
            </a:r>
            <a:r>
              <a:rPr lang="ru-RU" sz="2000" b="1" dirty="0"/>
              <a:t>только</a:t>
            </a:r>
            <a:r>
              <a:rPr lang="ru-RU" sz="2000" b="1" dirty="0">
                <a:solidFill>
                  <a:srgbClr val="002060"/>
                </a:solidFill>
              </a:rPr>
              <a:t> по сигналам автоматической локомотивной </a:t>
            </a:r>
            <a:r>
              <a:rPr lang="ru-RU" sz="2000" b="1" dirty="0" smtClean="0">
                <a:solidFill>
                  <a:srgbClr val="002060"/>
                </a:solidFill>
              </a:rPr>
              <a:t>сигнализации (АЛС).</a:t>
            </a:r>
            <a:endParaRPr lang="ru-RU" sz="2000" b="1" dirty="0">
              <a:solidFill>
                <a:srgbClr val="002060"/>
              </a:solidFill>
            </a:endParaRP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t="39591" r="13582"/>
          <a:stretch/>
        </p:blipFill>
        <p:spPr>
          <a:xfrm>
            <a:off x="182237" y="440125"/>
            <a:ext cx="8778777" cy="4333581"/>
          </a:xfrm>
          <a:prstGeom prst="rect">
            <a:avLst/>
          </a:prstGeom>
        </p:spPr>
      </p:pic>
    </p:spTree>
    <p:extLst>
      <p:ext uri="{BB962C8B-B14F-4D97-AF65-F5344CB8AC3E}">
        <p14:creationId xmlns:p14="http://schemas.microsoft.com/office/powerpoint/2010/main" val="1485886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3066899"/>
            <a:ext cx="9144000" cy="1681348"/>
          </a:xfrm>
        </p:spPr>
        <p:txBody>
          <a:bodyPr>
            <a:normAutofit lnSpcReduction="10000"/>
          </a:bodyPr>
          <a:lstStyle/>
          <a:p>
            <a:pPr marL="0" indent="0" algn="just">
              <a:buNone/>
            </a:pPr>
            <a:r>
              <a:rPr lang="ru-RU" sz="2000" dirty="0" smtClean="0"/>
              <a:t>На рисунке показана </a:t>
            </a:r>
            <a:r>
              <a:rPr lang="ru-RU" sz="2000" dirty="0"/>
              <a:t>организация движения поездов  </a:t>
            </a:r>
            <a:r>
              <a:rPr lang="ru-RU" sz="2000" b="1" dirty="0">
                <a:solidFill>
                  <a:srgbClr val="C00000"/>
                </a:solidFill>
              </a:rPr>
              <a:t>в неправильном направлении</a:t>
            </a:r>
            <a:r>
              <a:rPr lang="ru-RU" sz="2000" dirty="0"/>
              <a:t>, </a:t>
            </a:r>
            <a:r>
              <a:rPr lang="ru-RU" sz="2000" b="1" dirty="0">
                <a:solidFill>
                  <a:srgbClr val="002060"/>
                </a:solidFill>
              </a:rPr>
              <a:t>только по сигналам АЛС </a:t>
            </a:r>
            <a:r>
              <a:rPr lang="ru-RU" sz="2000" b="1" dirty="0"/>
              <a:t>без установки напольных светофоров</a:t>
            </a:r>
            <a:r>
              <a:rPr lang="ru-RU" sz="2000" dirty="0"/>
              <a:t>, при этом границами блок-участков являются светофоры, установленные для правильного направления движения</a:t>
            </a:r>
            <a:r>
              <a:rPr lang="ru-RU" sz="2000" dirty="0" smtClean="0"/>
              <a:t>.</a:t>
            </a:r>
            <a:r>
              <a:rPr lang="ru-RU" sz="2000" b="1" dirty="0">
                <a:solidFill>
                  <a:schemeClr val="accent2">
                    <a:lumMod val="50000"/>
                  </a:schemeClr>
                </a:solidFill>
              </a:rPr>
              <a:t> Отправление поезда со станции по неправильному пути производится по разрешающему показанию выходного светофора</a:t>
            </a:r>
            <a:r>
              <a:rPr lang="ru-RU" sz="2000" b="1" dirty="0" smtClean="0">
                <a:solidFill>
                  <a:schemeClr val="accent2">
                    <a:lumMod val="50000"/>
                  </a:schemeClr>
                </a:solidFill>
              </a:rPr>
              <a:t>: </a:t>
            </a:r>
            <a:r>
              <a:rPr lang="ru-RU" sz="2000" b="1" dirty="0" smtClean="0"/>
              <a:t>один </a:t>
            </a:r>
            <a:r>
              <a:rPr lang="ru-RU" sz="2000" b="1" dirty="0"/>
              <a:t>желтый мигающий и один лунно-белый </a:t>
            </a:r>
            <a:r>
              <a:rPr lang="ru-RU" sz="2000" b="1" dirty="0" smtClean="0"/>
              <a:t>огни.</a:t>
            </a:r>
            <a:endParaRPr lang="ru-RU" sz="2000" b="1"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1418" b="83876"/>
          <a:stretch/>
        </p:blipFill>
        <p:spPr>
          <a:xfrm>
            <a:off x="560721" y="1684830"/>
            <a:ext cx="7012311" cy="986628"/>
          </a:xfrm>
          <a:prstGeom prst="rect">
            <a:avLst/>
          </a:prstGeom>
        </p:spPr>
      </p:pic>
      <p:cxnSp>
        <p:nvCxnSpPr>
          <p:cNvPr id="6" name="Прямая со стрелкой 5"/>
          <p:cNvCxnSpPr/>
          <p:nvPr/>
        </p:nvCxnSpPr>
        <p:spPr>
          <a:xfrm>
            <a:off x="7285268" y="2292249"/>
            <a:ext cx="971629" cy="685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rotWithShape="1">
          <a:blip r:embed="rId3"/>
          <a:srcRect l="1472" t="44556"/>
          <a:stretch/>
        </p:blipFill>
        <p:spPr>
          <a:xfrm>
            <a:off x="1155376" y="4541502"/>
            <a:ext cx="7478662" cy="1280999"/>
          </a:xfrm>
          <a:prstGeom prst="rect">
            <a:avLst/>
          </a:prstGeom>
        </p:spPr>
      </p:pic>
      <p:sp>
        <p:nvSpPr>
          <p:cNvPr id="9" name="Прямоугольник 8"/>
          <p:cNvSpPr/>
          <p:nvPr/>
        </p:nvSpPr>
        <p:spPr>
          <a:xfrm>
            <a:off x="80682" y="816568"/>
            <a:ext cx="9022977" cy="707886"/>
          </a:xfrm>
          <a:prstGeom prst="rect">
            <a:avLst/>
          </a:prstGeom>
        </p:spPr>
        <p:txBody>
          <a:bodyPr wrap="square">
            <a:spAutoFit/>
          </a:bodyPr>
          <a:lstStyle/>
          <a:p>
            <a:pPr algn="just"/>
            <a:r>
              <a:rPr lang="ru-RU" sz="2000" dirty="0"/>
              <a:t>На рисунке </a:t>
            </a:r>
            <a:r>
              <a:rPr lang="ru-RU" sz="2000" dirty="0" smtClean="0"/>
              <a:t>показана </a:t>
            </a:r>
            <a:r>
              <a:rPr lang="ru-RU" sz="2000" dirty="0"/>
              <a:t>организация движения поездов </a:t>
            </a:r>
            <a:r>
              <a:rPr lang="ru-RU" sz="2000" b="1" dirty="0">
                <a:solidFill>
                  <a:srgbClr val="C00000"/>
                </a:solidFill>
              </a:rPr>
              <a:t>в правильном направлении</a:t>
            </a:r>
            <a:r>
              <a:rPr lang="ru-RU" sz="2000" dirty="0"/>
              <a:t>, т. е. </a:t>
            </a:r>
            <a:r>
              <a:rPr lang="ru-RU" sz="2000" b="1" dirty="0">
                <a:solidFill>
                  <a:srgbClr val="002060"/>
                </a:solidFill>
              </a:rPr>
              <a:t>по сигналам существующей АБ и АЛС. </a:t>
            </a:r>
          </a:p>
        </p:txBody>
      </p:sp>
      <p:cxnSp>
        <p:nvCxnSpPr>
          <p:cNvPr id="12" name="Прямая со стрелкой 11"/>
          <p:cNvCxnSpPr/>
          <p:nvPr/>
        </p:nvCxnSpPr>
        <p:spPr>
          <a:xfrm flipH="1">
            <a:off x="215156" y="5406768"/>
            <a:ext cx="940220" cy="889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1532517" y="2895988"/>
            <a:ext cx="6724380" cy="5292"/>
          </a:xfrm>
          <a:prstGeom prst="straightConnector1">
            <a:avLst/>
          </a:prstGeom>
          <a:ln w="381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1229980" y="5776868"/>
            <a:ext cx="6724380" cy="5292"/>
          </a:xfrm>
          <a:prstGeom prst="straightConnector1">
            <a:avLst/>
          </a:prstGeom>
          <a:ln w="381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3853665" y="2592252"/>
            <a:ext cx="1196161" cy="369332"/>
          </a:xfrm>
          <a:prstGeom prst="rect">
            <a:avLst/>
          </a:prstGeom>
        </p:spPr>
        <p:txBody>
          <a:bodyPr wrap="none">
            <a:spAutoFit/>
          </a:bodyPr>
          <a:lstStyle/>
          <a:p>
            <a:r>
              <a:rPr lang="ru-RU" b="1" i="1" dirty="0" smtClean="0"/>
              <a:t>нечетное</a:t>
            </a:r>
            <a:endParaRPr lang="ru-RU" b="1" i="1" dirty="0"/>
          </a:p>
        </p:txBody>
      </p:sp>
      <p:sp>
        <p:nvSpPr>
          <p:cNvPr id="14" name="Прямоугольник 13"/>
          <p:cNvSpPr/>
          <p:nvPr/>
        </p:nvSpPr>
        <p:spPr>
          <a:xfrm>
            <a:off x="3375840" y="5522831"/>
            <a:ext cx="1196161" cy="369332"/>
          </a:xfrm>
          <a:prstGeom prst="rect">
            <a:avLst/>
          </a:prstGeom>
        </p:spPr>
        <p:txBody>
          <a:bodyPr wrap="none">
            <a:spAutoFit/>
          </a:bodyPr>
          <a:lstStyle/>
          <a:p>
            <a:r>
              <a:rPr lang="ru-RU" b="1" i="1" dirty="0" smtClean="0"/>
              <a:t>нечетное</a:t>
            </a:r>
            <a:endParaRPr lang="ru-RU" b="1" i="1" dirty="0"/>
          </a:p>
        </p:txBody>
      </p:sp>
      <p:cxnSp>
        <p:nvCxnSpPr>
          <p:cNvPr id="15" name="Прямая со стрелкой 14"/>
          <p:cNvCxnSpPr/>
          <p:nvPr/>
        </p:nvCxnSpPr>
        <p:spPr>
          <a:xfrm flipV="1">
            <a:off x="1707776" y="2299103"/>
            <a:ext cx="1169895" cy="2248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6632812" y="5358407"/>
            <a:ext cx="940220" cy="889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4"/>
          <a:stretch>
            <a:fillRect/>
          </a:stretch>
        </p:blipFill>
        <p:spPr>
          <a:xfrm>
            <a:off x="66164" y="5586179"/>
            <a:ext cx="3238500" cy="1086463"/>
          </a:xfrm>
          <a:prstGeom prst="rect">
            <a:avLst/>
          </a:prstGeom>
        </p:spPr>
      </p:pic>
    </p:spTree>
    <p:extLst>
      <p:ext uri="{BB962C8B-B14F-4D97-AF65-F5344CB8AC3E}">
        <p14:creationId xmlns:p14="http://schemas.microsoft.com/office/powerpoint/2010/main" val="21282186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68336" y="649071"/>
            <a:ext cx="6675664" cy="1788459"/>
          </a:xfrm>
        </p:spPr>
        <p:txBody>
          <a:bodyPr>
            <a:normAutofit/>
          </a:bodyPr>
          <a:lstStyle/>
          <a:p>
            <a:pPr marL="0" indent="0" algn="just">
              <a:buNone/>
            </a:pPr>
            <a:r>
              <a:rPr lang="ru-RU" sz="2000" b="1" dirty="0">
                <a:solidFill>
                  <a:srgbClr val="002060"/>
                </a:solidFill>
              </a:rPr>
              <a:t>Чтобы обеспечить лучшую видимость мачт светофоров </a:t>
            </a:r>
            <a:r>
              <a:rPr lang="ru-RU" sz="2000" dirty="0"/>
              <a:t>при движении </a:t>
            </a:r>
            <a:r>
              <a:rPr lang="ru-RU" sz="2000" b="1" dirty="0">
                <a:solidFill>
                  <a:srgbClr val="002060"/>
                </a:solidFill>
              </a:rPr>
              <a:t>в неправильном направлении</a:t>
            </a:r>
            <a:r>
              <a:rPr lang="ru-RU" sz="2000" dirty="0"/>
              <a:t>, на них </a:t>
            </a:r>
            <a:r>
              <a:rPr lang="ru-RU" sz="2000" b="1" dirty="0"/>
              <a:t>устанавливают</a:t>
            </a:r>
            <a:r>
              <a:rPr lang="ru-RU" sz="2000" dirty="0"/>
              <a:t> </a:t>
            </a:r>
            <a:r>
              <a:rPr lang="ru-RU" sz="2000" b="1" dirty="0">
                <a:solidFill>
                  <a:srgbClr val="C00000"/>
                </a:solidFill>
              </a:rPr>
              <a:t>указательные прямоугольные таблички с тремя отражателями белого цвета на обратной стороне мачт проходных светофоров.</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242248" y="77560"/>
            <a:ext cx="2158171" cy="3267739"/>
          </a:xfrm>
          <a:prstGeom prst="rect">
            <a:avLst/>
          </a:prstGeom>
        </p:spPr>
      </p:pic>
      <p:pic>
        <p:nvPicPr>
          <p:cNvPr id="5" name="Рисунок 4"/>
          <p:cNvPicPr>
            <a:picLocks noChangeAspect="1"/>
          </p:cNvPicPr>
          <p:nvPr/>
        </p:nvPicPr>
        <p:blipFill rotWithShape="1">
          <a:blip r:embed="rId3"/>
          <a:srcRect l="31995" r="29431"/>
          <a:stretch/>
        </p:blipFill>
        <p:spPr>
          <a:xfrm>
            <a:off x="6400800" y="3222469"/>
            <a:ext cx="2361063" cy="3310415"/>
          </a:xfrm>
          <a:prstGeom prst="rect">
            <a:avLst/>
          </a:prstGeom>
        </p:spPr>
      </p:pic>
      <p:sp>
        <p:nvSpPr>
          <p:cNvPr id="6" name="Прямоугольник 5"/>
          <p:cNvSpPr/>
          <p:nvPr/>
        </p:nvSpPr>
        <p:spPr>
          <a:xfrm>
            <a:off x="88205" y="3908180"/>
            <a:ext cx="6218466" cy="1631216"/>
          </a:xfrm>
          <a:prstGeom prst="rect">
            <a:avLst/>
          </a:prstGeom>
        </p:spPr>
        <p:txBody>
          <a:bodyPr wrap="square">
            <a:spAutoFit/>
          </a:bodyPr>
          <a:lstStyle/>
          <a:p>
            <a:pPr algn="just"/>
            <a:r>
              <a:rPr lang="ru-RU" sz="2000" dirty="0"/>
              <a:t>Дежурный осуществляет </a:t>
            </a:r>
            <a:r>
              <a:rPr lang="ru-RU" sz="2000" b="1" dirty="0">
                <a:solidFill>
                  <a:srgbClr val="002060"/>
                </a:solidFill>
              </a:rPr>
              <a:t>прием поездов</a:t>
            </a:r>
            <a:r>
              <a:rPr lang="ru-RU" sz="2000" dirty="0"/>
              <a:t>, следующих </a:t>
            </a:r>
            <a:r>
              <a:rPr lang="ru-RU" sz="2000" b="1" dirty="0">
                <a:solidFill>
                  <a:srgbClr val="002060"/>
                </a:solidFill>
              </a:rPr>
              <a:t>в</a:t>
            </a:r>
            <a:r>
              <a:rPr lang="ru-RU" sz="2000" dirty="0"/>
              <a:t> </a:t>
            </a:r>
            <a:r>
              <a:rPr lang="ru-RU" sz="2000" b="1" dirty="0">
                <a:solidFill>
                  <a:srgbClr val="002060"/>
                </a:solidFill>
              </a:rPr>
              <a:t>неправильном направлении</a:t>
            </a:r>
            <a:r>
              <a:rPr lang="ru-RU" sz="2000" dirty="0"/>
              <a:t>, </a:t>
            </a:r>
            <a:r>
              <a:rPr lang="ru-RU" sz="2000" b="1" dirty="0"/>
              <a:t>по дополнительному входному светофору,</a:t>
            </a:r>
            <a:r>
              <a:rPr lang="ru-RU" sz="2000" dirty="0"/>
              <a:t> который может устанавливаться с левой стороны. Он может быть карликовым или мачтовым.</a:t>
            </a:r>
          </a:p>
        </p:txBody>
      </p:sp>
      <p:sp>
        <p:nvSpPr>
          <p:cNvPr id="7" name="Скругленный прямоугольник 6"/>
          <p:cNvSpPr/>
          <p:nvPr/>
        </p:nvSpPr>
        <p:spPr>
          <a:xfrm>
            <a:off x="403412" y="981635"/>
            <a:ext cx="564776" cy="116989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725924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61011"/>
            <a:ext cx="9144000" cy="2796989"/>
          </a:xfrm>
        </p:spPr>
        <p:txBody>
          <a:bodyPr>
            <a:normAutofit lnSpcReduction="10000"/>
          </a:bodyPr>
          <a:lstStyle/>
          <a:p>
            <a:pPr marL="0" indent="0" algn="just">
              <a:buNone/>
            </a:pPr>
            <a:r>
              <a:rPr lang="ru-RU" sz="2000" b="1" dirty="0">
                <a:solidFill>
                  <a:srgbClr val="C00000"/>
                </a:solidFill>
              </a:rPr>
              <a:t>Для переключения на двустороннее движение в двухпутной АБ применяют схему изменения направления. </a:t>
            </a:r>
            <a:r>
              <a:rPr lang="ru-RU" sz="2000" b="1" dirty="0">
                <a:solidFill>
                  <a:srgbClr val="002060"/>
                </a:solidFill>
              </a:rPr>
              <a:t>На пульте управления для организации двустороннего движения по одному из путей </a:t>
            </a:r>
            <a:r>
              <a:rPr lang="ru-RU" sz="2000" b="1" dirty="0" smtClean="0">
                <a:solidFill>
                  <a:srgbClr val="002060"/>
                </a:solidFill>
              </a:rPr>
              <a:t>размещены: </a:t>
            </a:r>
            <a:r>
              <a:rPr lang="ru-RU" sz="2000" b="1" dirty="0">
                <a:solidFill>
                  <a:srgbClr val="002060"/>
                </a:solidFill>
              </a:rPr>
              <a:t>кнопки</a:t>
            </a:r>
            <a:r>
              <a:rPr lang="ru-RU" sz="2000" dirty="0"/>
              <a:t> смены направления </a:t>
            </a:r>
            <a:r>
              <a:rPr lang="ru-RU" sz="2000" b="1" dirty="0"/>
              <a:t>НСНК (ЧСНК), </a:t>
            </a:r>
            <a:r>
              <a:rPr lang="ru-RU" sz="2000" b="1" dirty="0">
                <a:solidFill>
                  <a:srgbClr val="002060"/>
                </a:solidFill>
              </a:rPr>
              <a:t>замок</a:t>
            </a:r>
            <a:r>
              <a:rPr lang="ru-RU" sz="2000" dirty="0"/>
              <a:t> </a:t>
            </a:r>
            <a:r>
              <a:rPr lang="ru-RU" sz="2000" dirty="0" smtClean="0"/>
              <a:t>ключа - </a:t>
            </a:r>
            <a:r>
              <a:rPr lang="ru-RU" sz="2000" dirty="0"/>
              <a:t>жезла </a:t>
            </a:r>
            <a:r>
              <a:rPr lang="ru-RU" sz="2000" b="1" dirty="0"/>
              <a:t>НКСН (ЧКСН) </a:t>
            </a:r>
            <a:r>
              <a:rPr lang="ru-RU" sz="2000" dirty="0"/>
              <a:t>для включения схемы смены направления и индикаторные лампочки с указанием пути, установленного направления и свободности перегона. </a:t>
            </a:r>
            <a:r>
              <a:rPr lang="ru-RU" sz="2000" b="1" dirty="0">
                <a:solidFill>
                  <a:srgbClr val="002060"/>
                </a:solidFill>
              </a:rPr>
              <a:t>На каждый путь предусмотрены </a:t>
            </a:r>
            <a:r>
              <a:rPr lang="ru-RU" sz="2000" b="1" dirty="0"/>
              <a:t>три индикаторные ячейки</a:t>
            </a:r>
            <a:r>
              <a:rPr lang="ru-RU" sz="2000" b="1" dirty="0">
                <a:solidFill>
                  <a:srgbClr val="002060"/>
                </a:solidFill>
              </a:rPr>
              <a:t>:</a:t>
            </a:r>
            <a:r>
              <a:rPr lang="ru-RU" sz="2000" dirty="0"/>
              <a:t> свободность перегона отображается </a:t>
            </a:r>
            <a:r>
              <a:rPr lang="ru-RU" sz="2000" i="1" dirty="0"/>
              <a:t>белой,</a:t>
            </a:r>
            <a:r>
              <a:rPr lang="ru-RU" sz="2000" dirty="0"/>
              <a:t> а занятость — </a:t>
            </a:r>
            <a:r>
              <a:rPr lang="ru-RU" sz="2000" i="1" dirty="0"/>
              <a:t>красной</a:t>
            </a:r>
            <a:r>
              <a:rPr lang="ru-RU" sz="2000" dirty="0"/>
              <a:t> лампочкой (</a:t>
            </a:r>
            <a:r>
              <a:rPr lang="ru-RU" sz="2000" b="1" dirty="0"/>
              <a:t>2УКП</a:t>
            </a:r>
            <a:r>
              <a:rPr lang="ru-RU" sz="2000" dirty="0"/>
              <a:t> или </a:t>
            </a:r>
            <a:r>
              <a:rPr lang="ru-RU" sz="2000" b="1" dirty="0"/>
              <a:t>1УКП</a:t>
            </a:r>
            <a:r>
              <a:rPr lang="ru-RU" sz="2000" dirty="0"/>
              <a:t>); установленное направление на прием контролируется </a:t>
            </a:r>
            <a:r>
              <a:rPr lang="ru-RU" sz="2000" i="1" dirty="0"/>
              <a:t>желтой</a:t>
            </a:r>
            <a:r>
              <a:rPr lang="ru-RU" sz="2000" dirty="0"/>
              <a:t> (</a:t>
            </a:r>
            <a:r>
              <a:rPr lang="ru-RU" sz="2000" b="1" dirty="0"/>
              <a:t>2УП</a:t>
            </a:r>
            <a:r>
              <a:rPr lang="ru-RU" sz="2000" dirty="0"/>
              <a:t> или </a:t>
            </a:r>
            <a:r>
              <a:rPr lang="ru-RU" sz="2000" b="1" dirty="0"/>
              <a:t>1ПП</a:t>
            </a:r>
            <a:r>
              <a:rPr lang="ru-RU" sz="2000" dirty="0"/>
              <a:t>), а на отправление — </a:t>
            </a:r>
            <a:r>
              <a:rPr lang="ru-RU" sz="2000" i="1" dirty="0"/>
              <a:t>зеленой </a:t>
            </a:r>
            <a:r>
              <a:rPr lang="ru-RU" sz="2000" dirty="0"/>
              <a:t>лапочкой (</a:t>
            </a:r>
            <a:r>
              <a:rPr lang="ru-RU" sz="2000" b="1" dirty="0"/>
              <a:t>2УО</a:t>
            </a:r>
            <a:r>
              <a:rPr lang="ru-RU" sz="2000" dirty="0"/>
              <a:t> или </a:t>
            </a:r>
            <a:r>
              <a:rPr lang="ru-RU" sz="2000" b="1" dirty="0"/>
              <a:t>1ПО</a:t>
            </a:r>
            <a:r>
              <a:rPr lang="ru-RU" sz="2000" dirty="0"/>
              <a:t>).</a:t>
            </a:r>
          </a:p>
        </p:txBody>
      </p:sp>
      <p:pic>
        <p:nvPicPr>
          <p:cNvPr id="2" name="Рисунок 1"/>
          <p:cNvPicPr>
            <a:picLocks noChangeAspect="1"/>
          </p:cNvPicPr>
          <p:nvPr/>
        </p:nvPicPr>
        <p:blipFill rotWithShape="1">
          <a:blip r:embed="rId2"/>
          <a:srcRect t="36373" b="-1"/>
          <a:stretch/>
        </p:blipFill>
        <p:spPr>
          <a:xfrm>
            <a:off x="319512" y="112579"/>
            <a:ext cx="7597731" cy="3948432"/>
          </a:xfrm>
          <a:prstGeom prst="rect">
            <a:avLst/>
          </a:prstGeom>
        </p:spPr>
      </p:pic>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5" name="Прямоугольник 4"/>
          <p:cNvSpPr/>
          <p:nvPr/>
        </p:nvSpPr>
        <p:spPr>
          <a:xfrm>
            <a:off x="319512" y="112579"/>
            <a:ext cx="199103" cy="107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7127361" y="3972326"/>
            <a:ext cx="483594" cy="16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78274" y="3970644"/>
            <a:ext cx="483594" cy="16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5758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64840" y="0"/>
            <a:ext cx="8998476" cy="1731414"/>
          </a:xfrm>
          <a:prstGeom prst="rect">
            <a:avLst/>
          </a:prstGeom>
        </p:spPr>
      </p:pic>
      <p:sp>
        <p:nvSpPr>
          <p:cNvPr id="3" name="Объект 2"/>
          <p:cNvSpPr>
            <a:spLocks noGrp="1"/>
          </p:cNvSpPr>
          <p:nvPr>
            <p:ph idx="1"/>
          </p:nvPr>
        </p:nvSpPr>
        <p:spPr>
          <a:xfrm>
            <a:off x="40339" y="4316505"/>
            <a:ext cx="9103661" cy="2541495"/>
          </a:xfrm>
        </p:spPr>
        <p:txBody>
          <a:bodyPr>
            <a:normAutofit lnSpcReduction="10000"/>
          </a:bodyPr>
          <a:lstStyle/>
          <a:p>
            <a:pPr marL="0" indent="0" algn="just">
              <a:buNone/>
            </a:pPr>
            <a:r>
              <a:rPr lang="ru-RU" sz="2000" b="1" dirty="0">
                <a:solidFill>
                  <a:srgbClr val="C00000"/>
                </a:solidFill>
              </a:rPr>
              <a:t>Изменение направления по нечетному пути </a:t>
            </a:r>
            <a:r>
              <a:rPr lang="ru-RU" sz="2000" dirty="0"/>
              <a:t>(от станции Б к станции А) производит ДСП по станции Б нажатием кнопки смены направления НСНК </a:t>
            </a:r>
            <a:r>
              <a:rPr lang="ru-RU" sz="2000" b="1" dirty="0"/>
              <a:t>при условии свободности перегона</a:t>
            </a:r>
            <a:r>
              <a:rPr lang="ru-RU" sz="2000" dirty="0"/>
              <a:t>. На табло станции А </a:t>
            </a:r>
            <a:r>
              <a:rPr lang="ru-RU" sz="2000" i="1" dirty="0"/>
              <a:t>включается</a:t>
            </a:r>
            <a:r>
              <a:rPr lang="ru-RU" sz="2000" dirty="0"/>
              <a:t> </a:t>
            </a:r>
            <a:r>
              <a:rPr lang="ru-RU" sz="2000" b="1" dirty="0"/>
              <a:t>ячейка 1ПП</a:t>
            </a:r>
            <a:r>
              <a:rPr lang="ru-RU" sz="2000" dirty="0"/>
              <a:t>, a </a:t>
            </a:r>
            <a:r>
              <a:rPr lang="ru-RU" sz="2000" b="1" dirty="0" smtClean="0"/>
              <a:t>ячейка 1ПО </a:t>
            </a:r>
            <a:r>
              <a:rPr lang="ru-RU" sz="2000" i="1" dirty="0" smtClean="0"/>
              <a:t>отключается</a:t>
            </a:r>
            <a:r>
              <a:rPr lang="ru-RU" sz="2000" dirty="0"/>
              <a:t>. С этого момента станция А переключилась с режима «Отправление» на «Прием». </a:t>
            </a:r>
            <a:r>
              <a:rPr lang="ru-RU" sz="2000" i="1" dirty="0"/>
              <a:t>В это время на табло станций А и Б включаются ячейки 1УКП красным светом. </a:t>
            </a:r>
            <a:r>
              <a:rPr lang="ru-RU" sz="2000" dirty="0"/>
              <a:t>По окончании работы схемы смены направления на табло станции Б загорается ячейка 1ПО, а ячейка 1ПП выключается; их состояние показывает, что станция Б переключилась на режим «Отправление». Красные лампочки 1УКП гаснут, а белые загораются. После занятия перегона поездом на табло обеих станций ячейка 1УКП загорается красным </a:t>
            </a:r>
            <a:r>
              <a:rPr lang="ru-RU" sz="2000" dirty="0" smtClean="0"/>
              <a:t>светом.</a:t>
            </a: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3"/>
          <a:srcRect t="39148"/>
          <a:stretch/>
        </p:blipFill>
        <p:spPr>
          <a:xfrm>
            <a:off x="1425445" y="1485092"/>
            <a:ext cx="6737321" cy="2831413"/>
          </a:xfrm>
          <a:prstGeom prst="rect">
            <a:avLst/>
          </a:prstGeom>
        </p:spPr>
      </p:pic>
      <p:sp>
        <p:nvSpPr>
          <p:cNvPr id="8" name="Прямоугольник 7"/>
          <p:cNvSpPr/>
          <p:nvPr/>
        </p:nvSpPr>
        <p:spPr>
          <a:xfrm>
            <a:off x="7010400" y="838200"/>
            <a:ext cx="419100"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 name="Прямая со стрелкой 9"/>
          <p:cNvCxnSpPr/>
          <p:nvPr/>
        </p:nvCxnSpPr>
        <p:spPr>
          <a:xfrm flipH="1">
            <a:off x="3109784" y="1089687"/>
            <a:ext cx="475161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4" cstate="print"/>
          <a:srcRect b="-71"/>
          <a:stretch>
            <a:fillRect/>
          </a:stretch>
        </p:blipFill>
        <p:spPr bwMode="auto">
          <a:xfrm>
            <a:off x="7984179" y="827676"/>
            <a:ext cx="913535" cy="343899"/>
          </a:xfrm>
          <a:prstGeom prst="rect">
            <a:avLst/>
          </a:prstGeom>
          <a:noFill/>
          <a:ln w="9525">
            <a:noFill/>
            <a:miter lim="800000"/>
            <a:headEnd/>
            <a:tailEnd/>
          </a:ln>
          <a:effectLst/>
        </p:spPr>
      </p:pic>
      <p:cxnSp>
        <p:nvCxnSpPr>
          <p:cNvPr id="13" name="Прямая соединительная линия 12"/>
          <p:cNvCxnSpPr/>
          <p:nvPr/>
        </p:nvCxnSpPr>
        <p:spPr>
          <a:xfrm>
            <a:off x="7404632" y="4247149"/>
            <a:ext cx="57954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923674"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408175"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6649453" y="3288632"/>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64849" y="3288632"/>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6288506" y="3633537"/>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809874" y="3621505"/>
            <a:ext cx="3489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6463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592" y="4754008"/>
            <a:ext cx="9022977" cy="2103992"/>
          </a:xfrm>
        </p:spPr>
        <p:txBody>
          <a:bodyPr>
            <a:normAutofit/>
          </a:bodyPr>
          <a:lstStyle/>
          <a:p>
            <a:pPr marL="0" indent="0" algn="just">
              <a:buNone/>
            </a:pPr>
            <a:r>
              <a:rPr lang="ru-RU" sz="2000" b="1" dirty="0">
                <a:solidFill>
                  <a:srgbClr val="002060"/>
                </a:solidFill>
              </a:rPr>
              <a:t>Схема для каждого пути двухпутной двусторонней АБ строится по тем же принципам, что и схема однопутной АБ. </a:t>
            </a:r>
            <a:r>
              <a:rPr lang="ru-RU" sz="2000" b="1" dirty="0"/>
              <a:t>В каждом релейном шкафу проходного светофора </a:t>
            </a:r>
            <a:r>
              <a:rPr lang="ru-RU" sz="2000" dirty="0"/>
              <a:t>предусмотрены переключающие устройства, которые отключают действие светофоров правильного направления и включают устройства кодирования для подачи в РЦ навстречу движущемуся поезду соответствующего сигнального кода для включения на локомотивном светофоре сигнального огня.</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10298" b="13742"/>
          <a:stretch/>
        </p:blipFill>
        <p:spPr>
          <a:xfrm>
            <a:off x="1528548" y="440125"/>
            <a:ext cx="6687403" cy="4255300"/>
          </a:xfrm>
          <a:prstGeom prst="rect">
            <a:avLst/>
          </a:prstGeom>
        </p:spPr>
      </p:pic>
    </p:spTree>
    <p:extLst>
      <p:ext uri="{BB962C8B-B14F-4D97-AF65-F5344CB8AC3E}">
        <p14:creationId xmlns:p14="http://schemas.microsoft.com/office/powerpoint/2010/main" val="9946543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183" y="403411"/>
            <a:ext cx="8271145" cy="1056899"/>
          </a:xfrm>
        </p:spPr>
        <p:txBody>
          <a:bodyPr>
            <a:normAutofit lnSpcReduction="10000"/>
          </a:bodyPr>
          <a:lstStyle/>
          <a:p>
            <a:pPr marL="0" indent="0" algn="just">
              <a:buNone/>
            </a:pPr>
            <a:r>
              <a:rPr lang="ru-RU" sz="3200" b="1" u="sng" dirty="0">
                <a:solidFill>
                  <a:srgbClr val="002060"/>
                </a:solidFill>
              </a:rPr>
              <a:t>Двухпутная односторонняя </a:t>
            </a:r>
            <a:r>
              <a:rPr lang="ru-RU" sz="3200" b="1" u="sng" dirty="0" smtClean="0">
                <a:solidFill>
                  <a:srgbClr val="002060"/>
                </a:solidFill>
              </a:rPr>
              <a:t>автоблокировка</a:t>
            </a:r>
          </a:p>
          <a:p>
            <a:pPr marL="0" indent="0" algn="just">
              <a:buNone/>
            </a:pPr>
            <a:r>
              <a:rPr lang="ru-RU" sz="3200" b="1" dirty="0">
                <a:solidFill>
                  <a:srgbClr val="002060"/>
                </a:solidFill>
              </a:rPr>
              <a:t> </a:t>
            </a:r>
            <a:r>
              <a:rPr lang="ru-RU" sz="3200" b="1" dirty="0" smtClean="0">
                <a:solidFill>
                  <a:srgbClr val="002060"/>
                </a:solidFill>
              </a:rPr>
              <a:t>                    </a:t>
            </a:r>
            <a:r>
              <a:rPr lang="ru-RU" sz="3200" b="1" u="sng" dirty="0" smtClean="0">
                <a:solidFill>
                  <a:srgbClr val="002060"/>
                </a:solidFill>
              </a:rPr>
              <a:t>переменного тока</a:t>
            </a:r>
            <a:endParaRPr lang="ru-RU" sz="3200" b="1" u="sng" dirty="0">
              <a:solidFill>
                <a:srgbClr val="002060"/>
              </a:solidFill>
            </a:endParaRPr>
          </a:p>
        </p:txBody>
      </p:sp>
      <p:pic>
        <p:nvPicPr>
          <p:cNvPr id="2" name="Рисунок 1"/>
          <p:cNvPicPr>
            <a:picLocks noChangeAspect="1"/>
          </p:cNvPicPr>
          <p:nvPr/>
        </p:nvPicPr>
        <p:blipFill rotWithShape="1">
          <a:blip r:embed="rId2"/>
          <a:srcRect r="13433" b="17472"/>
          <a:stretch/>
        </p:blipFill>
        <p:spPr>
          <a:xfrm>
            <a:off x="572904" y="1460310"/>
            <a:ext cx="7915701" cy="4942878"/>
          </a:xfrm>
          <a:prstGeom prst="rect">
            <a:avLst/>
          </a:prstGeom>
        </p:spPr>
      </p:pic>
    </p:spTree>
    <p:extLst>
      <p:ext uri="{BB962C8B-B14F-4D97-AF65-F5344CB8AC3E}">
        <p14:creationId xmlns:p14="http://schemas.microsoft.com/office/powerpoint/2010/main" val="39975323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5520488"/>
            <a:ext cx="9117106" cy="1337511"/>
          </a:xfrm>
        </p:spPr>
        <p:txBody>
          <a:bodyPr>
            <a:normAutofit/>
          </a:bodyPr>
          <a:lstStyle/>
          <a:p>
            <a:pPr marL="0" indent="0" algn="just">
              <a:buNone/>
            </a:pPr>
            <a:r>
              <a:rPr lang="ru-RU" sz="2000" b="1" dirty="0">
                <a:solidFill>
                  <a:srgbClr val="C00000"/>
                </a:solidFill>
              </a:rPr>
              <a:t>Такая система АБ </a:t>
            </a:r>
            <a:r>
              <a:rPr lang="ru-RU" sz="2000" b="1" dirty="0"/>
              <a:t>применяется</a:t>
            </a:r>
            <a:r>
              <a:rPr lang="ru-RU" sz="2000" b="1" dirty="0">
                <a:solidFill>
                  <a:srgbClr val="002060"/>
                </a:solidFill>
              </a:rPr>
              <a:t> </a:t>
            </a:r>
            <a:r>
              <a:rPr lang="ru-RU" sz="2000" b="1" dirty="0"/>
              <a:t>на участках железных дорог </a:t>
            </a:r>
            <a:r>
              <a:rPr lang="ru-RU" sz="2000" b="1" dirty="0">
                <a:solidFill>
                  <a:srgbClr val="002060"/>
                </a:solidFill>
              </a:rPr>
              <a:t>с электрической тягой. </a:t>
            </a:r>
            <a:r>
              <a:rPr lang="ru-RU" sz="2000" dirty="0"/>
              <a:t>В ней используются кодовые рельсовые цепи 50 и 25 Гц, так как для нормальной работы АБ сигнальный и тяговый токи в РЦ должны быть разных частот.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2687" t="19651" r="6119" b="6269"/>
          <a:stretch/>
        </p:blipFill>
        <p:spPr>
          <a:xfrm>
            <a:off x="286603" y="440125"/>
            <a:ext cx="8338782" cy="5080364"/>
          </a:xfrm>
          <a:prstGeom prst="rect">
            <a:avLst/>
          </a:prstGeom>
        </p:spPr>
      </p:pic>
    </p:spTree>
    <p:extLst>
      <p:ext uri="{BB962C8B-B14F-4D97-AF65-F5344CB8AC3E}">
        <p14:creationId xmlns:p14="http://schemas.microsoft.com/office/powerpoint/2010/main" val="1899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0963" y="2800798"/>
            <a:ext cx="9056143" cy="4057202"/>
          </a:xfrm>
        </p:spPr>
        <p:txBody>
          <a:bodyPr>
            <a:noAutofit/>
          </a:bodyPr>
          <a:lstStyle/>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рода сигнального тока</a:t>
            </a:r>
            <a:r>
              <a:rPr lang="ru-RU" sz="2000" dirty="0"/>
              <a:t>, </a:t>
            </a:r>
            <a:r>
              <a:rPr lang="ru-RU" sz="2000" b="1" dirty="0">
                <a:solidFill>
                  <a:srgbClr val="002060"/>
                </a:solidFill>
              </a:rPr>
              <a:t>питающего электрические рельсовые цепи</a:t>
            </a:r>
            <a:r>
              <a:rPr lang="ru-RU" sz="2000" dirty="0"/>
              <a:t>, автоблокировка может быть </a:t>
            </a:r>
            <a:r>
              <a:rPr lang="ru-RU" sz="2000" b="1" dirty="0"/>
              <a:t>постоянного и переменного тока.</a:t>
            </a:r>
          </a:p>
          <a:p>
            <a:pPr marL="0" indent="0" algn="just">
              <a:buNone/>
            </a:pPr>
            <a:r>
              <a:rPr lang="ru-RU" sz="2000" b="1" dirty="0" smtClean="0">
                <a:solidFill>
                  <a:srgbClr val="002060"/>
                </a:solidFill>
              </a:rPr>
              <a:t>В </a:t>
            </a:r>
            <a:r>
              <a:rPr lang="ru-RU" sz="2000" b="1" dirty="0">
                <a:solidFill>
                  <a:srgbClr val="002060"/>
                </a:solidFill>
              </a:rPr>
              <a:t>зависимости </a:t>
            </a:r>
            <a:r>
              <a:rPr lang="ru-RU" sz="2000" b="1" dirty="0">
                <a:solidFill>
                  <a:srgbClr val="C00000"/>
                </a:solidFill>
              </a:rPr>
              <a:t>от числа направлений </a:t>
            </a:r>
            <a:r>
              <a:rPr lang="ru-RU" sz="2000" b="1" dirty="0">
                <a:solidFill>
                  <a:srgbClr val="002060"/>
                </a:solidFill>
              </a:rPr>
              <a:t>движения по перегону </a:t>
            </a:r>
            <a:r>
              <a:rPr lang="ru-RU" sz="2000" b="1" dirty="0" smtClean="0">
                <a:solidFill>
                  <a:srgbClr val="C00000"/>
                </a:solidFill>
              </a:rPr>
              <a:t>автоблокировка применяется: </a:t>
            </a:r>
            <a:r>
              <a:rPr lang="ru-RU" sz="2000" b="1" dirty="0" smtClean="0"/>
              <a:t>1. Однопутная двухсторонняя.</a:t>
            </a:r>
          </a:p>
          <a:p>
            <a:pPr marL="0" indent="0" algn="just">
              <a:buNone/>
            </a:pPr>
            <a:r>
              <a:rPr lang="ru-RU" sz="2000" b="1" dirty="0" smtClean="0"/>
              <a:t>                            2. Двухпутная односторонняя.</a:t>
            </a:r>
          </a:p>
          <a:p>
            <a:pPr marL="0" indent="0" algn="just">
              <a:buNone/>
            </a:pPr>
            <a:r>
              <a:rPr lang="ru-RU" sz="2000" b="1" dirty="0" smtClean="0"/>
              <a:t>                            3. Двухпутная двухсторонняя.</a:t>
            </a:r>
          </a:p>
          <a:p>
            <a:pPr marL="0" indent="0" algn="just">
              <a:buNone/>
            </a:pPr>
            <a:r>
              <a:rPr lang="ru-RU" sz="2000" b="1" dirty="0">
                <a:solidFill>
                  <a:srgbClr val="002060"/>
                </a:solidFill>
              </a:rPr>
              <a:t>В зависимости </a:t>
            </a:r>
            <a:r>
              <a:rPr lang="ru-RU" sz="2000" b="1" dirty="0">
                <a:solidFill>
                  <a:srgbClr val="C00000"/>
                </a:solidFill>
              </a:rPr>
              <a:t>от принятой значности сигнализации </a:t>
            </a:r>
            <a:r>
              <a:rPr lang="ru-RU" sz="2000" b="1" dirty="0">
                <a:solidFill>
                  <a:srgbClr val="002060"/>
                </a:solidFill>
              </a:rPr>
              <a:t>проходными светофорами </a:t>
            </a:r>
            <a:r>
              <a:rPr lang="ru-RU" sz="2000" dirty="0" smtClean="0"/>
              <a:t>автоблокировка </a:t>
            </a:r>
            <a:r>
              <a:rPr lang="ru-RU" sz="2000" dirty="0"/>
              <a:t>бывает: </a:t>
            </a:r>
            <a:r>
              <a:rPr lang="ru-RU" sz="2000" b="1" dirty="0" smtClean="0"/>
              <a:t>двузначной</a:t>
            </a:r>
            <a:r>
              <a:rPr lang="ru-RU" sz="2000" dirty="0" smtClean="0"/>
              <a:t> </a:t>
            </a:r>
            <a:r>
              <a:rPr lang="ru-RU" sz="2000" dirty="0"/>
              <a:t>(распространена на метрополитене), </a:t>
            </a:r>
            <a:r>
              <a:rPr lang="ru-RU" sz="2000" b="1" dirty="0"/>
              <a:t>трехзначной</a:t>
            </a:r>
            <a:r>
              <a:rPr lang="ru-RU" sz="2000" dirty="0"/>
              <a:t> и </a:t>
            </a:r>
            <a:r>
              <a:rPr lang="ru-RU" sz="2000" b="1" dirty="0"/>
              <a:t>четырехзначной. </a:t>
            </a:r>
            <a:endParaRPr lang="ru-RU" sz="2000" b="1" dirty="0" smtClean="0"/>
          </a:p>
          <a:p>
            <a:pPr marL="0" indent="0" algn="just">
              <a:buNone/>
            </a:pPr>
            <a:r>
              <a:rPr lang="ru-RU" sz="2000" b="1" dirty="0" smtClean="0">
                <a:solidFill>
                  <a:srgbClr val="002060"/>
                </a:solidFill>
              </a:rPr>
              <a:t>В зависимости </a:t>
            </a:r>
            <a:r>
              <a:rPr lang="ru-RU" sz="2000" b="1" dirty="0" smtClean="0">
                <a:solidFill>
                  <a:srgbClr val="C00000"/>
                </a:solidFill>
              </a:rPr>
              <a:t>от </a:t>
            </a:r>
            <a:r>
              <a:rPr lang="ru-RU" sz="2000" b="1" dirty="0">
                <a:solidFill>
                  <a:srgbClr val="C00000"/>
                </a:solidFill>
              </a:rPr>
              <a:t>применяемых рельсовых цепей </a:t>
            </a:r>
            <a:r>
              <a:rPr lang="ru-RU" sz="2000" b="1" dirty="0"/>
              <a:t>- проводную </a:t>
            </a:r>
            <a:r>
              <a:rPr lang="ru-RU" sz="2000" dirty="0"/>
              <a:t>с </a:t>
            </a:r>
            <a:r>
              <a:rPr lang="ru-RU" sz="2000" dirty="0" smtClean="0"/>
              <a:t>непрерывными </a:t>
            </a:r>
            <a:r>
              <a:rPr lang="ru-RU" sz="2000" dirty="0"/>
              <a:t>рельсовыми цепями</a:t>
            </a:r>
            <a:r>
              <a:rPr lang="ru-RU" sz="2000" b="1" dirty="0"/>
              <a:t>, беспроводную </a:t>
            </a:r>
            <a:r>
              <a:rPr lang="ru-RU" sz="2000" dirty="0"/>
              <a:t>с кодовыми рельсовыми </a:t>
            </a:r>
            <a:r>
              <a:rPr lang="ru-RU" sz="2000" dirty="0" smtClean="0"/>
              <a:t>цепями.</a:t>
            </a:r>
            <a:endParaRPr lang="ru-RU" sz="2000" b="1" dirty="0"/>
          </a:p>
        </p:txBody>
      </p:sp>
      <p:sp>
        <p:nvSpPr>
          <p:cNvPr id="7"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5" name="Прямоугольник 4"/>
          <p:cNvSpPr/>
          <p:nvPr/>
        </p:nvSpPr>
        <p:spPr>
          <a:xfrm>
            <a:off x="843577" y="337177"/>
            <a:ext cx="7368988" cy="400110"/>
          </a:xfrm>
          <a:prstGeom prst="rect">
            <a:avLst/>
          </a:prstGeom>
        </p:spPr>
        <p:txBody>
          <a:bodyPr wrap="square">
            <a:spAutoFit/>
          </a:bodyPr>
          <a:lstStyle/>
          <a:p>
            <a:pPr algn="just"/>
            <a:r>
              <a:rPr lang="ru-RU" sz="2000" b="1" u="sng" dirty="0">
                <a:solidFill>
                  <a:srgbClr val="002060"/>
                </a:solidFill>
              </a:rPr>
              <a:t>На сети железных дорог применяются различные системы АБ. </a:t>
            </a:r>
          </a:p>
        </p:txBody>
      </p:sp>
      <p:pic>
        <p:nvPicPr>
          <p:cNvPr id="8" name="Рисунок 7"/>
          <p:cNvPicPr>
            <a:picLocks noChangeAspect="1"/>
          </p:cNvPicPr>
          <p:nvPr/>
        </p:nvPicPr>
        <p:blipFill rotWithShape="1">
          <a:blip r:embed="rId2"/>
          <a:srcRect l="4280" t="15588" r="3662" b="55074"/>
          <a:stretch/>
        </p:blipFill>
        <p:spPr>
          <a:xfrm>
            <a:off x="378005" y="737287"/>
            <a:ext cx="4758771" cy="2123881"/>
          </a:xfrm>
          <a:prstGeom prst="rect">
            <a:avLst/>
          </a:prstGeom>
        </p:spPr>
      </p:pic>
      <p:pic>
        <p:nvPicPr>
          <p:cNvPr id="9" name="Рисунок 8"/>
          <p:cNvPicPr>
            <a:picLocks noChangeAspect="1"/>
          </p:cNvPicPr>
          <p:nvPr/>
        </p:nvPicPr>
        <p:blipFill rotWithShape="1">
          <a:blip r:embed="rId2"/>
          <a:srcRect l="3926" t="54853" r="4016" b="2586"/>
          <a:stretch/>
        </p:blipFill>
        <p:spPr>
          <a:xfrm>
            <a:off x="5401613" y="737286"/>
            <a:ext cx="3352421" cy="2123881"/>
          </a:xfrm>
          <a:prstGeom prst="rect">
            <a:avLst/>
          </a:prstGeom>
        </p:spPr>
      </p:pic>
    </p:spTree>
    <p:extLst>
      <p:ext uri="{BB962C8B-B14F-4D97-AF65-F5344CB8AC3E}">
        <p14:creationId xmlns:p14="http://schemas.microsoft.com/office/powerpoint/2010/main" val="111512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09682" y="3425587"/>
            <a:ext cx="5674659" cy="3123131"/>
          </a:xfrm>
        </p:spPr>
        <p:txBody>
          <a:bodyPr>
            <a:normAutofit/>
          </a:bodyPr>
          <a:lstStyle/>
          <a:p>
            <a:pPr marL="0" indent="0" algn="just">
              <a:buNone/>
            </a:pPr>
            <a:r>
              <a:rPr lang="ru-RU" sz="2000" b="1" dirty="0"/>
              <a:t>Для работы </a:t>
            </a:r>
            <a:r>
              <a:rPr lang="ru-RU" sz="2000" b="1" dirty="0">
                <a:solidFill>
                  <a:srgbClr val="C00000"/>
                </a:solidFill>
              </a:rPr>
              <a:t>двухпутной числовой кодовой АБ переменного тока </a:t>
            </a:r>
            <a:r>
              <a:rPr lang="ru-RU" sz="2000" b="1" dirty="0" smtClean="0"/>
              <a:t>в </a:t>
            </a:r>
            <a:r>
              <a:rPr lang="ru-RU" sz="2000" b="1" dirty="0"/>
              <a:t>релейном шкафу каждого проходного светофора устанавливают: </a:t>
            </a:r>
            <a:r>
              <a:rPr lang="ru-RU" sz="2000" b="1" dirty="0">
                <a:solidFill>
                  <a:srgbClr val="002060"/>
                </a:solidFill>
              </a:rPr>
              <a:t>кодовый путевой трансмиттер КПТ </a:t>
            </a:r>
            <a:r>
              <a:rPr lang="ru-RU" sz="2000" dirty="0"/>
              <a:t>для получения кодовых сигналов З, Ж или КЖ; </a:t>
            </a:r>
            <a:r>
              <a:rPr lang="ru-RU" sz="2000" b="1" dirty="0">
                <a:solidFill>
                  <a:srgbClr val="002060"/>
                </a:solidFill>
              </a:rPr>
              <a:t>трансмиттерное реле </a:t>
            </a:r>
            <a:r>
              <a:rPr lang="ru-RU" sz="2000" dirty="0"/>
              <a:t>(</a:t>
            </a:r>
            <a:r>
              <a:rPr lang="ru-RU" sz="2000" dirty="0" smtClean="0"/>
              <a:t>7Т,9Т,11Т</a:t>
            </a:r>
            <a:r>
              <a:rPr lang="ru-RU" sz="2000" dirty="0"/>
              <a:t>) для трансляции соответствующего кодового сигнала в РЦ; </a:t>
            </a:r>
            <a:r>
              <a:rPr lang="ru-RU" sz="2000" b="1" dirty="0">
                <a:solidFill>
                  <a:srgbClr val="002060"/>
                </a:solidFill>
              </a:rPr>
              <a:t>импульсное путевое реле </a:t>
            </a:r>
            <a:r>
              <a:rPr lang="ru-RU" sz="2000" dirty="0"/>
              <a:t>(5И, 7И, 9И) для приема кодового сигнала из РЦ, </a:t>
            </a:r>
            <a:r>
              <a:rPr lang="ru-RU" sz="2000" b="1" dirty="0">
                <a:solidFill>
                  <a:srgbClr val="002060"/>
                </a:solidFill>
              </a:rPr>
              <a:t>дешифратор ДА</a:t>
            </a:r>
            <a:r>
              <a:rPr lang="ru-RU" sz="2000" dirty="0"/>
              <a:t>, на выходе которого включены сигнальные реле желтого (5Ж, 7Ж, 9Ж) и зеленого (5З, 7З, 9З) огней</a:t>
            </a:r>
            <a:r>
              <a:rPr lang="ru-RU" sz="2000" dirty="0" smtClean="0"/>
              <a:t>.</a:t>
            </a:r>
            <a:endParaRPr lang="ru-RU" sz="2000" dirty="0"/>
          </a:p>
        </p:txBody>
      </p:sp>
      <p:sp>
        <p:nvSpPr>
          <p:cNvPr id="4" name="Заголовок 4"/>
          <p:cNvSpPr>
            <a:spLocks noGrp="1"/>
          </p:cNvSpPr>
          <p:nvPr>
            <p:ph type="title"/>
          </p:nvPr>
        </p:nvSpPr>
        <p:spPr>
          <a:xfrm>
            <a:off x="980729"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t="5572" r="33549" b="3482"/>
          <a:stretch/>
        </p:blipFill>
        <p:spPr>
          <a:xfrm>
            <a:off x="93551" y="423080"/>
            <a:ext cx="3417911" cy="6237027"/>
          </a:xfrm>
          <a:prstGeom prst="rect">
            <a:avLst/>
          </a:prstGeom>
        </p:spPr>
      </p:pic>
      <p:pic>
        <p:nvPicPr>
          <p:cNvPr id="8" name="Рисунок 7"/>
          <p:cNvPicPr>
            <a:picLocks noChangeAspect="1"/>
          </p:cNvPicPr>
          <p:nvPr/>
        </p:nvPicPr>
        <p:blipFill rotWithShape="1">
          <a:blip r:embed="rId3"/>
          <a:srcRect l="12836" t="3005" r="26269"/>
          <a:stretch/>
        </p:blipFill>
        <p:spPr>
          <a:xfrm>
            <a:off x="5015752" y="214451"/>
            <a:ext cx="3550024" cy="3211136"/>
          </a:xfrm>
          <a:prstGeom prst="rect">
            <a:avLst/>
          </a:prstGeom>
        </p:spPr>
      </p:pic>
    </p:spTree>
    <p:extLst>
      <p:ext uri="{BB962C8B-B14F-4D97-AF65-F5344CB8AC3E}">
        <p14:creationId xmlns:p14="http://schemas.microsoft.com/office/powerpoint/2010/main" val="39476517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4776716"/>
            <a:ext cx="9144000" cy="2081284"/>
          </a:xfrm>
        </p:spPr>
        <p:txBody>
          <a:bodyPr>
            <a:normAutofit/>
          </a:bodyPr>
          <a:lstStyle/>
          <a:p>
            <a:pPr marL="0" indent="0" algn="just">
              <a:buNone/>
            </a:pPr>
            <a:r>
              <a:rPr lang="ru-RU" sz="2000" dirty="0" smtClean="0"/>
              <a:t> </a:t>
            </a:r>
            <a:r>
              <a:rPr lang="ru-RU" sz="2000" b="1" dirty="0">
                <a:solidFill>
                  <a:srgbClr val="002060"/>
                </a:solidFill>
              </a:rPr>
              <a:t>Эти реле управляют огнями светофора и выбирают кодовый сигнал, подаваемый в смежную РЦ</a:t>
            </a:r>
            <a:r>
              <a:rPr lang="ru-RU" sz="2000" dirty="0"/>
              <a:t>. Когда </a:t>
            </a:r>
            <a:r>
              <a:rPr lang="ru-RU" sz="2000" b="1" dirty="0"/>
              <a:t>из РЦ </a:t>
            </a:r>
            <a:r>
              <a:rPr lang="ru-RU" sz="2000" dirty="0"/>
              <a:t>поступает кодовый сигнал </a:t>
            </a:r>
            <a:r>
              <a:rPr lang="ru-RU" sz="2000" b="1" dirty="0"/>
              <a:t>Ж </a:t>
            </a:r>
            <a:r>
              <a:rPr lang="ru-RU" sz="2000" dirty="0"/>
              <a:t>или </a:t>
            </a:r>
            <a:r>
              <a:rPr lang="ru-RU" sz="2000" b="1" dirty="0"/>
              <a:t>З</a:t>
            </a:r>
            <a:r>
              <a:rPr lang="ru-RU" sz="2000" dirty="0"/>
              <a:t>, возбуждаются оба сигнальных </a:t>
            </a:r>
            <a:r>
              <a:rPr lang="ru-RU" sz="2000" b="1" dirty="0"/>
              <a:t>реле Ж</a:t>
            </a:r>
            <a:r>
              <a:rPr lang="ru-RU" sz="2000" dirty="0"/>
              <a:t> и </a:t>
            </a:r>
            <a:r>
              <a:rPr lang="ru-RU" sz="2000" b="1" dirty="0"/>
              <a:t>3</a:t>
            </a:r>
            <a:r>
              <a:rPr lang="ru-RU" sz="2000" dirty="0"/>
              <a:t> и зажигают на проходном светофоре </a:t>
            </a:r>
            <a:r>
              <a:rPr lang="ru-RU" sz="2000" b="1" dirty="0"/>
              <a:t>зеленый огонь</a:t>
            </a:r>
            <a:r>
              <a:rPr lang="ru-RU" sz="2000" dirty="0"/>
              <a:t>. При поступлении кодового </a:t>
            </a:r>
            <a:r>
              <a:rPr lang="ru-RU" sz="2000" b="1" dirty="0"/>
              <a:t>сигнала КЖ </a:t>
            </a:r>
            <a:r>
              <a:rPr lang="ru-RU" sz="2000" dirty="0"/>
              <a:t>возбуждается </a:t>
            </a:r>
            <a:r>
              <a:rPr lang="ru-RU" sz="2000" b="1" dirty="0"/>
              <a:t>реле Ж</a:t>
            </a:r>
            <a:r>
              <a:rPr lang="ru-RU" sz="2000" dirty="0"/>
              <a:t>, которое включает на проходном светофоре </a:t>
            </a:r>
            <a:r>
              <a:rPr lang="ru-RU" sz="2000" b="1" dirty="0"/>
              <a:t>желтый огонь</a:t>
            </a:r>
            <a:r>
              <a:rPr lang="ru-RU" sz="2000" dirty="0"/>
              <a:t>. Если </a:t>
            </a:r>
            <a:r>
              <a:rPr lang="ru-RU" sz="2000" b="1" dirty="0">
                <a:solidFill>
                  <a:srgbClr val="002060"/>
                </a:solidFill>
              </a:rPr>
              <a:t>из РЦ не поступают кодовые сигналы</a:t>
            </a:r>
            <a:r>
              <a:rPr lang="ru-RU" sz="2000" dirty="0"/>
              <a:t>, то </a:t>
            </a:r>
            <a:r>
              <a:rPr lang="ru-RU" sz="2000" b="1" dirty="0"/>
              <a:t>оба сигнальных реле обесточиваются </a:t>
            </a:r>
            <a:r>
              <a:rPr lang="ru-RU" sz="2000" dirty="0"/>
              <a:t>и на проходном светофоре загорается </a:t>
            </a:r>
            <a:r>
              <a:rPr lang="ru-RU" sz="2000" b="1" dirty="0"/>
              <a:t>красный огонь.</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7"/>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681312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905526"/>
            <a:ext cx="9144000" cy="1917128"/>
          </a:xfrm>
        </p:spPr>
        <p:txBody>
          <a:bodyPr>
            <a:normAutofit/>
          </a:bodyPr>
          <a:lstStyle/>
          <a:p>
            <a:pPr marL="0" indent="0" algn="just">
              <a:buNone/>
            </a:pPr>
            <a:r>
              <a:rPr lang="ru-RU" sz="2000" dirty="0" smtClean="0"/>
              <a:t> </a:t>
            </a:r>
            <a:r>
              <a:rPr lang="ru-RU" sz="2000" b="1" u="sng" dirty="0">
                <a:solidFill>
                  <a:srgbClr val="C00000"/>
                </a:solidFill>
              </a:rPr>
              <a:t>При нахождении поезда на блок-участке 5П </a:t>
            </a:r>
            <a:r>
              <a:rPr lang="ru-RU" sz="2000" dirty="0"/>
              <a:t>импульсное путевое реле </a:t>
            </a:r>
            <a:r>
              <a:rPr lang="ru-RU" sz="2000" b="1" dirty="0"/>
              <a:t>5И</a:t>
            </a:r>
            <a:r>
              <a:rPr lang="ru-RU" sz="2000" dirty="0"/>
              <a:t> зашунтировано колесными парами поезда и не получает кодовых сигналов, дешифраторная ячейка не работает и сигнальные реле </a:t>
            </a:r>
            <a:r>
              <a:rPr lang="ru-RU" sz="2000" b="1" dirty="0"/>
              <a:t>5Ж </a:t>
            </a:r>
            <a:r>
              <a:rPr lang="ru-RU" sz="2000" dirty="0"/>
              <a:t>и </a:t>
            </a:r>
            <a:r>
              <a:rPr lang="ru-RU" sz="2000" b="1" dirty="0"/>
              <a:t>5З</a:t>
            </a:r>
            <a:r>
              <a:rPr lang="ru-RU" sz="2000" dirty="0"/>
              <a:t> обесточены. </a:t>
            </a:r>
            <a:r>
              <a:rPr lang="ru-RU" sz="2000" u="sng" dirty="0"/>
              <a:t>Тыловым контактом</a:t>
            </a:r>
            <a:r>
              <a:rPr lang="ru-RU" sz="2000" dirty="0"/>
              <a:t> реле </a:t>
            </a:r>
            <a:r>
              <a:rPr lang="ru-RU" sz="2000" b="1" dirty="0"/>
              <a:t>5Ж</a:t>
            </a:r>
            <a:r>
              <a:rPr lang="ru-RU" sz="2000" dirty="0"/>
              <a:t> на светофоре </a:t>
            </a:r>
            <a:r>
              <a:rPr lang="ru-RU" sz="2000" b="1" dirty="0"/>
              <a:t>5</a:t>
            </a:r>
            <a:r>
              <a:rPr lang="ru-RU" sz="2000" dirty="0"/>
              <a:t> включается красный огонь и возбуждается </a:t>
            </a:r>
            <a:r>
              <a:rPr lang="ru-RU" sz="2000" b="1" dirty="0">
                <a:solidFill>
                  <a:srgbClr val="FF0000"/>
                </a:solidFill>
              </a:rPr>
              <a:t>огневое реле </a:t>
            </a:r>
            <a:r>
              <a:rPr lang="ru-RU" sz="2000" b="1" dirty="0">
                <a:solidFill>
                  <a:srgbClr val="002060"/>
                </a:solidFill>
              </a:rPr>
              <a:t>5О</a:t>
            </a:r>
            <a:r>
              <a:rPr lang="ru-RU" sz="2000" dirty="0"/>
              <a:t>, </a:t>
            </a:r>
            <a:r>
              <a:rPr lang="ru-RU" sz="2000" b="1" dirty="0"/>
              <a:t>контролирующее горение лампы красного огня на светофоре. </a:t>
            </a:r>
          </a:p>
        </p:txBody>
      </p:sp>
      <p:cxnSp>
        <p:nvCxnSpPr>
          <p:cNvPr id="9" name="Прямая соединительная линия 8"/>
          <p:cNvCxnSpPr/>
          <p:nvPr/>
        </p:nvCxnSpPr>
        <p:spPr>
          <a:xfrm flipV="1">
            <a:off x="7187808" y="1869141"/>
            <a:ext cx="238885" cy="1344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5970494" y="277009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3160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905526"/>
            <a:ext cx="9144000" cy="1917128"/>
          </a:xfrm>
        </p:spPr>
        <p:txBody>
          <a:bodyPr>
            <a:normAutofit/>
          </a:bodyPr>
          <a:lstStyle/>
          <a:p>
            <a:pPr marL="0" indent="0" algn="just">
              <a:buNone/>
            </a:pPr>
            <a:r>
              <a:rPr lang="ru-RU" sz="2000" dirty="0" smtClean="0"/>
              <a:t>    Одновременно </a:t>
            </a:r>
            <a:r>
              <a:rPr lang="ru-RU" sz="2000" dirty="0"/>
              <a:t>с этим через тыловой контакт реле </a:t>
            </a:r>
            <a:r>
              <a:rPr lang="ru-RU" sz="2000" b="1" dirty="0"/>
              <a:t>5Ж</a:t>
            </a:r>
            <a:r>
              <a:rPr lang="ru-RU" sz="2000" dirty="0"/>
              <a:t> замыкается цепь питания трансмиттерного </a:t>
            </a:r>
            <a:r>
              <a:rPr lang="ru-RU" sz="2000" b="1" dirty="0">
                <a:solidFill>
                  <a:srgbClr val="002060"/>
                </a:solidFill>
              </a:rPr>
              <a:t>реле 7Т, </a:t>
            </a:r>
            <a:r>
              <a:rPr lang="ru-RU" sz="2000" dirty="0"/>
              <a:t>которая проходит через контакт </a:t>
            </a:r>
            <a:r>
              <a:rPr lang="ru-RU" sz="2000" b="1" dirty="0"/>
              <a:t>КЖ</a:t>
            </a:r>
            <a:r>
              <a:rPr lang="ru-RU" sz="2000" dirty="0"/>
              <a:t> непрерывно работающего трансмиттера </a:t>
            </a:r>
            <a:r>
              <a:rPr lang="ru-RU" sz="2000" b="1" dirty="0"/>
              <a:t>КПТ</a:t>
            </a:r>
            <a:r>
              <a:rPr lang="ru-RU" sz="2000" dirty="0"/>
              <a:t> и фронтовой контакт огневого реле </a:t>
            </a:r>
            <a:r>
              <a:rPr lang="ru-RU" sz="2000" b="1" dirty="0"/>
              <a:t>5О</a:t>
            </a:r>
            <a:r>
              <a:rPr lang="ru-RU" sz="2000" dirty="0"/>
              <a:t>. </a:t>
            </a:r>
          </a:p>
          <a:p>
            <a:pPr marL="0" indent="0" algn="just">
              <a:buNone/>
            </a:pPr>
            <a:r>
              <a:rPr lang="ru-RU" sz="2000" dirty="0" smtClean="0"/>
              <a:t>    Повторяя </a:t>
            </a:r>
            <a:r>
              <a:rPr lang="ru-RU" sz="2000" dirty="0"/>
              <a:t>работу контакта </a:t>
            </a:r>
            <a:r>
              <a:rPr lang="ru-RU" sz="2000" b="1" dirty="0"/>
              <a:t>КЖ</a:t>
            </a:r>
            <a:r>
              <a:rPr lang="ru-RU" sz="2000" dirty="0"/>
              <a:t>, трансмиттерное </a:t>
            </a:r>
            <a:r>
              <a:rPr lang="ru-RU" sz="2000" b="1" dirty="0">
                <a:solidFill>
                  <a:srgbClr val="002060"/>
                </a:solidFill>
              </a:rPr>
              <a:t>реле 7Т </a:t>
            </a:r>
            <a:r>
              <a:rPr lang="ru-RU" sz="2000" dirty="0"/>
              <a:t>периодически замыкает и размыкает свой контакт в цепи вторичной обмотки путевого трансформатора </a:t>
            </a:r>
            <a:r>
              <a:rPr lang="ru-RU" sz="2000" b="1" dirty="0"/>
              <a:t>ПТ </a:t>
            </a:r>
            <a:r>
              <a:rPr lang="ru-RU" sz="2000" dirty="0"/>
              <a:t>и посылает </a:t>
            </a:r>
            <a:r>
              <a:rPr lang="ru-RU" sz="2000" b="1" dirty="0"/>
              <a:t>в рельсовую цепь </a:t>
            </a:r>
            <a:r>
              <a:rPr lang="ru-RU" sz="2000" b="1" dirty="0">
                <a:solidFill>
                  <a:srgbClr val="002060"/>
                </a:solidFill>
              </a:rPr>
              <a:t>7П</a:t>
            </a:r>
            <a:r>
              <a:rPr lang="ru-RU" sz="2000" b="1" dirty="0"/>
              <a:t> навстречу движению поезда коды </a:t>
            </a:r>
            <a:r>
              <a:rPr lang="ru-RU" sz="2000" b="1" dirty="0">
                <a:solidFill>
                  <a:srgbClr val="C00000"/>
                </a:solidFill>
              </a:rPr>
              <a:t>КЖ.</a:t>
            </a:r>
          </a:p>
        </p:txBody>
      </p:sp>
      <p:cxnSp>
        <p:nvCxnSpPr>
          <p:cNvPr id="9" name="Прямая соединительная линия 8"/>
          <p:cNvCxnSpPr/>
          <p:nvPr/>
        </p:nvCxnSpPr>
        <p:spPr>
          <a:xfrm flipV="1">
            <a:off x="7187808" y="1869141"/>
            <a:ext cx="238885" cy="1344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5970494" y="277009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 стрелкой 12"/>
          <p:cNvCxnSpPr/>
          <p:nvPr/>
        </p:nvCxnSpPr>
        <p:spPr>
          <a:xfrm flipH="1">
            <a:off x="7515225" y="2731994"/>
            <a:ext cx="285750" cy="10645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a:off x="6438900" y="3171825"/>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flipV="1">
            <a:off x="6522366" y="1208523"/>
            <a:ext cx="421134" cy="1808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flipV="1">
            <a:off x="7069115" y="965826"/>
            <a:ext cx="0" cy="33314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3" name="Прямоугольник 32"/>
          <p:cNvSpPr/>
          <p:nvPr/>
        </p:nvSpPr>
        <p:spPr>
          <a:xfrm>
            <a:off x="6353274" y="309193"/>
            <a:ext cx="506870" cy="369332"/>
          </a:xfrm>
          <a:prstGeom prst="rect">
            <a:avLst/>
          </a:prstGeom>
        </p:spPr>
        <p:txBody>
          <a:bodyPr wrap="none">
            <a:spAutoFit/>
          </a:bodyPr>
          <a:lstStyle/>
          <a:p>
            <a:r>
              <a:rPr lang="ru-RU" b="1" dirty="0">
                <a:solidFill>
                  <a:srgbClr val="C00000"/>
                </a:solidFill>
              </a:rPr>
              <a:t>КЖ</a:t>
            </a:r>
            <a:endParaRPr lang="ru-RU" dirty="0">
              <a:solidFill>
                <a:srgbClr val="C00000"/>
              </a:solidFill>
            </a:endParaRPr>
          </a:p>
        </p:txBody>
      </p:sp>
    </p:spTree>
    <p:extLst>
      <p:ext uri="{BB962C8B-B14F-4D97-AF65-F5344CB8AC3E}">
        <p14:creationId xmlns:p14="http://schemas.microsoft.com/office/powerpoint/2010/main" val="11404269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725911"/>
            <a:ext cx="9144000" cy="2250138"/>
          </a:xfrm>
        </p:spPr>
        <p:txBody>
          <a:bodyPr>
            <a:normAutofit fontScale="92500" lnSpcReduction="10000"/>
          </a:bodyPr>
          <a:lstStyle/>
          <a:p>
            <a:pPr marL="0" indent="0" algn="just">
              <a:buNone/>
            </a:pPr>
            <a:r>
              <a:rPr lang="ru-RU" sz="2000" b="1" u="sng" dirty="0">
                <a:solidFill>
                  <a:srgbClr val="C00000"/>
                </a:solidFill>
              </a:rPr>
              <a:t>При свободном состоянии блок-участка 7П </a:t>
            </a:r>
            <a:r>
              <a:rPr lang="ru-RU" sz="2000" b="1" dirty="0"/>
              <a:t>коды КЖ </a:t>
            </a:r>
            <a:r>
              <a:rPr lang="ru-RU" sz="2000" dirty="0"/>
              <a:t>на другом конце РЦ у светофора </a:t>
            </a:r>
            <a:r>
              <a:rPr lang="ru-RU" sz="2000" b="1" dirty="0"/>
              <a:t>7 </a:t>
            </a:r>
            <a:r>
              <a:rPr lang="ru-RU" sz="2000" dirty="0"/>
              <a:t>через фильтр </a:t>
            </a:r>
            <a:r>
              <a:rPr lang="ru-RU" sz="2000" b="1" dirty="0"/>
              <a:t>ЗБФ</a:t>
            </a:r>
            <a:r>
              <a:rPr lang="ru-RU" sz="2000" dirty="0"/>
              <a:t> воспринимаются импульсным путевым реле </a:t>
            </a:r>
            <a:r>
              <a:rPr lang="ru-RU" sz="2000" b="1" dirty="0"/>
              <a:t>7И. </a:t>
            </a:r>
            <a:r>
              <a:rPr lang="ru-RU" sz="2000" dirty="0"/>
              <a:t>Периодически замыкая контакт, </a:t>
            </a:r>
            <a:r>
              <a:rPr lang="ru-RU" sz="2000" b="1" dirty="0"/>
              <a:t>реле 7И </a:t>
            </a:r>
            <a:r>
              <a:rPr lang="ru-RU" sz="2000" dirty="0"/>
              <a:t>воздействует на дешифратор </a:t>
            </a:r>
            <a:r>
              <a:rPr lang="ru-RU" sz="2000" b="1" dirty="0"/>
              <a:t>ДА</a:t>
            </a:r>
            <a:r>
              <a:rPr lang="ru-RU" sz="2000" dirty="0"/>
              <a:t>. Возбуждается сигнальное реле </a:t>
            </a:r>
            <a:r>
              <a:rPr lang="ru-RU" sz="2000" b="1" dirty="0"/>
              <a:t>7Ж</a:t>
            </a:r>
            <a:r>
              <a:rPr lang="ru-RU" sz="2000" dirty="0"/>
              <a:t>, a реле </a:t>
            </a:r>
            <a:r>
              <a:rPr lang="ru-RU" sz="2000" b="1" dirty="0"/>
              <a:t>7З</a:t>
            </a:r>
            <a:r>
              <a:rPr lang="ru-RU" sz="2000" dirty="0"/>
              <a:t> не срабатывает. Через фронтовой контакт реле </a:t>
            </a:r>
            <a:r>
              <a:rPr lang="ru-RU" sz="2000" b="1" dirty="0"/>
              <a:t>7Ж </a:t>
            </a:r>
            <a:r>
              <a:rPr lang="ru-RU" sz="2000" dirty="0"/>
              <a:t>и тыловой контакт реле </a:t>
            </a:r>
            <a:r>
              <a:rPr lang="ru-RU" sz="2000" b="1" dirty="0"/>
              <a:t>7З</a:t>
            </a:r>
            <a:r>
              <a:rPr lang="ru-RU" sz="2000" dirty="0"/>
              <a:t> </a:t>
            </a:r>
            <a:r>
              <a:rPr lang="ru-RU" sz="2000" b="1" dirty="0">
                <a:solidFill>
                  <a:srgbClr val="002060"/>
                </a:solidFill>
              </a:rPr>
              <a:t>на светофоре 7 включается желтый огонь</a:t>
            </a:r>
            <a:r>
              <a:rPr lang="ru-RU" sz="2000" dirty="0"/>
              <a:t>. </a:t>
            </a:r>
            <a:r>
              <a:rPr lang="ru-RU" sz="2000" u="sng" dirty="0"/>
              <a:t>Одновременно</a:t>
            </a:r>
            <a:r>
              <a:rPr lang="ru-RU" sz="2000" dirty="0"/>
              <a:t> с этим создается цепь питания трансмиттерного </a:t>
            </a:r>
            <a:r>
              <a:rPr lang="ru-RU" sz="2000" b="1" dirty="0"/>
              <a:t>реле 9Т, </a:t>
            </a:r>
            <a:r>
              <a:rPr lang="ru-RU" sz="2000" dirty="0"/>
              <a:t>проходящая через контакт </a:t>
            </a:r>
            <a:r>
              <a:rPr lang="ru-RU" sz="2000" b="1" dirty="0"/>
              <a:t>Ж </a:t>
            </a:r>
            <a:r>
              <a:rPr lang="ru-RU" sz="2000" dirty="0"/>
              <a:t>трансмиттера </a:t>
            </a:r>
            <a:r>
              <a:rPr lang="ru-RU" sz="2000" b="1" dirty="0"/>
              <a:t>КПТ.</a:t>
            </a:r>
            <a:r>
              <a:rPr lang="ru-RU" sz="2000" dirty="0"/>
              <a:t> Повторяя работу контакта </a:t>
            </a:r>
            <a:r>
              <a:rPr lang="ru-RU" sz="2000" b="1" dirty="0"/>
              <a:t>Ж</a:t>
            </a:r>
            <a:r>
              <a:rPr lang="ru-RU" sz="2000" dirty="0"/>
              <a:t> трансмиттера и периодически замыкая и размыкая свой контакт в цепи вторичной обмотки </a:t>
            </a:r>
            <a:r>
              <a:rPr lang="ru-RU" sz="2000" b="1" dirty="0"/>
              <a:t>ПТ</a:t>
            </a:r>
            <a:r>
              <a:rPr lang="ru-RU" sz="2000" dirty="0"/>
              <a:t>, </a:t>
            </a:r>
            <a:r>
              <a:rPr lang="ru-RU" sz="2000" b="1" dirty="0">
                <a:solidFill>
                  <a:srgbClr val="002060"/>
                </a:solidFill>
              </a:rPr>
              <a:t>реле 9Т посылает в рельсовую цепь 9П код желтого огня </a:t>
            </a:r>
            <a:r>
              <a:rPr lang="ru-RU" sz="2000" b="1" dirty="0">
                <a:solidFill>
                  <a:srgbClr val="C00000"/>
                </a:solidFill>
              </a:rPr>
              <a:t>Ж.</a:t>
            </a:r>
          </a:p>
        </p:txBody>
      </p: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3463221" y="2783742"/>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941794" y="168536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994346" y="2783742"/>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285237" y="1676399"/>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Стрелка влево 26"/>
          <p:cNvSpPr/>
          <p:nvPr/>
        </p:nvSpPr>
        <p:spPr>
          <a:xfrm>
            <a:off x="3766858" y="593656"/>
            <a:ext cx="717736" cy="184793"/>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8" name="Прямая со стрелкой 27"/>
          <p:cNvCxnSpPr/>
          <p:nvPr/>
        </p:nvCxnSpPr>
        <p:spPr>
          <a:xfrm flipH="1">
            <a:off x="3817844" y="2912517"/>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3839620" y="307316"/>
            <a:ext cx="377026" cy="369332"/>
          </a:xfrm>
          <a:prstGeom prst="rect">
            <a:avLst/>
          </a:prstGeom>
        </p:spPr>
        <p:txBody>
          <a:bodyPr wrap="none">
            <a:spAutoFit/>
          </a:bodyPr>
          <a:lstStyle/>
          <a:p>
            <a:r>
              <a:rPr lang="ru-RU" b="1" dirty="0">
                <a:solidFill>
                  <a:srgbClr val="C00000"/>
                </a:solidFill>
              </a:rPr>
              <a:t>Ж</a:t>
            </a:r>
            <a:endParaRPr lang="ru-RU" dirty="0"/>
          </a:p>
        </p:txBody>
      </p:sp>
    </p:spTree>
    <p:extLst>
      <p:ext uri="{BB962C8B-B14F-4D97-AF65-F5344CB8AC3E}">
        <p14:creationId xmlns:p14="http://schemas.microsoft.com/office/powerpoint/2010/main" val="2943630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293000"/>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0" y="4781145"/>
            <a:ext cx="9144000" cy="2096743"/>
          </a:xfrm>
        </p:spPr>
        <p:txBody>
          <a:bodyPr>
            <a:normAutofit lnSpcReduction="10000"/>
          </a:bodyPr>
          <a:lstStyle/>
          <a:p>
            <a:pPr marL="0" indent="0" algn="just">
              <a:buNone/>
            </a:pPr>
            <a:r>
              <a:rPr lang="ru-RU" sz="2000" b="1" dirty="0">
                <a:solidFill>
                  <a:srgbClr val="002060"/>
                </a:solidFill>
              </a:rPr>
              <a:t> </a:t>
            </a:r>
            <a:r>
              <a:rPr lang="ru-RU" sz="2000" b="1" u="sng" dirty="0">
                <a:solidFill>
                  <a:srgbClr val="C00000"/>
                </a:solidFill>
              </a:rPr>
              <a:t>При свободном состоянии блок-участка 9П </a:t>
            </a:r>
            <a:r>
              <a:rPr lang="ru-RU" sz="2000" b="1" dirty="0"/>
              <a:t>импульсы кода Ж </a:t>
            </a:r>
            <a:r>
              <a:rPr lang="ru-RU" sz="2000" dirty="0"/>
              <a:t>воспринимаются у светофора </a:t>
            </a:r>
            <a:r>
              <a:rPr lang="ru-RU" sz="2000" b="1" dirty="0"/>
              <a:t>9</a:t>
            </a:r>
            <a:r>
              <a:rPr lang="ru-RU" sz="2000" dirty="0"/>
              <a:t> импульсным путевым реле </a:t>
            </a:r>
            <a:r>
              <a:rPr lang="ru-RU" sz="2000" b="1" dirty="0"/>
              <a:t>9И</a:t>
            </a:r>
            <a:r>
              <a:rPr lang="ru-RU" sz="2000" dirty="0"/>
              <a:t>, которое в соответствии с кодом воздействует на дешифратор </a:t>
            </a:r>
            <a:r>
              <a:rPr lang="ru-RU" sz="2000" b="1" dirty="0"/>
              <a:t>ДА</a:t>
            </a:r>
            <a:r>
              <a:rPr lang="ru-RU" sz="2000" dirty="0"/>
              <a:t>. Возбуждаются реле </a:t>
            </a:r>
            <a:r>
              <a:rPr lang="ru-RU" sz="2000" b="1" dirty="0"/>
              <a:t>9Ж</a:t>
            </a:r>
            <a:r>
              <a:rPr lang="ru-RU" sz="2000" dirty="0"/>
              <a:t> и </a:t>
            </a:r>
            <a:r>
              <a:rPr lang="ru-RU" sz="2000" b="1" dirty="0"/>
              <a:t>9З</a:t>
            </a:r>
            <a:r>
              <a:rPr lang="ru-RU" sz="2000" dirty="0"/>
              <a:t>. Фронтовыми контактами реле </a:t>
            </a:r>
            <a:r>
              <a:rPr lang="ru-RU" sz="2000" b="1" dirty="0"/>
              <a:t>9Ж</a:t>
            </a:r>
            <a:r>
              <a:rPr lang="ru-RU" sz="2000" dirty="0"/>
              <a:t> и </a:t>
            </a:r>
            <a:r>
              <a:rPr lang="ru-RU" sz="2000" b="1" dirty="0"/>
              <a:t>9З</a:t>
            </a:r>
            <a:r>
              <a:rPr lang="ru-RU" sz="2000" dirty="0"/>
              <a:t> </a:t>
            </a:r>
            <a:r>
              <a:rPr lang="ru-RU" sz="2000" b="1" dirty="0">
                <a:solidFill>
                  <a:srgbClr val="002060"/>
                </a:solidFill>
              </a:rPr>
              <a:t>на светофоре 9 включается зеленый огонь </a:t>
            </a:r>
            <a:r>
              <a:rPr lang="ru-RU" sz="2000" dirty="0"/>
              <a:t>и замыкается цепь питания трансмиттерного реле </a:t>
            </a:r>
            <a:r>
              <a:rPr lang="ru-RU" sz="2000" b="1" dirty="0"/>
              <a:t>11Т</a:t>
            </a:r>
            <a:r>
              <a:rPr lang="ru-RU" sz="2000" dirty="0"/>
              <a:t>, проходящая через контакт </a:t>
            </a:r>
            <a:r>
              <a:rPr lang="ru-RU" sz="2000" b="1" dirty="0"/>
              <a:t>З </a:t>
            </a:r>
            <a:r>
              <a:rPr lang="ru-RU" sz="2000" dirty="0"/>
              <a:t>трансмиттера </a:t>
            </a:r>
            <a:r>
              <a:rPr lang="ru-RU" sz="2000" b="1" dirty="0"/>
              <a:t>КПТ</a:t>
            </a:r>
            <a:r>
              <a:rPr lang="ru-RU" sz="2000" dirty="0"/>
              <a:t>. Повторяя работу контакта </a:t>
            </a:r>
            <a:r>
              <a:rPr lang="ru-RU" sz="2000" b="1" dirty="0"/>
              <a:t>З</a:t>
            </a:r>
            <a:r>
              <a:rPr lang="ru-RU" sz="2000" dirty="0"/>
              <a:t> трансмиттера и периодически замыкая и размыкая свой контакт в цепи вторичной обмотки </a:t>
            </a:r>
            <a:r>
              <a:rPr lang="ru-RU" sz="2000" b="1" dirty="0"/>
              <a:t>ПТ</a:t>
            </a:r>
            <a:r>
              <a:rPr lang="ru-RU" sz="2000" dirty="0"/>
              <a:t>, реле </a:t>
            </a:r>
            <a:r>
              <a:rPr lang="ru-RU" sz="2000" b="1" dirty="0">
                <a:solidFill>
                  <a:srgbClr val="002060"/>
                </a:solidFill>
              </a:rPr>
              <a:t>11Т посылает в рельсовую цепь 11П код зеленого огня </a:t>
            </a:r>
            <a:r>
              <a:rPr lang="ru-RU" sz="2000" b="1" dirty="0">
                <a:solidFill>
                  <a:srgbClr val="C00000"/>
                </a:solidFill>
              </a:rPr>
              <a:t>3</a:t>
            </a:r>
            <a:r>
              <a:rPr lang="ru-RU" sz="2000" b="1" dirty="0">
                <a:solidFill>
                  <a:srgbClr val="002060"/>
                </a:solidFill>
              </a:rPr>
              <a:t>.</a:t>
            </a:r>
          </a:p>
        </p:txBody>
      </p:sp>
      <p:sp>
        <p:nvSpPr>
          <p:cNvPr id="15" name="Стрелка вправо 14"/>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0" name="Прямая соединительная линия 19"/>
          <p:cNvCxnSpPr/>
          <p:nvPr/>
        </p:nvCxnSpPr>
        <p:spPr>
          <a:xfrm>
            <a:off x="959583" y="278888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6247840" y="430754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Стрелка влево 6"/>
          <p:cNvSpPr/>
          <p:nvPr/>
        </p:nvSpPr>
        <p:spPr>
          <a:xfrm>
            <a:off x="6247841" y="584175"/>
            <a:ext cx="717736" cy="184793"/>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4" name="Прямая соединительная линия 23"/>
          <p:cNvCxnSpPr/>
          <p:nvPr/>
        </p:nvCxnSpPr>
        <p:spPr>
          <a:xfrm>
            <a:off x="4941794" y="1685364"/>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7309744" y="1698811"/>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285237" y="1676399"/>
            <a:ext cx="344581"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7" name="Стрелка влево 26"/>
          <p:cNvSpPr/>
          <p:nvPr/>
        </p:nvSpPr>
        <p:spPr>
          <a:xfrm>
            <a:off x="3766858" y="593656"/>
            <a:ext cx="717736" cy="184793"/>
          </a:xfrm>
          <a:prstGeom prst="lef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трелка влево 27"/>
          <p:cNvSpPr/>
          <p:nvPr/>
        </p:nvSpPr>
        <p:spPr>
          <a:xfrm>
            <a:off x="1317812" y="593657"/>
            <a:ext cx="665330" cy="175312"/>
          </a:xfrm>
          <a:prstGeom prst="left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9" name="Прямая со стрелкой 28"/>
          <p:cNvCxnSpPr/>
          <p:nvPr/>
        </p:nvCxnSpPr>
        <p:spPr>
          <a:xfrm flipH="1">
            <a:off x="1421167" y="2775638"/>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399536" y="253643"/>
            <a:ext cx="340158" cy="461665"/>
          </a:xfrm>
          <a:prstGeom prst="rect">
            <a:avLst/>
          </a:prstGeom>
        </p:spPr>
        <p:txBody>
          <a:bodyPr wrap="none">
            <a:spAutoFit/>
          </a:bodyPr>
          <a:lstStyle/>
          <a:p>
            <a:r>
              <a:rPr lang="ru-RU" sz="2400" b="1" dirty="0">
                <a:solidFill>
                  <a:srgbClr val="C00000"/>
                </a:solidFill>
              </a:rPr>
              <a:t>3</a:t>
            </a:r>
            <a:endParaRPr lang="ru-RU" sz="2400" dirty="0"/>
          </a:p>
        </p:txBody>
      </p:sp>
    </p:spTree>
    <p:extLst>
      <p:ext uri="{BB962C8B-B14F-4D97-AF65-F5344CB8AC3E}">
        <p14:creationId xmlns:p14="http://schemas.microsoft.com/office/powerpoint/2010/main" val="29458921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8"/>
            <a:ext cx="7625553" cy="4426918"/>
          </a:xfrm>
          <a:prstGeom prst="rect">
            <a:avLst/>
          </a:prstGeom>
        </p:spPr>
      </p:pic>
      <p:sp>
        <p:nvSpPr>
          <p:cNvPr id="5" name="Блок-схема: узел 4"/>
          <p:cNvSpPr/>
          <p:nvPr/>
        </p:nvSpPr>
        <p:spPr>
          <a:xfrm>
            <a:off x="2388739" y="870593"/>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7246961" y="559558"/>
            <a:ext cx="600502" cy="87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H="1">
            <a:off x="7246961" y="440125"/>
            <a:ext cx="600502" cy="992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5281684" y="938833"/>
            <a:ext cx="178785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flipV="1">
            <a:off x="8215685" y="680173"/>
            <a:ext cx="626915" cy="437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3724835" y="4168588"/>
            <a:ext cx="30928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3866029" y="3788713"/>
            <a:ext cx="207566" cy="380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4140830" y="3813363"/>
            <a:ext cx="0" cy="34177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0" y="4644837"/>
            <a:ext cx="9144000" cy="2326289"/>
          </a:xfrm>
        </p:spPr>
        <p:txBody>
          <a:bodyPr>
            <a:normAutofit/>
          </a:bodyPr>
          <a:lstStyle/>
          <a:p>
            <a:pPr marL="0" indent="0" algn="just">
              <a:buNone/>
            </a:pPr>
            <a:r>
              <a:rPr lang="ru-RU" sz="2000" dirty="0" smtClean="0"/>
              <a:t>     </a:t>
            </a:r>
            <a:r>
              <a:rPr lang="ru-RU" sz="2000" b="1" dirty="0" smtClean="0">
                <a:solidFill>
                  <a:srgbClr val="002060"/>
                </a:solidFill>
              </a:rPr>
              <a:t>В кодовой АБ осуществляется </a:t>
            </a:r>
            <a:r>
              <a:rPr lang="ru-RU" sz="2000" b="1" dirty="0" smtClean="0">
                <a:solidFill>
                  <a:srgbClr val="C00000"/>
                </a:solidFill>
              </a:rPr>
              <a:t>контроль горения </a:t>
            </a:r>
            <a:r>
              <a:rPr lang="ru-RU" sz="2000" b="1" dirty="0" smtClean="0"/>
              <a:t>только</a:t>
            </a:r>
            <a:r>
              <a:rPr lang="ru-RU" sz="2000" b="1" dirty="0" smtClean="0">
                <a:solidFill>
                  <a:srgbClr val="C00000"/>
                </a:solidFill>
              </a:rPr>
              <a:t> лампы </a:t>
            </a:r>
            <a:r>
              <a:rPr lang="ru-RU" sz="2000" b="1" u="sng" dirty="0" smtClean="0">
                <a:solidFill>
                  <a:srgbClr val="C00000"/>
                </a:solidFill>
              </a:rPr>
              <a:t>красного</a:t>
            </a:r>
            <a:r>
              <a:rPr lang="ru-RU" sz="2000" b="1" dirty="0" smtClean="0">
                <a:solidFill>
                  <a:srgbClr val="C00000"/>
                </a:solidFill>
              </a:rPr>
              <a:t> огня </a:t>
            </a:r>
            <a:r>
              <a:rPr lang="ru-RU" sz="2000" b="1" dirty="0" smtClean="0">
                <a:solidFill>
                  <a:srgbClr val="002060"/>
                </a:solidFill>
              </a:rPr>
              <a:t>и </a:t>
            </a:r>
            <a:r>
              <a:rPr lang="ru-RU" sz="2000" b="1" dirty="0" smtClean="0">
                <a:solidFill>
                  <a:srgbClr val="C00000"/>
                </a:solidFill>
              </a:rPr>
              <a:t>перенос красного огня </a:t>
            </a:r>
            <a:r>
              <a:rPr lang="ru-RU" sz="2000" b="1" dirty="0" smtClean="0">
                <a:solidFill>
                  <a:srgbClr val="002060"/>
                </a:solidFill>
              </a:rPr>
              <a:t>при перегорании ее на предыдущий светофор. </a:t>
            </a:r>
            <a:r>
              <a:rPr lang="ru-RU" sz="2000" dirty="0" smtClean="0"/>
              <a:t> </a:t>
            </a:r>
            <a:r>
              <a:rPr lang="ru-RU" sz="2000" i="1" u="sng" dirty="0"/>
              <a:t>Например</a:t>
            </a:r>
            <a:r>
              <a:rPr lang="ru-RU" sz="2000" dirty="0"/>
              <a:t>, </a:t>
            </a:r>
            <a:r>
              <a:rPr lang="ru-RU" sz="2000" u="sng" dirty="0">
                <a:solidFill>
                  <a:srgbClr val="C00000"/>
                </a:solidFill>
              </a:rPr>
              <a:t>при перегорании лампы красного огня на светофоре 5 </a:t>
            </a:r>
            <a:r>
              <a:rPr lang="ru-RU" sz="2000" b="1" dirty="0"/>
              <a:t>обесточивается огневое реле 5О и размыкает свой контакт в цепи реле 7Т</a:t>
            </a:r>
            <a:r>
              <a:rPr lang="ru-RU" sz="2000" dirty="0"/>
              <a:t>. С этого момента прекращается подача кодов </a:t>
            </a:r>
            <a:r>
              <a:rPr lang="ru-RU" sz="2000" b="1" dirty="0"/>
              <a:t>КЖ </a:t>
            </a:r>
            <a:r>
              <a:rPr lang="ru-RU" sz="2000" dirty="0"/>
              <a:t>в рельсовую цепь </a:t>
            </a:r>
            <a:r>
              <a:rPr lang="ru-RU" sz="2000" b="1" dirty="0"/>
              <a:t>7П</a:t>
            </a:r>
            <a:r>
              <a:rPr lang="ru-RU" sz="2000" dirty="0"/>
              <a:t>, отчего перестает работать импульсное путевое реле </a:t>
            </a:r>
            <a:r>
              <a:rPr lang="ru-RU" sz="2000" b="1" dirty="0"/>
              <a:t>7И у светофора 7</a:t>
            </a:r>
            <a:r>
              <a:rPr lang="ru-RU" sz="2000" dirty="0"/>
              <a:t>, и дешифратор </a:t>
            </a:r>
            <a:r>
              <a:rPr lang="ru-RU" sz="2000" b="1" dirty="0"/>
              <a:t>ДА</a:t>
            </a:r>
            <a:r>
              <a:rPr lang="ru-RU" sz="2000" dirty="0"/>
              <a:t>. Обесточивается </a:t>
            </a:r>
            <a:r>
              <a:rPr lang="ru-RU" sz="2000" b="1" dirty="0"/>
              <a:t>реле 7Ж</a:t>
            </a:r>
            <a:r>
              <a:rPr lang="ru-RU" sz="2000" dirty="0"/>
              <a:t>, и </a:t>
            </a:r>
            <a:r>
              <a:rPr lang="ru-RU" sz="2000" b="1" dirty="0">
                <a:solidFill>
                  <a:srgbClr val="002060"/>
                </a:solidFill>
              </a:rPr>
              <a:t>на светофоре 7 загорается красный огонь</a:t>
            </a:r>
            <a:r>
              <a:rPr lang="ru-RU" sz="2000" dirty="0"/>
              <a:t>, </a:t>
            </a:r>
            <a:r>
              <a:rPr lang="ru-RU" sz="2000" b="1" dirty="0"/>
              <a:t>а в рельсовую цепь 9П начинает поступать код КЖ и </a:t>
            </a:r>
            <a:r>
              <a:rPr lang="ru-RU" sz="2000" b="1" dirty="0">
                <a:solidFill>
                  <a:srgbClr val="002060"/>
                </a:solidFill>
              </a:rPr>
              <a:t>на светофоре </a:t>
            </a:r>
            <a:r>
              <a:rPr lang="ru-RU" sz="2000" b="1" dirty="0" smtClean="0">
                <a:solidFill>
                  <a:srgbClr val="002060"/>
                </a:solidFill>
              </a:rPr>
              <a:t>9 загорается </a:t>
            </a:r>
            <a:r>
              <a:rPr lang="ru-RU" sz="2000" b="1" dirty="0">
                <a:solidFill>
                  <a:srgbClr val="002060"/>
                </a:solidFill>
              </a:rPr>
              <a:t>желтый огонь.</a:t>
            </a:r>
          </a:p>
          <a:p>
            <a:pPr marL="0" indent="0" algn="just">
              <a:buNone/>
            </a:pPr>
            <a:endParaRPr lang="ru-RU" sz="2000" b="1" dirty="0" smtClean="0">
              <a:solidFill>
                <a:srgbClr val="002060"/>
              </a:solidFill>
            </a:endParaRPr>
          </a:p>
        </p:txBody>
      </p:sp>
      <p:sp>
        <p:nvSpPr>
          <p:cNvPr id="24" name="Стрелка влево 23"/>
          <p:cNvSpPr/>
          <p:nvPr/>
        </p:nvSpPr>
        <p:spPr>
          <a:xfrm>
            <a:off x="3675250" y="551450"/>
            <a:ext cx="717736" cy="257445"/>
          </a:xfrm>
          <a:prstGeom prst="lef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 name="Прямая со стрелкой 15"/>
          <p:cNvCxnSpPr/>
          <p:nvPr/>
        </p:nvCxnSpPr>
        <p:spPr>
          <a:xfrm flipH="1">
            <a:off x="3866029" y="3152567"/>
            <a:ext cx="1123950" cy="0"/>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6264322" y="4168588"/>
            <a:ext cx="27295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7246961" y="3164305"/>
            <a:ext cx="166285" cy="1203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585411" y="1696453"/>
            <a:ext cx="44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Прямоугольник 22"/>
          <p:cNvSpPr/>
          <p:nvPr/>
        </p:nvSpPr>
        <p:spPr>
          <a:xfrm>
            <a:off x="3708227" y="275720"/>
            <a:ext cx="506870" cy="369332"/>
          </a:xfrm>
          <a:prstGeom prst="rect">
            <a:avLst/>
          </a:prstGeom>
        </p:spPr>
        <p:txBody>
          <a:bodyPr wrap="none">
            <a:spAutoFit/>
          </a:bodyPr>
          <a:lstStyle/>
          <a:p>
            <a:r>
              <a:rPr lang="ru-RU" b="1" dirty="0">
                <a:solidFill>
                  <a:srgbClr val="C00000"/>
                </a:solidFill>
              </a:rPr>
              <a:t>КЖ</a:t>
            </a:r>
            <a:endParaRPr lang="ru-RU" dirty="0">
              <a:solidFill>
                <a:srgbClr val="C00000"/>
              </a:solidFill>
            </a:endParaRPr>
          </a:p>
        </p:txBody>
      </p:sp>
      <p:cxnSp>
        <p:nvCxnSpPr>
          <p:cNvPr id="25" name="Прямая со стрелкой 24"/>
          <p:cNvCxnSpPr/>
          <p:nvPr/>
        </p:nvCxnSpPr>
        <p:spPr>
          <a:xfrm flipH="1">
            <a:off x="5081098" y="2686123"/>
            <a:ext cx="166285" cy="12031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4925558" y="1636296"/>
            <a:ext cx="32182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15897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4776716"/>
            <a:ext cx="9144000" cy="2081284"/>
          </a:xfrm>
        </p:spPr>
        <p:txBody>
          <a:bodyPr>
            <a:normAutofit lnSpcReduction="10000"/>
          </a:bodyPr>
          <a:lstStyle/>
          <a:p>
            <a:pPr marL="0" indent="0" algn="just">
              <a:buNone/>
            </a:pPr>
            <a:r>
              <a:rPr lang="ru-RU" sz="2000" dirty="0" smtClean="0"/>
              <a:t>        </a:t>
            </a:r>
            <a:r>
              <a:rPr lang="ru-RU" sz="2000" b="1" dirty="0" smtClean="0"/>
              <a:t>В </a:t>
            </a:r>
            <a:r>
              <a:rPr lang="ru-RU" sz="2000" b="1" dirty="0"/>
              <a:t>настоящее время </a:t>
            </a:r>
            <a:r>
              <a:rPr lang="ru-RU" sz="2000" b="1" dirty="0">
                <a:solidFill>
                  <a:srgbClr val="002060"/>
                </a:solidFill>
              </a:rPr>
              <a:t>двухпутная кодовая АБ </a:t>
            </a:r>
            <a:r>
              <a:rPr lang="ru-RU" sz="2000" b="1" dirty="0"/>
              <a:t>работает совместно </a:t>
            </a:r>
            <a:r>
              <a:rPr lang="ru-RU" sz="2000" b="1" dirty="0">
                <a:solidFill>
                  <a:srgbClr val="002060"/>
                </a:solidFill>
              </a:rPr>
              <a:t>с АЛС непрерывного действия</a:t>
            </a:r>
            <a:r>
              <a:rPr lang="ru-RU" sz="2000" dirty="0"/>
              <a:t>, </a:t>
            </a:r>
            <a:r>
              <a:rPr lang="ru-RU" sz="2000" b="1" dirty="0">
                <a:solidFill>
                  <a:srgbClr val="002060"/>
                </a:solidFill>
              </a:rPr>
              <a:t>устройствами диспетчерского контроля </a:t>
            </a:r>
            <a:r>
              <a:rPr lang="ru-RU" sz="2000" dirty="0"/>
              <a:t>и </a:t>
            </a:r>
            <a:r>
              <a:rPr lang="ru-RU" sz="2000" b="1" dirty="0">
                <a:solidFill>
                  <a:srgbClr val="002060"/>
                </a:solidFill>
              </a:rPr>
              <a:t>устройствами для организации временного двустороннего движения по одному из путей </a:t>
            </a:r>
            <a:r>
              <a:rPr lang="ru-RU" sz="2000" dirty="0"/>
              <a:t>при закрытии другого на время производства ремонтных и строительных работ. </a:t>
            </a:r>
            <a:endParaRPr lang="ru-RU" sz="2000" dirty="0" smtClean="0"/>
          </a:p>
          <a:p>
            <a:pPr marL="0" indent="0" algn="just">
              <a:buNone/>
            </a:pPr>
            <a:r>
              <a:rPr lang="ru-RU" sz="2000" dirty="0" smtClean="0"/>
              <a:t>       Поэтому </a:t>
            </a:r>
            <a:r>
              <a:rPr lang="ru-RU" sz="2000" b="1" dirty="0">
                <a:solidFill>
                  <a:srgbClr val="002060"/>
                </a:solidFill>
              </a:rPr>
              <a:t>указанная АБ</a:t>
            </a:r>
            <a:r>
              <a:rPr lang="ru-RU" sz="2000" dirty="0"/>
              <a:t> </a:t>
            </a:r>
            <a:r>
              <a:rPr lang="ru-RU" sz="2000" b="1" dirty="0"/>
              <a:t>позволяет регулировать движение </a:t>
            </a:r>
            <a:r>
              <a:rPr lang="ru-RU" sz="2000" b="1" dirty="0">
                <a:solidFill>
                  <a:srgbClr val="002060"/>
                </a:solidFill>
              </a:rPr>
              <a:t>в правильном направлении</a:t>
            </a:r>
            <a:r>
              <a:rPr lang="ru-RU" sz="2000" dirty="0"/>
              <a:t> по существующим </a:t>
            </a:r>
            <a:r>
              <a:rPr lang="ru-RU" sz="2000" b="1" dirty="0">
                <a:solidFill>
                  <a:srgbClr val="C00000"/>
                </a:solidFill>
              </a:rPr>
              <a:t>сигналам АБ и сигналам АЛС</a:t>
            </a:r>
            <a:r>
              <a:rPr lang="ru-RU" sz="2000" dirty="0"/>
              <a:t>, а </a:t>
            </a:r>
            <a:r>
              <a:rPr lang="ru-RU" sz="2000" b="1" dirty="0">
                <a:solidFill>
                  <a:srgbClr val="002060"/>
                </a:solidFill>
              </a:rPr>
              <a:t>в неправильном направлении</a:t>
            </a:r>
            <a:r>
              <a:rPr lang="ru-RU" sz="2000" dirty="0"/>
              <a:t> — </a:t>
            </a:r>
            <a:r>
              <a:rPr lang="ru-RU" sz="2000" b="1" dirty="0">
                <a:solidFill>
                  <a:srgbClr val="C00000"/>
                </a:solidFill>
              </a:rPr>
              <a:t>только по сигналам АЛС.</a:t>
            </a:r>
          </a:p>
          <a:p>
            <a:pPr marL="0" indent="0" algn="just">
              <a:buNone/>
            </a:pPr>
            <a:endParaRPr lang="ru-RU" sz="2000" b="1"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676363" y="306447"/>
            <a:ext cx="7625553" cy="4569827"/>
          </a:xfrm>
          <a:prstGeom prst="rect">
            <a:avLst/>
          </a:prstGeom>
        </p:spPr>
      </p:pic>
      <p:sp>
        <p:nvSpPr>
          <p:cNvPr id="5" name="Блок-схема: узел 4"/>
          <p:cNvSpPr/>
          <p:nvPr/>
        </p:nvSpPr>
        <p:spPr>
          <a:xfrm>
            <a:off x="2388739" y="870593"/>
            <a:ext cx="241079" cy="21776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Блок-схема: узел 5"/>
          <p:cNvSpPr/>
          <p:nvPr/>
        </p:nvSpPr>
        <p:spPr>
          <a:xfrm>
            <a:off x="4925558" y="856945"/>
            <a:ext cx="241079" cy="21776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 стрелкой 7"/>
          <p:cNvCxnSpPr/>
          <p:nvPr/>
        </p:nvCxnSpPr>
        <p:spPr>
          <a:xfrm>
            <a:off x="859809" y="3930555"/>
            <a:ext cx="152893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2388739" y="3930555"/>
            <a:ext cx="381757"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439237" y="3930555"/>
            <a:ext cx="904938"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410075" y="3940080"/>
            <a:ext cx="304800" cy="10918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V="1">
            <a:off x="4810125" y="3857625"/>
            <a:ext cx="476250" cy="182112"/>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315075" y="389022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36211" y="3836933"/>
            <a:ext cx="438150" cy="243627"/>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6667500" y="4231823"/>
            <a:ext cx="1114425"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Блок-схема: узел 21"/>
          <p:cNvSpPr/>
          <p:nvPr/>
        </p:nvSpPr>
        <p:spPr>
          <a:xfrm>
            <a:off x="7413246" y="843297"/>
            <a:ext cx="241079" cy="21776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8301916" y="584175"/>
            <a:ext cx="520079" cy="184793"/>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48017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9433" y="133114"/>
            <a:ext cx="8283338" cy="1325563"/>
          </a:xfrm>
        </p:spPr>
        <p:txBody>
          <a:bodyPr>
            <a:normAutofit fontScale="90000"/>
          </a:bodyPr>
          <a:lstStyle/>
          <a:p>
            <a:r>
              <a:rPr lang="ru-RU" sz="3600" b="1" u="sng" dirty="0">
                <a:solidFill>
                  <a:srgbClr val="002060"/>
                </a:solidFill>
                <a:latin typeface="+mn-lt"/>
              </a:rPr>
              <a:t>Автоблокировка с тональными рельсовыми цепями и централизованным </a:t>
            </a:r>
            <a:r>
              <a:rPr lang="ru-RU" sz="3600" b="1" u="sng" dirty="0" smtClean="0">
                <a:solidFill>
                  <a:srgbClr val="002060"/>
                </a:solidFill>
                <a:latin typeface="+mn-lt"/>
              </a:rPr>
              <a:t>размещением</a:t>
            </a:r>
            <a:br>
              <a:rPr lang="ru-RU" sz="3600" b="1" u="sng" dirty="0" smtClean="0">
                <a:solidFill>
                  <a:srgbClr val="002060"/>
                </a:solidFill>
                <a:latin typeface="+mn-lt"/>
              </a:rPr>
            </a:br>
            <a:r>
              <a:rPr lang="ru-RU" sz="3600" b="1" dirty="0">
                <a:solidFill>
                  <a:srgbClr val="002060"/>
                </a:solidFill>
                <a:latin typeface="+mn-lt"/>
              </a:rPr>
              <a:t> </a:t>
            </a:r>
            <a:r>
              <a:rPr lang="ru-RU" sz="3600" b="1" dirty="0" smtClean="0">
                <a:solidFill>
                  <a:srgbClr val="002060"/>
                </a:solidFill>
                <a:latin typeface="+mn-lt"/>
              </a:rPr>
              <a:t>               </a:t>
            </a:r>
            <a:r>
              <a:rPr lang="ru-RU" sz="3600" b="1" u="sng" dirty="0">
                <a:solidFill>
                  <a:srgbClr val="002060"/>
                </a:solidFill>
                <a:latin typeface="+mn-lt"/>
              </a:rPr>
              <a:t>оборудования </a:t>
            </a:r>
            <a:r>
              <a:rPr lang="ru-RU" sz="3600" b="1" u="sng" dirty="0" smtClean="0">
                <a:solidFill>
                  <a:srgbClr val="002060"/>
                </a:solidFill>
                <a:latin typeface="+mn-lt"/>
              </a:rPr>
              <a:t>АБТЦ-2000</a:t>
            </a:r>
            <a:endParaRPr lang="ru-RU" u="sng" dirty="0"/>
          </a:p>
        </p:txBody>
      </p:sp>
      <p:pic>
        <p:nvPicPr>
          <p:cNvPr id="3" name="Рисунок 2"/>
          <p:cNvPicPr>
            <a:picLocks noChangeAspect="1"/>
          </p:cNvPicPr>
          <p:nvPr/>
        </p:nvPicPr>
        <p:blipFill rotWithShape="1">
          <a:blip r:embed="rId2"/>
          <a:srcRect t="16521" b="14925"/>
          <a:stretch/>
        </p:blipFill>
        <p:spPr>
          <a:xfrm>
            <a:off x="283902" y="1842448"/>
            <a:ext cx="8534400" cy="4394579"/>
          </a:xfrm>
          <a:prstGeom prst="rect">
            <a:avLst/>
          </a:prstGeom>
        </p:spPr>
      </p:pic>
    </p:spTree>
    <p:extLst>
      <p:ext uri="{BB962C8B-B14F-4D97-AF65-F5344CB8AC3E}">
        <p14:creationId xmlns:p14="http://schemas.microsoft.com/office/powerpoint/2010/main" val="3139043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105809"/>
            <a:ext cx="9104864" cy="1527748"/>
          </a:xfrm>
        </p:spPr>
        <p:txBody>
          <a:bodyPr>
            <a:normAutofit/>
          </a:bodyPr>
          <a:lstStyle/>
          <a:p>
            <a:pPr marL="0" indent="0" algn="just">
              <a:buNone/>
            </a:pPr>
            <a:r>
              <a:rPr lang="ru-RU" sz="2000" b="1" dirty="0" smtClean="0">
                <a:solidFill>
                  <a:srgbClr val="C00000"/>
                </a:solidFill>
              </a:rPr>
              <a:t>     Система </a:t>
            </a:r>
            <a:r>
              <a:rPr lang="ru-RU" sz="2000" b="1" dirty="0">
                <a:solidFill>
                  <a:srgbClr val="C00000"/>
                </a:solidFill>
              </a:rPr>
              <a:t>АБТЦ </a:t>
            </a:r>
            <a:r>
              <a:rPr lang="ru-RU" sz="2000" b="1" dirty="0"/>
              <a:t>предназначена </a:t>
            </a:r>
            <a:r>
              <a:rPr lang="ru-RU" sz="2000" b="1" dirty="0">
                <a:solidFill>
                  <a:srgbClr val="002060"/>
                </a:solidFill>
              </a:rPr>
              <a:t>для двухпутных участков железных дорог с нормальным сопротивлением балласта, обслуживаемых любым видом тяги поездов</a:t>
            </a:r>
            <a:r>
              <a:rPr lang="ru-RU" sz="2000" b="1" dirty="0"/>
              <a:t> (автономной, электротягой постоянного или переменного тока). </a:t>
            </a:r>
            <a:r>
              <a:rPr lang="ru-RU" sz="2000" dirty="0"/>
              <a:t>Эта система позволяет повысить надежность работы устройств АБ, снизить эксплуатационные затраты, а также время устранения неисправностей.</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8" name="Рисунок 7"/>
          <p:cNvPicPr>
            <a:picLocks noChangeAspect="1"/>
          </p:cNvPicPr>
          <p:nvPr/>
        </p:nvPicPr>
        <p:blipFill rotWithShape="1">
          <a:blip r:embed="rId2"/>
          <a:srcRect t="5026"/>
          <a:stretch/>
        </p:blipFill>
        <p:spPr>
          <a:xfrm>
            <a:off x="611511" y="332547"/>
            <a:ext cx="8157515" cy="4773261"/>
          </a:xfrm>
          <a:prstGeom prst="rect">
            <a:avLst/>
          </a:prstGeom>
        </p:spPr>
      </p:pic>
    </p:spTree>
    <p:extLst>
      <p:ext uri="{BB962C8B-B14F-4D97-AF65-F5344CB8AC3E}">
        <p14:creationId xmlns:p14="http://schemas.microsoft.com/office/powerpoint/2010/main" val="99567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144549"/>
            <a:ext cx="9036496" cy="1984839"/>
          </a:xfrm>
        </p:spPr>
        <p:txBody>
          <a:bodyPr>
            <a:normAutofit/>
          </a:bodyPr>
          <a:lstStyle/>
          <a:p>
            <a:pPr marL="0" indent="0" algn="just">
              <a:buNone/>
            </a:pPr>
            <a:r>
              <a:rPr lang="ru-RU" sz="2000" b="1" dirty="0"/>
              <a:t>Движение поездов </a:t>
            </a:r>
            <a:r>
              <a:rPr lang="ru-RU" sz="2000" b="1" dirty="0">
                <a:solidFill>
                  <a:srgbClr val="C00000"/>
                </a:solidFill>
              </a:rPr>
              <a:t>на однопутных перегонах</a:t>
            </a:r>
            <a:r>
              <a:rPr lang="ru-RU" sz="2000" b="1" dirty="0"/>
              <a:t>, оборудованных </a:t>
            </a:r>
            <a:r>
              <a:rPr lang="ru-RU" sz="2000" b="1" dirty="0">
                <a:solidFill>
                  <a:srgbClr val="C00000"/>
                </a:solidFill>
              </a:rPr>
              <a:t>автоблокировкой для двустороннего движения</a:t>
            </a:r>
            <a:r>
              <a:rPr lang="ru-RU" sz="2000" b="1" dirty="0"/>
              <a:t>, </a:t>
            </a:r>
            <a:r>
              <a:rPr lang="ru-RU" sz="2000" b="1" dirty="0">
                <a:solidFill>
                  <a:srgbClr val="002060"/>
                </a:solidFill>
              </a:rPr>
              <a:t>осуществляется в обоих направлениях</a:t>
            </a:r>
            <a:r>
              <a:rPr lang="ru-RU" sz="2000" b="1" dirty="0" smtClean="0">
                <a:solidFill>
                  <a:srgbClr val="002060"/>
                </a:solidFill>
              </a:rPr>
              <a:t>. </a:t>
            </a:r>
          </a:p>
        </p:txBody>
      </p:sp>
      <p:sp>
        <p:nvSpPr>
          <p:cNvPr id="2" name="Прямоугольник 1"/>
          <p:cNvSpPr/>
          <p:nvPr/>
        </p:nvSpPr>
        <p:spPr>
          <a:xfrm>
            <a:off x="2843808" y="543494"/>
            <a:ext cx="3251403" cy="400110"/>
          </a:xfrm>
          <a:prstGeom prst="rect">
            <a:avLst/>
          </a:prstGeom>
        </p:spPr>
        <p:txBody>
          <a:bodyPr wrap="none">
            <a:spAutoFit/>
          </a:bodyPr>
          <a:lstStyle/>
          <a:p>
            <a:r>
              <a:rPr lang="ru-RU" sz="2000" b="1" u="sng" dirty="0" smtClean="0">
                <a:solidFill>
                  <a:srgbClr val="7030A0"/>
                </a:solidFill>
              </a:rPr>
              <a:t>Однопутная </a:t>
            </a:r>
            <a:r>
              <a:rPr lang="ru-RU" sz="2000" b="1" u="sng" dirty="0">
                <a:solidFill>
                  <a:srgbClr val="7030A0"/>
                </a:solidFill>
              </a:rPr>
              <a:t>двухсторонняя</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23437" b="58713"/>
          <a:stretch/>
        </p:blipFill>
        <p:spPr bwMode="auto">
          <a:xfrm>
            <a:off x="0" y="1548653"/>
            <a:ext cx="9144000" cy="12241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508104" y="2276872"/>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139952" y="228932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364088" y="192041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894004" y="228932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08902" y="192041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2436462" y="1920414"/>
            <a:ext cx="432048" cy="32403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898449" y="6550223"/>
            <a:ext cx="2245551" cy="307777"/>
          </a:xfrm>
          <a:prstGeom prst="rect">
            <a:avLst/>
          </a:prstGeom>
        </p:spPr>
        <p:txBody>
          <a:bodyPr wrap="none">
            <a:spAutoFit/>
          </a:bodyPr>
          <a:lstStyle/>
          <a:p>
            <a:r>
              <a:rPr lang="ru-RU" sz="1400" dirty="0"/>
              <a:t>(ИДП Приложение №1 п.1)</a:t>
            </a:r>
          </a:p>
        </p:txBody>
      </p:sp>
      <p:pic>
        <p:nvPicPr>
          <p:cNvPr id="14" name="Picture 2"/>
          <p:cNvPicPr>
            <a:picLocks noChangeAspect="1" noChangeArrowheads="1"/>
          </p:cNvPicPr>
          <p:nvPr/>
        </p:nvPicPr>
        <p:blipFill>
          <a:blip r:embed="rId4" cstate="print"/>
          <a:srcRect b="-71"/>
          <a:stretch>
            <a:fillRect/>
          </a:stretch>
        </p:blipFill>
        <p:spPr bwMode="auto">
          <a:xfrm>
            <a:off x="-110288" y="1906967"/>
            <a:ext cx="913535" cy="343899"/>
          </a:xfrm>
          <a:prstGeom prst="rect">
            <a:avLst/>
          </a:prstGeom>
          <a:noFill/>
          <a:ln w="9525">
            <a:noFill/>
            <a:miter lim="800000"/>
            <a:headEnd/>
            <a:tailEnd/>
          </a:ln>
          <a:effectLst/>
        </p:spPr>
      </p:pic>
      <p:pic>
        <p:nvPicPr>
          <p:cNvPr id="15" name="Picture 2"/>
          <p:cNvPicPr>
            <a:picLocks noChangeAspect="1" noChangeArrowheads="1"/>
          </p:cNvPicPr>
          <p:nvPr/>
        </p:nvPicPr>
        <p:blipFill>
          <a:blip r:embed="rId4" cstate="print"/>
          <a:srcRect b="-71"/>
          <a:stretch>
            <a:fillRect/>
          </a:stretch>
        </p:blipFill>
        <p:spPr bwMode="auto">
          <a:xfrm>
            <a:off x="8552592" y="2197603"/>
            <a:ext cx="913535" cy="343899"/>
          </a:xfrm>
          <a:prstGeom prst="rect">
            <a:avLst/>
          </a:prstGeom>
          <a:noFill/>
          <a:ln w="9525">
            <a:noFill/>
            <a:miter lim="800000"/>
            <a:headEnd/>
            <a:tailEnd/>
          </a:ln>
          <a:effectLst/>
        </p:spPr>
      </p:pic>
      <p:cxnSp>
        <p:nvCxnSpPr>
          <p:cNvPr id="17" name="Прямая соединительная линия 16"/>
          <p:cNvCxnSpPr/>
          <p:nvPr/>
        </p:nvCxnSpPr>
        <p:spPr>
          <a:xfrm>
            <a:off x="8379214" y="2541502"/>
            <a:ext cx="913535"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377995" y="2258799"/>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13447" y="2263425"/>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0" y="1952919"/>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4" name="Стрелка вправо 3"/>
          <p:cNvSpPr/>
          <p:nvPr/>
        </p:nvSpPr>
        <p:spPr>
          <a:xfrm>
            <a:off x="53751" y="2622627"/>
            <a:ext cx="8524177" cy="371761"/>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лево 4"/>
          <p:cNvSpPr/>
          <p:nvPr/>
        </p:nvSpPr>
        <p:spPr>
          <a:xfrm>
            <a:off x="430306" y="1288514"/>
            <a:ext cx="8147623" cy="383309"/>
          </a:xfrm>
          <a:prstGeom prst="leftArrow">
            <a:avLst/>
          </a:prstGeom>
          <a:solidFill>
            <a:srgbClr val="92D050"/>
          </a:solid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7309048" y="2373109"/>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pic>
        <p:nvPicPr>
          <p:cNvPr id="2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2249916" y="1875676"/>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p:cNvSpPr/>
          <p:nvPr/>
        </p:nvSpPr>
        <p:spPr>
          <a:xfrm>
            <a:off x="371697" y="2348380"/>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sp>
        <p:nvSpPr>
          <p:cNvPr id="27" name="Прямоугольник 26"/>
          <p:cNvSpPr/>
          <p:nvPr/>
        </p:nvSpPr>
        <p:spPr>
          <a:xfrm>
            <a:off x="8537587" y="1980535"/>
            <a:ext cx="309571" cy="19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tx1"/>
              </a:solidFill>
            </a:endParaRPr>
          </a:p>
        </p:txBody>
      </p:sp>
    </p:spTree>
    <p:extLst>
      <p:ext uri="{BB962C8B-B14F-4D97-AF65-F5344CB8AC3E}">
        <p14:creationId xmlns:p14="http://schemas.microsoft.com/office/powerpoint/2010/main" val="15316338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894" y="4061010"/>
            <a:ext cx="9103659" cy="2394381"/>
          </a:xfrm>
        </p:spPr>
        <p:txBody>
          <a:bodyPr>
            <a:normAutofit/>
          </a:bodyPr>
          <a:lstStyle/>
          <a:p>
            <a:pPr marL="0" indent="0" algn="just">
              <a:buNone/>
            </a:pPr>
            <a:r>
              <a:rPr lang="ru-RU" sz="2000" dirty="0" smtClean="0"/>
              <a:t>       Схемные </a:t>
            </a:r>
            <a:r>
              <a:rPr lang="ru-RU" sz="2000" dirty="0"/>
              <a:t>решения системы АБТЦ-2000 выполнены на реле типа РЭЛ, АНШ и НМШ. </a:t>
            </a:r>
            <a:r>
              <a:rPr lang="ru-RU" sz="2000" b="1" dirty="0">
                <a:solidFill>
                  <a:srgbClr val="002060"/>
                </a:solidFill>
              </a:rPr>
              <a:t>Основу системы АБТЦ </a:t>
            </a:r>
            <a:r>
              <a:rPr lang="ru-RU" sz="2000" b="1" dirty="0"/>
              <a:t>составляют </a:t>
            </a:r>
            <a:r>
              <a:rPr lang="ru-RU" sz="2000" b="1" dirty="0">
                <a:solidFill>
                  <a:srgbClr val="C00000"/>
                </a:solidFill>
              </a:rPr>
              <a:t>тональные рельсовые цепи (ТРЦ) без изолирующих стыков</a:t>
            </a:r>
            <a:r>
              <a:rPr lang="ru-RU" sz="2000" dirty="0"/>
              <a:t>, в которых используются амплитудно-модулированные сигналы с </a:t>
            </a:r>
            <a:r>
              <a:rPr lang="ru-RU" sz="2000" dirty="0" smtClean="0"/>
              <a:t>несущими частотами </a:t>
            </a:r>
            <a:r>
              <a:rPr lang="ru-RU" sz="2000" dirty="0"/>
              <a:t>420...780 Гц и частотами модуляции 8 или 12 Гц</a:t>
            </a:r>
            <a:r>
              <a:rPr lang="ru-RU" sz="2000" dirty="0" smtClean="0"/>
              <a:t>.</a:t>
            </a:r>
          </a:p>
          <a:p>
            <a:pPr marL="0" indent="0" algn="just">
              <a:buNone/>
            </a:pPr>
            <a:r>
              <a:rPr lang="ru-RU" sz="2000" dirty="0"/>
              <a:t> </a:t>
            </a:r>
            <a:r>
              <a:rPr lang="ru-RU" sz="2000" dirty="0" smtClean="0"/>
              <a:t>      </a:t>
            </a:r>
            <a:r>
              <a:rPr lang="ru-RU" sz="2000" b="1" dirty="0" smtClean="0">
                <a:solidFill>
                  <a:srgbClr val="002060"/>
                </a:solidFill>
              </a:rPr>
              <a:t>Для </a:t>
            </a:r>
            <a:r>
              <a:rPr lang="ru-RU" sz="2000" b="1" dirty="0">
                <a:solidFill>
                  <a:srgbClr val="002060"/>
                </a:solidFill>
              </a:rPr>
              <a:t>исключения перекрытия светофора </a:t>
            </a:r>
            <a:r>
              <a:rPr lang="ru-RU" sz="2000" b="1" dirty="0"/>
              <a:t>приближающимся поездом </a:t>
            </a:r>
            <a:r>
              <a:rPr lang="ru-RU" sz="2000" b="1" dirty="0" smtClean="0">
                <a:solidFill>
                  <a:srgbClr val="C00000"/>
                </a:solidFill>
              </a:rPr>
              <a:t>точка </a:t>
            </a:r>
            <a:r>
              <a:rPr lang="ru-RU" sz="2000" b="1" dirty="0">
                <a:solidFill>
                  <a:srgbClr val="C00000"/>
                </a:solidFill>
              </a:rPr>
              <a:t>подключения аппаратуры РЦ </a:t>
            </a:r>
            <a:r>
              <a:rPr lang="ru-RU" sz="2000" b="1" dirty="0"/>
              <a:t>выносится на 40 м </a:t>
            </a:r>
            <a:r>
              <a:rPr lang="ru-RU" sz="2000" dirty="0"/>
              <a:t>по направлению движения за светофор для обеспечения зоны дополнительного шунтирования (не более 40 м).</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126656" y="568080"/>
            <a:ext cx="8850346" cy="3364975"/>
          </a:xfrm>
          <a:prstGeom prst="rect">
            <a:avLst/>
          </a:prstGeom>
        </p:spPr>
      </p:pic>
      <p:cxnSp>
        <p:nvCxnSpPr>
          <p:cNvPr id="6" name="Прямая соединительная линия 5"/>
          <p:cNvCxnSpPr/>
          <p:nvPr/>
        </p:nvCxnSpPr>
        <p:spPr>
          <a:xfrm>
            <a:off x="4605818" y="1978925"/>
            <a:ext cx="74410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srcRect b="-71"/>
          <a:stretch>
            <a:fillRect/>
          </a:stretch>
        </p:blipFill>
        <p:spPr bwMode="auto">
          <a:xfrm>
            <a:off x="2272531" y="568080"/>
            <a:ext cx="1109339" cy="417609"/>
          </a:xfrm>
          <a:prstGeom prst="rect">
            <a:avLst/>
          </a:prstGeom>
          <a:noFill/>
          <a:ln w="9525">
            <a:noFill/>
            <a:miter lim="800000"/>
            <a:headEnd/>
            <a:tailEnd/>
          </a:ln>
          <a:effectLst/>
        </p:spPr>
      </p:pic>
      <p:cxnSp>
        <p:nvCxnSpPr>
          <p:cNvPr id="9" name="Прямая со стрелкой 8"/>
          <p:cNvCxnSpPr/>
          <p:nvPr/>
        </p:nvCxnSpPr>
        <p:spPr>
          <a:xfrm>
            <a:off x="3388831" y="1122552"/>
            <a:ext cx="1828800" cy="7001"/>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117122" y="493859"/>
            <a:ext cx="686406" cy="923330"/>
          </a:xfrm>
          <a:prstGeom prst="rect">
            <a:avLst/>
          </a:prstGeom>
        </p:spPr>
        <p:txBody>
          <a:bodyPr wrap="none">
            <a:spAutoFit/>
          </a:bodyPr>
          <a:lstStyle/>
          <a:p>
            <a:r>
              <a:rPr lang="ru-RU" sz="5400" b="1" dirty="0" smtClean="0">
                <a:solidFill>
                  <a:srgbClr val="C00000"/>
                </a:solidFill>
              </a:rPr>
              <a:t>*</a:t>
            </a:r>
            <a:r>
              <a:rPr lang="ru-RU" sz="5400" b="1" dirty="0" smtClean="0"/>
              <a:t> </a:t>
            </a:r>
            <a:endParaRPr lang="ru-RU" sz="5400" dirty="0"/>
          </a:p>
        </p:txBody>
      </p:sp>
    </p:spTree>
    <p:extLst>
      <p:ext uri="{BB962C8B-B14F-4D97-AF65-F5344CB8AC3E}">
        <p14:creationId xmlns:p14="http://schemas.microsoft.com/office/powerpoint/2010/main" val="1311338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016355"/>
            <a:ext cx="9144000" cy="1626492"/>
          </a:xfrm>
        </p:spPr>
        <p:txBody>
          <a:bodyPr>
            <a:normAutofit/>
          </a:bodyPr>
          <a:lstStyle/>
          <a:p>
            <a:pPr marL="0" indent="0" algn="just">
              <a:buNone/>
            </a:pPr>
            <a:r>
              <a:rPr lang="ru-RU" sz="2000" dirty="0" smtClean="0"/>
              <a:t>    </a:t>
            </a:r>
            <a:r>
              <a:rPr lang="ru-RU" sz="2000" b="1" dirty="0" smtClean="0">
                <a:solidFill>
                  <a:srgbClr val="002060"/>
                </a:solidFill>
              </a:rPr>
              <a:t>Аппаратура </a:t>
            </a:r>
            <a:r>
              <a:rPr lang="ru-RU" sz="2000" b="1" dirty="0">
                <a:solidFill>
                  <a:srgbClr val="002060"/>
                </a:solidFill>
              </a:rPr>
              <a:t>АБТЦ размещается</a:t>
            </a:r>
            <a:r>
              <a:rPr lang="ru-RU" sz="2000" dirty="0"/>
              <a:t> </a:t>
            </a:r>
            <a:r>
              <a:rPr lang="ru-RU" sz="2000" b="1" dirty="0">
                <a:solidFill>
                  <a:srgbClr val="C00000"/>
                </a:solidFill>
              </a:rPr>
              <a:t>на станциях, ограничивающих перегон</a:t>
            </a:r>
            <a:r>
              <a:rPr lang="ru-RU" sz="2000" dirty="0"/>
              <a:t>, в транспортабельных модулях или на постах ЭЦ. Соединение постовой и перегонной аппаратуры, а также увязка аппаратуры, расположенной на смежных станциях, осуществляется двумя сигнально-блокировочными кабелями парной скрутки для каждого пути.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1463488" y="440125"/>
            <a:ext cx="6096000" cy="4572000"/>
          </a:xfrm>
          <a:prstGeom prst="rect">
            <a:avLst/>
          </a:prstGeom>
        </p:spPr>
      </p:pic>
    </p:spTree>
    <p:extLst>
      <p:ext uri="{BB962C8B-B14F-4D97-AF65-F5344CB8AC3E}">
        <p14:creationId xmlns:p14="http://schemas.microsoft.com/office/powerpoint/2010/main" val="35883838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47" y="4491317"/>
            <a:ext cx="9144000" cy="2366683"/>
          </a:xfrm>
        </p:spPr>
        <p:txBody>
          <a:bodyPr>
            <a:normAutofit/>
          </a:bodyPr>
          <a:lstStyle/>
          <a:p>
            <a:pPr marL="0" indent="0" algn="just">
              <a:buNone/>
              <a:tabLst>
                <a:tab pos="3767138" algn="l"/>
              </a:tabLst>
            </a:pPr>
            <a:r>
              <a:rPr lang="ru-RU" sz="2000" b="1" dirty="0">
                <a:solidFill>
                  <a:srgbClr val="C00000"/>
                </a:solidFill>
              </a:rPr>
              <a:t>Особенностью работы устройств АБТЦ </a:t>
            </a:r>
            <a:r>
              <a:rPr lang="ru-RU" sz="2000" b="1" dirty="0"/>
              <a:t>является</a:t>
            </a:r>
            <a:r>
              <a:rPr lang="ru-RU" sz="2000" b="1" dirty="0">
                <a:solidFill>
                  <a:srgbClr val="002060"/>
                </a:solidFill>
              </a:rPr>
              <a:t> наличие схемы замыкания и размыкания перегонных устройств, </a:t>
            </a:r>
            <a:r>
              <a:rPr lang="ru-RU" sz="2000" b="1" dirty="0"/>
              <a:t>которая</a:t>
            </a:r>
            <a:r>
              <a:rPr lang="ru-RU" sz="2000" b="1" dirty="0">
                <a:solidFill>
                  <a:srgbClr val="002060"/>
                </a:solidFill>
              </a:rPr>
              <a:t> </a:t>
            </a:r>
            <a:r>
              <a:rPr lang="ru-RU" sz="2000" b="1" dirty="0">
                <a:solidFill>
                  <a:srgbClr val="C00000"/>
                </a:solidFill>
              </a:rPr>
              <a:t>исключает</a:t>
            </a:r>
            <a:r>
              <a:rPr lang="ru-RU" sz="2000" b="1" dirty="0">
                <a:solidFill>
                  <a:srgbClr val="002060"/>
                </a:solidFill>
              </a:rPr>
              <a:t> появление разрешающего показания на светофоре в случае ложной свободности РЦ. </a:t>
            </a:r>
            <a:r>
              <a:rPr lang="ru-RU" sz="2000" b="1" dirty="0"/>
              <a:t>Работа схемы замыкания </a:t>
            </a:r>
            <a:r>
              <a:rPr lang="ru-RU" sz="2000" dirty="0"/>
              <a:t>начинается с замыкания участка удаления. При установленном поездном маршруте и  проследовании поездом выходного сигнала происходит замыкание участка удаления. Следующий по ходу движения блок-участок переходит в режим предварительного замыкания, а при занятии его поездом блок-участок окончательно замыкается.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l="7912" t="59093" r="7927" b="1647"/>
          <a:stretch/>
        </p:blipFill>
        <p:spPr>
          <a:xfrm>
            <a:off x="304005" y="1435900"/>
            <a:ext cx="8733211" cy="3055417"/>
          </a:xfrm>
          <a:prstGeom prst="rect">
            <a:avLst/>
          </a:prstGeom>
        </p:spPr>
      </p:pic>
      <p:pic>
        <p:nvPicPr>
          <p:cNvPr id="6" name="Рисунок 5"/>
          <p:cNvPicPr>
            <a:picLocks noChangeAspect="1"/>
          </p:cNvPicPr>
          <p:nvPr/>
        </p:nvPicPr>
        <p:blipFill rotWithShape="1">
          <a:blip r:embed="rId2"/>
          <a:srcRect l="7912" t="34657" r="1735" b="46517"/>
          <a:stretch/>
        </p:blipFill>
        <p:spPr>
          <a:xfrm>
            <a:off x="787724" y="340944"/>
            <a:ext cx="7604411" cy="1188393"/>
          </a:xfrm>
          <a:prstGeom prst="rect">
            <a:avLst/>
          </a:prstGeom>
        </p:spPr>
      </p:pic>
    </p:spTree>
    <p:extLst>
      <p:ext uri="{BB962C8B-B14F-4D97-AF65-F5344CB8AC3E}">
        <p14:creationId xmlns:p14="http://schemas.microsoft.com/office/powerpoint/2010/main" val="22280537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19918"/>
            <a:ext cx="9144000" cy="2030506"/>
          </a:xfrm>
        </p:spPr>
        <p:txBody>
          <a:bodyPr>
            <a:normAutofit/>
          </a:bodyPr>
          <a:lstStyle/>
          <a:p>
            <a:pPr marL="0" indent="0" algn="just">
              <a:buNone/>
              <a:tabLst>
                <a:tab pos="3767138" algn="l"/>
              </a:tabLst>
            </a:pPr>
            <a:r>
              <a:rPr lang="ru-RU" sz="2000" dirty="0" smtClean="0"/>
              <a:t>     Такая </a:t>
            </a:r>
            <a:r>
              <a:rPr lang="ru-RU" sz="2000" dirty="0"/>
              <a:t>последовательность замыкания блок-участков поездом осуществляется до конца перегона. </a:t>
            </a:r>
            <a:r>
              <a:rPr lang="ru-RU" sz="2000" b="1" dirty="0"/>
              <a:t>Контроль о замыкании блок-участков в пределах перегона </a:t>
            </a:r>
            <a:r>
              <a:rPr lang="ru-RU" sz="2000" dirty="0"/>
              <a:t>имеется на пульте ДСП станции отправления в виде светящейся ячейки «замыкание перегона». Если ни один блок-участок не замкнут, эта ячейка горит </a:t>
            </a:r>
            <a:r>
              <a:rPr lang="ru-RU" sz="2000" i="1" dirty="0"/>
              <a:t>белым огнем</a:t>
            </a:r>
            <a:r>
              <a:rPr lang="ru-RU" sz="2000" dirty="0"/>
              <a:t>, если замкнут хотя бы </a:t>
            </a:r>
            <a:r>
              <a:rPr lang="ru-RU" sz="2000" dirty="0" smtClean="0"/>
              <a:t>один блок-участок</a:t>
            </a:r>
            <a:r>
              <a:rPr lang="ru-RU" sz="2000" dirty="0"/>
              <a:t>, ячейка горит </a:t>
            </a:r>
            <a:r>
              <a:rPr lang="ru-RU" sz="2000" i="1" dirty="0"/>
              <a:t>красным огнем. </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sp>
        <p:nvSpPr>
          <p:cNvPr id="2" name="Прямоугольник 1"/>
          <p:cNvSpPr/>
          <p:nvPr/>
        </p:nvSpPr>
        <p:spPr>
          <a:xfrm>
            <a:off x="7409329" y="3751729"/>
            <a:ext cx="699247" cy="268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rotWithShape="1">
          <a:blip r:embed="rId2"/>
          <a:srcRect t="25490" b="25883"/>
          <a:stretch/>
        </p:blipFill>
        <p:spPr>
          <a:xfrm>
            <a:off x="129697" y="440125"/>
            <a:ext cx="8893280" cy="3886200"/>
          </a:xfrm>
          <a:prstGeom prst="rect">
            <a:avLst/>
          </a:prstGeom>
        </p:spPr>
      </p:pic>
      <p:sp>
        <p:nvSpPr>
          <p:cNvPr id="6" name="Прямоугольник 5"/>
          <p:cNvSpPr/>
          <p:nvPr/>
        </p:nvSpPr>
        <p:spPr>
          <a:xfrm>
            <a:off x="215153" y="2070847"/>
            <a:ext cx="860612" cy="1035424"/>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8552329" y="1573306"/>
            <a:ext cx="470648" cy="115644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748185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8497" y="110497"/>
            <a:ext cx="8971181" cy="4863196"/>
          </a:xfrm>
          <a:prstGeom prst="rect">
            <a:avLst/>
          </a:prstGeom>
        </p:spPr>
      </p:pic>
      <p:sp>
        <p:nvSpPr>
          <p:cNvPr id="3" name="Объект 2"/>
          <p:cNvSpPr>
            <a:spLocks noGrp="1"/>
          </p:cNvSpPr>
          <p:nvPr>
            <p:ph idx="1"/>
          </p:nvPr>
        </p:nvSpPr>
        <p:spPr>
          <a:xfrm>
            <a:off x="26894" y="4973693"/>
            <a:ext cx="9103659" cy="1807526"/>
          </a:xfrm>
        </p:spPr>
        <p:txBody>
          <a:bodyPr>
            <a:normAutofit/>
          </a:bodyPr>
          <a:lstStyle/>
          <a:p>
            <a:pPr marL="0" indent="0" algn="just">
              <a:buNone/>
            </a:pPr>
            <a:r>
              <a:rPr lang="ru-RU" sz="2000" dirty="0" smtClean="0"/>
              <a:t>     </a:t>
            </a:r>
            <a:r>
              <a:rPr lang="ru-RU" sz="2000" b="1" dirty="0" smtClean="0">
                <a:solidFill>
                  <a:srgbClr val="C00000"/>
                </a:solidFill>
              </a:rPr>
              <a:t>Размыкание </a:t>
            </a:r>
            <a:r>
              <a:rPr lang="ru-RU" sz="2000" b="1" dirty="0">
                <a:solidFill>
                  <a:srgbClr val="C00000"/>
                </a:solidFill>
              </a:rPr>
              <a:t>блок-участка </a:t>
            </a:r>
            <a:r>
              <a:rPr lang="ru-RU" sz="2000" b="1" dirty="0"/>
              <a:t>происходит</a:t>
            </a:r>
            <a:r>
              <a:rPr lang="ru-RU" sz="2000" dirty="0"/>
              <a:t> </a:t>
            </a:r>
            <a:r>
              <a:rPr lang="ru-RU" sz="2000" b="1" dirty="0">
                <a:solidFill>
                  <a:srgbClr val="002060"/>
                </a:solidFill>
              </a:rPr>
              <a:t>с проверкой последовательности занятия и освобождения поездом РЦ и при условии замыкания следующего блок-участка по ходу поезда.</a:t>
            </a:r>
            <a:r>
              <a:rPr lang="ru-RU" sz="2000" dirty="0"/>
              <a:t> </a:t>
            </a:r>
            <a:r>
              <a:rPr lang="ru-RU" sz="2000" b="1" dirty="0"/>
              <a:t>Такое размыкание блок-участка осуществляется автоматически под </a:t>
            </a:r>
            <a:r>
              <a:rPr lang="ru-RU" sz="2000" b="1" dirty="0" smtClean="0"/>
              <a:t>действием движущегося </a:t>
            </a:r>
            <a:r>
              <a:rPr lang="ru-RU" sz="2000" b="1" dirty="0"/>
              <a:t>поезда</a:t>
            </a:r>
            <a:r>
              <a:rPr lang="ru-RU" sz="2000" dirty="0"/>
              <a:t>. Если последовательность освобождения РЦ будет нарушена, то блок-участок останется замкнутым, а на ограждающем его светофоре сохранится запрещающее </a:t>
            </a:r>
            <a:r>
              <a:rPr lang="ru-RU" sz="2000" dirty="0" smtClean="0"/>
              <a:t>показание.</a:t>
            </a: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Picture 2"/>
          <p:cNvPicPr>
            <a:picLocks noChangeAspect="1" noChangeArrowheads="1"/>
          </p:cNvPicPr>
          <p:nvPr/>
        </p:nvPicPr>
        <p:blipFill>
          <a:blip r:embed="rId3" cstate="print"/>
          <a:srcRect b="-71"/>
          <a:stretch>
            <a:fillRect/>
          </a:stretch>
        </p:blipFill>
        <p:spPr bwMode="auto">
          <a:xfrm>
            <a:off x="3913094" y="255495"/>
            <a:ext cx="1494921" cy="496438"/>
          </a:xfrm>
          <a:prstGeom prst="rect">
            <a:avLst/>
          </a:prstGeom>
          <a:noFill/>
          <a:ln w="9525">
            <a:noFill/>
            <a:miter lim="800000"/>
            <a:headEnd/>
            <a:tailEnd/>
          </a:ln>
          <a:effectLst/>
        </p:spPr>
      </p:pic>
      <p:cxnSp>
        <p:nvCxnSpPr>
          <p:cNvPr id="7" name="Прямая со стрелкой 6"/>
          <p:cNvCxnSpPr/>
          <p:nvPr/>
        </p:nvCxnSpPr>
        <p:spPr>
          <a:xfrm>
            <a:off x="5442092" y="653708"/>
            <a:ext cx="1514902"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83216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11" y="4266069"/>
            <a:ext cx="9144000" cy="2591932"/>
          </a:xfrm>
        </p:spPr>
        <p:txBody>
          <a:bodyPr>
            <a:normAutofit lnSpcReduction="10000"/>
          </a:bodyPr>
          <a:lstStyle/>
          <a:p>
            <a:pPr marL="0" indent="0" algn="just">
              <a:buNone/>
            </a:pPr>
            <a:r>
              <a:rPr lang="ru-RU" sz="2000" b="1" dirty="0" smtClean="0"/>
              <a:t>  В </a:t>
            </a:r>
            <a:r>
              <a:rPr lang="ru-RU" sz="2000" b="1" dirty="0"/>
              <a:t>этом случае</a:t>
            </a:r>
            <a:r>
              <a:rPr lang="ru-RU" sz="2000" dirty="0"/>
              <a:t> ДСП </a:t>
            </a:r>
            <a:r>
              <a:rPr lang="ru-RU" sz="2000" u="sng" dirty="0"/>
              <a:t>станции отправления</a:t>
            </a:r>
            <a:r>
              <a:rPr lang="ru-RU" sz="2000" dirty="0"/>
              <a:t> должен связаться с ДСП </a:t>
            </a:r>
            <a:r>
              <a:rPr lang="ru-RU" sz="2000" u="sng" dirty="0"/>
              <a:t>станции приема</a:t>
            </a:r>
            <a:r>
              <a:rPr lang="ru-RU" sz="2000" dirty="0"/>
              <a:t> и получить от него подтверждение о прибытии отправленного им поезда в полном составе. Убедившись в свободности перегона, </a:t>
            </a:r>
            <a:r>
              <a:rPr lang="ru-RU" sz="2000" b="1" dirty="0">
                <a:solidFill>
                  <a:srgbClr val="002060"/>
                </a:solidFill>
              </a:rPr>
              <a:t>ДСП станции  отправления приступает к искусственному размыканию перегона</a:t>
            </a:r>
            <a:r>
              <a:rPr lang="ru-RU" sz="2000" dirty="0"/>
              <a:t>. Оно осуществляется ДСП последовательным нажатием двух кнопок, групповой со счетчиком нажатий и одной из кнопок разделки пути перегона 1НР, 2НР, 1ЧР, 2ЧР в зависимости от номера пути, установленного на нем направления движения (четного или нечетного). По окончании искусственной разделки ячейка «замыкание перегона» переключится с красного показания на белое, после чего ДСП отпускает нажатые кнопки.</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rotWithShape="1">
          <a:blip r:embed="rId2"/>
          <a:srcRect l="4958" t="23343" r="4178" b="17843"/>
          <a:stretch/>
        </p:blipFill>
        <p:spPr>
          <a:xfrm>
            <a:off x="840441" y="403766"/>
            <a:ext cx="7839636" cy="3917017"/>
          </a:xfrm>
          <a:prstGeom prst="rect">
            <a:avLst/>
          </a:prstGeom>
        </p:spPr>
      </p:pic>
      <p:sp>
        <p:nvSpPr>
          <p:cNvPr id="5" name="Прямоугольник 4"/>
          <p:cNvSpPr/>
          <p:nvPr/>
        </p:nvSpPr>
        <p:spPr>
          <a:xfrm>
            <a:off x="3381497" y="2662209"/>
            <a:ext cx="2562541" cy="1586753"/>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232212" y="2299448"/>
            <a:ext cx="2213795" cy="322729"/>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ст.отправления</a:t>
            </a:r>
            <a:endParaRPr lang="ru-RU" sz="1600" b="1" dirty="0">
              <a:solidFill>
                <a:schemeClr val="tx1"/>
              </a:solidFill>
            </a:endParaRPr>
          </a:p>
        </p:txBody>
      </p:sp>
      <p:sp>
        <p:nvSpPr>
          <p:cNvPr id="8" name="Прямоугольник 7"/>
          <p:cNvSpPr/>
          <p:nvPr/>
        </p:nvSpPr>
        <p:spPr>
          <a:xfrm>
            <a:off x="5163672" y="2380131"/>
            <a:ext cx="1798542" cy="30928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5286448" y="2380129"/>
            <a:ext cx="1675766" cy="309283"/>
          </a:xfrm>
          <a:prstGeom prst="rect">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 приема</a:t>
            </a:r>
            <a:endParaRPr lang="ru-RU" sz="1600" b="1" dirty="0">
              <a:solidFill>
                <a:schemeClr val="tx1"/>
              </a:solidFill>
            </a:endParaRPr>
          </a:p>
        </p:txBody>
      </p:sp>
      <p:sp>
        <p:nvSpPr>
          <p:cNvPr id="10" name="Прямоугольник 9"/>
          <p:cNvSpPr/>
          <p:nvPr/>
        </p:nvSpPr>
        <p:spPr>
          <a:xfrm>
            <a:off x="3630704" y="2937004"/>
            <a:ext cx="2010335" cy="954107"/>
          </a:xfrm>
          <a:prstGeom prst="rect">
            <a:avLst/>
          </a:prstGeom>
          <a:ln>
            <a:solidFill>
              <a:schemeClr val="tx1"/>
            </a:solidFill>
          </a:ln>
        </p:spPr>
        <p:txBody>
          <a:bodyPr wrap="square">
            <a:spAutoFit/>
          </a:bodyPr>
          <a:lstStyle/>
          <a:p>
            <a:pPr algn="just"/>
            <a:r>
              <a:rPr lang="ru-RU" sz="1400" b="1" dirty="0" smtClean="0"/>
              <a:t>Уведомление №1. </a:t>
            </a:r>
          </a:p>
          <a:p>
            <a:pPr algn="just"/>
            <a:r>
              <a:rPr lang="ru-RU" sz="1400" b="1" dirty="0" smtClean="0"/>
              <a:t>Поезд №2623 прибыл </a:t>
            </a:r>
          </a:p>
          <a:p>
            <a:pPr algn="just"/>
            <a:r>
              <a:rPr lang="ru-RU" sz="1400" b="1" dirty="0" smtClean="0"/>
              <a:t>в полном составе. </a:t>
            </a:r>
          </a:p>
          <a:p>
            <a:pPr algn="just"/>
            <a:r>
              <a:rPr lang="ru-RU" sz="1400" b="1" dirty="0" smtClean="0"/>
              <a:t>ДСП Гринин</a:t>
            </a:r>
            <a:endParaRPr lang="ru-RU" sz="1400" b="1" dirty="0"/>
          </a:p>
        </p:txBody>
      </p:sp>
    </p:spTree>
    <p:extLst>
      <p:ext uri="{BB962C8B-B14F-4D97-AF65-F5344CB8AC3E}">
        <p14:creationId xmlns:p14="http://schemas.microsoft.com/office/powerpoint/2010/main" val="35544421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 y="4679577"/>
            <a:ext cx="9144002" cy="1690700"/>
          </a:xfrm>
        </p:spPr>
        <p:txBody>
          <a:bodyPr>
            <a:normAutofit/>
          </a:bodyPr>
          <a:lstStyle/>
          <a:p>
            <a:pPr marL="0" indent="0" algn="just">
              <a:buNone/>
            </a:pPr>
            <a:r>
              <a:rPr lang="ru-RU" sz="2000" dirty="0" smtClean="0"/>
              <a:t>      Если </a:t>
            </a:r>
            <a:r>
              <a:rPr lang="ru-RU" sz="2000" b="1" dirty="0">
                <a:solidFill>
                  <a:srgbClr val="002060"/>
                </a:solidFill>
              </a:rPr>
              <a:t>ДСП станции отправления </a:t>
            </a:r>
            <a:r>
              <a:rPr lang="ru-RU" sz="2000" dirty="0"/>
              <a:t>не может задать поездной маршрут отправления, он должен </a:t>
            </a:r>
            <a:r>
              <a:rPr lang="ru-RU" sz="2000" b="1" dirty="0">
                <a:solidFill>
                  <a:srgbClr val="C00000"/>
                </a:solidFill>
              </a:rPr>
              <a:t>перед отправлением поезда по запрещающему показанию выходного сигнала </a:t>
            </a:r>
            <a:r>
              <a:rPr lang="ru-RU" sz="2000" b="1" dirty="0"/>
              <a:t>выполнить</a:t>
            </a:r>
            <a:r>
              <a:rPr lang="ru-RU" sz="2000" b="1" dirty="0">
                <a:solidFill>
                  <a:srgbClr val="002060"/>
                </a:solidFill>
              </a:rPr>
              <a:t> искусственное замыкание участка удаления, </a:t>
            </a:r>
            <a:r>
              <a:rPr lang="ru-RU" sz="2000" b="1" dirty="0"/>
              <a:t>которое</a:t>
            </a:r>
            <a:r>
              <a:rPr lang="ru-RU" sz="2000" b="1" dirty="0">
                <a:solidFill>
                  <a:srgbClr val="002060"/>
                </a:solidFill>
              </a:rPr>
              <a:t> </a:t>
            </a:r>
            <a:r>
              <a:rPr lang="ru-RU" sz="2000" b="1" dirty="0"/>
              <a:t>осуществляется</a:t>
            </a:r>
            <a:r>
              <a:rPr lang="ru-RU" sz="2000" b="1" dirty="0">
                <a:solidFill>
                  <a:srgbClr val="002060"/>
                </a:solidFill>
              </a:rPr>
              <a:t> нажатием </a:t>
            </a:r>
            <a:r>
              <a:rPr lang="ru-RU" sz="2000" b="1" dirty="0" smtClean="0">
                <a:solidFill>
                  <a:srgbClr val="002060"/>
                </a:solidFill>
              </a:rPr>
              <a:t>кнопки «</a:t>
            </a:r>
            <a:r>
              <a:rPr lang="ru-RU" sz="2000" b="1" dirty="0">
                <a:solidFill>
                  <a:srgbClr val="002060"/>
                </a:solidFill>
              </a:rPr>
              <a:t>замыкание участка удаления», </a:t>
            </a:r>
            <a:r>
              <a:rPr lang="ru-RU" sz="2000" b="1" dirty="0"/>
              <a:t>после чего </a:t>
            </a:r>
            <a:r>
              <a:rPr lang="ru-RU" sz="2000" b="1" dirty="0">
                <a:solidFill>
                  <a:srgbClr val="002060"/>
                </a:solidFill>
              </a:rPr>
              <a:t>поезд может быть отправлен на перегон.</a:t>
            </a:r>
          </a:p>
          <a:p>
            <a:pPr marL="0" indent="0" algn="just">
              <a:buNone/>
            </a:pPr>
            <a:endParaRPr lang="ru-RU" sz="2000" dirty="0"/>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5" name="Рисунок 4"/>
          <p:cNvPicPr>
            <a:picLocks noChangeAspect="1"/>
          </p:cNvPicPr>
          <p:nvPr/>
        </p:nvPicPr>
        <p:blipFill rotWithShape="1">
          <a:blip r:embed="rId2"/>
          <a:srcRect l="8455" t="3861" r="4926"/>
          <a:stretch/>
        </p:blipFill>
        <p:spPr>
          <a:xfrm>
            <a:off x="551328" y="551329"/>
            <a:ext cx="7920319" cy="3838688"/>
          </a:xfrm>
          <a:prstGeom prst="rect">
            <a:avLst/>
          </a:prstGeom>
        </p:spPr>
      </p:pic>
      <p:sp>
        <p:nvSpPr>
          <p:cNvPr id="6" name="Прямоугольник 5"/>
          <p:cNvSpPr/>
          <p:nvPr/>
        </p:nvSpPr>
        <p:spPr>
          <a:xfrm>
            <a:off x="564776" y="551330"/>
            <a:ext cx="457200" cy="147917"/>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34236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02842"/>
            <a:ext cx="9144000" cy="2097742"/>
          </a:xfrm>
        </p:spPr>
        <p:txBody>
          <a:bodyPr>
            <a:normAutofit/>
          </a:bodyPr>
          <a:lstStyle/>
          <a:p>
            <a:pPr marL="0" indent="0" algn="just">
              <a:buNone/>
            </a:pPr>
            <a:r>
              <a:rPr lang="ru-RU" sz="2000" dirty="0" smtClean="0"/>
              <a:t>      </a:t>
            </a:r>
            <a:r>
              <a:rPr lang="ru-RU" sz="2000" b="1" dirty="0" smtClean="0">
                <a:solidFill>
                  <a:srgbClr val="002060"/>
                </a:solidFill>
              </a:rPr>
              <a:t>Если </a:t>
            </a:r>
            <a:r>
              <a:rPr lang="ru-RU" sz="2000" b="1" dirty="0">
                <a:solidFill>
                  <a:srgbClr val="002060"/>
                </a:solidFill>
              </a:rPr>
              <a:t>после отправления поезда участок удаления длительное время находится в замкнутом состоянии</a:t>
            </a:r>
            <a:r>
              <a:rPr lang="ru-RU" sz="2000" dirty="0"/>
              <a:t>, дежурный по станции отправления может выполнить искусственную разделку участка удаления, чтобы не задерживать отправление следующих поездов. </a:t>
            </a:r>
            <a:r>
              <a:rPr lang="ru-RU" sz="2000" b="1" dirty="0"/>
              <a:t>Перед выполнением искусственной разделки участка удаления </a:t>
            </a:r>
            <a:r>
              <a:rPr lang="ru-RU" sz="2000" dirty="0"/>
              <a:t>ДСП должен убедиться в свободном состоянии этого участка. Размыкание участка удаления может осуществляться независимо от того, занят перегон или нет (за исключением самого участка удаления).</a:t>
            </a:r>
          </a:p>
        </p:txBody>
      </p:sp>
      <p:sp>
        <p:nvSpPr>
          <p:cNvPr id="4" name="Заголовок 4"/>
          <p:cNvSpPr>
            <a:spLocks noGrp="1"/>
          </p:cNvSpPr>
          <p:nvPr>
            <p:ph type="title"/>
          </p:nvPr>
        </p:nvSpPr>
        <p:spPr>
          <a:xfrm>
            <a:off x="2468335" y="0"/>
            <a:ext cx="3669793" cy="440125"/>
          </a:xfrm>
        </p:spPr>
        <p:txBody>
          <a:bodyPr>
            <a:normAutofit/>
          </a:bodyPr>
          <a:lstStyle/>
          <a:p>
            <a:r>
              <a:rPr lang="ru-RU" sz="2000" b="1" dirty="0">
                <a:solidFill>
                  <a:srgbClr val="C00000"/>
                </a:solidFill>
                <a:latin typeface="+mn-lt"/>
              </a:rPr>
              <a:t>Автоматическая блокировка</a:t>
            </a:r>
          </a:p>
        </p:txBody>
      </p:sp>
      <p:pic>
        <p:nvPicPr>
          <p:cNvPr id="2" name="Рисунок 1"/>
          <p:cNvPicPr>
            <a:picLocks noChangeAspect="1"/>
          </p:cNvPicPr>
          <p:nvPr/>
        </p:nvPicPr>
        <p:blipFill>
          <a:blip r:embed="rId2"/>
          <a:stretch>
            <a:fillRect/>
          </a:stretch>
        </p:blipFill>
        <p:spPr>
          <a:xfrm>
            <a:off x="712680" y="441369"/>
            <a:ext cx="7882811" cy="4261473"/>
          </a:xfrm>
          <a:prstGeom prst="rect">
            <a:avLst/>
          </a:prstGeom>
        </p:spPr>
      </p:pic>
    </p:spTree>
    <p:extLst>
      <p:ext uri="{BB962C8B-B14F-4D97-AF65-F5344CB8AC3E}">
        <p14:creationId xmlns:p14="http://schemas.microsoft.com/office/powerpoint/2010/main" val="7410026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2398" y="2396964"/>
            <a:ext cx="9036496" cy="2991115"/>
          </a:xfrm>
        </p:spPr>
        <p:txBody>
          <a:bodyPr>
            <a:normAutofit/>
          </a:bodyPr>
          <a:lstStyle/>
          <a:p>
            <a:pPr marL="0" indent="0" algn="just">
              <a:buNone/>
            </a:pPr>
            <a:r>
              <a:rPr lang="ru-RU" sz="2000" dirty="0"/>
              <a:t>При правильно установленном маршруте и свободном первом блок-участке </a:t>
            </a:r>
            <a:r>
              <a:rPr lang="ru-RU" sz="2000" b="1" dirty="0"/>
              <a:t>выходной светофор не открывается</a:t>
            </a:r>
            <a:r>
              <a:rPr lang="ru-RU" sz="2000" dirty="0"/>
              <a:t>, поезд может быть отправлен </a:t>
            </a:r>
          </a:p>
          <a:p>
            <a:pPr marL="0" indent="0" algn="just">
              <a:buNone/>
            </a:pPr>
            <a:r>
              <a:rPr lang="ru-RU" sz="2000" b="1" u="sng" dirty="0">
                <a:solidFill>
                  <a:srgbClr val="C00000"/>
                </a:solidFill>
              </a:rPr>
              <a:t>на двухпутный перегон по правильному пути:</a:t>
            </a:r>
          </a:p>
          <a:p>
            <a:pPr marL="0" indent="0" algn="just">
              <a:buNone/>
            </a:pPr>
            <a:r>
              <a:rPr lang="ru-RU" sz="2000" b="1" dirty="0"/>
              <a:t>1. </a:t>
            </a:r>
            <a:r>
              <a:rPr lang="ru-RU" sz="2000" b="1" dirty="0">
                <a:solidFill>
                  <a:srgbClr val="7030A0"/>
                </a:solidFill>
              </a:rPr>
              <a:t>по пригласительному сигналу </a:t>
            </a:r>
            <a:r>
              <a:rPr lang="ru-RU" sz="2000" b="1" dirty="0"/>
              <a:t>на выходном светофоре;</a:t>
            </a:r>
          </a:p>
          <a:p>
            <a:pPr marL="0" indent="0">
              <a:buNone/>
            </a:pPr>
            <a:r>
              <a:rPr lang="ru-RU" sz="2000" b="1" dirty="0"/>
              <a:t>2. </a:t>
            </a:r>
            <a:r>
              <a:rPr lang="ru-RU" sz="2000" b="1" dirty="0">
                <a:solidFill>
                  <a:srgbClr val="7030A0"/>
                </a:solidFill>
              </a:rPr>
              <a:t>по регистрируемому приказу ДСП станции</a:t>
            </a:r>
            <a:r>
              <a:rPr lang="ru-RU" sz="2000" b="1" dirty="0"/>
              <a:t>, передаваемому машинисту отправляющегося поезда по радиосвязи;</a:t>
            </a:r>
          </a:p>
          <a:p>
            <a:pPr marL="0" indent="0" algn="just">
              <a:buNone/>
            </a:pPr>
            <a:r>
              <a:rPr lang="ru-RU" sz="2000" b="1" dirty="0"/>
              <a:t>3. по разрешению на бланке </a:t>
            </a:r>
            <a:r>
              <a:rPr lang="ru-RU" sz="2000" b="1" dirty="0">
                <a:solidFill>
                  <a:srgbClr val="7030A0"/>
                </a:solidFill>
              </a:rPr>
              <a:t>ДУ-54 с заполнением пункта I. </a:t>
            </a:r>
            <a:endParaRPr lang="ru-RU" sz="1400" dirty="0">
              <a:solidFill>
                <a:srgbClr val="7030A0"/>
              </a:solidFill>
            </a:endParaRP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36095" y="146983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88397" y="1430908"/>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п.14)</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1378" cy="276999"/>
          </a:xfrm>
          <a:prstGeom prst="rect">
            <a:avLst/>
          </a:prstGeom>
        </p:spPr>
        <p:txBody>
          <a:bodyPr wrap="none">
            <a:spAutoFit/>
          </a:bodyPr>
          <a:lstStyle/>
          <a:p>
            <a:r>
              <a:rPr lang="ru-RU" sz="1200" b="1" dirty="0" smtClean="0"/>
              <a:t>Ч1</a:t>
            </a:r>
            <a:endParaRPr lang="ru-RU" sz="1200" b="1" dirty="0"/>
          </a:p>
        </p:txBody>
      </p:sp>
      <p:sp>
        <p:nvSpPr>
          <p:cNvPr id="27" name="Прямоугольник 26"/>
          <p:cNvSpPr/>
          <p:nvPr/>
        </p:nvSpPr>
        <p:spPr>
          <a:xfrm>
            <a:off x="726426" y="1880165"/>
            <a:ext cx="351378" cy="276999"/>
          </a:xfrm>
          <a:prstGeom prst="rect">
            <a:avLst/>
          </a:prstGeom>
        </p:spPr>
        <p:txBody>
          <a:bodyPr wrap="none">
            <a:spAutoFit/>
          </a:bodyPr>
          <a:lstStyle/>
          <a:p>
            <a:r>
              <a:rPr lang="ru-RU" sz="1200" b="1" dirty="0" smtClean="0"/>
              <a:t>Ч3</a:t>
            </a:r>
            <a:endParaRPr lang="ru-RU" sz="1200" b="1" dirty="0"/>
          </a:p>
        </p:txBody>
      </p:sp>
      <p:cxnSp>
        <p:nvCxnSpPr>
          <p:cNvPr id="29" name="Прямая со стрелкой 28"/>
          <p:cNvCxnSpPr/>
          <p:nvPr/>
        </p:nvCxnSpPr>
        <p:spPr>
          <a:xfrm>
            <a:off x="1121136" y="1340768"/>
            <a:ext cx="936044"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2051720" y="1360210"/>
            <a:ext cx="326867" cy="412606"/>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a:off x="2339752" y="1772816"/>
            <a:ext cx="1029369"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30" name="Прямоугольник 29"/>
          <p:cNvSpPr/>
          <p:nvPr/>
        </p:nvSpPr>
        <p:spPr>
          <a:xfrm>
            <a:off x="2374224" y="979688"/>
            <a:ext cx="330540" cy="369332"/>
          </a:xfrm>
          <a:prstGeom prst="rect">
            <a:avLst/>
          </a:prstGeom>
          <a:solidFill>
            <a:schemeClr val="bg1"/>
          </a:solidFill>
        </p:spPr>
        <p:txBody>
          <a:bodyPr wrap="none">
            <a:spAutoFit/>
          </a:bodyPr>
          <a:lstStyle/>
          <a:p>
            <a:r>
              <a:rPr lang="ru-RU" b="1" dirty="0" smtClean="0"/>
              <a:t>Н</a:t>
            </a:r>
            <a:endParaRPr lang="ru-RU" b="1" dirty="0"/>
          </a:p>
        </p:txBody>
      </p:sp>
      <p:sp>
        <p:nvSpPr>
          <p:cNvPr id="32" name="Прямоугольник 31"/>
          <p:cNvSpPr/>
          <p:nvPr/>
        </p:nvSpPr>
        <p:spPr>
          <a:xfrm>
            <a:off x="7137970" y="1861534"/>
            <a:ext cx="316112" cy="369332"/>
          </a:xfrm>
          <a:prstGeom prst="rect">
            <a:avLst/>
          </a:prstGeom>
          <a:solidFill>
            <a:schemeClr val="bg1"/>
          </a:solidFill>
        </p:spPr>
        <p:txBody>
          <a:bodyPr wrap="none">
            <a:spAutoFit/>
          </a:bodyPr>
          <a:lstStyle/>
          <a:p>
            <a:r>
              <a:rPr lang="ru-RU" b="1" dirty="0" smtClean="0"/>
              <a:t>Ч</a:t>
            </a:r>
            <a:endParaRPr lang="ru-RU" b="1" dirty="0"/>
          </a:p>
        </p:txBody>
      </p:sp>
      <p:sp>
        <p:nvSpPr>
          <p:cNvPr id="34" name="Прямоугольник 33"/>
          <p:cNvSpPr/>
          <p:nvPr/>
        </p:nvSpPr>
        <p:spPr>
          <a:xfrm>
            <a:off x="8420988" y="990878"/>
            <a:ext cx="447558" cy="369332"/>
          </a:xfrm>
          <a:prstGeom prst="rect">
            <a:avLst/>
          </a:prstGeom>
          <a:solidFill>
            <a:schemeClr val="bg1"/>
          </a:solidFill>
        </p:spPr>
        <p:txBody>
          <a:bodyPr wrap="none">
            <a:spAutoFit/>
          </a:bodyPr>
          <a:lstStyle/>
          <a:p>
            <a:r>
              <a:rPr lang="ru-RU" b="1" dirty="0" smtClean="0"/>
              <a:t>Н2</a:t>
            </a:r>
            <a:endParaRPr lang="ru-RU" b="1" dirty="0"/>
          </a:p>
        </p:txBody>
      </p:sp>
    </p:spTree>
    <p:extLst>
      <p:ext uri="{BB962C8B-B14F-4D97-AF65-F5344CB8AC3E}">
        <p14:creationId xmlns:p14="http://schemas.microsoft.com/office/powerpoint/2010/main" val="31412362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622453"/>
            <a:ext cx="9036496" cy="2991115"/>
          </a:xfrm>
        </p:spPr>
        <p:txBody>
          <a:bodyPr>
            <a:normAutofit/>
          </a:bodyPr>
          <a:lstStyle/>
          <a:p>
            <a:pPr marL="0" indent="0" algn="just">
              <a:buNone/>
            </a:pPr>
            <a:r>
              <a:rPr lang="ru-RU" sz="2000" b="1" u="sng" dirty="0">
                <a:solidFill>
                  <a:srgbClr val="C00000"/>
                </a:solidFill>
              </a:rPr>
              <a:t>На однопутный перегон </a:t>
            </a:r>
            <a:r>
              <a:rPr lang="ru-RU" sz="2000" b="1" dirty="0">
                <a:solidFill>
                  <a:srgbClr val="C00000"/>
                </a:solidFill>
              </a:rPr>
              <a:t>или </a:t>
            </a:r>
            <a:r>
              <a:rPr lang="ru-RU" sz="2000" b="1" u="sng" dirty="0">
                <a:solidFill>
                  <a:srgbClr val="C00000"/>
                </a:solidFill>
              </a:rPr>
              <a:t>по неправильному пути двухпутного перегона</a:t>
            </a:r>
            <a:r>
              <a:rPr lang="ru-RU" sz="2000" dirty="0">
                <a:solidFill>
                  <a:srgbClr val="C00000"/>
                </a:solidFill>
              </a:rPr>
              <a:t>, </a:t>
            </a:r>
            <a:r>
              <a:rPr lang="ru-RU" sz="2000" dirty="0"/>
              <a:t>оборудованного двухсторонней АБ, </a:t>
            </a:r>
            <a:r>
              <a:rPr lang="ru-RU" sz="2000" b="1" dirty="0"/>
              <a:t>при</a:t>
            </a:r>
            <a:r>
              <a:rPr lang="ru-RU" sz="2000" dirty="0"/>
              <a:t> </a:t>
            </a:r>
            <a:r>
              <a:rPr lang="ru-RU" sz="2000" b="1" dirty="0"/>
              <a:t>запрещающем показании</a:t>
            </a:r>
            <a:r>
              <a:rPr lang="ru-RU" sz="2000" dirty="0"/>
              <a:t> </a:t>
            </a:r>
            <a:r>
              <a:rPr lang="ru-RU" sz="2000" b="1" dirty="0"/>
              <a:t>выходного светофора</a:t>
            </a:r>
            <a:r>
              <a:rPr lang="ru-RU" sz="2000" dirty="0"/>
              <a:t> поезд может быть отправлен:</a:t>
            </a:r>
          </a:p>
          <a:p>
            <a:pPr marL="0" indent="0" algn="just">
              <a:buNone/>
            </a:pPr>
            <a:r>
              <a:rPr lang="ru-RU" sz="2000" b="1" dirty="0" smtClean="0"/>
              <a:t>1. </a:t>
            </a:r>
            <a:r>
              <a:rPr lang="ru-RU" sz="2000" b="1" dirty="0">
                <a:solidFill>
                  <a:srgbClr val="7030A0"/>
                </a:solidFill>
              </a:rPr>
              <a:t>по регистрируемому приказу ДСП станции</a:t>
            </a:r>
            <a:r>
              <a:rPr lang="ru-RU" sz="2000" b="1" dirty="0"/>
              <a:t>, передаваемому машинисту отправляющегося поезда по радиосвязи;</a:t>
            </a:r>
          </a:p>
          <a:p>
            <a:pPr marL="0" indent="0" algn="just">
              <a:buNone/>
            </a:pPr>
            <a:r>
              <a:rPr lang="ru-RU" sz="2000" b="1" dirty="0" smtClean="0"/>
              <a:t>2. </a:t>
            </a:r>
            <a:r>
              <a:rPr lang="ru-RU" sz="2000" b="1" dirty="0"/>
              <a:t>по разрешению на бланке </a:t>
            </a:r>
            <a:r>
              <a:rPr lang="ru-RU" sz="2000" b="1" dirty="0">
                <a:solidFill>
                  <a:srgbClr val="7030A0"/>
                </a:solidFill>
              </a:rPr>
              <a:t>ДУ-54 с заполнением пункта I.</a:t>
            </a:r>
          </a:p>
          <a:p>
            <a:pPr marL="0" indent="0" algn="just">
              <a:buNone/>
            </a:pPr>
            <a:r>
              <a:rPr lang="ru-RU" sz="2000" b="1" dirty="0">
                <a:solidFill>
                  <a:schemeClr val="accent6">
                    <a:lumMod val="50000"/>
                  </a:schemeClr>
                </a:solidFill>
              </a:rPr>
              <a:t>Отправление поезда на однопутный перегон и по неправильному пути двухпутного перегона </a:t>
            </a:r>
            <a:r>
              <a:rPr lang="ru-RU" sz="2000" b="1" u="sng" dirty="0">
                <a:solidFill>
                  <a:srgbClr val="C00000"/>
                </a:solidFill>
              </a:rPr>
              <a:t>по пригласительному сигналу запрещается.</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77651" y="148130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79223" y="1424465"/>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п.14)</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9394" cy="276999"/>
          </a:xfrm>
          <a:prstGeom prst="rect">
            <a:avLst/>
          </a:prstGeom>
        </p:spPr>
        <p:txBody>
          <a:bodyPr wrap="none">
            <a:spAutoFit/>
          </a:bodyPr>
          <a:lstStyle/>
          <a:p>
            <a:r>
              <a:rPr lang="ru-RU" sz="1200" b="1" dirty="0" smtClean="0"/>
              <a:t>Н1</a:t>
            </a:r>
            <a:endParaRPr lang="ru-RU" sz="1200" b="1" dirty="0"/>
          </a:p>
        </p:txBody>
      </p:sp>
      <p:sp>
        <p:nvSpPr>
          <p:cNvPr id="27" name="Прямоугольник 26"/>
          <p:cNvSpPr/>
          <p:nvPr/>
        </p:nvSpPr>
        <p:spPr>
          <a:xfrm>
            <a:off x="726426" y="1880165"/>
            <a:ext cx="360996" cy="276999"/>
          </a:xfrm>
          <a:prstGeom prst="rect">
            <a:avLst/>
          </a:prstGeom>
        </p:spPr>
        <p:txBody>
          <a:bodyPr wrap="none">
            <a:spAutoFit/>
          </a:bodyPr>
          <a:lstStyle/>
          <a:p>
            <a:r>
              <a:rPr lang="ru-RU" sz="1200" b="1" dirty="0" smtClean="0"/>
              <a:t>Н3</a:t>
            </a:r>
            <a:endParaRPr lang="ru-RU" sz="1200" b="1" dirty="0"/>
          </a:p>
        </p:txBody>
      </p:sp>
      <p:cxnSp>
        <p:nvCxnSpPr>
          <p:cNvPr id="18" name="Прямая со стрелкой 17"/>
          <p:cNvCxnSpPr/>
          <p:nvPr/>
        </p:nvCxnSpPr>
        <p:spPr>
          <a:xfrm flipV="1">
            <a:off x="1115616" y="1298630"/>
            <a:ext cx="2223602" cy="14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8" name="Рисунок 27"/>
          <p:cNvPicPr>
            <a:picLocks noChangeAspect="1"/>
          </p:cNvPicPr>
          <p:nvPr/>
        </p:nvPicPr>
        <p:blipFill rotWithShape="1">
          <a:blip r:embed="rId10"/>
          <a:srcRect l="7196"/>
          <a:stretch/>
        </p:blipFill>
        <p:spPr>
          <a:xfrm>
            <a:off x="521204" y="2433263"/>
            <a:ext cx="8485958" cy="1225296"/>
          </a:xfrm>
          <a:prstGeom prst="rect">
            <a:avLst/>
          </a:prstGeom>
        </p:spPr>
      </p:pic>
      <p:cxnSp>
        <p:nvCxnSpPr>
          <p:cNvPr id="32" name="Прямая соединительная линия 31"/>
          <p:cNvCxnSpPr/>
          <p:nvPr/>
        </p:nvCxnSpPr>
        <p:spPr>
          <a:xfrm flipH="1">
            <a:off x="80654" y="2840595"/>
            <a:ext cx="606022"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H="1">
            <a:off x="114344" y="3140968"/>
            <a:ext cx="425208"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7" name="Рисунок 36"/>
          <p:cNvPicPr>
            <a:picLocks noChangeAspect="1"/>
          </p:cNvPicPr>
          <p:nvPr/>
        </p:nvPicPr>
        <p:blipFill>
          <a:blip r:embed="rId11"/>
          <a:stretch>
            <a:fillRect/>
          </a:stretch>
        </p:blipFill>
        <p:spPr>
          <a:xfrm>
            <a:off x="2296964" y="2928410"/>
            <a:ext cx="402371" cy="201185"/>
          </a:xfrm>
          <a:prstGeom prst="rect">
            <a:avLst/>
          </a:prstGeom>
        </p:spPr>
      </p:pic>
      <p:pic>
        <p:nvPicPr>
          <p:cNvPr id="38" name="Рисунок 37"/>
          <p:cNvPicPr>
            <a:picLocks noChangeAspect="1"/>
          </p:cNvPicPr>
          <p:nvPr/>
        </p:nvPicPr>
        <p:blipFill>
          <a:blip r:embed="rId11"/>
          <a:stretch>
            <a:fillRect/>
          </a:stretch>
        </p:blipFill>
        <p:spPr>
          <a:xfrm>
            <a:off x="3809330" y="2928410"/>
            <a:ext cx="402371" cy="201185"/>
          </a:xfrm>
          <a:prstGeom prst="rect">
            <a:avLst/>
          </a:prstGeom>
        </p:spPr>
      </p:pic>
      <p:pic>
        <p:nvPicPr>
          <p:cNvPr id="39" name="Рисунок 38"/>
          <p:cNvPicPr>
            <a:picLocks noChangeAspect="1"/>
          </p:cNvPicPr>
          <p:nvPr/>
        </p:nvPicPr>
        <p:blipFill>
          <a:blip r:embed="rId11"/>
          <a:stretch>
            <a:fillRect/>
          </a:stretch>
        </p:blipFill>
        <p:spPr>
          <a:xfrm>
            <a:off x="3974232" y="3175493"/>
            <a:ext cx="402371" cy="201185"/>
          </a:xfrm>
          <a:prstGeom prst="rect">
            <a:avLst/>
          </a:prstGeom>
        </p:spPr>
      </p:pic>
      <p:pic>
        <p:nvPicPr>
          <p:cNvPr id="40" name="Рисунок 39"/>
          <p:cNvPicPr>
            <a:picLocks noChangeAspect="1"/>
          </p:cNvPicPr>
          <p:nvPr/>
        </p:nvPicPr>
        <p:blipFill>
          <a:blip r:embed="rId11"/>
          <a:stretch>
            <a:fillRect/>
          </a:stretch>
        </p:blipFill>
        <p:spPr>
          <a:xfrm>
            <a:off x="5310559" y="2928410"/>
            <a:ext cx="402371" cy="201185"/>
          </a:xfrm>
          <a:prstGeom prst="rect">
            <a:avLst/>
          </a:prstGeom>
        </p:spPr>
      </p:pic>
      <p:pic>
        <p:nvPicPr>
          <p:cNvPr id="41" name="Рисунок 40"/>
          <p:cNvPicPr>
            <a:picLocks noChangeAspect="1"/>
          </p:cNvPicPr>
          <p:nvPr/>
        </p:nvPicPr>
        <p:blipFill>
          <a:blip r:embed="rId11"/>
          <a:stretch>
            <a:fillRect/>
          </a:stretch>
        </p:blipFill>
        <p:spPr>
          <a:xfrm>
            <a:off x="5436095" y="3166422"/>
            <a:ext cx="402371" cy="201185"/>
          </a:xfrm>
          <a:prstGeom prst="rect">
            <a:avLst/>
          </a:prstGeom>
        </p:spPr>
      </p:pic>
      <p:pic>
        <p:nvPicPr>
          <p:cNvPr id="42" name="Рисунок 41"/>
          <p:cNvPicPr>
            <a:picLocks noChangeAspect="1"/>
          </p:cNvPicPr>
          <p:nvPr/>
        </p:nvPicPr>
        <p:blipFill>
          <a:blip r:embed="rId11"/>
          <a:stretch>
            <a:fillRect/>
          </a:stretch>
        </p:blipFill>
        <p:spPr>
          <a:xfrm>
            <a:off x="6819257" y="3164471"/>
            <a:ext cx="402371" cy="201185"/>
          </a:xfrm>
          <a:prstGeom prst="rect">
            <a:avLst/>
          </a:prstGeom>
        </p:spPr>
      </p:pic>
      <p:pic>
        <p:nvPicPr>
          <p:cNvPr id="43" name="Рисунок 42"/>
          <p:cNvPicPr>
            <a:picLocks noChangeAspect="1"/>
          </p:cNvPicPr>
          <p:nvPr/>
        </p:nvPicPr>
        <p:blipFill>
          <a:blip r:embed="rId7"/>
          <a:stretch>
            <a:fillRect/>
          </a:stretch>
        </p:blipFill>
        <p:spPr>
          <a:xfrm>
            <a:off x="-480068" y="2842238"/>
            <a:ext cx="1188823" cy="298730"/>
          </a:xfrm>
          <a:prstGeom prst="rect">
            <a:avLst/>
          </a:prstGeom>
        </p:spPr>
      </p:pic>
      <p:pic>
        <p:nvPicPr>
          <p:cNvPr id="44" name="Рисунок 43"/>
          <p:cNvPicPr>
            <a:picLocks noChangeAspect="1"/>
          </p:cNvPicPr>
          <p:nvPr/>
        </p:nvPicPr>
        <p:blipFill>
          <a:blip r:embed="rId12"/>
          <a:stretch>
            <a:fillRect/>
          </a:stretch>
        </p:blipFill>
        <p:spPr>
          <a:xfrm>
            <a:off x="428664" y="3215120"/>
            <a:ext cx="365792" cy="323116"/>
          </a:xfrm>
          <a:prstGeom prst="rect">
            <a:avLst/>
          </a:prstGeom>
        </p:spPr>
      </p:pic>
      <p:cxnSp>
        <p:nvCxnSpPr>
          <p:cNvPr id="45" name="Прямая со стрелкой 44"/>
          <p:cNvCxnSpPr/>
          <p:nvPr/>
        </p:nvCxnSpPr>
        <p:spPr>
          <a:xfrm>
            <a:off x="755576" y="3068960"/>
            <a:ext cx="2448272" cy="3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6"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585730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3246197"/>
            <a:ext cx="9036496" cy="2016224"/>
          </a:xfrm>
        </p:spPr>
        <p:txBody>
          <a:bodyPr>
            <a:normAutofit/>
          </a:bodyPr>
          <a:lstStyle/>
          <a:p>
            <a:pPr marL="0" indent="0" algn="just">
              <a:buNone/>
            </a:pPr>
            <a:r>
              <a:rPr lang="ru-RU" sz="2000" b="1" dirty="0">
                <a:solidFill>
                  <a:srgbClr val="C00000"/>
                </a:solidFill>
              </a:rPr>
              <a:t>На двухпутных </a:t>
            </a:r>
            <a:r>
              <a:rPr lang="ru-RU" sz="2000" b="1" dirty="0" smtClean="0">
                <a:solidFill>
                  <a:srgbClr val="C00000"/>
                </a:solidFill>
              </a:rPr>
              <a:t>перегонах</a:t>
            </a:r>
            <a:r>
              <a:rPr lang="ru-RU" sz="2000" b="1" dirty="0" smtClean="0"/>
              <a:t> </a:t>
            </a:r>
            <a:r>
              <a:rPr lang="ru-RU" sz="2000" b="1" dirty="0">
                <a:solidFill>
                  <a:srgbClr val="C00000"/>
                </a:solidFill>
              </a:rPr>
              <a:t>с </a:t>
            </a:r>
            <a:r>
              <a:rPr lang="ru-RU" sz="2000" b="1" dirty="0" smtClean="0">
                <a:solidFill>
                  <a:srgbClr val="C00000"/>
                </a:solidFill>
              </a:rPr>
              <a:t>односторонней автоблокировкой </a:t>
            </a:r>
            <a:r>
              <a:rPr lang="ru-RU" sz="2000" b="1" dirty="0"/>
              <a:t>по каждому железнодорожному пути, </a:t>
            </a:r>
            <a:r>
              <a:rPr lang="ru-RU" sz="2000" b="1" dirty="0">
                <a:solidFill>
                  <a:srgbClr val="002060"/>
                </a:solidFill>
              </a:rPr>
              <a:t>движение четных поездов </a:t>
            </a:r>
            <a:r>
              <a:rPr lang="ru-RU" sz="2000" b="1" dirty="0"/>
              <a:t>осуществляется </a:t>
            </a:r>
            <a:r>
              <a:rPr lang="ru-RU" sz="2000" b="1" dirty="0">
                <a:solidFill>
                  <a:srgbClr val="002060"/>
                </a:solidFill>
              </a:rPr>
              <a:t>по одному, нечетных — по другому главному железнодорожному пути</a:t>
            </a:r>
            <a:r>
              <a:rPr lang="ru-RU" sz="2000" b="1" dirty="0"/>
              <a:t>, каждый из которых является правильным для поездов данного </a:t>
            </a:r>
            <a:r>
              <a:rPr lang="ru-RU" sz="2000" b="1" dirty="0" smtClean="0"/>
              <a:t>направления. Для организации движение поездов по неправильному пути применяется АЛСН.</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0" y="1115743"/>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41725" y="195605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364088" y="195605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686451" y="1917986"/>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50950" y="1960639"/>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04047" y="1281090"/>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23928" y="151800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483768" y="1501394"/>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07704" y="1892798"/>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981980" y="504737"/>
            <a:ext cx="3244158" cy="400110"/>
          </a:xfrm>
          <a:prstGeom prst="rect">
            <a:avLst/>
          </a:prstGeom>
        </p:spPr>
        <p:txBody>
          <a:bodyPr wrap="none">
            <a:spAutoFit/>
          </a:bodyPr>
          <a:lstStyle/>
          <a:p>
            <a:r>
              <a:rPr lang="ru-RU" sz="2000" b="1" u="sng" dirty="0" smtClean="0">
                <a:solidFill>
                  <a:srgbClr val="7030A0"/>
                </a:solidFill>
              </a:rPr>
              <a:t>Двухпутная </a:t>
            </a:r>
            <a:r>
              <a:rPr lang="ru-RU" sz="2000" b="1" u="sng" dirty="0">
                <a:solidFill>
                  <a:srgbClr val="7030A0"/>
                </a:solidFill>
              </a:rPr>
              <a:t>односторонняя</a:t>
            </a:r>
          </a:p>
        </p:txBody>
      </p:sp>
      <p:sp>
        <p:nvSpPr>
          <p:cNvPr id="17" name="Прямоугольник 16"/>
          <p:cNvSpPr/>
          <p:nvPr/>
        </p:nvSpPr>
        <p:spPr>
          <a:xfrm>
            <a:off x="6898449" y="6550223"/>
            <a:ext cx="2245551" cy="307777"/>
          </a:xfrm>
          <a:prstGeom prst="rect">
            <a:avLst/>
          </a:prstGeom>
        </p:spPr>
        <p:txBody>
          <a:bodyPr wrap="none">
            <a:spAutoFit/>
          </a:bodyPr>
          <a:lstStyle/>
          <a:p>
            <a:r>
              <a:rPr lang="ru-RU" sz="1400" dirty="0"/>
              <a:t>(ИДП Приложение №1 п.1)</a:t>
            </a:r>
          </a:p>
        </p:txBody>
      </p:sp>
      <p:pic>
        <p:nvPicPr>
          <p:cNvPr id="18" name="Picture 2"/>
          <p:cNvPicPr>
            <a:picLocks noChangeAspect="1" noChangeArrowheads="1"/>
          </p:cNvPicPr>
          <p:nvPr/>
        </p:nvPicPr>
        <p:blipFill>
          <a:blip r:embed="rId7" cstate="print"/>
          <a:srcRect b="-71"/>
          <a:stretch>
            <a:fillRect/>
          </a:stretch>
        </p:blipFill>
        <p:spPr bwMode="auto">
          <a:xfrm>
            <a:off x="-110288" y="1932973"/>
            <a:ext cx="913535" cy="343899"/>
          </a:xfrm>
          <a:prstGeom prst="rect">
            <a:avLst/>
          </a:prstGeom>
          <a:noFill/>
          <a:ln w="9525">
            <a:noFill/>
            <a:miter lim="800000"/>
            <a:headEnd/>
            <a:tailEnd/>
          </a:ln>
          <a:effectLst/>
        </p:spPr>
      </p:pic>
      <p:pic>
        <p:nvPicPr>
          <p:cNvPr id="19" name="Picture 2"/>
          <p:cNvPicPr>
            <a:picLocks noChangeAspect="1" noChangeArrowheads="1"/>
          </p:cNvPicPr>
          <p:nvPr/>
        </p:nvPicPr>
        <p:blipFill>
          <a:blip r:embed="rId7" cstate="print"/>
          <a:srcRect b="-71"/>
          <a:stretch>
            <a:fillRect/>
          </a:stretch>
        </p:blipFill>
        <p:spPr bwMode="auto">
          <a:xfrm>
            <a:off x="8604361" y="1514751"/>
            <a:ext cx="913535" cy="343899"/>
          </a:xfrm>
          <a:prstGeom prst="rect">
            <a:avLst/>
          </a:prstGeom>
          <a:noFill/>
          <a:ln w="9525">
            <a:noFill/>
            <a:miter lim="800000"/>
            <a:headEnd/>
            <a:tailEnd/>
          </a:ln>
          <a:effectLst/>
        </p:spPr>
      </p:pic>
      <p:cxnSp>
        <p:nvCxnSpPr>
          <p:cNvPr id="4" name="Прямая соединительная линия 3"/>
          <p:cNvCxnSpPr/>
          <p:nvPr/>
        </p:nvCxnSpPr>
        <p:spPr>
          <a:xfrm flipH="1">
            <a:off x="13411" y="2297960"/>
            <a:ext cx="74949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8604361" y="1874909"/>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8244408" y="2297960"/>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0" y="1888149"/>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13943" y="1589786"/>
            <a:ext cx="913535"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26" name="Стрелка вправо 25"/>
          <p:cNvSpPr/>
          <p:nvPr/>
        </p:nvSpPr>
        <p:spPr>
          <a:xfrm>
            <a:off x="53752" y="2622627"/>
            <a:ext cx="8713730" cy="371761"/>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лево 26"/>
          <p:cNvSpPr/>
          <p:nvPr/>
        </p:nvSpPr>
        <p:spPr>
          <a:xfrm>
            <a:off x="376518" y="991393"/>
            <a:ext cx="8297871" cy="383309"/>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71697" y="2375274"/>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pic>
        <p:nvPicPr>
          <p:cNvPr id="29"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2317292" y="1434918"/>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30" name="Прямоугольник 29"/>
          <p:cNvSpPr/>
          <p:nvPr/>
        </p:nvSpPr>
        <p:spPr>
          <a:xfrm>
            <a:off x="7149831" y="2401364"/>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
        <p:nvSpPr>
          <p:cNvPr id="31" name="Прямоугольник 30"/>
          <p:cNvSpPr/>
          <p:nvPr/>
        </p:nvSpPr>
        <p:spPr>
          <a:xfrm>
            <a:off x="8298196" y="1602375"/>
            <a:ext cx="309571" cy="19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solidFill>
                <a:schemeClr val="tx1"/>
              </a:solidFill>
            </a:endParaRPr>
          </a:p>
        </p:txBody>
      </p:sp>
    </p:spTree>
    <p:extLst>
      <p:ext uri="{BB962C8B-B14F-4D97-AF65-F5344CB8AC3E}">
        <p14:creationId xmlns:p14="http://schemas.microsoft.com/office/powerpoint/2010/main" val="19646642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53752" y="2414909"/>
            <a:ext cx="9036496" cy="3590402"/>
          </a:xfrm>
        </p:spPr>
        <p:txBody>
          <a:bodyPr>
            <a:normAutofit/>
          </a:bodyPr>
          <a:lstStyle/>
          <a:p>
            <a:pPr marL="0" indent="0" algn="just">
              <a:buNone/>
            </a:pPr>
            <a:r>
              <a:rPr lang="ru-RU" sz="2000" b="1" dirty="0"/>
              <a:t>На двухпутных и многопутных перегонах с односторонней </a:t>
            </a:r>
            <a:r>
              <a:rPr lang="ru-RU" sz="2000" b="1" dirty="0" smtClean="0"/>
              <a:t>АБ</a:t>
            </a:r>
            <a:r>
              <a:rPr lang="ru-RU" sz="2000" dirty="0" smtClean="0"/>
              <a:t>, оборудованной </a:t>
            </a:r>
            <a:r>
              <a:rPr lang="ru-RU" sz="2000" b="1" u="sng" dirty="0">
                <a:solidFill>
                  <a:srgbClr val="7030A0"/>
                </a:solidFill>
              </a:rPr>
              <a:t>временными устройствами</a:t>
            </a:r>
            <a:r>
              <a:rPr lang="ru-RU" sz="2000" dirty="0"/>
              <a:t>, позволяющими в неправильном направлении (по неправильному </a:t>
            </a:r>
            <a:r>
              <a:rPr lang="ru-RU" sz="2000" dirty="0" smtClean="0"/>
              <a:t>пути</a:t>
            </a:r>
            <a:r>
              <a:rPr lang="ru-RU" sz="2000" dirty="0"/>
              <a:t>) обеспечивать движение поездов по сигналам локомотивных светофоров, в случае </a:t>
            </a:r>
            <a:r>
              <a:rPr lang="ru-RU" sz="2000" b="1" dirty="0"/>
              <a:t>если выходной светофор на неправильный </a:t>
            </a:r>
            <a:r>
              <a:rPr lang="ru-RU" sz="2000" b="1" dirty="0" smtClean="0"/>
              <a:t>путь</a:t>
            </a:r>
            <a:r>
              <a:rPr lang="ru-RU" sz="2000" dirty="0" smtClean="0"/>
              <a:t> </a:t>
            </a:r>
            <a:r>
              <a:rPr lang="ru-RU" sz="2000" b="1" dirty="0">
                <a:solidFill>
                  <a:srgbClr val="7030A0"/>
                </a:solidFill>
              </a:rPr>
              <a:t>не открывается или отсутствует</a:t>
            </a:r>
            <a:r>
              <a:rPr lang="ru-RU" sz="2000" dirty="0"/>
              <a:t>, отправление поезда производится после </a:t>
            </a:r>
            <a:r>
              <a:rPr lang="ru-RU" sz="2000" b="1" dirty="0">
                <a:solidFill>
                  <a:srgbClr val="C00000"/>
                </a:solidFill>
              </a:rPr>
              <a:t>прекращения действия </a:t>
            </a:r>
            <a:r>
              <a:rPr lang="ru-RU" sz="2000" b="1" dirty="0" smtClean="0">
                <a:solidFill>
                  <a:srgbClr val="C00000"/>
                </a:solidFill>
              </a:rPr>
              <a:t>автоблокировки (ТСС).</a:t>
            </a:r>
          </a:p>
          <a:p>
            <a:pPr marL="0" indent="0" algn="just">
              <a:buNone/>
            </a:pPr>
            <a:r>
              <a:rPr lang="ru-RU" sz="2000" dirty="0"/>
              <a:t>Если на одном из путей перегона выполняют капитальный ремонт, то для пропуска поездов организуют </a:t>
            </a:r>
            <a:r>
              <a:rPr lang="ru-RU" sz="2000" b="1" u="sng" dirty="0">
                <a:solidFill>
                  <a:srgbClr val="7030A0"/>
                </a:solidFill>
              </a:rPr>
              <a:t>временное двустороннее движение </a:t>
            </a:r>
            <a:r>
              <a:rPr lang="ru-RU" sz="2000" dirty="0"/>
              <a:t>по другому пути. При переключении на двустороннее движение по одному пути безопасность движения обеспечивается введением специальных переключающих устройств. </a:t>
            </a:r>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t="42337" b="32463"/>
          <a:stretch/>
        </p:blipFill>
        <p:spPr bwMode="auto">
          <a:xfrm>
            <a:off x="80654" y="637298"/>
            <a:ext cx="8999984" cy="17281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995677" y="1057228"/>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477651" y="1481303"/>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6751246" y="1458475"/>
            <a:ext cx="711609" cy="36210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7591891" y="14888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5076055" y="797611"/>
            <a:ext cx="720081" cy="5836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4067814" y="146983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555776" y="1024007"/>
            <a:ext cx="404335" cy="357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2057180" y="1917986"/>
            <a:ext cx="229731" cy="256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979223" y="1424465"/>
            <a:ext cx="404335" cy="204856"/>
          </a:xfrm>
          <a:prstGeom prst="rect">
            <a:avLst/>
          </a:prstGeom>
          <a:noFill/>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6898449" y="6550223"/>
            <a:ext cx="2336922" cy="307777"/>
          </a:xfrm>
          <a:prstGeom prst="rect">
            <a:avLst/>
          </a:prstGeom>
        </p:spPr>
        <p:txBody>
          <a:bodyPr wrap="none">
            <a:spAutoFit/>
          </a:bodyPr>
          <a:lstStyle/>
          <a:p>
            <a:r>
              <a:rPr lang="ru-RU" sz="1400" dirty="0"/>
              <a:t>(ИДП Приложение №1 </a:t>
            </a:r>
            <a:r>
              <a:rPr lang="ru-RU" sz="1400" dirty="0" smtClean="0"/>
              <a:t>п.25)</a:t>
            </a:r>
            <a:endParaRPr lang="ru-RU" sz="1400" dirty="0"/>
          </a:p>
        </p:txBody>
      </p:sp>
      <p:cxnSp>
        <p:nvCxnSpPr>
          <p:cNvPr id="4" name="Прямая соединительная линия 3"/>
          <p:cNvCxnSpPr/>
          <p:nvPr/>
        </p:nvCxnSpPr>
        <p:spPr>
          <a:xfrm flipH="1">
            <a:off x="0" y="1412776"/>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53752" y="1812902"/>
            <a:ext cx="899592"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flipH="1">
            <a:off x="80654" y="1089437"/>
            <a:ext cx="818938"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22" name="Рисунок 21"/>
          <p:cNvPicPr>
            <a:picLocks noChangeAspect="1"/>
          </p:cNvPicPr>
          <p:nvPr/>
        </p:nvPicPr>
        <p:blipFill>
          <a:blip r:embed="rId7"/>
          <a:stretch>
            <a:fillRect/>
          </a:stretch>
        </p:blipFill>
        <p:spPr>
          <a:xfrm>
            <a:off x="-73207" y="1112403"/>
            <a:ext cx="1188823" cy="298730"/>
          </a:xfrm>
          <a:prstGeom prst="rect">
            <a:avLst/>
          </a:prstGeom>
        </p:spPr>
      </p:pic>
      <p:pic>
        <p:nvPicPr>
          <p:cNvPr id="23" name="Рисунок 22"/>
          <p:cNvPicPr>
            <a:picLocks noChangeAspect="1"/>
          </p:cNvPicPr>
          <p:nvPr/>
        </p:nvPicPr>
        <p:blipFill>
          <a:blip r:embed="rId8"/>
          <a:stretch>
            <a:fillRect/>
          </a:stretch>
        </p:blipFill>
        <p:spPr>
          <a:xfrm>
            <a:off x="686675" y="1444251"/>
            <a:ext cx="567657" cy="178170"/>
          </a:xfrm>
          <a:prstGeom prst="rect">
            <a:avLst/>
          </a:prstGeom>
        </p:spPr>
      </p:pic>
      <p:pic>
        <p:nvPicPr>
          <p:cNvPr id="24" name="Рисунок 23"/>
          <p:cNvPicPr>
            <a:picLocks noChangeAspect="1"/>
          </p:cNvPicPr>
          <p:nvPr/>
        </p:nvPicPr>
        <p:blipFill>
          <a:blip r:embed="rId9"/>
          <a:stretch>
            <a:fillRect/>
          </a:stretch>
        </p:blipFill>
        <p:spPr>
          <a:xfrm>
            <a:off x="1043479" y="1458475"/>
            <a:ext cx="155315" cy="170846"/>
          </a:xfrm>
          <a:prstGeom prst="rect">
            <a:avLst/>
          </a:prstGeom>
        </p:spPr>
      </p:pic>
      <p:sp>
        <p:nvSpPr>
          <p:cNvPr id="25" name="Прямоугольник 24"/>
          <p:cNvSpPr/>
          <p:nvPr/>
        </p:nvSpPr>
        <p:spPr>
          <a:xfrm>
            <a:off x="611560" y="1917986"/>
            <a:ext cx="288032" cy="2564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8303" y="1390586"/>
            <a:ext cx="359394" cy="276999"/>
          </a:xfrm>
          <a:prstGeom prst="rect">
            <a:avLst/>
          </a:prstGeom>
        </p:spPr>
        <p:txBody>
          <a:bodyPr wrap="none">
            <a:spAutoFit/>
          </a:bodyPr>
          <a:lstStyle/>
          <a:p>
            <a:r>
              <a:rPr lang="ru-RU" sz="1200" b="1" dirty="0" smtClean="0"/>
              <a:t>Н1</a:t>
            </a:r>
            <a:endParaRPr lang="ru-RU" sz="1200" b="1" dirty="0"/>
          </a:p>
        </p:txBody>
      </p:sp>
      <p:sp>
        <p:nvSpPr>
          <p:cNvPr id="27" name="Прямоугольник 26"/>
          <p:cNvSpPr/>
          <p:nvPr/>
        </p:nvSpPr>
        <p:spPr>
          <a:xfrm>
            <a:off x="726426" y="1880165"/>
            <a:ext cx="360996" cy="276999"/>
          </a:xfrm>
          <a:prstGeom prst="rect">
            <a:avLst/>
          </a:prstGeom>
        </p:spPr>
        <p:txBody>
          <a:bodyPr wrap="none">
            <a:spAutoFit/>
          </a:bodyPr>
          <a:lstStyle/>
          <a:p>
            <a:r>
              <a:rPr lang="ru-RU" sz="1200" b="1" dirty="0" smtClean="0"/>
              <a:t>Н3</a:t>
            </a:r>
            <a:endParaRPr lang="ru-RU" sz="1200" b="1" dirty="0"/>
          </a:p>
        </p:txBody>
      </p:sp>
      <p:cxnSp>
        <p:nvCxnSpPr>
          <p:cNvPr id="18" name="Прямая со стрелкой 17"/>
          <p:cNvCxnSpPr/>
          <p:nvPr/>
        </p:nvCxnSpPr>
        <p:spPr>
          <a:xfrm flipV="1">
            <a:off x="1115616" y="1298630"/>
            <a:ext cx="2223602" cy="14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5477651" y="1526105"/>
            <a:ext cx="606517" cy="534743"/>
          </a:xfrm>
          <a:prstGeom prst="rect">
            <a:avLst/>
          </a:prstGeom>
          <a:solidFill>
            <a:schemeClr val="accent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0" name="Прямая соединительная линия 29"/>
          <p:cNvCxnSpPr>
            <a:stCxn id="3" idx="0"/>
            <a:endCxn id="3" idx="1"/>
          </p:cNvCxnSpPr>
          <p:nvPr/>
        </p:nvCxnSpPr>
        <p:spPr>
          <a:xfrm flipH="1">
            <a:off x="5477651" y="1526105"/>
            <a:ext cx="303259" cy="2673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H="1">
            <a:off x="5477651" y="1488867"/>
            <a:ext cx="512703" cy="4291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flipH="1">
            <a:off x="5644561" y="1667585"/>
            <a:ext cx="439607" cy="39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H="1">
            <a:off x="5477651" y="1526105"/>
            <a:ext cx="633419" cy="5347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a:stCxn id="3" idx="3"/>
            <a:endCxn id="3" idx="2"/>
          </p:cNvCxnSpPr>
          <p:nvPr/>
        </p:nvCxnSpPr>
        <p:spPr>
          <a:xfrm flipH="1">
            <a:off x="5780910" y="1793477"/>
            <a:ext cx="303258" cy="2673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a:blip r:embed="rId10"/>
          <a:stretch>
            <a:fillRect/>
          </a:stretch>
        </p:blipFill>
        <p:spPr>
          <a:xfrm>
            <a:off x="1584485" y="395951"/>
            <a:ext cx="945389" cy="572013"/>
          </a:xfrm>
          <a:prstGeom prst="rect">
            <a:avLst/>
          </a:prstGeom>
        </p:spPr>
      </p:pic>
      <p:sp>
        <p:nvSpPr>
          <p:cNvPr id="53" name="Прямоугольник 52"/>
          <p:cNvSpPr/>
          <p:nvPr/>
        </p:nvSpPr>
        <p:spPr>
          <a:xfrm>
            <a:off x="1547664" y="372445"/>
            <a:ext cx="1008112" cy="61546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2529874" y="395114"/>
            <a:ext cx="702115" cy="338554"/>
          </a:xfrm>
          <a:prstGeom prst="rect">
            <a:avLst/>
          </a:prstGeom>
        </p:spPr>
        <p:txBody>
          <a:bodyPr wrap="none">
            <a:spAutoFit/>
          </a:bodyPr>
          <a:lstStyle/>
          <a:p>
            <a:r>
              <a:rPr lang="ru-RU" sz="1600" b="1" dirty="0" smtClean="0"/>
              <a:t>ДУ-50</a:t>
            </a:r>
            <a:endParaRPr lang="ru-RU" sz="1600" b="1" dirty="0"/>
          </a:p>
        </p:txBody>
      </p:sp>
      <p:sp>
        <p:nvSpPr>
          <p:cNvPr id="35"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Tree>
    <p:extLst>
      <p:ext uri="{BB962C8B-B14F-4D97-AF65-F5344CB8AC3E}">
        <p14:creationId xmlns:p14="http://schemas.microsoft.com/office/powerpoint/2010/main" val="35546916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 name="Picture 2" descr="http://www.electri4ka.com/et2_m_er2t_ed2t/images/et2_182.jpg"/>
          <p:cNvPicPr>
            <a:picLocks noChangeAspect="1" noChangeArrowheads="1"/>
          </p:cNvPicPr>
          <p:nvPr/>
        </p:nvPicPr>
        <p:blipFill>
          <a:blip r:embed="rId2" cstate="print"/>
          <a:srcRect l="17058" r="16418"/>
          <a:stretch>
            <a:fillRect/>
          </a:stretch>
        </p:blipFill>
        <p:spPr bwMode="auto">
          <a:xfrm>
            <a:off x="990309" y="1485674"/>
            <a:ext cx="1230750" cy="2030506"/>
          </a:xfrm>
          <a:prstGeom prst="rect">
            <a:avLst/>
          </a:prstGeom>
          <a:noFill/>
        </p:spPr>
      </p:pic>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4" name="TextBox 103"/>
          <p:cNvSpPr txBox="1"/>
          <p:nvPr/>
        </p:nvSpPr>
        <p:spPr>
          <a:xfrm>
            <a:off x="373387" y="5237348"/>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sp>
        <p:nvSpPr>
          <p:cNvPr id="118" name="Прямоугольник 117"/>
          <p:cNvSpPr/>
          <p:nvPr/>
        </p:nvSpPr>
        <p:spPr>
          <a:xfrm>
            <a:off x="179512" y="714074"/>
            <a:ext cx="8640960" cy="707886"/>
          </a:xfrm>
          <a:prstGeom prst="rect">
            <a:avLst/>
          </a:prstGeom>
        </p:spPr>
        <p:txBody>
          <a:bodyPr wrap="square">
            <a:spAutoFit/>
          </a:bodyPr>
          <a:lstStyle/>
          <a:p>
            <a:pPr algn="just"/>
            <a:r>
              <a:rPr lang="ru-RU" sz="2000" b="1" dirty="0" smtClean="0">
                <a:solidFill>
                  <a:srgbClr val="C00000"/>
                </a:solidFill>
                <a:ea typeface="Times New Roman"/>
              </a:rPr>
              <a:t>1.</a:t>
            </a:r>
            <a:r>
              <a:rPr lang="ru-RU" sz="2000" dirty="0" smtClean="0">
                <a:solidFill>
                  <a:prstClr val="black"/>
                </a:solidFill>
                <a:ea typeface="Times New Roman"/>
              </a:rPr>
              <a:t> Наличие </a:t>
            </a:r>
            <a:r>
              <a:rPr lang="ru-RU" sz="2000" b="1" dirty="0">
                <a:solidFill>
                  <a:prstClr val="black"/>
                </a:solidFill>
                <a:ea typeface="Times New Roman"/>
              </a:rPr>
              <a:t>разрешающего огня </a:t>
            </a:r>
            <a:r>
              <a:rPr lang="ru-RU" sz="2000" dirty="0">
                <a:solidFill>
                  <a:prstClr val="black"/>
                </a:solidFill>
                <a:ea typeface="Times New Roman"/>
              </a:rPr>
              <a:t>на выходном или проходном светофоре </a:t>
            </a:r>
            <a:r>
              <a:rPr lang="ru-RU" sz="2000" b="1" dirty="0">
                <a:solidFill>
                  <a:prstClr val="black"/>
                </a:solidFill>
                <a:ea typeface="Times New Roman"/>
              </a:rPr>
              <a:t>при занятом </a:t>
            </a:r>
            <a:r>
              <a:rPr lang="ru-RU" sz="2000" b="1" dirty="0" smtClean="0">
                <a:solidFill>
                  <a:prstClr val="black"/>
                </a:solidFill>
                <a:ea typeface="Times New Roman"/>
              </a:rPr>
              <a:t>блок-участке.</a:t>
            </a:r>
            <a:endParaRPr lang="ru-RU" sz="2000" dirty="0">
              <a:solidFill>
                <a:srgbClr val="C00000"/>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6" name="Стрелка влево 45"/>
          <p:cNvSpPr/>
          <p:nvPr/>
        </p:nvSpPr>
        <p:spPr>
          <a:xfrm>
            <a:off x="2263842" y="2153344"/>
            <a:ext cx="765085" cy="315035"/>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2" name="Стрелка вниз 51"/>
          <p:cNvSpPr/>
          <p:nvPr/>
        </p:nvSpPr>
        <p:spPr>
          <a:xfrm rot="5400000">
            <a:off x="4700131" y="2341413"/>
            <a:ext cx="329368" cy="872920"/>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3" name="Picture 2" descr="https://ds05.infourok.ru/uploads/ex/02c8/0002fc7f-48200dc5/img3.jpg"/>
          <p:cNvPicPr>
            <a:picLocks noChangeAspect="1" noChangeArrowheads="1"/>
          </p:cNvPicPr>
          <p:nvPr/>
        </p:nvPicPr>
        <p:blipFill rotWithShape="1">
          <a:blip r:embed="rId3">
            <a:extLst>
              <a:ext uri="{28A0092B-C50C-407E-A947-70E740481C1C}">
                <a14:useLocalDpi xmlns:a14="http://schemas.microsoft.com/office/drawing/2010/main" val="0"/>
              </a:ext>
            </a:extLst>
          </a:blip>
          <a:srcRect l="11812" t="22097" r="13376" b="14905"/>
          <a:stretch/>
        </p:blipFill>
        <p:spPr bwMode="auto">
          <a:xfrm>
            <a:off x="5737632" y="1090991"/>
            <a:ext cx="3397875" cy="250195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26796" y="509922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sp>
        <p:nvSpPr>
          <p:cNvPr id="54" name="TextBox 53"/>
          <p:cNvSpPr txBox="1"/>
          <p:nvPr/>
        </p:nvSpPr>
        <p:spPr>
          <a:xfrm>
            <a:off x="4956766" y="5094185"/>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sp>
        <p:nvSpPr>
          <p:cNvPr id="55" name="TextBox 54"/>
          <p:cNvSpPr txBox="1"/>
          <p:nvPr/>
        </p:nvSpPr>
        <p:spPr>
          <a:xfrm>
            <a:off x="7294801" y="5043099"/>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pic>
        <p:nvPicPr>
          <p:cNvPr id="57"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7357833" y="575024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313899" y="5753774"/>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3300" flipV="1">
            <a:off x="6370811" y="6037769"/>
            <a:ext cx="938544" cy="477823"/>
          </a:xfrm>
          <a:prstGeom prst="rect">
            <a:avLst/>
          </a:prstGeom>
          <a:noFill/>
          <a:extLst>
            <a:ext uri="{909E8E84-426E-40DD-AFC4-6F175D3DCCD1}">
              <a14:hiddenFill xmlns:a14="http://schemas.microsoft.com/office/drawing/2010/main">
                <a:solidFill>
                  <a:srgbClr val="FFFFFF"/>
                </a:solidFill>
              </a14:hiddenFill>
            </a:ext>
          </a:extLst>
        </p:spPr>
      </p:pic>
      <p:sp>
        <p:nvSpPr>
          <p:cNvPr id="60" name="Прямоугольник 59"/>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61" name="Прямоугольник 60"/>
          <p:cNvSpPr/>
          <p:nvPr/>
        </p:nvSpPr>
        <p:spPr>
          <a:xfrm>
            <a:off x="1378221" y="2155440"/>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p:cNvSpPr/>
          <p:nvPr/>
        </p:nvSpPr>
        <p:spPr>
          <a:xfrm>
            <a:off x="1363406" y="2468379"/>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1370097" y="2760270"/>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Прямоугольник 67"/>
          <p:cNvSpPr/>
          <p:nvPr/>
        </p:nvSpPr>
        <p:spPr>
          <a:xfrm>
            <a:off x="1370097" y="291611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1363406" y="261239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Прямоугольник 69"/>
          <p:cNvSpPr/>
          <p:nvPr/>
        </p:nvSpPr>
        <p:spPr>
          <a:xfrm>
            <a:off x="1370097" y="321856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Прямоугольник 70"/>
          <p:cNvSpPr/>
          <p:nvPr/>
        </p:nvSpPr>
        <p:spPr>
          <a:xfrm>
            <a:off x="1378221" y="3067674"/>
            <a:ext cx="445904" cy="11495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4" name="Picture 2" descr="http://www.electri4ka.com/et2_m_er2t_ed2t/images/et2_182.jpg"/>
          <p:cNvPicPr>
            <a:picLocks noChangeAspect="1" noChangeArrowheads="1"/>
          </p:cNvPicPr>
          <p:nvPr/>
        </p:nvPicPr>
        <p:blipFill>
          <a:blip r:embed="rId2" cstate="print"/>
          <a:srcRect l="17058" r="16418"/>
          <a:stretch>
            <a:fillRect/>
          </a:stretch>
        </p:blipFill>
        <p:spPr bwMode="auto">
          <a:xfrm>
            <a:off x="3114439" y="1437069"/>
            <a:ext cx="1230750" cy="2030506"/>
          </a:xfrm>
          <a:prstGeom prst="rect">
            <a:avLst/>
          </a:prstGeom>
          <a:noFill/>
        </p:spPr>
      </p:pic>
      <p:pic>
        <p:nvPicPr>
          <p:cNvPr id="3" name="Рисунок 2"/>
          <p:cNvPicPr>
            <a:picLocks noChangeAspect="1"/>
          </p:cNvPicPr>
          <p:nvPr/>
        </p:nvPicPr>
        <p:blipFill>
          <a:blip r:embed="rId5"/>
          <a:stretch>
            <a:fillRect/>
          </a:stretch>
        </p:blipFill>
        <p:spPr>
          <a:xfrm>
            <a:off x="3491880" y="2091208"/>
            <a:ext cx="481626" cy="1207113"/>
          </a:xfrm>
          <a:prstGeom prst="rect">
            <a:avLst/>
          </a:prstGeom>
        </p:spPr>
      </p:pic>
      <p:pic>
        <p:nvPicPr>
          <p:cNvPr id="77" name="Picture 2"/>
          <p:cNvPicPr>
            <a:picLocks noChangeAspect="1" noChangeArrowheads="1"/>
          </p:cNvPicPr>
          <p:nvPr/>
        </p:nvPicPr>
        <p:blipFill rotWithShape="1">
          <a:blip r:embed="rId6" cstate="print"/>
          <a:srcRect t="71078" r="96232" b="14715"/>
          <a:stretch/>
        </p:blipFill>
        <p:spPr bwMode="auto">
          <a:xfrm>
            <a:off x="3012930" y="4791038"/>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6" cstate="print"/>
          <a:srcRect t="71078" r="96232" b="14715"/>
          <a:stretch/>
        </p:blipFill>
        <p:spPr bwMode="auto">
          <a:xfrm>
            <a:off x="5261612" y="4767691"/>
            <a:ext cx="288032" cy="760204"/>
          </a:xfrm>
          <a:prstGeom prst="rect">
            <a:avLst/>
          </a:prstGeom>
          <a:noFill/>
          <a:ln w="9525">
            <a:noFill/>
            <a:miter lim="800000"/>
            <a:headEnd/>
            <a:tailEnd/>
          </a:ln>
          <a:effectLst/>
        </p:spPr>
      </p:pic>
      <p:pic>
        <p:nvPicPr>
          <p:cNvPr id="79" name="Picture 2"/>
          <p:cNvPicPr>
            <a:picLocks noChangeAspect="1" noChangeArrowheads="1"/>
          </p:cNvPicPr>
          <p:nvPr/>
        </p:nvPicPr>
        <p:blipFill rotWithShape="1">
          <a:blip r:embed="rId6" cstate="print"/>
          <a:srcRect t="71078" r="96232" b="14715"/>
          <a:stretch/>
        </p:blipFill>
        <p:spPr bwMode="auto">
          <a:xfrm>
            <a:off x="7514620" y="4808891"/>
            <a:ext cx="288032" cy="760204"/>
          </a:xfrm>
          <a:prstGeom prst="rect">
            <a:avLst/>
          </a:prstGeom>
          <a:noFill/>
          <a:ln w="9525">
            <a:noFill/>
            <a:miter lim="800000"/>
            <a:headEnd/>
            <a:tailEnd/>
          </a:ln>
          <a:effectLst/>
        </p:spPr>
      </p:pic>
      <p:pic>
        <p:nvPicPr>
          <p:cNvPr id="80" name="Picture 2"/>
          <p:cNvPicPr>
            <a:picLocks noChangeAspect="1" noChangeArrowheads="1"/>
          </p:cNvPicPr>
          <p:nvPr/>
        </p:nvPicPr>
        <p:blipFill rotWithShape="1">
          <a:blip r:embed="rId6" cstate="print"/>
          <a:srcRect t="71078" r="96232" b="14715"/>
          <a:stretch/>
        </p:blipFill>
        <p:spPr bwMode="auto">
          <a:xfrm>
            <a:off x="785500" y="4792827"/>
            <a:ext cx="288032" cy="760204"/>
          </a:xfrm>
          <a:prstGeom prst="rect">
            <a:avLst/>
          </a:prstGeom>
          <a:noFill/>
          <a:ln w="9525">
            <a:noFill/>
            <a:miter lim="800000"/>
            <a:headEnd/>
            <a:tailEnd/>
          </a:ln>
          <a:effectLst/>
        </p:spPr>
      </p:pic>
      <p:sp>
        <p:nvSpPr>
          <p:cNvPr id="81" name="Стрелка вправо 80"/>
          <p:cNvSpPr/>
          <p:nvPr/>
        </p:nvSpPr>
        <p:spPr>
          <a:xfrm rot="5400000">
            <a:off x="760071" y="5456035"/>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1183477" y="4597695"/>
            <a:ext cx="682660" cy="1260140"/>
          </a:xfrm>
          <a:prstGeom prst="rect">
            <a:avLst/>
          </a:prstGeom>
          <a:noFill/>
        </p:spPr>
      </p:pic>
      <p:sp>
        <p:nvSpPr>
          <p:cNvPr id="106" name="Стрелка вправо 105"/>
          <p:cNvSpPr/>
          <p:nvPr/>
        </p:nvSpPr>
        <p:spPr>
          <a:xfrm rot="5400000">
            <a:off x="3011344" y="541982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3403179" y="4577482"/>
            <a:ext cx="682660" cy="1260140"/>
          </a:xfrm>
          <a:prstGeom prst="rect">
            <a:avLst/>
          </a:prstGeom>
          <a:noFill/>
        </p:spPr>
      </p:pic>
      <p:sp>
        <p:nvSpPr>
          <p:cNvPr id="107" name="Стрелка вправо 106"/>
          <p:cNvSpPr/>
          <p:nvPr/>
        </p:nvSpPr>
        <p:spPr>
          <a:xfrm rot="5400000">
            <a:off x="5232340" y="5463667"/>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5648056" y="4597695"/>
            <a:ext cx="682660" cy="1260140"/>
          </a:xfrm>
          <a:prstGeom prst="rect">
            <a:avLst/>
          </a:prstGeom>
          <a:noFill/>
        </p:spPr>
      </p:pic>
      <p:sp>
        <p:nvSpPr>
          <p:cNvPr id="108" name="Стрелка вправо 107"/>
          <p:cNvSpPr/>
          <p:nvPr/>
        </p:nvSpPr>
        <p:spPr>
          <a:xfrm rot="5400000">
            <a:off x="7499948" y="5435287"/>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7891502" y="4581654"/>
            <a:ext cx="682660" cy="1260140"/>
          </a:xfrm>
          <a:prstGeom prst="rect">
            <a:avLst/>
          </a:prstGeom>
          <a:noFill/>
        </p:spPr>
      </p:pic>
      <p:pic>
        <p:nvPicPr>
          <p:cNvPr id="4" name="Рисунок 3"/>
          <p:cNvPicPr>
            <a:picLocks noChangeAspect="1"/>
          </p:cNvPicPr>
          <p:nvPr/>
        </p:nvPicPr>
        <p:blipFill>
          <a:blip r:embed="rId8"/>
          <a:stretch>
            <a:fillRect/>
          </a:stretch>
        </p:blipFill>
        <p:spPr>
          <a:xfrm>
            <a:off x="4389289" y="4359134"/>
            <a:ext cx="970027" cy="399382"/>
          </a:xfrm>
          <a:prstGeom prst="rect">
            <a:avLst/>
          </a:prstGeom>
        </p:spPr>
      </p:pic>
      <p:pic>
        <p:nvPicPr>
          <p:cNvPr id="119" name="Рисунок 118"/>
          <p:cNvPicPr>
            <a:picLocks noChangeAspect="1"/>
          </p:cNvPicPr>
          <p:nvPr/>
        </p:nvPicPr>
        <p:blipFill rotWithShape="1">
          <a:blip r:embed="rId9"/>
          <a:srcRect l="36522" t="30433"/>
          <a:stretch/>
        </p:blipFill>
        <p:spPr>
          <a:xfrm>
            <a:off x="3124282" y="4460212"/>
            <a:ext cx="1275256" cy="319165"/>
          </a:xfrm>
          <a:prstGeom prst="rect">
            <a:avLst/>
          </a:prstGeom>
        </p:spPr>
      </p:pic>
      <p:pic>
        <p:nvPicPr>
          <p:cNvPr id="5" name="Рисунок 4"/>
          <p:cNvPicPr>
            <a:picLocks noChangeAspect="1"/>
          </p:cNvPicPr>
          <p:nvPr/>
        </p:nvPicPr>
        <p:blipFill>
          <a:blip r:embed="rId10"/>
          <a:stretch>
            <a:fillRect/>
          </a:stretch>
        </p:blipFill>
        <p:spPr>
          <a:xfrm>
            <a:off x="6087458" y="4524365"/>
            <a:ext cx="644782" cy="243326"/>
          </a:xfrm>
          <a:prstGeom prst="rect">
            <a:avLst/>
          </a:prstGeom>
        </p:spPr>
      </p:pic>
      <p:pic>
        <p:nvPicPr>
          <p:cNvPr id="84" name="Рисунок 83" descr="электровоз.png"/>
          <p:cNvPicPr>
            <a:picLocks noChangeAspect="1"/>
          </p:cNvPicPr>
          <p:nvPr/>
        </p:nvPicPr>
        <p:blipFill>
          <a:blip r:embed="rId11" cstate="print"/>
          <a:stretch>
            <a:fillRect/>
          </a:stretch>
        </p:blipFill>
        <p:spPr>
          <a:xfrm>
            <a:off x="6683679" y="4406788"/>
            <a:ext cx="840649" cy="392986"/>
          </a:xfrm>
          <a:prstGeom prst="rect">
            <a:avLst/>
          </a:prstGeom>
        </p:spPr>
      </p:pic>
      <p:sp>
        <p:nvSpPr>
          <p:cNvPr id="120" name="Блок-схема: узел 119"/>
          <p:cNvSpPr/>
          <p:nvPr/>
        </p:nvSpPr>
        <p:spPr>
          <a:xfrm>
            <a:off x="5882687" y="5064366"/>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1" name="Блок-схема: узел 120"/>
          <p:cNvSpPr/>
          <p:nvPr/>
        </p:nvSpPr>
        <p:spPr>
          <a:xfrm>
            <a:off x="8162573" y="5064365"/>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2" name="Блок-схема: узел 121"/>
          <p:cNvSpPr/>
          <p:nvPr/>
        </p:nvSpPr>
        <p:spPr>
          <a:xfrm>
            <a:off x="3384515" y="5078801"/>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3" name="Блок-схема: узел 122"/>
          <p:cNvSpPr/>
          <p:nvPr/>
        </p:nvSpPr>
        <p:spPr>
          <a:xfrm>
            <a:off x="1773201" y="5064364"/>
            <a:ext cx="270029" cy="31709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cxnSp>
        <p:nvCxnSpPr>
          <p:cNvPr id="7" name="Прямая соединительная линия 6"/>
          <p:cNvCxnSpPr/>
          <p:nvPr/>
        </p:nvCxnSpPr>
        <p:spPr>
          <a:xfrm>
            <a:off x="5359316" y="5229181"/>
            <a:ext cx="0" cy="12241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Picture 2" descr="D:\МВПС\ПТЭ\Картинки для вставки нест сит\свет 3.png"/>
          <p:cNvPicPr>
            <a:picLocks noChangeAspect="1" noChangeArrowheads="1"/>
          </p:cNvPicPr>
          <p:nvPr/>
        </p:nvPicPr>
        <p:blipFill>
          <a:blip r:embed="rId7" cstate="print">
            <a:lum bright="-10000"/>
          </a:blip>
          <a:srcRect l="22765" r="8939" b="48726"/>
          <a:stretch>
            <a:fillRect/>
          </a:stretch>
        </p:blipFill>
        <p:spPr bwMode="auto">
          <a:xfrm rot="5400000">
            <a:off x="5662288" y="5473683"/>
            <a:ext cx="682660" cy="1260140"/>
          </a:xfrm>
          <a:prstGeom prst="rect">
            <a:avLst/>
          </a:prstGeom>
          <a:noFill/>
        </p:spPr>
      </p:pic>
      <p:sp>
        <p:nvSpPr>
          <p:cNvPr id="62" name="Блок-схема: узел 61"/>
          <p:cNvSpPr/>
          <p:nvPr/>
        </p:nvSpPr>
        <p:spPr>
          <a:xfrm>
            <a:off x="6224353" y="5941343"/>
            <a:ext cx="270029" cy="31709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64" name="TextBox 63"/>
          <p:cNvSpPr txBox="1"/>
          <p:nvPr/>
        </p:nvSpPr>
        <p:spPr>
          <a:xfrm>
            <a:off x="5000523" y="5915223"/>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sp>
        <p:nvSpPr>
          <p:cNvPr id="66" name="Прямоугольник 6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cxnSp>
        <p:nvCxnSpPr>
          <p:cNvPr id="65" name="Прямая соединительная линия 64"/>
          <p:cNvCxnSpPr/>
          <p:nvPr/>
        </p:nvCxnSpPr>
        <p:spPr>
          <a:xfrm>
            <a:off x="0" y="4783732"/>
            <a:ext cx="9144000" cy="0"/>
          </a:xfrm>
          <a:prstGeom prst="line">
            <a:avLst/>
          </a:prstGeom>
          <a:ln w="50800"/>
        </p:spPr>
        <p:style>
          <a:lnRef idx="3">
            <a:schemeClr val="dk1"/>
          </a:lnRef>
          <a:fillRef idx="0">
            <a:schemeClr val="dk1"/>
          </a:fillRef>
          <a:effectRef idx="2">
            <a:schemeClr val="dk1"/>
          </a:effectRef>
          <a:fontRef idx="minor">
            <a:schemeClr val="tx1"/>
          </a:fontRef>
        </p:style>
      </p:cxnSp>
      <p:sp>
        <p:nvSpPr>
          <p:cNvPr id="75"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19329101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46"/>
                                        </p:tgtEl>
                                      </p:cBhvr>
                                    </p:animEffect>
                                    <p:set>
                                      <p:cBhvr>
                                        <p:cTn id="7" dur="1" fill="hold">
                                          <p:stCondLst>
                                            <p:cond delay="499"/>
                                          </p:stCondLst>
                                        </p:cTn>
                                        <p:tgtEl>
                                          <p:spTgt spid="46"/>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Прямоугольник 117"/>
          <p:cNvSpPr/>
          <p:nvPr/>
        </p:nvSpPr>
        <p:spPr>
          <a:xfrm>
            <a:off x="15738" y="760150"/>
            <a:ext cx="9002382" cy="1938992"/>
          </a:xfrm>
          <a:prstGeom prst="rect">
            <a:avLst/>
          </a:prstGeom>
        </p:spPr>
        <p:txBody>
          <a:bodyPr wrap="square">
            <a:spAutoFit/>
          </a:bodyPr>
          <a:lstStyle/>
          <a:p>
            <a:pPr algn="just"/>
            <a:r>
              <a:rPr lang="ru-RU" sz="2000" b="1" dirty="0" smtClean="0">
                <a:solidFill>
                  <a:srgbClr val="C00000"/>
                </a:solidFill>
              </a:rPr>
              <a:t>2.</a:t>
            </a:r>
            <a:r>
              <a:rPr lang="ru-RU" sz="2000" dirty="0" smtClean="0"/>
              <a:t> </a:t>
            </a:r>
            <a:r>
              <a:rPr lang="ru-RU" sz="2000" b="1" dirty="0" smtClean="0"/>
              <a:t>Невозможность </a:t>
            </a:r>
            <a:r>
              <a:rPr lang="ru-RU" sz="2000" b="1" dirty="0"/>
              <a:t>смены направления</a:t>
            </a:r>
            <a:r>
              <a:rPr lang="ru-RU" sz="2000" dirty="0"/>
              <a:t>, в </a:t>
            </a:r>
            <a:r>
              <a:rPr lang="ru-RU" sz="2000" dirty="0" smtClean="0"/>
              <a:t>т.ч. </a:t>
            </a:r>
            <a:r>
              <a:rPr lang="ru-RU" sz="2000" b="1" dirty="0"/>
              <a:t>с помощью вспомогательного режима </a:t>
            </a:r>
            <a:r>
              <a:rPr lang="ru-RU" sz="2000" dirty="0"/>
              <a:t>на однопутном перегоне или при отправлении поезда по неправильному </a:t>
            </a:r>
            <a:r>
              <a:rPr lang="ru-RU" sz="2000" dirty="0" smtClean="0"/>
              <a:t>пути </a:t>
            </a:r>
            <a:r>
              <a:rPr lang="ru-RU" sz="2000" dirty="0"/>
              <a:t>на двухпутном перегоне с двусторонней </a:t>
            </a:r>
            <a:r>
              <a:rPr lang="ru-RU" sz="2000" dirty="0" smtClean="0"/>
              <a:t>АБ, </a:t>
            </a:r>
            <a:r>
              <a:rPr lang="ru-RU" sz="2000" dirty="0"/>
              <a:t>а также на многопутных перегонах </a:t>
            </a:r>
            <a:r>
              <a:rPr lang="ru-RU" sz="2000" dirty="0" smtClean="0"/>
              <a:t>с </a:t>
            </a:r>
            <a:r>
              <a:rPr lang="ru-RU" sz="2000" dirty="0"/>
              <a:t>двусторонней автоблокировкой с однопутными правилами движения. Пользование автоблокировкой в установленном направлении при этом </a:t>
            </a:r>
            <a:r>
              <a:rPr lang="ru-RU" sz="2000" dirty="0" smtClean="0"/>
              <a:t>допускается.</a:t>
            </a:r>
            <a:endParaRPr lang="ru-RU" sz="2000" dirty="0"/>
          </a:p>
        </p:txBody>
      </p:sp>
      <p:pic>
        <p:nvPicPr>
          <p:cNvPr id="15"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4369501" y="5782455"/>
            <a:ext cx="454833" cy="1057948"/>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3" name="Рисунок 2"/>
          <p:cNvPicPr>
            <a:picLocks noChangeAspect="1"/>
          </p:cNvPicPr>
          <p:nvPr/>
        </p:nvPicPr>
        <p:blipFill rotWithShape="1">
          <a:blip r:embed="rId3"/>
          <a:srcRect l="4326" r="2751"/>
          <a:stretch/>
        </p:blipFill>
        <p:spPr>
          <a:xfrm>
            <a:off x="31476" y="3531732"/>
            <a:ext cx="9128262" cy="1657344"/>
          </a:xfrm>
          <a:prstGeom prst="rect">
            <a:avLst/>
          </a:prstGeom>
        </p:spPr>
      </p:pic>
      <p:sp>
        <p:nvSpPr>
          <p:cNvPr id="16" name="Стрелка вправо 15"/>
          <p:cNvSpPr/>
          <p:nvPr/>
        </p:nvSpPr>
        <p:spPr>
          <a:xfrm>
            <a:off x="179512" y="5131793"/>
            <a:ext cx="8838608" cy="637134"/>
          </a:xfrm>
          <a:prstGeom prst="rightArrow">
            <a:avLst/>
          </a:prstGeom>
          <a:solidFill>
            <a:srgbClr val="0099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rPr>
              <a:t>ИСПРАВНА</a:t>
            </a:r>
            <a:endParaRPr lang="ru-RU" b="1" dirty="0">
              <a:solidFill>
                <a:prstClr val="white"/>
              </a:solidFill>
            </a:endParaRPr>
          </a:p>
        </p:txBody>
      </p:sp>
      <p:sp>
        <p:nvSpPr>
          <p:cNvPr id="17" name="Стрелка влево 16"/>
          <p:cNvSpPr/>
          <p:nvPr/>
        </p:nvSpPr>
        <p:spPr>
          <a:xfrm>
            <a:off x="179512" y="2924944"/>
            <a:ext cx="8838608" cy="691929"/>
          </a:xfrm>
          <a:prstGeom prst="leftArrow">
            <a:avLst/>
          </a:prstGeom>
          <a:solidFill>
            <a:srgbClr val="C0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prstClr val="white"/>
                </a:solidFill>
              </a:rPr>
              <a:t>Невозможность смены направления  </a:t>
            </a:r>
          </a:p>
        </p:txBody>
      </p:sp>
      <p:pic>
        <p:nvPicPr>
          <p:cNvPr id="18" name="Рисунок 17"/>
          <p:cNvPicPr>
            <a:picLocks noChangeAspect="1"/>
          </p:cNvPicPr>
          <p:nvPr/>
        </p:nvPicPr>
        <p:blipFill>
          <a:blip r:embed="rId4"/>
          <a:stretch>
            <a:fillRect/>
          </a:stretch>
        </p:blipFill>
        <p:spPr>
          <a:xfrm>
            <a:off x="-485014" y="4077072"/>
            <a:ext cx="970027" cy="399382"/>
          </a:xfrm>
          <a:prstGeom prst="rect">
            <a:avLst/>
          </a:prstGeom>
        </p:spPr>
      </p:pic>
      <p:pic>
        <p:nvPicPr>
          <p:cNvPr id="19" name="Рисунок 18" descr="электровоз.png"/>
          <p:cNvPicPr>
            <a:picLocks noChangeAspect="1"/>
          </p:cNvPicPr>
          <p:nvPr/>
        </p:nvPicPr>
        <p:blipFill>
          <a:blip r:embed="rId5" cstate="print"/>
          <a:stretch>
            <a:fillRect/>
          </a:stretch>
        </p:blipFill>
        <p:spPr>
          <a:xfrm>
            <a:off x="9030981" y="4076321"/>
            <a:ext cx="840649" cy="392986"/>
          </a:xfrm>
          <a:prstGeom prst="rect">
            <a:avLst/>
          </a:prstGeom>
        </p:spPr>
      </p:pic>
      <p:cxnSp>
        <p:nvCxnSpPr>
          <p:cNvPr id="5" name="Прямая соединительная линия 4"/>
          <p:cNvCxnSpPr/>
          <p:nvPr/>
        </p:nvCxnSpPr>
        <p:spPr>
          <a:xfrm>
            <a:off x="-485014" y="4476454"/>
            <a:ext cx="880550"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9024550" y="4485411"/>
            <a:ext cx="853510"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 name="Стрелка вправо 7"/>
          <p:cNvSpPr/>
          <p:nvPr/>
        </p:nvSpPr>
        <p:spPr>
          <a:xfrm>
            <a:off x="485013" y="4214062"/>
            <a:ext cx="546360" cy="288032"/>
          </a:xfrm>
          <a:prstGeom prst="rightArrow">
            <a:avLst/>
          </a:prstGeom>
          <a:solidFill>
            <a:srgbClr val="00B05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лево 8"/>
          <p:cNvSpPr/>
          <p:nvPr/>
        </p:nvSpPr>
        <p:spPr>
          <a:xfrm>
            <a:off x="8601137" y="4293096"/>
            <a:ext cx="330336" cy="288032"/>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339752" y="4206915"/>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3921365" y="4167538"/>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4051525" y="4549796"/>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503510" y="4187071"/>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591068" y="4538158"/>
            <a:ext cx="421092" cy="2740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7061594" y="4549796"/>
            <a:ext cx="360040" cy="262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22"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7310606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2" name="Прямоугольник 31"/>
          <p:cNvSpPr/>
          <p:nvPr/>
        </p:nvSpPr>
        <p:spPr>
          <a:xfrm>
            <a:off x="1340796" y="5301208"/>
            <a:ext cx="838399" cy="2172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Прямоугольник 41"/>
          <p:cNvSpPr/>
          <p:nvPr/>
        </p:nvSpPr>
        <p:spPr>
          <a:xfrm>
            <a:off x="7821303" y="5228033"/>
            <a:ext cx="605597" cy="1818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 name="Рисунок 12"/>
          <p:cNvPicPr>
            <a:picLocks noChangeAspect="1"/>
          </p:cNvPicPr>
          <p:nvPr/>
        </p:nvPicPr>
        <p:blipFill rotWithShape="1">
          <a:blip r:embed="rId2"/>
          <a:srcRect r="48052" b="23505"/>
          <a:stretch/>
        </p:blipFill>
        <p:spPr>
          <a:xfrm>
            <a:off x="545252" y="2780928"/>
            <a:ext cx="4544614" cy="937370"/>
          </a:xfrm>
          <a:prstGeom prst="rect">
            <a:avLst/>
          </a:prstGeom>
        </p:spPr>
      </p:pic>
      <p:pic>
        <p:nvPicPr>
          <p:cNvPr id="15" name="Рисунок 14"/>
          <p:cNvPicPr>
            <a:picLocks noChangeAspect="1"/>
          </p:cNvPicPr>
          <p:nvPr/>
        </p:nvPicPr>
        <p:blipFill rotWithShape="1">
          <a:blip r:embed="rId3"/>
          <a:srcRect b="30741"/>
          <a:stretch/>
        </p:blipFill>
        <p:spPr>
          <a:xfrm>
            <a:off x="5939460" y="2780928"/>
            <a:ext cx="3097036" cy="848702"/>
          </a:xfrm>
          <a:prstGeom prst="rect">
            <a:avLst/>
          </a:prstGeom>
        </p:spPr>
      </p:pic>
      <p:cxnSp>
        <p:nvCxnSpPr>
          <p:cNvPr id="23" name="Прямая соединительная линия 22"/>
          <p:cNvCxnSpPr/>
          <p:nvPr/>
        </p:nvCxnSpPr>
        <p:spPr>
          <a:xfrm>
            <a:off x="46951" y="3680849"/>
            <a:ext cx="514791"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38" name="Рисунок 37"/>
          <p:cNvPicPr>
            <a:picLocks noChangeAspect="1"/>
          </p:cNvPicPr>
          <p:nvPr/>
        </p:nvPicPr>
        <p:blipFill>
          <a:blip r:embed="rId4"/>
          <a:stretch>
            <a:fillRect/>
          </a:stretch>
        </p:blipFill>
        <p:spPr>
          <a:xfrm>
            <a:off x="25248" y="2866811"/>
            <a:ext cx="536494" cy="30483"/>
          </a:xfrm>
          <a:prstGeom prst="rect">
            <a:avLst/>
          </a:prstGeom>
        </p:spPr>
      </p:pic>
      <p:pic>
        <p:nvPicPr>
          <p:cNvPr id="53" name="Рисунок 52"/>
          <p:cNvPicPr>
            <a:picLocks noChangeAspect="1"/>
          </p:cNvPicPr>
          <p:nvPr/>
        </p:nvPicPr>
        <p:blipFill>
          <a:blip r:embed="rId5"/>
          <a:stretch>
            <a:fillRect/>
          </a:stretch>
        </p:blipFill>
        <p:spPr>
          <a:xfrm rot="213039">
            <a:off x="8474037" y="2588423"/>
            <a:ext cx="524301" cy="317019"/>
          </a:xfrm>
          <a:prstGeom prst="rect">
            <a:avLst/>
          </a:prstGeom>
        </p:spPr>
      </p:pic>
      <p:pic>
        <p:nvPicPr>
          <p:cNvPr id="51" name="Рисунок 50"/>
          <p:cNvPicPr>
            <a:picLocks noChangeAspect="1"/>
          </p:cNvPicPr>
          <p:nvPr/>
        </p:nvPicPr>
        <p:blipFill>
          <a:blip r:embed="rId6"/>
          <a:stretch>
            <a:fillRect/>
          </a:stretch>
        </p:blipFill>
        <p:spPr>
          <a:xfrm>
            <a:off x="8467893" y="2622968"/>
            <a:ext cx="243861" cy="268247"/>
          </a:xfrm>
          <a:prstGeom prst="rect">
            <a:avLst/>
          </a:prstGeom>
        </p:spPr>
      </p:pic>
      <p:pic>
        <p:nvPicPr>
          <p:cNvPr id="55" name="Рисунок 54"/>
          <p:cNvPicPr>
            <a:picLocks noChangeAspect="1"/>
          </p:cNvPicPr>
          <p:nvPr/>
        </p:nvPicPr>
        <p:blipFill>
          <a:blip r:embed="rId7"/>
          <a:stretch>
            <a:fillRect/>
          </a:stretch>
        </p:blipFill>
        <p:spPr>
          <a:xfrm>
            <a:off x="1779452" y="3712429"/>
            <a:ext cx="506012" cy="286537"/>
          </a:xfrm>
          <a:prstGeom prst="rect">
            <a:avLst/>
          </a:prstGeom>
        </p:spPr>
      </p:pic>
      <p:pic>
        <p:nvPicPr>
          <p:cNvPr id="59" name="Рисунок 58"/>
          <p:cNvPicPr>
            <a:picLocks noChangeAspect="1"/>
          </p:cNvPicPr>
          <p:nvPr/>
        </p:nvPicPr>
        <p:blipFill>
          <a:blip r:embed="rId6"/>
          <a:stretch>
            <a:fillRect/>
          </a:stretch>
        </p:blipFill>
        <p:spPr>
          <a:xfrm>
            <a:off x="2051720" y="3729430"/>
            <a:ext cx="243861" cy="268247"/>
          </a:xfrm>
          <a:prstGeom prst="rect">
            <a:avLst/>
          </a:prstGeom>
        </p:spPr>
      </p:pic>
      <p:pic>
        <p:nvPicPr>
          <p:cNvPr id="68" name="Рисунок 67"/>
          <p:cNvPicPr>
            <a:picLocks noChangeAspect="1"/>
          </p:cNvPicPr>
          <p:nvPr/>
        </p:nvPicPr>
        <p:blipFill>
          <a:blip r:embed="rId8"/>
          <a:stretch>
            <a:fillRect/>
          </a:stretch>
        </p:blipFill>
        <p:spPr>
          <a:xfrm>
            <a:off x="734152" y="1636697"/>
            <a:ext cx="1538295" cy="1086421"/>
          </a:xfrm>
          <a:prstGeom prst="rect">
            <a:avLst/>
          </a:prstGeom>
        </p:spPr>
      </p:pic>
      <p:pic>
        <p:nvPicPr>
          <p:cNvPr id="37" name="Рисунок 36"/>
          <p:cNvPicPr>
            <a:picLocks noChangeAspect="1"/>
          </p:cNvPicPr>
          <p:nvPr/>
        </p:nvPicPr>
        <p:blipFill>
          <a:blip r:embed="rId4"/>
          <a:stretch>
            <a:fillRect/>
          </a:stretch>
        </p:blipFill>
        <p:spPr>
          <a:xfrm>
            <a:off x="26371" y="3285762"/>
            <a:ext cx="536494" cy="30483"/>
          </a:xfrm>
          <a:prstGeom prst="rect">
            <a:avLst/>
          </a:prstGeom>
        </p:spPr>
      </p:pic>
      <p:sp>
        <p:nvSpPr>
          <p:cNvPr id="65" name="Блок-схема: узел 64"/>
          <p:cNvSpPr/>
          <p:nvPr/>
        </p:nvSpPr>
        <p:spPr>
          <a:xfrm>
            <a:off x="2618617" y="3326238"/>
            <a:ext cx="262248" cy="289178"/>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8" name="Рисунок 27"/>
          <p:cNvPicPr>
            <a:picLocks noChangeAspect="1"/>
          </p:cNvPicPr>
          <p:nvPr/>
        </p:nvPicPr>
        <p:blipFill>
          <a:blip r:embed="rId9"/>
          <a:stretch>
            <a:fillRect/>
          </a:stretch>
        </p:blipFill>
        <p:spPr>
          <a:xfrm>
            <a:off x="-165901" y="2959524"/>
            <a:ext cx="568302" cy="334702"/>
          </a:xfrm>
          <a:prstGeom prst="rect">
            <a:avLst/>
          </a:prstGeom>
        </p:spPr>
      </p:pic>
      <p:sp>
        <p:nvSpPr>
          <p:cNvPr id="67" name="Прямоугольник 66"/>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73" name="Прямоугольник 72"/>
          <p:cNvSpPr/>
          <p:nvPr/>
        </p:nvSpPr>
        <p:spPr>
          <a:xfrm>
            <a:off x="0" y="755964"/>
            <a:ext cx="9128262" cy="707886"/>
          </a:xfrm>
          <a:prstGeom prst="rect">
            <a:avLst/>
          </a:prstGeom>
        </p:spPr>
        <p:txBody>
          <a:bodyPr wrap="square">
            <a:spAutoFit/>
          </a:bodyPr>
          <a:lstStyle/>
          <a:p>
            <a:pPr algn="just"/>
            <a:r>
              <a:rPr lang="ru-RU" sz="2000" b="1" dirty="0" smtClean="0">
                <a:solidFill>
                  <a:srgbClr val="C00000"/>
                </a:solidFill>
              </a:rPr>
              <a:t>3.</a:t>
            </a:r>
            <a:r>
              <a:rPr lang="ru-RU" sz="2000" b="1" dirty="0" smtClean="0"/>
              <a:t> Невозможность </a:t>
            </a:r>
            <a:r>
              <a:rPr lang="ru-RU" sz="2000" b="1" dirty="0"/>
              <a:t>открытия выходного светофора </a:t>
            </a:r>
            <a:r>
              <a:rPr lang="ru-RU" sz="2000" dirty="0"/>
              <a:t>при свободном перегоне, не имеющем проходных светофоров и не оборудованном ключом-жезлом.</a:t>
            </a:r>
          </a:p>
        </p:txBody>
      </p:sp>
      <p:pic>
        <p:nvPicPr>
          <p:cNvPr id="14" name="Рисунок 13"/>
          <p:cNvPicPr>
            <a:picLocks noChangeAspect="1"/>
          </p:cNvPicPr>
          <p:nvPr/>
        </p:nvPicPr>
        <p:blipFill>
          <a:blip r:embed="rId10"/>
          <a:stretch>
            <a:fillRect/>
          </a:stretch>
        </p:blipFill>
        <p:spPr>
          <a:xfrm>
            <a:off x="1259632" y="3269748"/>
            <a:ext cx="7625840" cy="52393"/>
          </a:xfrm>
          <a:prstGeom prst="rect">
            <a:avLst/>
          </a:prstGeom>
          <a:ln w="12700">
            <a:solidFill>
              <a:schemeClr val="bg1">
                <a:lumMod val="85000"/>
              </a:schemeClr>
            </a:solidFill>
          </a:ln>
        </p:spPr>
      </p:pic>
      <p:pic>
        <p:nvPicPr>
          <p:cNvPr id="16" name="Рисунок 15"/>
          <p:cNvPicPr>
            <a:picLocks noChangeAspect="1"/>
          </p:cNvPicPr>
          <p:nvPr/>
        </p:nvPicPr>
        <p:blipFill>
          <a:blip r:embed="rId11"/>
          <a:stretch>
            <a:fillRect/>
          </a:stretch>
        </p:blipFill>
        <p:spPr>
          <a:xfrm>
            <a:off x="957908" y="2949598"/>
            <a:ext cx="1249788" cy="335309"/>
          </a:xfrm>
          <a:prstGeom prst="rect">
            <a:avLst/>
          </a:prstGeom>
        </p:spPr>
      </p:pic>
      <p:pic>
        <p:nvPicPr>
          <p:cNvPr id="17" name="Рисунок 16"/>
          <p:cNvPicPr>
            <a:picLocks noChangeAspect="1"/>
          </p:cNvPicPr>
          <p:nvPr/>
        </p:nvPicPr>
        <p:blipFill>
          <a:blip r:embed="rId12"/>
          <a:stretch>
            <a:fillRect/>
          </a:stretch>
        </p:blipFill>
        <p:spPr>
          <a:xfrm>
            <a:off x="402401" y="2953326"/>
            <a:ext cx="566977" cy="335309"/>
          </a:xfrm>
          <a:prstGeom prst="rect">
            <a:avLst/>
          </a:prstGeom>
        </p:spPr>
      </p:pic>
      <p:pic>
        <p:nvPicPr>
          <p:cNvPr id="75" name="Picture 2" descr="https://avatars.mds.yandex.net/get-pdb/1848399/abda09f1-62d0-46d4-851e-6c12d4984068/s1200"/>
          <p:cNvPicPr>
            <a:picLocks noChangeAspect="1" noChangeArrowheads="1"/>
          </p:cNvPicPr>
          <p:nvPr/>
        </p:nvPicPr>
        <p:blipFill rotWithShape="1">
          <a:blip r:embed="rId13">
            <a:extLst>
              <a:ext uri="{28A0092B-C50C-407E-A947-70E740481C1C}">
                <a14:useLocalDpi xmlns:a14="http://schemas.microsoft.com/office/drawing/2010/main" val="0"/>
              </a:ext>
            </a:extLst>
          </a:blip>
          <a:srcRect l="12073" t="14642" r="30520" b="44949"/>
          <a:stretch/>
        </p:blipFill>
        <p:spPr bwMode="auto">
          <a:xfrm>
            <a:off x="73848" y="4057567"/>
            <a:ext cx="3114347" cy="194044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Прямая соединительная линия 8"/>
          <p:cNvCxnSpPr/>
          <p:nvPr/>
        </p:nvCxnSpPr>
        <p:spPr>
          <a:xfrm>
            <a:off x="734152" y="1407248"/>
            <a:ext cx="1298306" cy="120762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H="1">
            <a:off x="402401" y="1472274"/>
            <a:ext cx="1734085" cy="108108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2338502" y="3140968"/>
            <a:ext cx="194546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1984468" y="3299762"/>
            <a:ext cx="418704" cy="338554"/>
          </a:xfrm>
          <a:prstGeom prst="rect">
            <a:avLst/>
          </a:prstGeom>
        </p:spPr>
        <p:txBody>
          <a:bodyPr wrap="none">
            <a:spAutoFit/>
          </a:bodyPr>
          <a:lstStyle/>
          <a:p>
            <a:r>
              <a:rPr lang="ru-RU" sz="1600" b="1" dirty="0" smtClean="0"/>
              <a:t>Н1</a:t>
            </a:r>
            <a:endParaRPr lang="ru-RU" sz="1600" b="1" dirty="0"/>
          </a:p>
        </p:txBody>
      </p:sp>
      <p:sp>
        <p:nvSpPr>
          <p:cNvPr id="49" name="Прямоугольник 48"/>
          <p:cNvSpPr/>
          <p:nvPr/>
        </p:nvSpPr>
        <p:spPr>
          <a:xfrm>
            <a:off x="1421670" y="3659502"/>
            <a:ext cx="418704" cy="338554"/>
          </a:xfrm>
          <a:prstGeom prst="rect">
            <a:avLst/>
          </a:prstGeom>
        </p:spPr>
        <p:txBody>
          <a:bodyPr wrap="square">
            <a:spAutoFit/>
          </a:bodyPr>
          <a:lstStyle/>
          <a:p>
            <a:r>
              <a:rPr lang="ru-RU" sz="1600" b="1" dirty="0" smtClean="0"/>
              <a:t>Н3</a:t>
            </a:r>
            <a:endParaRPr lang="ru-RU" sz="1600" b="1" dirty="0"/>
          </a:p>
        </p:txBody>
      </p:sp>
      <p:sp>
        <p:nvSpPr>
          <p:cNvPr id="50" name="Прямоугольник 49"/>
          <p:cNvSpPr/>
          <p:nvPr/>
        </p:nvSpPr>
        <p:spPr>
          <a:xfrm>
            <a:off x="7487978" y="3299762"/>
            <a:ext cx="314510" cy="338554"/>
          </a:xfrm>
          <a:prstGeom prst="rect">
            <a:avLst/>
          </a:prstGeom>
        </p:spPr>
        <p:txBody>
          <a:bodyPr wrap="none">
            <a:spAutoFit/>
          </a:bodyPr>
          <a:lstStyle/>
          <a:p>
            <a:r>
              <a:rPr lang="ru-RU" sz="1600" b="1" dirty="0" smtClean="0"/>
              <a:t>Н</a:t>
            </a:r>
            <a:endParaRPr lang="ru-RU" sz="1600" b="1" dirty="0"/>
          </a:p>
        </p:txBody>
      </p:sp>
      <p:pic>
        <p:nvPicPr>
          <p:cNvPr id="78" name="Рисунок 77"/>
          <p:cNvPicPr>
            <a:picLocks noChangeAspect="1"/>
          </p:cNvPicPr>
          <p:nvPr/>
        </p:nvPicPr>
        <p:blipFill>
          <a:blip r:embed="rId5"/>
          <a:stretch>
            <a:fillRect/>
          </a:stretch>
        </p:blipFill>
        <p:spPr>
          <a:xfrm rot="213039">
            <a:off x="8594649" y="2948318"/>
            <a:ext cx="524301" cy="317019"/>
          </a:xfrm>
          <a:prstGeom prst="rect">
            <a:avLst/>
          </a:prstGeom>
        </p:spPr>
      </p:pic>
      <p:pic>
        <p:nvPicPr>
          <p:cNvPr id="79" name="Рисунок 78"/>
          <p:cNvPicPr>
            <a:picLocks noChangeAspect="1"/>
          </p:cNvPicPr>
          <p:nvPr/>
        </p:nvPicPr>
        <p:blipFill>
          <a:blip r:embed="rId6"/>
          <a:stretch>
            <a:fillRect/>
          </a:stretch>
        </p:blipFill>
        <p:spPr>
          <a:xfrm>
            <a:off x="8585335" y="2979256"/>
            <a:ext cx="243861" cy="268247"/>
          </a:xfrm>
          <a:prstGeom prst="rect">
            <a:avLst/>
          </a:prstGeom>
        </p:spPr>
      </p:pic>
      <p:sp>
        <p:nvSpPr>
          <p:cNvPr id="57" name="Прямоугольник 56"/>
          <p:cNvSpPr/>
          <p:nvPr/>
        </p:nvSpPr>
        <p:spPr>
          <a:xfrm>
            <a:off x="8884796" y="2589736"/>
            <a:ext cx="405880" cy="338554"/>
          </a:xfrm>
          <a:prstGeom prst="rect">
            <a:avLst/>
          </a:prstGeom>
        </p:spPr>
        <p:txBody>
          <a:bodyPr wrap="none">
            <a:spAutoFit/>
          </a:bodyPr>
          <a:lstStyle/>
          <a:p>
            <a:r>
              <a:rPr lang="ru-RU" sz="1600" b="1" dirty="0" smtClean="0"/>
              <a:t>Ч2</a:t>
            </a:r>
            <a:endParaRPr lang="ru-RU" sz="1600" b="1" dirty="0"/>
          </a:p>
        </p:txBody>
      </p:sp>
      <p:sp>
        <p:nvSpPr>
          <p:cNvPr id="80" name="Стрелка влево 79"/>
          <p:cNvSpPr/>
          <p:nvPr/>
        </p:nvSpPr>
        <p:spPr>
          <a:xfrm>
            <a:off x="2991297" y="3546571"/>
            <a:ext cx="900100" cy="270030"/>
          </a:xfrm>
          <a:prstGeom prst="leftArrow">
            <a:avLst/>
          </a:prstGeom>
          <a:solidFill>
            <a:srgbClr val="C00000"/>
          </a:solidFill>
          <a:ln>
            <a:solidFill>
              <a:schemeClr val="tx1"/>
            </a:solidFill>
          </a:ln>
          <a:scene3d>
            <a:camera prst="orthographicFront">
              <a:rot lat="0" lon="0" rev="210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81" name="TextBox 80"/>
          <p:cNvSpPr txBox="1"/>
          <p:nvPr/>
        </p:nvSpPr>
        <p:spPr>
          <a:xfrm>
            <a:off x="3874731" y="3553314"/>
            <a:ext cx="2430270" cy="369332"/>
          </a:xfrm>
          <a:prstGeom prst="rect">
            <a:avLst/>
          </a:prstGeom>
          <a:noFill/>
        </p:spPr>
        <p:txBody>
          <a:bodyPr wrap="square" rtlCol="0">
            <a:spAutoFit/>
          </a:bodyPr>
          <a:lstStyle/>
          <a:p>
            <a:r>
              <a:rPr lang="ru-RU" b="1" dirty="0" smtClean="0">
                <a:solidFill>
                  <a:srgbClr val="C00000"/>
                </a:solidFill>
                <a:latin typeface="Verdana"/>
              </a:rPr>
              <a:t>Не открывается</a:t>
            </a:r>
            <a:endParaRPr lang="ru-RU" b="1" dirty="0">
              <a:solidFill>
                <a:srgbClr val="C00000"/>
              </a:solidFill>
              <a:latin typeface="Verdana"/>
            </a:endParaRPr>
          </a:p>
        </p:txBody>
      </p:sp>
      <p:sp>
        <p:nvSpPr>
          <p:cNvPr id="82" name="Прямоугольник 81"/>
          <p:cNvSpPr/>
          <p:nvPr/>
        </p:nvSpPr>
        <p:spPr>
          <a:xfrm>
            <a:off x="2406672" y="1629909"/>
            <a:ext cx="2340260" cy="707886"/>
          </a:xfrm>
          <a:prstGeom prst="rect">
            <a:avLst/>
          </a:prstGeom>
          <a:ln>
            <a:solidFill>
              <a:srgbClr val="C00000"/>
            </a:solidFill>
          </a:ln>
        </p:spPr>
        <p:txBody>
          <a:bodyPr wrap="square">
            <a:spAutoFit/>
          </a:bodyPr>
          <a:lstStyle/>
          <a:p>
            <a:pPr algn="ctr"/>
            <a:r>
              <a:rPr lang="ru-RU" sz="2000" dirty="0" smtClean="0">
                <a:solidFill>
                  <a:srgbClr val="C00000"/>
                </a:solidFill>
                <a:latin typeface="Verdana"/>
              </a:rPr>
              <a:t>ключем-жезлом не оборудован</a:t>
            </a:r>
            <a:endParaRPr lang="ru-RU" sz="2000" dirty="0">
              <a:solidFill>
                <a:srgbClr val="C00000"/>
              </a:solidFill>
            </a:endParaRPr>
          </a:p>
        </p:txBody>
      </p:sp>
      <p:pic>
        <p:nvPicPr>
          <p:cNvPr id="83" name="Рисунок 82"/>
          <p:cNvPicPr>
            <a:picLocks noChangeAspect="1"/>
          </p:cNvPicPr>
          <p:nvPr/>
        </p:nvPicPr>
        <p:blipFill rotWithShape="1">
          <a:blip r:embed="rId14"/>
          <a:srcRect l="6890" t="25451" r="39561" b="8401"/>
          <a:stretch/>
        </p:blipFill>
        <p:spPr>
          <a:xfrm>
            <a:off x="6081805" y="3682918"/>
            <a:ext cx="3038583" cy="2530247"/>
          </a:xfrm>
          <a:prstGeom prst="rect">
            <a:avLst/>
          </a:prstGeom>
        </p:spPr>
      </p:pic>
      <p:sp>
        <p:nvSpPr>
          <p:cNvPr id="39"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90063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fade">
                                      <p:cBhvr>
                                        <p:cTn id="10" dur="500"/>
                                        <p:tgtEl>
                                          <p:spTgt spid="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fade">
                                      <p:cBhvr>
                                        <p:cTn id="13"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p:bldP spid="8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138"/>
          <p:cNvSpPr>
            <a:spLocks noGrp="1"/>
          </p:cNvSpPr>
          <p:nvPr>
            <p:ph type="sldNum" sz="quarter" idx="12"/>
          </p:nvPr>
        </p:nvSpPr>
        <p:spPr>
          <a:xfrm>
            <a:off x="179511" y="6525343"/>
            <a:ext cx="567063" cy="332657"/>
          </a:xfrm>
        </p:spPr>
        <p:txBody>
          <a:bodyPr/>
          <a:lstStyle/>
          <a:p>
            <a:pPr algn="l"/>
            <a:r>
              <a:rPr lang="ru-RU" dirty="0" smtClean="0">
                <a:solidFill>
                  <a:srgbClr val="000000"/>
                </a:solidFill>
                <a:latin typeface="Verdana" pitchFamily="34" charset="0"/>
                <a:ea typeface="Verdana" pitchFamily="34" charset="0"/>
                <a:cs typeface="Verdana" pitchFamily="34" charset="0"/>
              </a:rPr>
              <a:t> </a:t>
            </a:r>
            <a:endParaRPr lang="ru-RU" dirty="0">
              <a:solidFill>
                <a:srgbClr val="000000"/>
              </a:solidFill>
              <a:latin typeface="Verdana" pitchFamily="34" charset="0"/>
              <a:ea typeface="Verdana" pitchFamily="34" charset="0"/>
              <a:cs typeface="Verdana" pitchFamily="34" charset="0"/>
            </a:endParaRPr>
          </a:p>
        </p:txBody>
      </p:sp>
      <p:cxnSp>
        <p:nvCxnSpPr>
          <p:cNvPr id="65" name="Прямая соединительная линия 64"/>
          <p:cNvCxnSpPr/>
          <p:nvPr/>
        </p:nvCxnSpPr>
        <p:spPr>
          <a:xfrm>
            <a:off x="22294" y="4443713"/>
            <a:ext cx="9144000" cy="0"/>
          </a:xfrm>
          <a:prstGeom prst="line">
            <a:avLst/>
          </a:prstGeom>
          <a:ln w="50800"/>
        </p:spPr>
        <p:style>
          <a:lnRef idx="3">
            <a:schemeClr val="dk1"/>
          </a:lnRef>
          <a:fillRef idx="0">
            <a:schemeClr val="dk1"/>
          </a:fillRef>
          <a:effectRef idx="2">
            <a:schemeClr val="dk1"/>
          </a:effectRef>
          <a:fontRef idx="minor">
            <a:schemeClr val="tx1"/>
          </a:fontRef>
        </p:style>
      </p:cxnSp>
      <p:pic>
        <p:nvPicPr>
          <p:cNvPr id="85" name="Picture 2"/>
          <p:cNvPicPr>
            <a:picLocks noChangeAspect="1" noChangeArrowheads="1"/>
          </p:cNvPicPr>
          <p:nvPr/>
        </p:nvPicPr>
        <p:blipFill rotWithShape="1">
          <a:blip r:embed="rId2" cstate="print"/>
          <a:srcRect t="71078" r="95909" b="9577"/>
          <a:stretch/>
        </p:blipFill>
        <p:spPr bwMode="auto">
          <a:xfrm>
            <a:off x="1200377" y="4443713"/>
            <a:ext cx="312669" cy="1035115"/>
          </a:xfrm>
          <a:prstGeom prst="rect">
            <a:avLst/>
          </a:prstGeom>
          <a:noFill/>
          <a:ln w="9525">
            <a:noFill/>
            <a:miter lim="800000"/>
            <a:headEnd/>
            <a:tailEnd/>
          </a:ln>
          <a:effectLst/>
        </p:spPr>
      </p:pic>
      <p:sp>
        <p:nvSpPr>
          <p:cNvPr id="104" name="TextBox 103"/>
          <p:cNvSpPr txBox="1"/>
          <p:nvPr/>
        </p:nvSpPr>
        <p:spPr>
          <a:xfrm>
            <a:off x="954566" y="4749317"/>
            <a:ext cx="299082" cy="378908"/>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pic>
        <p:nvPicPr>
          <p:cNvPr id="109" name="Picture 2" descr="http://www.electri4ka.com/et2_m_er2t_ed2t/images/et2_182.jpg"/>
          <p:cNvPicPr>
            <a:picLocks noChangeAspect="1" noChangeArrowheads="1"/>
          </p:cNvPicPr>
          <p:nvPr/>
        </p:nvPicPr>
        <p:blipFill>
          <a:blip r:embed="rId3" cstate="print"/>
          <a:srcRect l="17058" r="16418"/>
          <a:stretch>
            <a:fillRect/>
          </a:stretch>
        </p:blipFill>
        <p:spPr bwMode="auto">
          <a:xfrm>
            <a:off x="985798" y="1496288"/>
            <a:ext cx="1230750" cy="2030506"/>
          </a:xfrm>
          <a:prstGeom prst="rect">
            <a:avLst/>
          </a:prstGeom>
          <a:noFill/>
        </p:spPr>
      </p:pic>
      <p:sp>
        <p:nvSpPr>
          <p:cNvPr id="118" name="Прямоугольник 117"/>
          <p:cNvSpPr/>
          <p:nvPr/>
        </p:nvSpPr>
        <p:spPr>
          <a:xfrm>
            <a:off x="179511" y="685124"/>
            <a:ext cx="8712969" cy="400110"/>
          </a:xfrm>
          <a:prstGeom prst="rect">
            <a:avLst/>
          </a:prstGeom>
        </p:spPr>
        <p:txBody>
          <a:bodyPr wrap="square">
            <a:spAutoFit/>
          </a:bodyPr>
          <a:lstStyle/>
          <a:p>
            <a:pPr algn="just"/>
            <a:r>
              <a:rPr lang="ru-RU" sz="2000" dirty="0"/>
              <a:t>В случаях появления </a:t>
            </a:r>
            <a:r>
              <a:rPr lang="ru-RU" sz="2000" b="1" dirty="0" smtClean="0"/>
              <a:t>погасших сигнальных </a:t>
            </a:r>
            <a:r>
              <a:rPr lang="ru-RU" sz="2000" b="1" dirty="0" smtClean="0">
                <a:solidFill>
                  <a:srgbClr val="C00000"/>
                </a:solidFill>
              </a:rPr>
              <a:t>или</a:t>
            </a:r>
            <a:endParaRPr lang="ru-RU" sz="2000" dirty="0">
              <a:solidFill>
                <a:srgbClr val="C00000"/>
              </a:solidFill>
            </a:endParaRPr>
          </a:p>
        </p:txBody>
      </p:sp>
      <p:sp>
        <p:nvSpPr>
          <p:cNvPr id="45" name="Стрелка влево 44"/>
          <p:cNvSpPr/>
          <p:nvPr/>
        </p:nvSpPr>
        <p:spPr>
          <a:xfrm>
            <a:off x="2396600" y="3067674"/>
            <a:ext cx="765085" cy="315035"/>
          </a:xfrm>
          <a:prstGeom prst="lef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7" name="Левая фигурная скобка 46"/>
          <p:cNvSpPr/>
          <p:nvPr/>
        </p:nvSpPr>
        <p:spPr>
          <a:xfrm rot="5400000">
            <a:off x="4777050" y="1931541"/>
            <a:ext cx="873285" cy="4117213"/>
          </a:xfrm>
          <a:prstGeom prst="lef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48" name="Прямоугольник 47"/>
          <p:cNvSpPr/>
          <p:nvPr/>
        </p:nvSpPr>
        <p:spPr>
          <a:xfrm>
            <a:off x="2330293" y="2182006"/>
            <a:ext cx="3230722" cy="646331"/>
          </a:xfrm>
          <a:prstGeom prst="rect">
            <a:avLst/>
          </a:prstGeom>
          <a:ln>
            <a:solidFill>
              <a:srgbClr val="C00000"/>
            </a:solidFill>
          </a:ln>
        </p:spPr>
        <p:txBody>
          <a:bodyPr wrap="square">
            <a:spAutoFit/>
          </a:bodyPr>
          <a:lstStyle/>
          <a:p>
            <a:r>
              <a:rPr lang="ru-RU" dirty="0" smtClean="0">
                <a:solidFill>
                  <a:srgbClr val="C00000"/>
                </a:solidFill>
                <a:latin typeface="Verdana"/>
              </a:rPr>
              <a:t>белый огонь на </a:t>
            </a:r>
          </a:p>
          <a:p>
            <a:r>
              <a:rPr lang="ru-RU" dirty="0" smtClean="0">
                <a:solidFill>
                  <a:srgbClr val="C00000"/>
                </a:solidFill>
                <a:latin typeface="Verdana"/>
              </a:rPr>
              <a:t>локомотивном светофоре</a:t>
            </a:r>
            <a:endParaRPr lang="ru-RU" dirty="0">
              <a:solidFill>
                <a:srgbClr val="C00000"/>
              </a:solidFill>
              <a:latin typeface="Verdana"/>
            </a:endParaRPr>
          </a:p>
        </p:txBody>
      </p:sp>
      <p:sp>
        <p:nvSpPr>
          <p:cNvPr id="3" name="Прямоугольник 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5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236585" y="5630611"/>
            <a:ext cx="373823" cy="21850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68326" y="4632011"/>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pic>
        <p:nvPicPr>
          <p:cNvPr id="5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3204098" y="5949530"/>
            <a:ext cx="373823" cy="21850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5332609" y="581395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6880173" y="4736452"/>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sp>
        <p:nvSpPr>
          <p:cNvPr id="55" name="TextBox 54"/>
          <p:cNvSpPr txBox="1"/>
          <p:nvPr/>
        </p:nvSpPr>
        <p:spPr>
          <a:xfrm>
            <a:off x="4833522" y="468304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pic>
        <p:nvPicPr>
          <p:cNvPr id="56"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5485009" y="5966358"/>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s://tomsk.saturn.net/gallery/goods_photo/1373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0830" flipV="1">
            <a:off x="6372485" y="6053120"/>
            <a:ext cx="862900" cy="39708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https://ds05.infourok.ru/uploads/ex/02c8/0002fc7f-48200dc5/img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450" t="23349" r="17313" b="8402"/>
          <a:stretch/>
        </p:blipFill>
        <p:spPr bwMode="auto">
          <a:xfrm>
            <a:off x="5967987" y="1327265"/>
            <a:ext cx="3041830" cy="2150949"/>
          </a:xfrm>
          <a:prstGeom prst="rect">
            <a:avLst/>
          </a:prstGeom>
          <a:noFill/>
          <a:extLst>
            <a:ext uri="{909E8E84-426E-40DD-AFC4-6F175D3DCCD1}">
              <a14:hiddenFill xmlns:a14="http://schemas.microsoft.com/office/drawing/2010/main">
                <a:solidFill>
                  <a:srgbClr val="FFFFFF"/>
                </a:solidFill>
              </a14:hiddenFill>
            </a:ext>
          </a:extLst>
        </p:spPr>
      </p:pic>
      <p:sp>
        <p:nvSpPr>
          <p:cNvPr id="60" name="Прямоугольник 59"/>
          <p:cNvSpPr/>
          <p:nvPr/>
        </p:nvSpPr>
        <p:spPr>
          <a:xfrm>
            <a:off x="1378221" y="2154988"/>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Прямоугольник 60"/>
          <p:cNvSpPr/>
          <p:nvPr/>
        </p:nvSpPr>
        <p:spPr>
          <a:xfrm>
            <a:off x="1378221" y="2414446"/>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рямоугольник 61"/>
          <p:cNvSpPr/>
          <p:nvPr/>
        </p:nvSpPr>
        <p:spPr>
          <a:xfrm>
            <a:off x="1379238" y="229779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p:cNvSpPr/>
          <p:nvPr/>
        </p:nvSpPr>
        <p:spPr>
          <a:xfrm>
            <a:off x="1378221" y="266417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Прямоугольник 66"/>
          <p:cNvSpPr/>
          <p:nvPr/>
        </p:nvSpPr>
        <p:spPr>
          <a:xfrm>
            <a:off x="1382924" y="2927713"/>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Прямоугольник 67"/>
          <p:cNvSpPr/>
          <p:nvPr/>
        </p:nvSpPr>
        <p:spPr>
          <a:xfrm>
            <a:off x="1378221" y="2534754"/>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1369962" y="2798052"/>
            <a:ext cx="445904" cy="108008"/>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1378221" y="3067674"/>
            <a:ext cx="445904" cy="11495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6" name="Picture 2"/>
          <p:cNvPicPr>
            <a:picLocks noChangeAspect="1" noChangeArrowheads="1"/>
          </p:cNvPicPr>
          <p:nvPr/>
        </p:nvPicPr>
        <p:blipFill rotWithShape="1">
          <a:blip r:embed="rId2" cstate="print"/>
          <a:srcRect t="71078" r="96232" b="14715"/>
          <a:stretch/>
        </p:blipFill>
        <p:spPr bwMode="auto">
          <a:xfrm>
            <a:off x="3038466" y="4454013"/>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2" cstate="print"/>
          <a:srcRect t="71078" r="96232" b="14715"/>
          <a:stretch/>
        </p:blipFill>
        <p:spPr bwMode="auto">
          <a:xfrm>
            <a:off x="7195208" y="4454013"/>
            <a:ext cx="288032" cy="760204"/>
          </a:xfrm>
          <a:prstGeom prst="rect">
            <a:avLst/>
          </a:prstGeom>
          <a:noFill/>
          <a:ln w="9525">
            <a:noFill/>
            <a:miter lim="800000"/>
            <a:headEnd/>
            <a:tailEnd/>
          </a:ln>
          <a:effectLst/>
        </p:spPr>
      </p:pic>
      <p:sp>
        <p:nvSpPr>
          <p:cNvPr id="4" name="Стрелка вправо 3"/>
          <p:cNvSpPr/>
          <p:nvPr/>
        </p:nvSpPr>
        <p:spPr>
          <a:xfrm rot="5400000">
            <a:off x="3026227" y="5011282"/>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Стрелка вправо 78"/>
          <p:cNvSpPr/>
          <p:nvPr/>
        </p:nvSpPr>
        <p:spPr>
          <a:xfrm rot="5400000">
            <a:off x="1188777" y="5066120"/>
            <a:ext cx="455729" cy="34984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1584376" y="4246745"/>
            <a:ext cx="682660" cy="1260140"/>
          </a:xfrm>
          <a:prstGeom prst="rect">
            <a:avLst/>
          </a:prstGeom>
          <a:noFill/>
        </p:spPr>
      </p:pic>
      <p:pic>
        <p:nvPicPr>
          <p:cNvPr id="92"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3443827" y="4241214"/>
            <a:ext cx="682660" cy="1260140"/>
          </a:xfrm>
          <a:prstGeom prst="rect">
            <a:avLst/>
          </a:prstGeom>
          <a:noFill/>
        </p:spPr>
      </p:pic>
      <p:sp>
        <p:nvSpPr>
          <p:cNvPr id="80" name="Стрелка вправо 79"/>
          <p:cNvSpPr/>
          <p:nvPr/>
        </p:nvSpPr>
        <p:spPr>
          <a:xfrm rot="5400000">
            <a:off x="6563274" y="5099594"/>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1" name="Picture 2"/>
          <p:cNvPicPr>
            <a:picLocks noChangeAspect="1" noChangeArrowheads="1"/>
          </p:cNvPicPr>
          <p:nvPr/>
        </p:nvPicPr>
        <p:blipFill rotWithShape="1">
          <a:blip r:embed="rId2" cstate="print"/>
          <a:srcRect t="71078" r="96232" b="14715"/>
          <a:stretch/>
        </p:blipFill>
        <p:spPr bwMode="auto">
          <a:xfrm>
            <a:off x="5139063" y="4443713"/>
            <a:ext cx="288032" cy="760204"/>
          </a:xfrm>
          <a:prstGeom prst="rect">
            <a:avLst/>
          </a:prstGeom>
          <a:noFill/>
          <a:ln w="9525">
            <a:noFill/>
            <a:miter lim="800000"/>
            <a:headEnd/>
            <a:tailEnd/>
          </a:ln>
          <a:effectLst/>
        </p:spPr>
      </p:pic>
      <p:sp>
        <p:nvSpPr>
          <p:cNvPr id="106" name="Стрелка вправо 105"/>
          <p:cNvSpPr/>
          <p:nvPr/>
        </p:nvSpPr>
        <p:spPr>
          <a:xfrm rot="5400000">
            <a:off x="5114301" y="503806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5538053" y="4223245"/>
            <a:ext cx="682660" cy="1260140"/>
          </a:xfrm>
          <a:prstGeom prst="rect">
            <a:avLst/>
          </a:prstGeom>
          <a:noFill/>
        </p:spPr>
      </p:pic>
      <p:sp>
        <p:nvSpPr>
          <p:cNvPr id="107" name="Стрелка вправо 106"/>
          <p:cNvSpPr/>
          <p:nvPr/>
        </p:nvSpPr>
        <p:spPr>
          <a:xfrm rot="5400000">
            <a:off x="7176846" y="506887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8" cstate="print">
            <a:lum bright="-10000"/>
          </a:blip>
          <a:srcRect l="22765" r="8939" b="48726"/>
          <a:stretch>
            <a:fillRect/>
          </a:stretch>
        </p:blipFill>
        <p:spPr bwMode="auto">
          <a:xfrm rot="5400000">
            <a:off x="7561040" y="4223245"/>
            <a:ext cx="682660" cy="1260140"/>
          </a:xfrm>
          <a:prstGeom prst="rect">
            <a:avLst/>
          </a:prstGeom>
          <a:noFill/>
        </p:spPr>
      </p:pic>
      <p:sp>
        <p:nvSpPr>
          <p:cNvPr id="108" name="Блок-схема: узел 107"/>
          <p:cNvSpPr/>
          <p:nvPr/>
        </p:nvSpPr>
        <p:spPr>
          <a:xfrm>
            <a:off x="1843761" y="4694768"/>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5" name="Блок-схема: узел 104"/>
          <p:cNvSpPr/>
          <p:nvPr/>
        </p:nvSpPr>
        <p:spPr>
          <a:xfrm>
            <a:off x="7837455" y="4709159"/>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 name="Рисунок 4"/>
          <p:cNvPicPr>
            <a:picLocks noChangeAspect="1"/>
          </p:cNvPicPr>
          <p:nvPr/>
        </p:nvPicPr>
        <p:blipFill>
          <a:blip r:embed="rId9"/>
          <a:stretch>
            <a:fillRect/>
          </a:stretch>
        </p:blipFill>
        <p:spPr>
          <a:xfrm>
            <a:off x="3363713" y="4031054"/>
            <a:ext cx="1188823" cy="395735"/>
          </a:xfrm>
          <a:prstGeom prst="rect">
            <a:avLst/>
          </a:prstGeom>
        </p:spPr>
      </p:pic>
      <p:pic>
        <p:nvPicPr>
          <p:cNvPr id="6" name="Рисунок 5"/>
          <p:cNvPicPr>
            <a:picLocks noChangeAspect="1"/>
          </p:cNvPicPr>
          <p:nvPr/>
        </p:nvPicPr>
        <p:blipFill>
          <a:blip r:embed="rId10"/>
          <a:stretch>
            <a:fillRect/>
          </a:stretch>
        </p:blipFill>
        <p:spPr>
          <a:xfrm>
            <a:off x="954566" y="3960256"/>
            <a:ext cx="2408328" cy="478308"/>
          </a:xfrm>
          <a:prstGeom prst="rect">
            <a:avLst/>
          </a:prstGeom>
        </p:spPr>
      </p:pic>
      <p:sp>
        <p:nvSpPr>
          <p:cNvPr id="46" name="Прямоугольник 4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49" name="Прямоугольник 48"/>
          <p:cNvSpPr/>
          <p:nvPr/>
        </p:nvSpPr>
        <p:spPr>
          <a:xfrm>
            <a:off x="1378221" y="3220309"/>
            <a:ext cx="445904" cy="1080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0064243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5" fill="hold" grpId="0" nodeType="withEffect">
                                  <p:stCondLst>
                                    <p:cond delay="3000"/>
                                  </p:stCondLst>
                                  <p:childTnLst>
                                    <p:set>
                                      <p:cBhvr>
                                        <p:cTn id="6" dur="1" fill="hold">
                                          <p:stCondLst>
                                            <p:cond delay="0"/>
                                          </p:stCondLst>
                                        </p:cTn>
                                        <p:tgtEl>
                                          <p:spTgt spid="45"/>
                                        </p:tgtEl>
                                        <p:attrNameLst>
                                          <p:attrName>style.visibility</p:attrName>
                                        </p:attrNameLst>
                                      </p:cBhvr>
                                      <p:to>
                                        <p:strVal val="visible"/>
                                      </p:to>
                                    </p:set>
                                    <p:anim calcmode="lin" valueType="num">
                                      <p:cBhvr>
                                        <p:cTn id="7" dur="2000" fill="hold"/>
                                        <p:tgtEl>
                                          <p:spTgt spid="45"/>
                                        </p:tgtEl>
                                        <p:attrNameLst>
                                          <p:attrName>ppt_w</p:attrName>
                                        </p:attrNameLst>
                                      </p:cBhvr>
                                      <p:tavLst>
                                        <p:tav tm="0">
                                          <p:val>
                                            <p:strVal val="#ppt_w"/>
                                          </p:val>
                                        </p:tav>
                                        <p:tav tm="100000">
                                          <p:val>
                                            <p:strVal val="#ppt_w"/>
                                          </p:val>
                                        </p:tav>
                                      </p:tavLst>
                                    </p:anim>
                                    <p:anim calcmode="lin" valueType="num">
                                      <p:cBhvr>
                                        <p:cTn id="8" dur="2000" fill="hold"/>
                                        <p:tgtEl>
                                          <p:spTgt spid="45"/>
                                        </p:tgtEl>
                                        <p:attrNameLst>
                                          <p:attrName>ppt_h</p:attrName>
                                        </p:attrNameLst>
                                      </p:cBhvr>
                                      <p:tavLst>
                                        <p:tav tm="0" fmla="#ppt_h*sin(2.5*pi*$)">
                                          <p:val>
                                            <p:fltVal val="0"/>
                                          </p:val>
                                        </p:tav>
                                        <p:tav tm="100000">
                                          <p:val>
                                            <p:fltVal val="1"/>
                                          </p:val>
                                        </p:tav>
                                      </p:tavLst>
                                    </p:anim>
                                  </p:childTnLst>
                                </p:cTn>
                              </p:par>
                              <p:par>
                                <p:cTn id="9" presetID="10" presetClass="exit" presetSubtype="0" fill="hold" grpId="1" nodeType="withEffect">
                                  <p:stCondLst>
                                    <p:cond delay="0"/>
                                  </p:stCondLst>
                                  <p:childTnLst>
                                    <p:animEffect transition="out" filter="fade">
                                      <p:cBhvr>
                                        <p:cTn id="10" dur="500"/>
                                        <p:tgtEl>
                                          <p:spTgt spid="45"/>
                                        </p:tgtEl>
                                      </p:cBhvr>
                                    </p:animEffect>
                                    <p:set>
                                      <p:cBhvr>
                                        <p:cTn id="11" dur="1" fill="hold">
                                          <p:stCondLst>
                                            <p:cond delay="499"/>
                                          </p:stCondLst>
                                        </p:cTn>
                                        <p:tgtEl>
                                          <p:spTgt spid="45"/>
                                        </p:tgtEl>
                                        <p:attrNameLst>
                                          <p:attrName>style.visibility</p:attrName>
                                        </p:attrNameLst>
                                      </p:cBhvr>
                                      <p:to>
                                        <p:strVal val="hidden"/>
                                      </p:to>
                                    </p:se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par>
                                <p:cTn id="19" presetID="10" presetClass="entr" presetSubtype="0" fill="hold" grpId="2"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5" grpId="2" animBg="1"/>
      <p:bldP spid="47" grpId="0" animBg="1"/>
      <p:bldP spid="4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138"/>
          <p:cNvSpPr>
            <a:spLocks noGrp="1"/>
          </p:cNvSpPr>
          <p:nvPr>
            <p:ph type="sldNum" sz="quarter" idx="12"/>
          </p:nvPr>
        </p:nvSpPr>
        <p:spPr>
          <a:xfrm>
            <a:off x="179511" y="6525343"/>
            <a:ext cx="567063" cy="332657"/>
          </a:xfrm>
        </p:spPr>
        <p:txBody>
          <a:bodyPr/>
          <a:lstStyle/>
          <a:p>
            <a:pPr algn="l"/>
            <a:r>
              <a:rPr lang="ru-RU" dirty="0" smtClean="0">
                <a:solidFill>
                  <a:srgbClr val="000000"/>
                </a:solidFill>
                <a:latin typeface="Verdana" pitchFamily="34" charset="0"/>
                <a:ea typeface="Verdana" pitchFamily="34" charset="0"/>
                <a:cs typeface="Verdana" pitchFamily="34" charset="0"/>
              </a:rPr>
              <a:t> </a:t>
            </a:r>
            <a:endParaRPr lang="ru-RU" dirty="0">
              <a:solidFill>
                <a:srgbClr val="000000"/>
              </a:solidFill>
              <a:latin typeface="Verdana" pitchFamily="34" charset="0"/>
              <a:ea typeface="Verdana" pitchFamily="34" charset="0"/>
              <a:cs typeface="Verdana" pitchFamily="34" charset="0"/>
            </a:endParaRPr>
          </a:p>
        </p:txBody>
      </p:sp>
      <p:cxnSp>
        <p:nvCxnSpPr>
          <p:cNvPr id="65" name="Прямая соединительная линия 64"/>
          <p:cNvCxnSpPr/>
          <p:nvPr/>
        </p:nvCxnSpPr>
        <p:spPr>
          <a:xfrm>
            <a:off x="22294" y="4443713"/>
            <a:ext cx="9144000" cy="0"/>
          </a:xfrm>
          <a:prstGeom prst="line">
            <a:avLst/>
          </a:prstGeom>
          <a:ln w="50800"/>
        </p:spPr>
        <p:style>
          <a:lnRef idx="3">
            <a:schemeClr val="dk1"/>
          </a:lnRef>
          <a:fillRef idx="0">
            <a:schemeClr val="dk1"/>
          </a:fillRef>
          <a:effectRef idx="2">
            <a:schemeClr val="dk1"/>
          </a:effectRef>
          <a:fontRef idx="minor">
            <a:schemeClr val="tx1"/>
          </a:fontRef>
        </p:style>
      </p:cxnSp>
      <p:pic>
        <p:nvPicPr>
          <p:cNvPr id="85" name="Picture 2"/>
          <p:cNvPicPr>
            <a:picLocks noChangeAspect="1" noChangeArrowheads="1"/>
          </p:cNvPicPr>
          <p:nvPr/>
        </p:nvPicPr>
        <p:blipFill rotWithShape="1">
          <a:blip r:embed="rId2" cstate="print"/>
          <a:srcRect t="71078" r="95909" b="9577"/>
          <a:stretch/>
        </p:blipFill>
        <p:spPr bwMode="auto">
          <a:xfrm>
            <a:off x="1200377" y="4443713"/>
            <a:ext cx="312669" cy="1035115"/>
          </a:xfrm>
          <a:prstGeom prst="rect">
            <a:avLst/>
          </a:prstGeom>
          <a:noFill/>
          <a:ln w="9525">
            <a:noFill/>
            <a:miter lim="800000"/>
            <a:headEnd/>
            <a:tailEnd/>
          </a:ln>
          <a:effectLst/>
        </p:spPr>
      </p:pic>
      <p:sp>
        <p:nvSpPr>
          <p:cNvPr id="104" name="TextBox 103"/>
          <p:cNvSpPr txBox="1"/>
          <p:nvPr/>
        </p:nvSpPr>
        <p:spPr>
          <a:xfrm>
            <a:off x="954566" y="4749317"/>
            <a:ext cx="299082" cy="378908"/>
          </a:xfrm>
          <a:prstGeom prst="rect">
            <a:avLst/>
          </a:prstGeom>
          <a:solidFill>
            <a:schemeClr val="bg1"/>
          </a:solidFill>
          <a:ln>
            <a:noFill/>
          </a:ln>
        </p:spPr>
        <p:txBody>
          <a:bodyPr wrap="square" rtlCol="0">
            <a:spAutoFit/>
          </a:bodyPr>
          <a:lstStyle/>
          <a:p>
            <a:r>
              <a:rPr lang="ru-RU" b="1" dirty="0" smtClean="0">
                <a:solidFill>
                  <a:prstClr val="black"/>
                </a:solidFill>
                <a:latin typeface="Verdana"/>
              </a:rPr>
              <a:t>9</a:t>
            </a:r>
            <a:endParaRPr lang="ru-RU" b="1" dirty="0">
              <a:solidFill>
                <a:prstClr val="black"/>
              </a:solidFill>
              <a:latin typeface="Verdana"/>
            </a:endParaRPr>
          </a:p>
        </p:txBody>
      </p:sp>
      <p:sp>
        <p:nvSpPr>
          <p:cNvPr id="118" name="Прямоугольник 117"/>
          <p:cNvSpPr/>
          <p:nvPr/>
        </p:nvSpPr>
        <p:spPr>
          <a:xfrm>
            <a:off x="22294" y="685124"/>
            <a:ext cx="9052601" cy="1323439"/>
          </a:xfrm>
          <a:prstGeom prst="rect">
            <a:avLst/>
          </a:prstGeom>
        </p:spPr>
        <p:txBody>
          <a:bodyPr wrap="square">
            <a:spAutoFit/>
          </a:bodyPr>
          <a:lstStyle/>
          <a:p>
            <a:pPr algn="just"/>
            <a:r>
              <a:rPr lang="ru-RU" sz="2000" b="1" dirty="0" smtClean="0">
                <a:solidFill>
                  <a:srgbClr val="C00000"/>
                </a:solidFill>
              </a:rPr>
              <a:t>или</a:t>
            </a:r>
            <a:r>
              <a:rPr lang="ru-RU" sz="2000" dirty="0" smtClean="0"/>
              <a:t> </a:t>
            </a:r>
            <a:r>
              <a:rPr lang="ru-RU" sz="2000" b="1" dirty="0" smtClean="0"/>
              <a:t>запрещающего </a:t>
            </a:r>
            <a:r>
              <a:rPr lang="ru-RU" sz="2000" b="1" dirty="0"/>
              <a:t>показания на двух </a:t>
            </a:r>
            <a:r>
              <a:rPr lang="ru-RU" sz="2000" dirty="0"/>
              <a:t>и </a:t>
            </a:r>
            <a:r>
              <a:rPr lang="ru-RU" sz="2000" b="1" dirty="0"/>
              <a:t>более </a:t>
            </a:r>
            <a:r>
              <a:rPr lang="ru-RU" sz="2000" dirty="0"/>
              <a:t>расположенных подряд </a:t>
            </a:r>
            <a:r>
              <a:rPr lang="ru-RU" sz="2000" b="1" dirty="0"/>
              <a:t>проходных светофорах </a:t>
            </a:r>
            <a:r>
              <a:rPr lang="ru-RU" sz="2000" dirty="0"/>
              <a:t>на перегоне </a:t>
            </a:r>
            <a:r>
              <a:rPr lang="ru-RU" sz="2000" b="1" dirty="0"/>
              <a:t>при фактически свободных блок-участках </a:t>
            </a:r>
            <a:r>
              <a:rPr lang="ru-RU" sz="2000" b="1" dirty="0">
                <a:solidFill>
                  <a:srgbClr val="C00000"/>
                </a:solidFill>
              </a:rPr>
              <a:t>ДНЦ вправе прекратить действие автоблокировки </a:t>
            </a:r>
            <a:r>
              <a:rPr lang="ru-RU" sz="2000" dirty="0"/>
              <a:t>и установить движение на перегоне по телефонным средствам связи.</a:t>
            </a:r>
          </a:p>
        </p:txBody>
      </p:sp>
      <p:sp>
        <p:nvSpPr>
          <p:cNvPr id="47" name="Левая фигурная скобка 46"/>
          <p:cNvSpPr/>
          <p:nvPr/>
        </p:nvSpPr>
        <p:spPr>
          <a:xfrm rot="5400000">
            <a:off x="4615786" y="1824284"/>
            <a:ext cx="1195812" cy="4117213"/>
          </a:xfrm>
          <a:prstGeom prst="lef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 name="Прямоугольник 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pic>
        <p:nvPicPr>
          <p:cNvPr id="50"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V="1">
            <a:off x="5236585" y="5630611"/>
            <a:ext cx="373823" cy="218508"/>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2768326" y="4632011"/>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7</a:t>
            </a:r>
            <a:endParaRPr lang="ru-RU" b="1" dirty="0">
              <a:solidFill>
                <a:prstClr val="black"/>
              </a:solidFill>
              <a:latin typeface="Verdana"/>
            </a:endParaRPr>
          </a:p>
        </p:txBody>
      </p:sp>
      <p:pic>
        <p:nvPicPr>
          <p:cNvPr id="52" name="Picture 2" descr="https://tomsk.saturn.net/gallery/goods_photo/137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V="1">
            <a:off x="3204098" y="5949530"/>
            <a:ext cx="373823" cy="21850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332609" y="581395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6880173" y="4736452"/>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3</a:t>
            </a:r>
            <a:endParaRPr lang="ru-RU" b="1" dirty="0">
              <a:solidFill>
                <a:prstClr val="black"/>
              </a:solidFill>
              <a:latin typeface="Verdana"/>
            </a:endParaRPr>
          </a:p>
        </p:txBody>
      </p:sp>
      <p:sp>
        <p:nvSpPr>
          <p:cNvPr id="55" name="TextBox 54"/>
          <p:cNvSpPr txBox="1"/>
          <p:nvPr/>
        </p:nvSpPr>
        <p:spPr>
          <a:xfrm>
            <a:off x="4833522" y="4683040"/>
            <a:ext cx="315035" cy="369332"/>
          </a:xfrm>
          <a:prstGeom prst="rect">
            <a:avLst/>
          </a:prstGeom>
          <a:solidFill>
            <a:schemeClr val="bg1"/>
          </a:solidFill>
          <a:ln>
            <a:noFill/>
          </a:ln>
        </p:spPr>
        <p:txBody>
          <a:bodyPr wrap="square" rtlCol="0">
            <a:spAutoFit/>
          </a:bodyPr>
          <a:lstStyle/>
          <a:p>
            <a:r>
              <a:rPr lang="ru-RU" b="1" dirty="0" smtClean="0">
                <a:solidFill>
                  <a:prstClr val="black"/>
                </a:solidFill>
                <a:latin typeface="Verdana"/>
              </a:rPr>
              <a:t>5</a:t>
            </a:r>
            <a:endParaRPr lang="ru-RU" b="1" dirty="0">
              <a:solidFill>
                <a:prstClr val="black"/>
              </a:solidFill>
              <a:latin typeface="Verdana"/>
            </a:endParaRPr>
          </a:p>
        </p:txBody>
      </p:sp>
      <p:pic>
        <p:nvPicPr>
          <p:cNvPr id="56"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flipV="1">
            <a:off x="5485009" y="5966358"/>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80830" flipV="1">
            <a:off x="6372485" y="6053120"/>
            <a:ext cx="862900" cy="39708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p:cNvPicPr>
            <a:picLocks noChangeAspect="1" noChangeArrowheads="1"/>
          </p:cNvPicPr>
          <p:nvPr/>
        </p:nvPicPr>
        <p:blipFill rotWithShape="1">
          <a:blip r:embed="rId2" cstate="print"/>
          <a:srcRect t="71078" r="96232" b="14715"/>
          <a:stretch/>
        </p:blipFill>
        <p:spPr bwMode="auto">
          <a:xfrm>
            <a:off x="3038466" y="4454013"/>
            <a:ext cx="288032" cy="760204"/>
          </a:xfrm>
          <a:prstGeom prst="rect">
            <a:avLst/>
          </a:prstGeom>
          <a:noFill/>
          <a:ln w="9525">
            <a:noFill/>
            <a:miter lim="800000"/>
            <a:headEnd/>
            <a:tailEnd/>
          </a:ln>
          <a:effectLst/>
        </p:spPr>
      </p:pic>
      <p:pic>
        <p:nvPicPr>
          <p:cNvPr id="78" name="Picture 2"/>
          <p:cNvPicPr>
            <a:picLocks noChangeAspect="1" noChangeArrowheads="1"/>
          </p:cNvPicPr>
          <p:nvPr/>
        </p:nvPicPr>
        <p:blipFill rotWithShape="1">
          <a:blip r:embed="rId2" cstate="print"/>
          <a:srcRect t="71078" r="96232" b="14715"/>
          <a:stretch/>
        </p:blipFill>
        <p:spPr bwMode="auto">
          <a:xfrm>
            <a:off x="7195208" y="4454013"/>
            <a:ext cx="288032" cy="760204"/>
          </a:xfrm>
          <a:prstGeom prst="rect">
            <a:avLst/>
          </a:prstGeom>
          <a:noFill/>
          <a:ln w="9525">
            <a:noFill/>
            <a:miter lim="800000"/>
            <a:headEnd/>
            <a:tailEnd/>
          </a:ln>
          <a:effectLst/>
        </p:spPr>
      </p:pic>
      <p:sp>
        <p:nvSpPr>
          <p:cNvPr id="4" name="Стрелка вправо 3"/>
          <p:cNvSpPr/>
          <p:nvPr/>
        </p:nvSpPr>
        <p:spPr>
          <a:xfrm rot="5400000">
            <a:off x="3026227" y="5011282"/>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Стрелка вправо 78"/>
          <p:cNvSpPr/>
          <p:nvPr/>
        </p:nvSpPr>
        <p:spPr>
          <a:xfrm rot="5400000">
            <a:off x="1188777" y="5066120"/>
            <a:ext cx="455729" cy="34984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7"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1584376" y="4246745"/>
            <a:ext cx="682660" cy="1260140"/>
          </a:xfrm>
          <a:prstGeom prst="rect">
            <a:avLst/>
          </a:prstGeom>
          <a:noFill/>
        </p:spPr>
      </p:pic>
      <p:pic>
        <p:nvPicPr>
          <p:cNvPr id="92"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3443827" y="4241214"/>
            <a:ext cx="682660" cy="1260140"/>
          </a:xfrm>
          <a:prstGeom prst="rect">
            <a:avLst/>
          </a:prstGeom>
          <a:noFill/>
        </p:spPr>
      </p:pic>
      <p:sp>
        <p:nvSpPr>
          <p:cNvPr id="80" name="Стрелка вправо 79"/>
          <p:cNvSpPr/>
          <p:nvPr/>
        </p:nvSpPr>
        <p:spPr>
          <a:xfrm rot="5400000">
            <a:off x="6563274" y="5099594"/>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1" name="Picture 2"/>
          <p:cNvPicPr>
            <a:picLocks noChangeAspect="1" noChangeArrowheads="1"/>
          </p:cNvPicPr>
          <p:nvPr/>
        </p:nvPicPr>
        <p:blipFill rotWithShape="1">
          <a:blip r:embed="rId2" cstate="print"/>
          <a:srcRect t="71078" r="96232" b="14715"/>
          <a:stretch/>
        </p:blipFill>
        <p:spPr bwMode="auto">
          <a:xfrm>
            <a:off x="5139063" y="4443713"/>
            <a:ext cx="288032" cy="760204"/>
          </a:xfrm>
          <a:prstGeom prst="rect">
            <a:avLst/>
          </a:prstGeom>
          <a:noFill/>
          <a:ln w="9525">
            <a:noFill/>
            <a:miter lim="800000"/>
            <a:headEnd/>
            <a:tailEnd/>
          </a:ln>
          <a:effectLst/>
        </p:spPr>
      </p:pic>
      <p:sp>
        <p:nvSpPr>
          <p:cNvPr id="106" name="Стрелка вправо 105"/>
          <p:cNvSpPr/>
          <p:nvPr/>
        </p:nvSpPr>
        <p:spPr>
          <a:xfrm rot="5400000">
            <a:off x="5114301" y="503806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6"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5538053" y="4223245"/>
            <a:ext cx="682660" cy="1260140"/>
          </a:xfrm>
          <a:prstGeom prst="rect">
            <a:avLst/>
          </a:prstGeom>
          <a:noFill/>
        </p:spPr>
      </p:pic>
      <p:sp>
        <p:nvSpPr>
          <p:cNvPr id="107" name="Стрелка вправо 106"/>
          <p:cNvSpPr/>
          <p:nvPr/>
        </p:nvSpPr>
        <p:spPr>
          <a:xfrm rot="5400000">
            <a:off x="7176846" y="5068876"/>
            <a:ext cx="455729" cy="29853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0" name="Picture 2" descr="D:\МВПС\ПТЭ\Картинки для вставки нест сит\свет 3.png"/>
          <p:cNvPicPr>
            <a:picLocks noChangeAspect="1" noChangeArrowheads="1"/>
          </p:cNvPicPr>
          <p:nvPr/>
        </p:nvPicPr>
        <p:blipFill>
          <a:blip r:embed="rId6" cstate="print">
            <a:lum bright="-10000"/>
          </a:blip>
          <a:srcRect l="22765" r="8939" b="48726"/>
          <a:stretch>
            <a:fillRect/>
          </a:stretch>
        </p:blipFill>
        <p:spPr bwMode="auto">
          <a:xfrm rot="5400000">
            <a:off x="7561040" y="4223245"/>
            <a:ext cx="682660" cy="1260140"/>
          </a:xfrm>
          <a:prstGeom prst="rect">
            <a:avLst/>
          </a:prstGeom>
          <a:noFill/>
        </p:spPr>
      </p:pic>
      <p:sp>
        <p:nvSpPr>
          <p:cNvPr id="108" name="Блок-схема: узел 107"/>
          <p:cNvSpPr/>
          <p:nvPr/>
        </p:nvSpPr>
        <p:spPr>
          <a:xfrm>
            <a:off x="1843761" y="4694768"/>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05" name="Блок-схема: узел 104"/>
          <p:cNvSpPr/>
          <p:nvPr/>
        </p:nvSpPr>
        <p:spPr>
          <a:xfrm>
            <a:off x="7837455" y="4709159"/>
            <a:ext cx="270029" cy="317093"/>
          </a:xfrm>
          <a:prstGeom prst="flowChartConnector">
            <a:avLst/>
          </a:prstGeom>
          <a:solidFill>
            <a:srgbClr val="00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5" name="Рисунок 4"/>
          <p:cNvPicPr>
            <a:picLocks noChangeAspect="1"/>
          </p:cNvPicPr>
          <p:nvPr/>
        </p:nvPicPr>
        <p:blipFill>
          <a:blip r:embed="rId7"/>
          <a:stretch>
            <a:fillRect/>
          </a:stretch>
        </p:blipFill>
        <p:spPr>
          <a:xfrm>
            <a:off x="1691680" y="4015812"/>
            <a:ext cx="1188823" cy="395735"/>
          </a:xfrm>
          <a:prstGeom prst="rect">
            <a:avLst/>
          </a:prstGeom>
        </p:spPr>
      </p:pic>
      <p:pic>
        <p:nvPicPr>
          <p:cNvPr id="6" name="Рисунок 5"/>
          <p:cNvPicPr>
            <a:picLocks noChangeAspect="1"/>
          </p:cNvPicPr>
          <p:nvPr/>
        </p:nvPicPr>
        <p:blipFill>
          <a:blip r:embed="rId8"/>
          <a:stretch>
            <a:fillRect/>
          </a:stretch>
        </p:blipFill>
        <p:spPr>
          <a:xfrm>
            <a:off x="-741122" y="3933239"/>
            <a:ext cx="2408328" cy="478308"/>
          </a:xfrm>
          <a:prstGeom prst="rect">
            <a:avLst/>
          </a:prstGeom>
        </p:spPr>
      </p:pic>
      <p:sp>
        <p:nvSpPr>
          <p:cNvPr id="46" name="Блок-схема: узел 45"/>
          <p:cNvSpPr/>
          <p:nvPr/>
        </p:nvSpPr>
        <p:spPr>
          <a:xfrm>
            <a:off x="3438918" y="4729066"/>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9" name="Блок-схема: узел 48"/>
          <p:cNvSpPr/>
          <p:nvPr/>
        </p:nvSpPr>
        <p:spPr>
          <a:xfrm>
            <a:off x="5513937" y="4684250"/>
            <a:ext cx="270029" cy="31709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8" name="Прямоугольник 57"/>
          <p:cNvSpPr/>
          <p:nvPr/>
        </p:nvSpPr>
        <p:spPr>
          <a:xfrm>
            <a:off x="3764510" y="3933056"/>
            <a:ext cx="3076483" cy="461665"/>
          </a:xfrm>
          <a:prstGeom prst="rect">
            <a:avLst/>
          </a:prstGeom>
          <a:ln>
            <a:solidFill>
              <a:srgbClr val="C00000"/>
            </a:solidFill>
          </a:ln>
        </p:spPr>
        <p:txBody>
          <a:bodyPr wrap="none">
            <a:spAutoFit/>
          </a:bodyPr>
          <a:lstStyle/>
          <a:p>
            <a:r>
              <a:rPr lang="ru-RU" sz="2400" dirty="0" smtClean="0">
                <a:solidFill>
                  <a:srgbClr val="C00000"/>
                </a:solidFill>
                <a:latin typeface="Verdana"/>
              </a:rPr>
              <a:t>Ложная занятость</a:t>
            </a:r>
            <a:endParaRPr lang="ru-RU" sz="2400" dirty="0">
              <a:solidFill>
                <a:srgbClr val="C00000"/>
              </a:solidFill>
              <a:latin typeface="Verdana"/>
            </a:endParaRPr>
          </a:p>
        </p:txBody>
      </p:sp>
      <p:pic>
        <p:nvPicPr>
          <p:cNvPr id="64" name="Picture 2" descr="https://ds05.infourok.ru/uploads/ex/02c8/0002fc7f-48200dc5/img6.jpg"/>
          <p:cNvPicPr>
            <a:picLocks noChangeAspect="1" noChangeArrowheads="1"/>
          </p:cNvPicPr>
          <p:nvPr/>
        </p:nvPicPr>
        <p:blipFill rotWithShape="1">
          <a:blip r:embed="rId9">
            <a:extLst>
              <a:ext uri="{28A0092B-C50C-407E-A947-70E740481C1C}">
                <a14:useLocalDpi xmlns:a14="http://schemas.microsoft.com/office/drawing/2010/main" val="0"/>
              </a:ext>
            </a:extLst>
          </a:blip>
          <a:srcRect l="8264" t="22507" r="20862" b="17158"/>
          <a:stretch/>
        </p:blipFill>
        <p:spPr bwMode="auto">
          <a:xfrm>
            <a:off x="6362642" y="1687307"/>
            <a:ext cx="2781357" cy="2101733"/>
          </a:xfrm>
          <a:prstGeom prst="rect">
            <a:avLst/>
          </a:prstGeom>
          <a:noFill/>
          <a:extLst>
            <a:ext uri="{909E8E84-426E-40DD-AFC4-6F175D3DCCD1}">
              <a14:hiddenFill xmlns:a14="http://schemas.microsoft.com/office/drawing/2010/main">
                <a:solidFill>
                  <a:srgbClr val="FFFFFF"/>
                </a:solidFill>
              </a14:hiddenFill>
            </a:ext>
          </a:extLst>
        </p:spPr>
      </p:pic>
      <p:sp>
        <p:nvSpPr>
          <p:cNvPr id="66" name="Прямоугольник 6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9"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9802582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387" y="3631800"/>
            <a:ext cx="9144000" cy="3170099"/>
          </a:xfrm>
          <a:prstGeom prst="rect">
            <a:avLst/>
          </a:prstGeom>
        </p:spPr>
        <p:txBody>
          <a:bodyPr wrap="square">
            <a:spAutoFit/>
          </a:bodyPr>
          <a:lstStyle/>
          <a:p>
            <a:pPr algn="just"/>
            <a:r>
              <a:rPr lang="ru-RU" sz="2000" b="1" dirty="0" smtClean="0">
                <a:solidFill>
                  <a:srgbClr val="C00000"/>
                </a:solidFill>
              </a:rPr>
              <a:t>    Машинист </a:t>
            </a:r>
            <a:r>
              <a:rPr lang="ru-RU" sz="2000" b="1" dirty="0">
                <a:solidFill>
                  <a:srgbClr val="C00000"/>
                </a:solidFill>
              </a:rPr>
              <a:t>поезда </a:t>
            </a:r>
            <a:r>
              <a:rPr lang="ru-RU" sz="2000" b="1" dirty="0">
                <a:solidFill>
                  <a:srgbClr val="002060"/>
                </a:solidFill>
              </a:rPr>
              <a:t>при обнаружении неисправности </a:t>
            </a:r>
            <a:r>
              <a:rPr lang="ru-RU" sz="2000" b="1" dirty="0" smtClean="0">
                <a:solidFill>
                  <a:srgbClr val="002060"/>
                </a:solidFill>
              </a:rPr>
              <a:t>АБ</a:t>
            </a:r>
            <a:r>
              <a:rPr lang="ru-RU" sz="2000" b="1" dirty="0" smtClean="0"/>
              <a:t>, </a:t>
            </a:r>
            <a:r>
              <a:rPr lang="ru-RU" sz="2000" b="1" dirty="0" smtClean="0">
                <a:solidFill>
                  <a:srgbClr val="C00000"/>
                </a:solidFill>
              </a:rPr>
              <a:t>обязан</a:t>
            </a:r>
            <a:r>
              <a:rPr lang="ru-RU" sz="2000" b="1" dirty="0" smtClean="0"/>
              <a:t> </a:t>
            </a:r>
            <a:r>
              <a:rPr lang="ru-RU" sz="2000" dirty="0"/>
              <a:t>сообщить об этом ДСП ближайшей станции (ДНЦ) и машинистам сзади идущих поездов, </a:t>
            </a:r>
            <a:r>
              <a:rPr lang="ru-RU" sz="2000" b="1" dirty="0"/>
              <a:t>а при </a:t>
            </a:r>
            <a:r>
              <a:rPr lang="ru-RU" sz="2000" b="1" dirty="0" smtClean="0"/>
              <a:t>неисправности</a:t>
            </a:r>
            <a:r>
              <a:rPr lang="ru-RU" sz="2000" dirty="0" smtClean="0"/>
              <a:t> - наличие </a:t>
            </a:r>
            <a:r>
              <a:rPr lang="ru-RU" sz="2000" dirty="0"/>
              <a:t>разрешающего огня на выходном или проходном светофоре при занятом </a:t>
            </a:r>
            <a:r>
              <a:rPr lang="ru-RU" sz="2000" dirty="0" smtClean="0"/>
              <a:t>блок-участке - </a:t>
            </a:r>
            <a:r>
              <a:rPr lang="ru-RU" sz="2000" b="1" dirty="0" smtClean="0"/>
              <a:t>немедленно </a:t>
            </a:r>
            <a:r>
              <a:rPr lang="ru-RU" sz="2000" b="1" dirty="0"/>
              <a:t>остановить поезд</a:t>
            </a:r>
            <a:r>
              <a:rPr lang="ru-RU" sz="2000" b="1" dirty="0" smtClean="0"/>
              <a:t>.</a:t>
            </a:r>
          </a:p>
          <a:p>
            <a:pPr algn="just"/>
            <a:r>
              <a:rPr lang="ru-RU" sz="2000" b="1" dirty="0" smtClean="0">
                <a:solidFill>
                  <a:srgbClr val="C00000"/>
                </a:solidFill>
              </a:rPr>
              <a:t>    ДСП </a:t>
            </a:r>
            <a:r>
              <a:rPr lang="ru-RU" sz="2000" b="1" dirty="0">
                <a:solidFill>
                  <a:srgbClr val="C00000"/>
                </a:solidFill>
              </a:rPr>
              <a:t>станции</a:t>
            </a:r>
            <a:r>
              <a:rPr lang="ru-RU" sz="2000" dirty="0"/>
              <a:t>, получив сообщение о неисправности </a:t>
            </a:r>
            <a:r>
              <a:rPr lang="ru-RU" sz="2000" dirty="0" smtClean="0"/>
              <a:t>АБ </a:t>
            </a:r>
            <a:r>
              <a:rPr lang="ru-RU" sz="2000" dirty="0"/>
              <a:t>на перегоне или обнаружив ее неисправность по индикации на аппаратах управления, </a:t>
            </a:r>
            <a:r>
              <a:rPr lang="ru-RU" sz="2000" b="1" dirty="0">
                <a:solidFill>
                  <a:srgbClr val="C00000"/>
                </a:solidFill>
              </a:rPr>
              <a:t>обязан</a:t>
            </a:r>
            <a:r>
              <a:rPr lang="ru-RU" sz="2000" b="1" dirty="0" smtClean="0">
                <a:solidFill>
                  <a:srgbClr val="C00000"/>
                </a:solidFill>
              </a:rPr>
              <a:t>: </a:t>
            </a:r>
            <a:r>
              <a:rPr lang="ru-RU" sz="2000" b="1" dirty="0" smtClean="0">
                <a:solidFill>
                  <a:srgbClr val="002060"/>
                </a:solidFill>
              </a:rPr>
              <a:t>прекратить </a:t>
            </a:r>
            <a:r>
              <a:rPr lang="ru-RU" sz="2000" b="1" dirty="0">
                <a:solidFill>
                  <a:srgbClr val="002060"/>
                </a:solidFill>
              </a:rPr>
              <a:t>отправление поездов на данный </a:t>
            </a:r>
            <a:r>
              <a:rPr lang="ru-RU" sz="2000" b="1" dirty="0" smtClean="0">
                <a:solidFill>
                  <a:srgbClr val="002060"/>
                </a:solidFill>
              </a:rPr>
              <a:t>перегон, привести </a:t>
            </a:r>
            <a:r>
              <a:rPr lang="ru-RU" sz="2000" b="1" dirty="0">
                <a:solidFill>
                  <a:srgbClr val="002060"/>
                </a:solidFill>
              </a:rPr>
              <a:t>выходные светофоры в запрещающее положение, вызвать по радиосвязи машинистов поездов, находящихся на перегоне, и предупредить их о </a:t>
            </a:r>
            <a:r>
              <a:rPr lang="ru-RU" sz="2000" b="1" dirty="0" smtClean="0">
                <a:solidFill>
                  <a:srgbClr val="002060"/>
                </a:solidFill>
              </a:rPr>
              <a:t>неисправности, сообщить </a:t>
            </a:r>
            <a:r>
              <a:rPr lang="ru-RU" sz="2000" b="1" dirty="0">
                <a:solidFill>
                  <a:srgbClr val="002060"/>
                </a:solidFill>
              </a:rPr>
              <a:t>о неисправности автоблокировки </a:t>
            </a:r>
            <a:r>
              <a:rPr lang="ru-RU" sz="2000" b="1" dirty="0" smtClean="0">
                <a:solidFill>
                  <a:srgbClr val="002060"/>
                </a:solidFill>
              </a:rPr>
              <a:t>ДНЦ, сделать запись в ДУ-46 </a:t>
            </a:r>
            <a:r>
              <a:rPr lang="ru-RU" sz="2000" b="1" dirty="0">
                <a:solidFill>
                  <a:srgbClr val="002060"/>
                </a:solidFill>
              </a:rPr>
              <a:t>.</a:t>
            </a:r>
            <a:endParaRPr lang="ru-RU" sz="2000" b="1" dirty="0" smtClean="0">
              <a:solidFill>
                <a:srgbClr val="002060"/>
              </a:solidFill>
            </a:endParaRPr>
          </a:p>
        </p:txBody>
      </p:sp>
      <p:pic>
        <p:nvPicPr>
          <p:cNvPr id="8196" name="Picture 4" descr="https://ds05.infourok.ru/uploads/ex/02c8/0002fc7f-48200dc5/img2.jpg"/>
          <p:cNvPicPr>
            <a:picLocks noChangeAspect="1" noChangeArrowheads="1"/>
          </p:cNvPicPr>
          <p:nvPr/>
        </p:nvPicPr>
        <p:blipFill rotWithShape="1">
          <a:blip r:embed="rId3">
            <a:extLst>
              <a:ext uri="{28A0092B-C50C-407E-A947-70E740481C1C}">
                <a14:useLocalDpi xmlns:a14="http://schemas.microsoft.com/office/drawing/2010/main" val="0"/>
              </a:ext>
            </a:extLst>
          </a:blip>
          <a:srcRect l="4199" t="21338" r="17839" b="7263"/>
          <a:stretch/>
        </p:blipFill>
        <p:spPr bwMode="auto">
          <a:xfrm>
            <a:off x="2554940" y="707571"/>
            <a:ext cx="5334117" cy="3054371"/>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13" name="Прямоугольник 12"/>
          <p:cNvSpPr/>
          <p:nvPr/>
        </p:nvSpPr>
        <p:spPr>
          <a:xfrm>
            <a:off x="0" y="337972"/>
            <a:ext cx="9396536" cy="400110"/>
          </a:xfrm>
          <a:prstGeom prst="rect">
            <a:avLst/>
          </a:prstGeom>
        </p:spPr>
        <p:txBody>
          <a:bodyPr wrap="square">
            <a:spAutoFit/>
          </a:bodyPr>
          <a:lstStyle/>
          <a:p>
            <a:r>
              <a:rPr lang="ru-RU" sz="2000" b="1" u="sng" dirty="0">
                <a:solidFill>
                  <a:srgbClr val="7030A0"/>
                </a:solidFill>
              </a:rPr>
              <a:t>К неисправностям, при которых необходимо прекращать </a:t>
            </a:r>
            <a:r>
              <a:rPr lang="ru-RU" sz="2000" b="1" u="sng" dirty="0" smtClean="0">
                <a:solidFill>
                  <a:srgbClr val="7030A0"/>
                </a:solidFill>
              </a:rPr>
              <a:t>действие АБ </a:t>
            </a:r>
            <a:r>
              <a:rPr lang="ru-RU" sz="2000" b="1" u="sng" dirty="0">
                <a:solidFill>
                  <a:srgbClr val="7030A0"/>
                </a:solidFill>
              </a:rPr>
              <a:t>относятся:</a:t>
            </a:r>
          </a:p>
        </p:txBody>
      </p:sp>
      <p:sp>
        <p:nvSpPr>
          <p:cNvPr id="14"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342576360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610" y="2279231"/>
            <a:ext cx="9144000" cy="2739211"/>
          </a:xfrm>
          <a:prstGeom prst="rect">
            <a:avLst/>
          </a:prstGeom>
        </p:spPr>
        <p:txBody>
          <a:bodyPr wrap="square">
            <a:spAutoFit/>
          </a:bodyPr>
          <a:lstStyle/>
          <a:p>
            <a:pPr algn="just"/>
            <a:r>
              <a:rPr lang="ru-RU" b="1" dirty="0" smtClean="0">
                <a:latin typeface="Open Sans"/>
              </a:rPr>
              <a:t>    </a:t>
            </a:r>
            <a:r>
              <a:rPr lang="ru-RU" b="1" dirty="0" smtClean="0">
                <a:solidFill>
                  <a:srgbClr val="C00000"/>
                </a:solidFill>
                <a:latin typeface="Open Sans"/>
              </a:rPr>
              <a:t>Действие АБ </a:t>
            </a:r>
            <a:r>
              <a:rPr lang="ru-RU" b="1" dirty="0">
                <a:solidFill>
                  <a:srgbClr val="C00000"/>
                </a:solidFill>
                <a:latin typeface="Open Sans"/>
              </a:rPr>
              <a:t>прекращается </a:t>
            </a:r>
            <a:r>
              <a:rPr lang="ru-RU" b="1" dirty="0" smtClean="0">
                <a:solidFill>
                  <a:srgbClr val="C00000"/>
                </a:solidFill>
                <a:latin typeface="Open Sans"/>
              </a:rPr>
              <a:t>регистрируемым приказом ДНЦ</a:t>
            </a:r>
            <a:r>
              <a:rPr lang="ru-RU" b="1" dirty="0" smtClean="0">
                <a:latin typeface="Open Sans"/>
              </a:rPr>
              <a:t> переданного ДСП станций ограничивающие перегон, убедившись в свободности межстанционного перегона </a:t>
            </a:r>
            <a:r>
              <a:rPr lang="ru-RU" b="1" dirty="0">
                <a:latin typeface="Open Sans"/>
              </a:rPr>
              <a:t>и движение поездов устанавливается по </a:t>
            </a:r>
            <a:r>
              <a:rPr lang="ru-RU" b="1" dirty="0">
                <a:solidFill>
                  <a:srgbClr val="C00000"/>
                </a:solidFill>
                <a:latin typeface="Open Sans"/>
              </a:rPr>
              <a:t>телефонным средствам </a:t>
            </a:r>
            <a:r>
              <a:rPr lang="ru-RU" b="1" dirty="0" smtClean="0">
                <a:solidFill>
                  <a:srgbClr val="C00000"/>
                </a:solidFill>
                <a:latin typeface="Open Sans"/>
              </a:rPr>
              <a:t>связи (ТСС).</a:t>
            </a:r>
          </a:p>
          <a:p>
            <a:pPr algn="just"/>
            <a:r>
              <a:rPr lang="ru-RU" sz="2000" dirty="0" smtClean="0"/>
              <a:t> </a:t>
            </a:r>
            <a:r>
              <a:rPr lang="ru-RU" sz="2000" b="1" i="1" dirty="0" smtClean="0">
                <a:solidFill>
                  <a:srgbClr val="7030A0"/>
                </a:solidFill>
              </a:rPr>
              <a:t>24 января 2021</a:t>
            </a:r>
            <a:r>
              <a:rPr lang="ru-RU" sz="2000" b="1" dirty="0" smtClean="0"/>
              <a:t> </a:t>
            </a:r>
            <a:r>
              <a:rPr lang="ru-RU" sz="2000" dirty="0" smtClean="0"/>
              <a:t>год      Приказ №</a:t>
            </a:r>
            <a:r>
              <a:rPr lang="ru-RU" sz="2000" b="1" i="1" dirty="0" smtClean="0">
                <a:solidFill>
                  <a:srgbClr val="7030A0"/>
                </a:solidFill>
              </a:rPr>
              <a:t>21</a:t>
            </a:r>
            <a:r>
              <a:rPr lang="ru-RU" sz="2000" dirty="0" smtClean="0"/>
              <a:t> Время </a:t>
            </a:r>
            <a:r>
              <a:rPr lang="ru-RU" sz="2000" b="1" i="1" dirty="0" smtClean="0">
                <a:solidFill>
                  <a:srgbClr val="7030A0"/>
                </a:solidFill>
              </a:rPr>
              <a:t>16</a:t>
            </a:r>
            <a:r>
              <a:rPr lang="ru-RU" sz="2000" dirty="0" smtClean="0"/>
              <a:t> час </a:t>
            </a:r>
            <a:r>
              <a:rPr lang="ru-RU" sz="2000" b="1" i="1" dirty="0" smtClean="0">
                <a:solidFill>
                  <a:srgbClr val="7030A0"/>
                </a:solidFill>
              </a:rPr>
              <a:t>17</a:t>
            </a:r>
            <a:r>
              <a:rPr lang="ru-RU" sz="2000" i="1" dirty="0" smtClean="0">
                <a:solidFill>
                  <a:srgbClr val="7030A0"/>
                </a:solidFill>
              </a:rPr>
              <a:t> </a:t>
            </a:r>
            <a:r>
              <a:rPr lang="ru-RU" sz="2000" dirty="0" smtClean="0"/>
              <a:t>мин         </a:t>
            </a:r>
            <a:r>
              <a:rPr lang="ru-RU" sz="2000" b="1" i="1" dirty="0" smtClean="0">
                <a:solidFill>
                  <a:srgbClr val="7030A0"/>
                </a:solidFill>
              </a:rPr>
              <a:t>Лог, Бор </a:t>
            </a:r>
            <a:r>
              <a:rPr lang="ru-RU" sz="2000" dirty="0" smtClean="0"/>
              <a:t>ДСП</a:t>
            </a:r>
          </a:p>
          <a:p>
            <a:pPr algn="just"/>
            <a:r>
              <a:rPr lang="ru-RU" sz="2000" dirty="0" smtClean="0"/>
              <a:t>В </a:t>
            </a:r>
            <a:r>
              <a:rPr lang="ru-RU" sz="2000" dirty="0"/>
              <a:t>виду </a:t>
            </a:r>
            <a:r>
              <a:rPr lang="ru-RU" sz="2000" b="1" i="1" dirty="0">
                <a:solidFill>
                  <a:srgbClr val="7030A0"/>
                </a:solidFill>
              </a:rPr>
              <a:t>невозможности </a:t>
            </a:r>
            <a:r>
              <a:rPr lang="ru-RU" sz="2000" b="1" i="1" dirty="0" smtClean="0">
                <a:solidFill>
                  <a:srgbClr val="7030A0"/>
                </a:solidFill>
              </a:rPr>
              <a:t>смены направления </a:t>
            </a:r>
            <a:r>
              <a:rPr lang="ru-RU" sz="2000" dirty="0" smtClean="0"/>
              <a:t>на </a:t>
            </a:r>
            <a:r>
              <a:rPr lang="ru-RU" sz="2000" dirty="0"/>
              <a:t>перегоне </a:t>
            </a:r>
            <a:r>
              <a:rPr lang="ru-RU" sz="2000" b="1" i="1" dirty="0">
                <a:solidFill>
                  <a:srgbClr val="7030A0"/>
                </a:solidFill>
              </a:rPr>
              <a:t>Лог-Бор</a:t>
            </a:r>
            <a:r>
              <a:rPr lang="ru-RU" sz="2000" dirty="0"/>
              <a:t> </a:t>
            </a:r>
            <a:r>
              <a:rPr lang="ru-RU" sz="2000" dirty="0" smtClean="0"/>
              <a:t>с </a:t>
            </a:r>
            <a:r>
              <a:rPr lang="ru-RU" sz="2000" b="1" i="1" dirty="0" smtClean="0">
                <a:solidFill>
                  <a:srgbClr val="7030A0"/>
                </a:solidFill>
              </a:rPr>
              <a:t>16</a:t>
            </a:r>
            <a:r>
              <a:rPr lang="ru-RU" sz="2000" dirty="0" smtClean="0"/>
              <a:t> час </a:t>
            </a:r>
            <a:r>
              <a:rPr lang="ru-RU" sz="2000" b="1" i="1" dirty="0" smtClean="0">
                <a:solidFill>
                  <a:srgbClr val="7030A0"/>
                </a:solidFill>
              </a:rPr>
              <a:t>18</a:t>
            </a:r>
            <a:r>
              <a:rPr lang="ru-RU" sz="2000" dirty="0" smtClean="0"/>
              <a:t> </a:t>
            </a:r>
            <a:r>
              <a:rPr lang="ru-RU" sz="2000" dirty="0"/>
              <a:t>мин  действие </a:t>
            </a:r>
            <a:r>
              <a:rPr lang="ru-RU" sz="2000" dirty="0" smtClean="0"/>
              <a:t>АБ </a:t>
            </a:r>
            <a:r>
              <a:rPr lang="ru-RU" sz="2000" dirty="0"/>
              <a:t>закрывается и устанавливается движение поездов по телефонным средствам связи по </a:t>
            </a:r>
            <a:r>
              <a:rPr lang="ru-RU" sz="2000" dirty="0" smtClean="0"/>
              <a:t>правилам однопутного движения. Перегон </a:t>
            </a:r>
            <a:r>
              <a:rPr lang="ru-RU" sz="2000" b="1" i="1" dirty="0">
                <a:solidFill>
                  <a:srgbClr val="7030A0"/>
                </a:solidFill>
              </a:rPr>
              <a:t>Лог-Бор</a:t>
            </a:r>
            <a:r>
              <a:rPr lang="ru-RU" sz="2000" dirty="0"/>
              <a:t> </a:t>
            </a:r>
            <a:r>
              <a:rPr lang="ru-RU" sz="2000" dirty="0" smtClean="0"/>
              <a:t>от поездов свободен.  ДНЦ </a:t>
            </a:r>
            <a:r>
              <a:rPr lang="ru-RU" sz="2000" b="1" i="1" dirty="0" smtClean="0">
                <a:solidFill>
                  <a:srgbClr val="7030A0"/>
                </a:solidFill>
              </a:rPr>
              <a:t>Смирнов.        </a:t>
            </a:r>
            <a:endParaRPr lang="ru-RU" sz="2000" b="1" i="1" dirty="0">
              <a:solidFill>
                <a:srgbClr val="7030A0"/>
              </a:solidFill>
            </a:endParaRPr>
          </a:p>
        </p:txBody>
      </p:sp>
      <p:pic>
        <p:nvPicPr>
          <p:cNvPr id="10245" name="Picture 5" descr="http://krupki.by/images/2016_5/w-142.JPG"/>
          <p:cNvPicPr>
            <a:picLocks noChangeAspect="1" noChangeArrowheads="1"/>
          </p:cNvPicPr>
          <p:nvPr/>
        </p:nvPicPr>
        <p:blipFill rotWithShape="1">
          <a:blip r:embed="rId3">
            <a:extLst>
              <a:ext uri="{28A0092B-C50C-407E-A947-70E740481C1C}">
                <a14:useLocalDpi xmlns:a14="http://schemas.microsoft.com/office/drawing/2010/main" val="0"/>
              </a:ext>
            </a:extLst>
          </a:blip>
          <a:srcRect l="28714" t="15100" r="10041" b="8496"/>
          <a:stretch/>
        </p:blipFill>
        <p:spPr bwMode="auto">
          <a:xfrm>
            <a:off x="164090" y="407573"/>
            <a:ext cx="2662947" cy="1925718"/>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http://ng-74.ru/media/k2/items/cache/431b945f5e067c1db39db74162af6e1c_XL.jpg"/>
          <p:cNvPicPr>
            <a:picLocks noChangeAspect="1" noChangeArrowheads="1"/>
          </p:cNvPicPr>
          <p:nvPr/>
        </p:nvPicPr>
        <p:blipFill rotWithShape="1">
          <a:blip r:embed="rId4">
            <a:extLst>
              <a:ext uri="{28A0092B-C50C-407E-A947-70E740481C1C}">
                <a14:useLocalDpi xmlns:a14="http://schemas.microsoft.com/office/drawing/2010/main" val="0"/>
              </a:ext>
            </a:extLst>
          </a:blip>
          <a:srcRect l="24360" t="15094" r="18242" b="24396"/>
          <a:stretch/>
        </p:blipFill>
        <p:spPr bwMode="auto">
          <a:xfrm>
            <a:off x="6165301" y="356611"/>
            <a:ext cx="2838358" cy="199226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875" t="44077" b="36485"/>
          <a:stretch/>
        </p:blipFill>
        <p:spPr bwMode="auto">
          <a:xfrm>
            <a:off x="111042" y="5349819"/>
            <a:ext cx="9032957"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s://visual.rzd.ru/dbmm/images/56/12488/48441"/>
          <p:cNvPicPr>
            <a:picLocks noChangeAspect="1" noChangeArrowheads="1"/>
          </p:cNvPicPr>
          <p:nvPr/>
        </p:nvPicPr>
        <p:blipFill rotWithShape="1">
          <a:blip r:embed="rId6">
            <a:extLst>
              <a:ext uri="{28A0092B-C50C-407E-A947-70E740481C1C}">
                <a14:useLocalDpi xmlns:a14="http://schemas.microsoft.com/office/drawing/2010/main" val="0"/>
              </a:ext>
            </a:extLst>
          </a:blip>
          <a:srcRect l="5593" t="4419" r="6856" b="8392"/>
          <a:stretch/>
        </p:blipFill>
        <p:spPr bwMode="auto">
          <a:xfrm>
            <a:off x="3009111" y="398324"/>
            <a:ext cx="2952328" cy="194421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929792" y="398324"/>
            <a:ext cx="638316" cy="369332"/>
          </a:xfrm>
          <a:prstGeom prst="rect">
            <a:avLst/>
          </a:prstGeom>
        </p:spPr>
        <p:txBody>
          <a:bodyPr wrap="none">
            <a:spAutoFit/>
          </a:bodyPr>
          <a:lstStyle/>
          <a:p>
            <a:r>
              <a:rPr lang="ru-RU" b="1" dirty="0">
                <a:solidFill>
                  <a:srgbClr val="C00000"/>
                </a:solidFill>
              </a:rPr>
              <a:t>ДНЦ</a:t>
            </a:r>
          </a:p>
        </p:txBody>
      </p:sp>
      <p:sp>
        <p:nvSpPr>
          <p:cNvPr id="5" name="Прямоугольник 4"/>
          <p:cNvSpPr/>
          <p:nvPr/>
        </p:nvSpPr>
        <p:spPr>
          <a:xfrm>
            <a:off x="7482839" y="292564"/>
            <a:ext cx="656013" cy="369332"/>
          </a:xfrm>
          <a:prstGeom prst="rect">
            <a:avLst/>
          </a:prstGeom>
        </p:spPr>
        <p:txBody>
          <a:bodyPr wrap="none">
            <a:spAutoFit/>
          </a:bodyPr>
          <a:lstStyle/>
          <a:p>
            <a:r>
              <a:rPr lang="ru-RU" b="1" dirty="0" smtClean="0">
                <a:solidFill>
                  <a:srgbClr val="C00000"/>
                </a:solidFill>
              </a:rPr>
              <a:t>ДСП </a:t>
            </a:r>
            <a:endParaRPr lang="ru-RU" b="1" dirty="0">
              <a:solidFill>
                <a:srgbClr val="C00000"/>
              </a:solidFill>
            </a:endParaRPr>
          </a:p>
        </p:txBody>
      </p:sp>
      <p:sp>
        <p:nvSpPr>
          <p:cNvPr id="18" name="Прямоугольник 17"/>
          <p:cNvSpPr/>
          <p:nvPr/>
        </p:nvSpPr>
        <p:spPr>
          <a:xfrm>
            <a:off x="453884" y="5075892"/>
            <a:ext cx="1414170" cy="369332"/>
          </a:xfrm>
          <a:prstGeom prst="rect">
            <a:avLst/>
          </a:prstGeom>
        </p:spPr>
        <p:txBody>
          <a:bodyPr wrap="none">
            <a:spAutoFit/>
          </a:bodyPr>
          <a:lstStyle/>
          <a:p>
            <a:r>
              <a:rPr lang="ru-RU" b="1" u="sng" dirty="0" smtClean="0"/>
              <a:t>Станция Лог</a:t>
            </a:r>
            <a:endParaRPr lang="ru-RU" b="1" u="sng" dirty="0"/>
          </a:p>
        </p:txBody>
      </p:sp>
      <p:sp>
        <p:nvSpPr>
          <p:cNvPr id="19" name="Прямоугольник 18"/>
          <p:cNvSpPr/>
          <p:nvPr/>
        </p:nvSpPr>
        <p:spPr>
          <a:xfrm>
            <a:off x="1463983" y="431112"/>
            <a:ext cx="603114" cy="369332"/>
          </a:xfrm>
          <a:prstGeom prst="rect">
            <a:avLst/>
          </a:prstGeom>
        </p:spPr>
        <p:txBody>
          <a:bodyPr wrap="none">
            <a:spAutoFit/>
          </a:bodyPr>
          <a:lstStyle/>
          <a:p>
            <a:r>
              <a:rPr lang="ru-RU" b="1" dirty="0" smtClean="0">
                <a:solidFill>
                  <a:srgbClr val="C00000"/>
                </a:solidFill>
              </a:rPr>
              <a:t>ДСП</a:t>
            </a:r>
            <a:endParaRPr lang="ru-RU" b="1" dirty="0">
              <a:solidFill>
                <a:srgbClr val="C00000"/>
              </a:solidFill>
            </a:endParaRPr>
          </a:p>
        </p:txBody>
      </p:sp>
      <p:sp>
        <p:nvSpPr>
          <p:cNvPr id="6" name="Прямоугольник 5"/>
          <p:cNvSpPr/>
          <p:nvPr/>
        </p:nvSpPr>
        <p:spPr>
          <a:xfrm>
            <a:off x="6230184" y="5147900"/>
            <a:ext cx="1438214" cy="369332"/>
          </a:xfrm>
          <a:prstGeom prst="rect">
            <a:avLst/>
          </a:prstGeom>
        </p:spPr>
        <p:txBody>
          <a:bodyPr wrap="none">
            <a:spAutoFit/>
          </a:bodyPr>
          <a:lstStyle/>
          <a:p>
            <a:r>
              <a:rPr lang="ru-RU" b="1" u="sng" dirty="0"/>
              <a:t>Станция </a:t>
            </a:r>
            <a:r>
              <a:rPr lang="ru-RU" b="1" u="sng" dirty="0" smtClean="0"/>
              <a:t>Бор</a:t>
            </a:r>
            <a:endParaRPr lang="ru-RU" b="1" u="sng" dirty="0"/>
          </a:p>
        </p:txBody>
      </p:sp>
      <p:sp>
        <p:nvSpPr>
          <p:cNvPr id="21" name="Блок-схема: узел 20"/>
          <p:cNvSpPr/>
          <p:nvPr/>
        </p:nvSpPr>
        <p:spPr>
          <a:xfrm>
            <a:off x="5316753" y="5908864"/>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2" name="Блок-схема: узел 21"/>
          <p:cNvSpPr/>
          <p:nvPr/>
        </p:nvSpPr>
        <p:spPr>
          <a:xfrm>
            <a:off x="5113251" y="5920814"/>
            <a:ext cx="217248" cy="21369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3" name="Блок-схема: узел 22"/>
          <p:cNvSpPr/>
          <p:nvPr/>
        </p:nvSpPr>
        <p:spPr>
          <a:xfrm>
            <a:off x="7952202" y="5900654"/>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24" name="Блок-схема: узел 23"/>
          <p:cNvSpPr/>
          <p:nvPr/>
        </p:nvSpPr>
        <p:spPr>
          <a:xfrm>
            <a:off x="7952202" y="6234771"/>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7" name="Прямоугольник 6"/>
          <p:cNvSpPr/>
          <p:nvPr/>
        </p:nvSpPr>
        <p:spPr>
          <a:xfrm>
            <a:off x="1833719" y="6309320"/>
            <a:ext cx="927733" cy="1307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4929792" y="6234771"/>
            <a:ext cx="759277" cy="205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8216848" y="6301755"/>
            <a:ext cx="723030" cy="158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9" name="Рисунок 28"/>
          <p:cNvPicPr>
            <a:picLocks noChangeAspect="1"/>
          </p:cNvPicPr>
          <p:nvPr/>
        </p:nvPicPr>
        <p:blipFill>
          <a:blip r:embed="rId7"/>
          <a:stretch>
            <a:fillRect/>
          </a:stretch>
        </p:blipFill>
        <p:spPr>
          <a:xfrm>
            <a:off x="6012772" y="5885969"/>
            <a:ext cx="1573263" cy="283386"/>
          </a:xfrm>
          <a:prstGeom prst="rect">
            <a:avLst/>
          </a:prstGeom>
        </p:spPr>
      </p:pic>
      <p:sp>
        <p:nvSpPr>
          <p:cNvPr id="11" name="Прямоугольник 10"/>
          <p:cNvSpPr/>
          <p:nvPr/>
        </p:nvSpPr>
        <p:spPr>
          <a:xfrm>
            <a:off x="2175846" y="5913245"/>
            <a:ext cx="344663" cy="25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rotWithShape="1">
          <a:blip r:embed="rId8"/>
          <a:srcRect r="8909"/>
          <a:stretch/>
        </p:blipFill>
        <p:spPr>
          <a:xfrm>
            <a:off x="1868660" y="5895671"/>
            <a:ext cx="667899" cy="260713"/>
          </a:xfrm>
          <a:prstGeom prst="rect">
            <a:avLst/>
          </a:prstGeom>
        </p:spPr>
      </p:pic>
      <p:pic>
        <p:nvPicPr>
          <p:cNvPr id="32" name="Рисунок 31"/>
          <p:cNvPicPr>
            <a:picLocks noChangeAspect="1"/>
          </p:cNvPicPr>
          <p:nvPr/>
        </p:nvPicPr>
        <p:blipFill>
          <a:blip r:embed="rId8"/>
          <a:stretch>
            <a:fillRect/>
          </a:stretch>
        </p:blipFill>
        <p:spPr>
          <a:xfrm>
            <a:off x="1404556" y="6292449"/>
            <a:ext cx="835224" cy="262151"/>
          </a:xfrm>
          <a:prstGeom prst="rect">
            <a:avLst/>
          </a:prstGeom>
        </p:spPr>
      </p:pic>
      <p:pic>
        <p:nvPicPr>
          <p:cNvPr id="33" name="Рисунок 32"/>
          <p:cNvPicPr>
            <a:picLocks noChangeAspect="1"/>
          </p:cNvPicPr>
          <p:nvPr/>
        </p:nvPicPr>
        <p:blipFill>
          <a:blip r:embed="rId8"/>
          <a:stretch>
            <a:fillRect/>
          </a:stretch>
        </p:blipFill>
        <p:spPr>
          <a:xfrm rot="10800000">
            <a:off x="5719589" y="5546435"/>
            <a:ext cx="835224" cy="262151"/>
          </a:xfrm>
          <a:prstGeom prst="rect">
            <a:avLst/>
          </a:prstGeom>
        </p:spPr>
      </p:pic>
      <p:sp>
        <p:nvSpPr>
          <p:cNvPr id="35" name="Блок-схема: узел 34"/>
          <p:cNvSpPr/>
          <p:nvPr/>
        </p:nvSpPr>
        <p:spPr>
          <a:xfrm>
            <a:off x="5795524" y="5559126"/>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6" name="Блок-схема: узел 35"/>
          <p:cNvSpPr/>
          <p:nvPr/>
        </p:nvSpPr>
        <p:spPr>
          <a:xfrm>
            <a:off x="1929168" y="6322499"/>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7" name="Блок-схема: узел 36"/>
          <p:cNvSpPr/>
          <p:nvPr/>
        </p:nvSpPr>
        <p:spPr>
          <a:xfrm>
            <a:off x="2325572" y="5924249"/>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Прямоугольник 11"/>
          <p:cNvSpPr/>
          <p:nvPr/>
        </p:nvSpPr>
        <p:spPr>
          <a:xfrm>
            <a:off x="1561043" y="5869247"/>
            <a:ext cx="389850" cy="307777"/>
          </a:xfrm>
          <a:prstGeom prst="rect">
            <a:avLst/>
          </a:prstGeom>
        </p:spPr>
        <p:txBody>
          <a:bodyPr wrap="none">
            <a:spAutoFit/>
          </a:bodyPr>
          <a:lstStyle/>
          <a:p>
            <a:r>
              <a:rPr lang="ru-RU" sz="1400" b="1" dirty="0" smtClean="0"/>
              <a:t>Н1</a:t>
            </a:r>
            <a:endParaRPr lang="ru-RU" sz="1400" b="1" dirty="0"/>
          </a:p>
        </p:txBody>
      </p:sp>
      <p:sp>
        <p:nvSpPr>
          <p:cNvPr id="13" name="Прямоугольник 12"/>
          <p:cNvSpPr/>
          <p:nvPr/>
        </p:nvSpPr>
        <p:spPr>
          <a:xfrm>
            <a:off x="1105713" y="6277682"/>
            <a:ext cx="389850" cy="307777"/>
          </a:xfrm>
          <a:prstGeom prst="rect">
            <a:avLst/>
          </a:prstGeom>
        </p:spPr>
        <p:txBody>
          <a:bodyPr wrap="none">
            <a:spAutoFit/>
          </a:bodyPr>
          <a:lstStyle/>
          <a:p>
            <a:r>
              <a:rPr lang="ru-RU" sz="1400" b="1" dirty="0" smtClean="0"/>
              <a:t>Н3</a:t>
            </a:r>
            <a:endParaRPr lang="ru-RU" sz="1400" b="1" dirty="0"/>
          </a:p>
        </p:txBody>
      </p:sp>
      <p:sp>
        <p:nvSpPr>
          <p:cNvPr id="14" name="Прямоугольник 13"/>
          <p:cNvSpPr/>
          <p:nvPr/>
        </p:nvSpPr>
        <p:spPr>
          <a:xfrm>
            <a:off x="3156924" y="5469435"/>
            <a:ext cx="287258" cy="307777"/>
          </a:xfrm>
          <a:prstGeom prst="rect">
            <a:avLst/>
          </a:prstGeom>
        </p:spPr>
        <p:txBody>
          <a:bodyPr wrap="none">
            <a:spAutoFit/>
          </a:bodyPr>
          <a:lstStyle/>
          <a:p>
            <a:r>
              <a:rPr lang="ru-RU" sz="1400" b="1" dirty="0" smtClean="0"/>
              <a:t>Ч</a:t>
            </a:r>
            <a:endParaRPr lang="ru-RU" sz="1400" b="1" dirty="0"/>
          </a:p>
        </p:txBody>
      </p:sp>
      <p:sp>
        <p:nvSpPr>
          <p:cNvPr id="15" name="Прямоугольник 14"/>
          <p:cNvSpPr/>
          <p:nvPr/>
        </p:nvSpPr>
        <p:spPr>
          <a:xfrm>
            <a:off x="4723773" y="5866684"/>
            <a:ext cx="298480" cy="307777"/>
          </a:xfrm>
          <a:prstGeom prst="rect">
            <a:avLst/>
          </a:prstGeom>
        </p:spPr>
        <p:txBody>
          <a:bodyPr wrap="none">
            <a:spAutoFit/>
          </a:bodyPr>
          <a:lstStyle/>
          <a:p>
            <a:r>
              <a:rPr lang="ru-RU" sz="1400" b="1" dirty="0" smtClean="0"/>
              <a:t>Н</a:t>
            </a:r>
            <a:endParaRPr lang="ru-RU" sz="1400" b="1" dirty="0"/>
          </a:p>
        </p:txBody>
      </p:sp>
      <p:sp>
        <p:nvSpPr>
          <p:cNvPr id="25" name="Прямоугольник 24"/>
          <p:cNvSpPr/>
          <p:nvPr/>
        </p:nvSpPr>
        <p:spPr>
          <a:xfrm>
            <a:off x="3786703" y="5895671"/>
            <a:ext cx="276038" cy="307777"/>
          </a:xfrm>
          <a:prstGeom prst="rect">
            <a:avLst/>
          </a:prstGeom>
        </p:spPr>
        <p:txBody>
          <a:bodyPr wrap="none">
            <a:spAutoFit/>
          </a:bodyPr>
          <a:lstStyle/>
          <a:p>
            <a:r>
              <a:rPr lang="ru-RU" sz="1400" b="1" dirty="0" smtClean="0"/>
              <a:t>1</a:t>
            </a:r>
            <a:endParaRPr lang="ru-RU" sz="1400" b="1" dirty="0"/>
          </a:p>
        </p:txBody>
      </p:sp>
      <p:sp>
        <p:nvSpPr>
          <p:cNvPr id="26" name="Прямоугольник 25"/>
          <p:cNvSpPr/>
          <p:nvPr/>
        </p:nvSpPr>
        <p:spPr>
          <a:xfrm>
            <a:off x="4123489" y="5481067"/>
            <a:ext cx="276038" cy="307777"/>
          </a:xfrm>
          <a:prstGeom prst="rect">
            <a:avLst/>
          </a:prstGeom>
        </p:spPr>
        <p:txBody>
          <a:bodyPr wrap="none">
            <a:spAutoFit/>
          </a:bodyPr>
          <a:lstStyle/>
          <a:p>
            <a:r>
              <a:rPr lang="ru-RU" sz="1400" b="1" dirty="0" smtClean="0"/>
              <a:t>2</a:t>
            </a:r>
            <a:endParaRPr lang="ru-RU" sz="1400" b="1" dirty="0"/>
          </a:p>
        </p:txBody>
      </p:sp>
      <p:sp>
        <p:nvSpPr>
          <p:cNvPr id="27" name="Прямоугольник 26"/>
          <p:cNvSpPr/>
          <p:nvPr/>
        </p:nvSpPr>
        <p:spPr>
          <a:xfrm>
            <a:off x="6460864" y="5481967"/>
            <a:ext cx="378630" cy="307777"/>
          </a:xfrm>
          <a:prstGeom prst="rect">
            <a:avLst/>
          </a:prstGeom>
        </p:spPr>
        <p:txBody>
          <a:bodyPr wrap="none">
            <a:spAutoFit/>
          </a:bodyPr>
          <a:lstStyle/>
          <a:p>
            <a:r>
              <a:rPr lang="ru-RU" sz="1400" b="1" dirty="0" smtClean="0"/>
              <a:t>Ч1</a:t>
            </a:r>
            <a:endParaRPr lang="ru-RU" sz="1400" b="1" dirty="0"/>
          </a:p>
        </p:txBody>
      </p:sp>
      <p:sp>
        <p:nvSpPr>
          <p:cNvPr id="28" name="Прямоугольник 27"/>
          <p:cNvSpPr/>
          <p:nvPr/>
        </p:nvSpPr>
        <p:spPr>
          <a:xfrm>
            <a:off x="7493161" y="5878946"/>
            <a:ext cx="389850" cy="307777"/>
          </a:xfrm>
          <a:prstGeom prst="rect">
            <a:avLst/>
          </a:prstGeom>
        </p:spPr>
        <p:txBody>
          <a:bodyPr wrap="none">
            <a:spAutoFit/>
          </a:bodyPr>
          <a:lstStyle/>
          <a:p>
            <a:r>
              <a:rPr lang="ru-RU" sz="1400" b="1" dirty="0" smtClean="0"/>
              <a:t>Н1</a:t>
            </a:r>
            <a:endParaRPr lang="ru-RU" sz="1400" b="1" dirty="0"/>
          </a:p>
        </p:txBody>
      </p:sp>
      <p:sp>
        <p:nvSpPr>
          <p:cNvPr id="31" name="Прямоугольник 30"/>
          <p:cNvSpPr/>
          <p:nvPr/>
        </p:nvSpPr>
        <p:spPr>
          <a:xfrm>
            <a:off x="7423970" y="6191908"/>
            <a:ext cx="389850" cy="307777"/>
          </a:xfrm>
          <a:prstGeom prst="rect">
            <a:avLst/>
          </a:prstGeom>
        </p:spPr>
        <p:txBody>
          <a:bodyPr wrap="none">
            <a:spAutoFit/>
          </a:bodyPr>
          <a:lstStyle/>
          <a:p>
            <a:r>
              <a:rPr lang="ru-RU" sz="1400" b="1" dirty="0" smtClean="0"/>
              <a:t>Н3</a:t>
            </a:r>
            <a:endParaRPr lang="ru-RU" sz="1400" b="1" dirty="0"/>
          </a:p>
        </p:txBody>
      </p:sp>
      <p:pic>
        <p:nvPicPr>
          <p:cNvPr id="47" name="Рисунок 46"/>
          <p:cNvPicPr>
            <a:picLocks noChangeAspect="1"/>
          </p:cNvPicPr>
          <p:nvPr/>
        </p:nvPicPr>
        <p:blipFill>
          <a:blip r:embed="rId8"/>
          <a:stretch>
            <a:fillRect/>
          </a:stretch>
        </p:blipFill>
        <p:spPr>
          <a:xfrm rot="10800000">
            <a:off x="3376736" y="5506523"/>
            <a:ext cx="835224" cy="262151"/>
          </a:xfrm>
          <a:prstGeom prst="rect">
            <a:avLst/>
          </a:prstGeom>
        </p:spPr>
      </p:pic>
      <p:pic>
        <p:nvPicPr>
          <p:cNvPr id="48" name="Рисунок 47"/>
          <p:cNvPicPr>
            <a:picLocks noChangeAspect="1"/>
          </p:cNvPicPr>
          <p:nvPr/>
        </p:nvPicPr>
        <p:blipFill>
          <a:blip r:embed="rId8"/>
          <a:stretch>
            <a:fillRect/>
          </a:stretch>
        </p:blipFill>
        <p:spPr>
          <a:xfrm rot="10800000">
            <a:off x="2412051" y="5502319"/>
            <a:ext cx="835224" cy="262151"/>
          </a:xfrm>
          <a:prstGeom prst="rect">
            <a:avLst/>
          </a:prstGeom>
        </p:spPr>
      </p:pic>
      <p:pic>
        <p:nvPicPr>
          <p:cNvPr id="49" name="Рисунок 48"/>
          <p:cNvPicPr>
            <a:picLocks noChangeAspect="1"/>
          </p:cNvPicPr>
          <p:nvPr/>
        </p:nvPicPr>
        <p:blipFill>
          <a:blip r:embed="rId8"/>
          <a:stretch>
            <a:fillRect/>
          </a:stretch>
        </p:blipFill>
        <p:spPr>
          <a:xfrm>
            <a:off x="3983191" y="5901758"/>
            <a:ext cx="835224" cy="262151"/>
          </a:xfrm>
          <a:prstGeom prst="rect">
            <a:avLst/>
          </a:prstGeom>
        </p:spPr>
      </p:pic>
      <p:sp>
        <p:nvSpPr>
          <p:cNvPr id="50" name="Блок-схема: узел 49"/>
          <p:cNvSpPr/>
          <p:nvPr/>
        </p:nvSpPr>
        <p:spPr>
          <a:xfrm>
            <a:off x="3486931" y="5524581"/>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1" name="Блок-схема: узел 50"/>
          <p:cNvSpPr/>
          <p:nvPr/>
        </p:nvSpPr>
        <p:spPr>
          <a:xfrm>
            <a:off x="2489142" y="5506886"/>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2" name="Блок-схема: узел 51"/>
          <p:cNvSpPr/>
          <p:nvPr/>
        </p:nvSpPr>
        <p:spPr>
          <a:xfrm>
            <a:off x="4501107" y="5943605"/>
            <a:ext cx="217248" cy="21369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53" name="Прямоугольник 52"/>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54"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
        <p:nvSpPr>
          <p:cNvPr id="2" name="Прямоугольник 1"/>
          <p:cNvSpPr/>
          <p:nvPr/>
        </p:nvSpPr>
        <p:spPr>
          <a:xfrm>
            <a:off x="0" y="3442447"/>
            <a:ext cx="9143999" cy="160673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8790401"/>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701570" y="5589240"/>
            <a:ext cx="270030" cy="495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44" name="Прямоугольник 43"/>
          <p:cNvSpPr/>
          <p:nvPr/>
        </p:nvSpPr>
        <p:spPr>
          <a:xfrm>
            <a:off x="3221850" y="5049180"/>
            <a:ext cx="1080120" cy="1800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40"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2973639" y="5736317"/>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6732308" y="5774111"/>
            <a:ext cx="454833" cy="98518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7388353" y="5754003"/>
            <a:ext cx="454833" cy="265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https://tomsk.saturn.net/gallery/goods_photo/137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V="1">
            <a:off x="5328722" y="5740768"/>
            <a:ext cx="454833" cy="26586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098652" y="4407271"/>
            <a:ext cx="4866942" cy="1323439"/>
          </a:xfrm>
          <a:prstGeom prst="rect">
            <a:avLst/>
          </a:prstGeom>
        </p:spPr>
        <p:txBody>
          <a:bodyPr wrap="square">
            <a:spAutoFit/>
          </a:bodyPr>
          <a:lstStyle/>
          <a:p>
            <a:pPr algn="just"/>
            <a:r>
              <a:rPr lang="ru-RU" sz="2000" b="1" dirty="0">
                <a:solidFill>
                  <a:srgbClr val="C00000"/>
                </a:solidFill>
              </a:rPr>
              <a:t>После прекращения пользования </a:t>
            </a:r>
            <a:r>
              <a:rPr lang="ru-RU" sz="2000" b="1" dirty="0" smtClean="0">
                <a:solidFill>
                  <a:srgbClr val="C00000"/>
                </a:solidFill>
              </a:rPr>
              <a:t>АБ </a:t>
            </a:r>
            <a:r>
              <a:rPr lang="ru-RU" sz="2000" dirty="0"/>
              <a:t>и перехода на телефонные средства связи машинистам поездов выдаются </a:t>
            </a:r>
            <a:r>
              <a:rPr lang="ru-RU" sz="2000" b="1" dirty="0">
                <a:solidFill>
                  <a:srgbClr val="C00000"/>
                </a:solidFill>
              </a:rPr>
              <a:t>Путевые </a:t>
            </a:r>
            <a:r>
              <a:rPr lang="ru-RU" sz="2000" b="1" dirty="0" smtClean="0">
                <a:solidFill>
                  <a:srgbClr val="C00000"/>
                </a:solidFill>
              </a:rPr>
              <a:t>записки.</a:t>
            </a:r>
            <a:endParaRPr lang="ru-RU" sz="2000" b="1" dirty="0">
              <a:solidFill>
                <a:srgbClr val="C00000"/>
              </a:solidFill>
            </a:endParaRPr>
          </a:p>
        </p:txBody>
      </p:sp>
      <p:pic>
        <p:nvPicPr>
          <p:cNvPr id="10242" name="Picture 2" descr="https://static.mk.ru/upload/entities/2019/02/19/15/articles/facebookPicture/72/a4/d1/c6/731443caec5e2e33f40fa71282b0565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47" t="16123" r="6048"/>
          <a:stretch/>
        </p:blipFill>
        <p:spPr bwMode="auto">
          <a:xfrm>
            <a:off x="639478" y="500328"/>
            <a:ext cx="3079531" cy="197140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044451" y="524881"/>
            <a:ext cx="4921143" cy="3416320"/>
          </a:xfrm>
          <a:prstGeom prst="rect">
            <a:avLst/>
          </a:prstGeom>
        </p:spPr>
        <p:txBody>
          <a:bodyPr wrap="square">
            <a:spAutoFit/>
          </a:bodyPr>
          <a:lstStyle/>
          <a:p>
            <a:pPr algn="just"/>
            <a:r>
              <a:rPr lang="ru-RU" b="1" u="sng" dirty="0" smtClean="0"/>
              <a:t>Приказ ДНЦ </a:t>
            </a:r>
            <a:r>
              <a:rPr lang="ru-RU" b="1" u="sng" dirty="0"/>
              <a:t>на закрытие </a:t>
            </a:r>
            <a:r>
              <a:rPr lang="ru-RU" b="1" u="sng" dirty="0" smtClean="0"/>
              <a:t>АБ, переход </a:t>
            </a:r>
            <a:r>
              <a:rPr lang="ru-RU" b="1" u="sng" dirty="0"/>
              <a:t>на </a:t>
            </a:r>
            <a:r>
              <a:rPr lang="ru-RU" b="1" u="sng" dirty="0" smtClean="0"/>
              <a:t>ТСС</a:t>
            </a:r>
            <a:endParaRPr lang="ru-RU" b="1" u="sng" dirty="0"/>
          </a:p>
          <a:p>
            <a:pPr algn="just"/>
            <a:r>
              <a:rPr lang="ru-RU" i="1" dirty="0" smtClean="0">
                <a:solidFill>
                  <a:srgbClr val="7030A0"/>
                </a:solidFill>
              </a:rPr>
              <a:t>                 12 февраля </a:t>
            </a:r>
            <a:r>
              <a:rPr lang="ru-RU" i="1" dirty="0">
                <a:solidFill>
                  <a:srgbClr val="7030A0"/>
                </a:solidFill>
              </a:rPr>
              <a:t>2021</a:t>
            </a:r>
            <a:r>
              <a:rPr lang="ru-RU" dirty="0"/>
              <a:t> год</a:t>
            </a:r>
            <a:endParaRPr lang="ru-RU" dirty="0" smtClean="0"/>
          </a:p>
          <a:p>
            <a:pPr algn="just"/>
            <a:r>
              <a:rPr lang="ru-RU" dirty="0" smtClean="0"/>
              <a:t>   Приказ №</a:t>
            </a:r>
            <a:r>
              <a:rPr lang="ru-RU" i="1" dirty="0" smtClean="0">
                <a:solidFill>
                  <a:srgbClr val="7030A0"/>
                </a:solidFill>
              </a:rPr>
              <a:t>7</a:t>
            </a:r>
            <a:r>
              <a:rPr lang="ru-RU" dirty="0" smtClean="0"/>
              <a:t> Время </a:t>
            </a:r>
            <a:r>
              <a:rPr lang="ru-RU" i="1" dirty="0" smtClean="0">
                <a:solidFill>
                  <a:srgbClr val="7030A0"/>
                </a:solidFill>
              </a:rPr>
              <a:t>07</a:t>
            </a:r>
            <a:r>
              <a:rPr lang="ru-RU" dirty="0" smtClean="0"/>
              <a:t> час </a:t>
            </a:r>
            <a:r>
              <a:rPr lang="ru-RU" i="1" dirty="0" smtClean="0">
                <a:solidFill>
                  <a:srgbClr val="7030A0"/>
                </a:solidFill>
              </a:rPr>
              <a:t>25</a:t>
            </a:r>
            <a:r>
              <a:rPr lang="ru-RU" dirty="0" smtClean="0"/>
              <a:t> мин</a:t>
            </a:r>
          </a:p>
          <a:p>
            <a:pPr algn="just"/>
            <a:r>
              <a:rPr lang="ru-RU" dirty="0" smtClean="0"/>
              <a:t>            ДСП </a:t>
            </a:r>
            <a:r>
              <a:rPr lang="ru-RU" i="1" dirty="0" smtClean="0">
                <a:solidFill>
                  <a:srgbClr val="7030A0"/>
                </a:solidFill>
              </a:rPr>
              <a:t>Елховка, Тарханы</a:t>
            </a:r>
            <a:endParaRPr lang="ru-RU" i="1" dirty="0">
              <a:solidFill>
                <a:srgbClr val="7030A0"/>
              </a:solidFill>
            </a:endParaRPr>
          </a:p>
          <a:p>
            <a:pPr algn="just"/>
            <a:r>
              <a:rPr lang="ru-RU" dirty="0" smtClean="0"/>
              <a:t>Ввиду </a:t>
            </a:r>
            <a:r>
              <a:rPr lang="ru-RU" i="1" dirty="0" smtClean="0">
                <a:solidFill>
                  <a:srgbClr val="7030A0"/>
                </a:solidFill>
              </a:rPr>
              <a:t>неисправности автоблокировки</a:t>
            </a:r>
            <a:endParaRPr lang="ru-RU" i="1" dirty="0">
              <a:solidFill>
                <a:srgbClr val="7030A0"/>
              </a:solidFill>
            </a:endParaRPr>
          </a:p>
          <a:p>
            <a:pPr algn="just"/>
            <a:r>
              <a:rPr lang="ru-RU" dirty="0" smtClean="0"/>
              <a:t>на перегоне </a:t>
            </a:r>
            <a:r>
              <a:rPr lang="ru-RU" i="1" dirty="0" smtClean="0">
                <a:solidFill>
                  <a:srgbClr val="7030A0"/>
                </a:solidFill>
              </a:rPr>
              <a:t>Елховка-Тарханы</a:t>
            </a:r>
            <a:r>
              <a:rPr lang="ru-RU" dirty="0" smtClean="0"/>
              <a:t> по </a:t>
            </a:r>
            <a:r>
              <a:rPr lang="ru-RU" i="1" dirty="0" smtClean="0">
                <a:solidFill>
                  <a:srgbClr val="7030A0"/>
                </a:solidFill>
              </a:rPr>
              <a:t>четному</a:t>
            </a:r>
            <a:r>
              <a:rPr lang="ru-RU" dirty="0" smtClean="0"/>
              <a:t> пути</a:t>
            </a:r>
            <a:endParaRPr lang="ru-RU" dirty="0"/>
          </a:p>
          <a:p>
            <a:pPr algn="just"/>
            <a:r>
              <a:rPr lang="ru-RU" dirty="0"/>
              <a:t>с </a:t>
            </a:r>
            <a:r>
              <a:rPr lang="ru-RU" dirty="0" smtClean="0"/>
              <a:t>07 час </a:t>
            </a:r>
            <a:r>
              <a:rPr lang="ru-RU" i="1" dirty="0" smtClean="0">
                <a:solidFill>
                  <a:srgbClr val="7030A0"/>
                </a:solidFill>
              </a:rPr>
              <a:t>26</a:t>
            </a:r>
            <a:r>
              <a:rPr lang="ru-RU" dirty="0" smtClean="0"/>
              <a:t>  мин действие  автоблокировки прекращается и устанавливается движение </a:t>
            </a:r>
            <a:r>
              <a:rPr lang="ru-RU" dirty="0"/>
              <a:t>поездов по телефонным средствам </a:t>
            </a:r>
            <a:r>
              <a:rPr lang="ru-RU" dirty="0" smtClean="0"/>
              <a:t>связи по  правилам </a:t>
            </a:r>
            <a:r>
              <a:rPr lang="ru-RU" i="1" dirty="0" smtClean="0">
                <a:solidFill>
                  <a:srgbClr val="7030A0"/>
                </a:solidFill>
              </a:rPr>
              <a:t>двухпутного</a:t>
            </a:r>
            <a:r>
              <a:rPr lang="ru-RU" dirty="0" smtClean="0"/>
              <a:t> движения. </a:t>
            </a:r>
            <a:r>
              <a:rPr lang="ru-RU" i="1" dirty="0" smtClean="0">
                <a:solidFill>
                  <a:srgbClr val="7030A0"/>
                </a:solidFill>
              </a:rPr>
              <a:t>Четный</a:t>
            </a:r>
            <a:r>
              <a:rPr lang="ru-RU" dirty="0" smtClean="0"/>
              <a:t> путь перегона </a:t>
            </a:r>
            <a:r>
              <a:rPr lang="ru-RU" i="1" dirty="0" smtClean="0">
                <a:solidFill>
                  <a:srgbClr val="7030A0"/>
                </a:solidFill>
              </a:rPr>
              <a:t>Елховка – Тарханы </a:t>
            </a:r>
            <a:r>
              <a:rPr lang="ru-RU" dirty="0" smtClean="0"/>
              <a:t>от  поездов свободен.  ДНЦ     </a:t>
            </a:r>
            <a:r>
              <a:rPr lang="ru-RU" i="1" dirty="0" smtClean="0">
                <a:solidFill>
                  <a:srgbClr val="7030A0"/>
                </a:solidFill>
              </a:rPr>
              <a:t>Лисова.</a:t>
            </a:r>
            <a:endParaRPr lang="ru-RU" i="1" dirty="0">
              <a:solidFill>
                <a:srgbClr val="7030A0"/>
              </a:solidFill>
            </a:endParaRPr>
          </a:p>
        </p:txBody>
      </p:sp>
      <p:pic>
        <p:nvPicPr>
          <p:cNvPr id="2052" name="Picture 4" descr="https://studfile.net/html/2706/1272/html_vcabKwQWVP.Scxy/img-F2CBgu.jpg"/>
          <p:cNvPicPr>
            <a:picLocks noChangeAspect="1" noChangeArrowheads="1"/>
          </p:cNvPicPr>
          <p:nvPr/>
        </p:nvPicPr>
        <p:blipFill rotWithShape="1">
          <a:blip r:embed="rId4">
            <a:extLst>
              <a:ext uri="{28A0092B-C50C-407E-A947-70E740481C1C}">
                <a14:useLocalDpi xmlns:a14="http://schemas.microsoft.com/office/drawing/2010/main" val="0"/>
              </a:ext>
            </a:extLst>
          </a:blip>
          <a:srcRect l="44460" t="9186" r="5838" b="11961"/>
          <a:stretch/>
        </p:blipFill>
        <p:spPr bwMode="auto">
          <a:xfrm>
            <a:off x="426358" y="2836152"/>
            <a:ext cx="3505772" cy="36649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51418" y="3832472"/>
            <a:ext cx="341760" cy="276999"/>
          </a:xfrm>
          <a:prstGeom prst="rect">
            <a:avLst/>
          </a:prstGeom>
        </p:spPr>
        <p:txBody>
          <a:bodyPr wrap="none">
            <a:spAutoFit/>
          </a:bodyPr>
          <a:lstStyle/>
          <a:p>
            <a:r>
              <a:rPr lang="ru-RU" sz="1200" dirty="0" smtClean="0"/>
              <a:t>23</a:t>
            </a:r>
            <a:endParaRPr lang="ru-RU" sz="1200" dirty="0"/>
          </a:p>
        </p:txBody>
      </p:sp>
      <p:pic>
        <p:nvPicPr>
          <p:cNvPr id="17" name="Picture 2" descr="https://tomsk.saturn.net/gallery/goods_photo/1373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flipV="1">
            <a:off x="3029717" y="3868208"/>
            <a:ext cx="226418" cy="26586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937332" y="3876025"/>
            <a:ext cx="341760" cy="276999"/>
          </a:xfrm>
          <a:prstGeom prst="rect">
            <a:avLst/>
          </a:prstGeom>
        </p:spPr>
        <p:txBody>
          <a:bodyPr wrap="none">
            <a:spAutoFit/>
          </a:bodyPr>
          <a:lstStyle/>
          <a:p>
            <a:r>
              <a:rPr lang="ru-RU" sz="1200" dirty="0" smtClean="0"/>
              <a:t>20</a:t>
            </a:r>
            <a:endParaRPr lang="ru-RU" sz="1200" dirty="0"/>
          </a:p>
        </p:txBody>
      </p:sp>
      <p:sp>
        <p:nvSpPr>
          <p:cNvPr id="6" name="Прямоугольник 5"/>
          <p:cNvSpPr/>
          <p:nvPr/>
        </p:nvSpPr>
        <p:spPr>
          <a:xfrm>
            <a:off x="1589488" y="3876025"/>
            <a:ext cx="575799" cy="276999"/>
          </a:xfrm>
          <a:prstGeom prst="rect">
            <a:avLst/>
          </a:prstGeom>
        </p:spPr>
        <p:txBody>
          <a:bodyPr wrap="none">
            <a:spAutoFit/>
          </a:bodyPr>
          <a:lstStyle/>
          <a:p>
            <a:r>
              <a:rPr lang="ru-RU" sz="1200" dirty="0" smtClean="0"/>
              <a:t>марта</a:t>
            </a:r>
            <a:endParaRPr lang="ru-RU" sz="1200" dirty="0"/>
          </a:p>
        </p:txBody>
      </p:sp>
      <p:sp>
        <p:nvSpPr>
          <p:cNvPr id="8" name="Прямоугольник 7"/>
          <p:cNvSpPr/>
          <p:nvPr/>
        </p:nvSpPr>
        <p:spPr>
          <a:xfrm>
            <a:off x="1782407" y="4130272"/>
            <a:ext cx="341760" cy="276999"/>
          </a:xfrm>
          <a:prstGeom prst="rect">
            <a:avLst/>
          </a:prstGeom>
        </p:spPr>
        <p:txBody>
          <a:bodyPr wrap="none">
            <a:spAutoFit/>
          </a:bodyPr>
          <a:lstStyle/>
          <a:p>
            <a:r>
              <a:rPr lang="ru-RU" sz="1200" dirty="0" smtClean="0"/>
              <a:t>07</a:t>
            </a:r>
            <a:endParaRPr lang="ru-RU" sz="1200" dirty="0"/>
          </a:p>
        </p:txBody>
      </p:sp>
      <p:sp>
        <p:nvSpPr>
          <p:cNvPr id="9" name="Прямоугольник 8"/>
          <p:cNvSpPr/>
          <p:nvPr/>
        </p:nvSpPr>
        <p:spPr>
          <a:xfrm>
            <a:off x="2691218" y="4130272"/>
            <a:ext cx="341760" cy="276999"/>
          </a:xfrm>
          <a:prstGeom prst="rect">
            <a:avLst/>
          </a:prstGeom>
        </p:spPr>
        <p:txBody>
          <a:bodyPr wrap="none">
            <a:spAutoFit/>
          </a:bodyPr>
          <a:lstStyle/>
          <a:p>
            <a:r>
              <a:rPr lang="ru-RU" sz="1200" dirty="0" smtClean="0"/>
              <a:t>36</a:t>
            </a:r>
            <a:endParaRPr lang="ru-RU" sz="1200" dirty="0"/>
          </a:p>
        </p:txBody>
      </p:sp>
      <p:pic>
        <p:nvPicPr>
          <p:cNvPr id="22"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1782407" y="4558943"/>
            <a:ext cx="926321" cy="6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026351" y="4391643"/>
            <a:ext cx="498855" cy="276999"/>
          </a:xfrm>
          <a:prstGeom prst="rect">
            <a:avLst/>
          </a:prstGeom>
        </p:spPr>
        <p:txBody>
          <a:bodyPr wrap="none">
            <a:spAutoFit/>
          </a:bodyPr>
          <a:lstStyle/>
          <a:p>
            <a:r>
              <a:rPr lang="ru-RU" sz="1200" dirty="0" smtClean="0"/>
              <a:t>2540</a:t>
            </a:r>
            <a:endParaRPr lang="ru-RU" sz="1200" dirty="0"/>
          </a:p>
        </p:txBody>
      </p:sp>
      <p:sp>
        <p:nvSpPr>
          <p:cNvPr id="11" name="Прямоугольник 10"/>
          <p:cNvSpPr/>
          <p:nvPr/>
        </p:nvSpPr>
        <p:spPr>
          <a:xfrm>
            <a:off x="1677249" y="4634687"/>
            <a:ext cx="276038" cy="307777"/>
          </a:xfrm>
          <a:prstGeom prst="rect">
            <a:avLst/>
          </a:prstGeom>
        </p:spPr>
        <p:txBody>
          <a:bodyPr wrap="none">
            <a:spAutoFit/>
          </a:bodyPr>
          <a:lstStyle/>
          <a:p>
            <a:r>
              <a:rPr lang="ru-RU" sz="1400" dirty="0" smtClean="0"/>
              <a:t>2</a:t>
            </a:r>
            <a:endParaRPr lang="ru-RU" sz="1400" dirty="0"/>
          </a:p>
        </p:txBody>
      </p:sp>
      <p:sp>
        <p:nvSpPr>
          <p:cNvPr id="12" name="Прямоугольник 11"/>
          <p:cNvSpPr/>
          <p:nvPr/>
        </p:nvSpPr>
        <p:spPr>
          <a:xfrm>
            <a:off x="3221850" y="4654643"/>
            <a:ext cx="263214" cy="276999"/>
          </a:xfrm>
          <a:prstGeom prst="rect">
            <a:avLst/>
          </a:prstGeom>
        </p:spPr>
        <p:txBody>
          <a:bodyPr wrap="none">
            <a:spAutoFit/>
          </a:bodyPr>
          <a:lstStyle/>
          <a:p>
            <a:r>
              <a:rPr lang="ru-RU" sz="1200" dirty="0" smtClean="0"/>
              <a:t>2</a:t>
            </a:r>
            <a:endParaRPr lang="ru-RU" sz="1200" dirty="0"/>
          </a:p>
        </p:txBody>
      </p:sp>
      <p:pic>
        <p:nvPicPr>
          <p:cNvPr id="26"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2759042" y="5236029"/>
            <a:ext cx="6181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7029" t="22036" r="69167" b="73818"/>
          <a:stretch/>
        </p:blipFill>
        <p:spPr bwMode="auto">
          <a:xfrm>
            <a:off x="539552" y="5517232"/>
            <a:ext cx="141373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914632" y="5049180"/>
            <a:ext cx="726802" cy="276999"/>
          </a:xfrm>
          <a:prstGeom prst="rect">
            <a:avLst/>
          </a:prstGeom>
        </p:spPr>
        <p:txBody>
          <a:bodyPr wrap="none">
            <a:spAutoFit/>
          </a:bodyPr>
          <a:lstStyle/>
          <a:p>
            <a:r>
              <a:rPr lang="ru-RU" sz="1200" dirty="0" smtClean="0"/>
              <a:t>Тарханы</a:t>
            </a:r>
            <a:endParaRPr lang="ru-RU" sz="1200" dirty="0"/>
          </a:p>
        </p:txBody>
      </p:sp>
      <p:sp>
        <p:nvSpPr>
          <p:cNvPr id="14" name="Прямоугольник 13"/>
          <p:cNvSpPr/>
          <p:nvPr/>
        </p:nvSpPr>
        <p:spPr>
          <a:xfrm>
            <a:off x="2128377" y="5886933"/>
            <a:ext cx="796649" cy="276999"/>
          </a:xfrm>
          <a:prstGeom prst="rect">
            <a:avLst/>
          </a:prstGeom>
        </p:spPr>
        <p:txBody>
          <a:bodyPr wrap="square">
            <a:spAutoFit/>
          </a:bodyPr>
          <a:lstStyle/>
          <a:p>
            <a:r>
              <a:rPr lang="ru-RU" sz="1200" dirty="0" smtClean="0"/>
              <a:t>Лисова</a:t>
            </a:r>
            <a:endParaRPr lang="ru-RU" sz="1200" dirty="0"/>
          </a:p>
        </p:txBody>
      </p:sp>
      <p:sp>
        <p:nvSpPr>
          <p:cNvPr id="30" name="Полилиния 29"/>
          <p:cNvSpPr/>
          <p:nvPr/>
        </p:nvSpPr>
        <p:spPr>
          <a:xfrm>
            <a:off x="2954068" y="5760400"/>
            <a:ext cx="270030" cy="419434"/>
          </a:xfrm>
          <a:custGeom>
            <a:avLst/>
            <a:gdLst>
              <a:gd name="connsiteX0" fmla="*/ 16163 w 884381"/>
              <a:gd name="connsiteY0" fmla="*/ 124691 h 1094509"/>
              <a:gd name="connsiteX1" fmla="*/ 57727 w 884381"/>
              <a:gd name="connsiteY1" fmla="*/ 332509 h 1094509"/>
              <a:gd name="connsiteX2" fmla="*/ 57727 w 884381"/>
              <a:gd name="connsiteY2" fmla="*/ 914400 h 1094509"/>
              <a:gd name="connsiteX3" fmla="*/ 404091 w 884381"/>
              <a:gd name="connsiteY3" fmla="*/ 955964 h 1094509"/>
              <a:gd name="connsiteX4" fmla="*/ 501072 w 884381"/>
              <a:gd name="connsiteY4" fmla="*/ 83127 h 1094509"/>
              <a:gd name="connsiteX5" fmla="*/ 376381 w 884381"/>
              <a:gd name="connsiteY5" fmla="*/ 457200 h 1094509"/>
              <a:gd name="connsiteX6" fmla="*/ 473363 w 884381"/>
              <a:gd name="connsiteY6" fmla="*/ 1011382 h 1094509"/>
              <a:gd name="connsiteX7" fmla="*/ 667327 w 884381"/>
              <a:gd name="connsiteY7" fmla="*/ 914400 h 1094509"/>
              <a:gd name="connsiteX8" fmla="*/ 501072 w 884381"/>
              <a:gd name="connsiteY8" fmla="*/ 762000 h 1094509"/>
              <a:gd name="connsiteX9" fmla="*/ 431800 w 884381"/>
              <a:gd name="connsiteY9" fmla="*/ 886691 h 1094509"/>
              <a:gd name="connsiteX10" fmla="*/ 833581 w 884381"/>
              <a:gd name="connsiteY10" fmla="*/ 789709 h 1094509"/>
              <a:gd name="connsiteX11" fmla="*/ 736600 w 884381"/>
              <a:gd name="connsiteY11" fmla="*/ 651164 h 1094509"/>
              <a:gd name="connsiteX12" fmla="*/ 736600 w 884381"/>
              <a:gd name="connsiteY12" fmla="*/ 651164 h 109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4381" h="1094509">
                <a:moveTo>
                  <a:pt x="16163" y="124691"/>
                </a:moveTo>
                <a:cubicBezTo>
                  <a:pt x="33481" y="162791"/>
                  <a:pt x="50800" y="200891"/>
                  <a:pt x="57727" y="332509"/>
                </a:cubicBezTo>
                <a:cubicBezTo>
                  <a:pt x="64654" y="464127"/>
                  <a:pt x="0" y="810491"/>
                  <a:pt x="57727" y="914400"/>
                </a:cubicBezTo>
                <a:cubicBezTo>
                  <a:pt x="115454" y="1018309"/>
                  <a:pt x="330200" y="1094509"/>
                  <a:pt x="404091" y="955964"/>
                </a:cubicBezTo>
                <a:cubicBezTo>
                  <a:pt x="477982" y="817419"/>
                  <a:pt x="505690" y="166254"/>
                  <a:pt x="501072" y="83127"/>
                </a:cubicBezTo>
                <a:cubicBezTo>
                  <a:pt x="496454" y="0"/>
                  <a:pt x="380999" y="302491"/>
                  <a:pt x="376381" y="457200"/>
                </a:cubicBezTo>
                <a:cubicBezTo>
                  <a:pt x="371763" y="611909"/>
                  <a:pt x="424872" y="935182"/>
                  <a:pt x="473363" y="1011382"/>
                </a:cubicBezTo>
                <a:cubicBezTo>
                  <a:pt x="521854" y="1087582"/>
                  <a:pt x="662709" y="955964"/>
                  <a:pt x="667327" y="914400"/>
                </a:cubicBezTo>
                <a:cubicBezTo>
                  <a:pt x="671945" y="872836"/>
                  <a:pt x="540326" y="766618"/>
                  <a:pt x="501072" y="762000"/>
                </a:cubicBezTo>
                <a:cubicBezTo>
                  <a:pt x="461818" y="757382"/>
                  <a:pt x="376382" y="882073"/>
                  <a:pt x="431800" y="886691"/>
                </a:cubicBezTo>
                <a:cubicBezTo>
                  <a:pt x="487218" y="891309"/>
                  <a:pt x="782781" y="828963"/>
                  <a:pt x="833581" y="789709"/>
                </a:cubicBezTo>
                <a:cubicBezTo>
                  <a:pt x="884381" y="750455"/>
                  <a:pt x="736600" y="651164"/>
                  <a:pt x="736600" y="651164"/>
                </a:cubicBezTo>
                <a:lnTo>
                  <a:pt x="736600" y="651164"/>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1" name="Полилиния 30"/>
          <p:cNvSpPr/>
          <p:nvPr/>
        </p:nvSpPr>
        <p:spPr>
          <a:xfrm rot="10800000">
            <a:off x="2852383" y="5771126"/>
            <a:ext cx="180595" cy="419434"/>
          </a:xfrm>
          <a:custGeom>
            <a:avLst/>
            <a:gdLst>
              <a:gd name="connsiteX0" fmla="*/ 16163 w 884381"/>
              <a:gd name="connsiteY0" fmla="*/ 124691 h 1094509"/>
              <a:gd name="connsiteX1" fmla="*/ 57727 w 884381"/>
              <a:gd name="connsiteY1" fmla="*/ 332509 h 1094509"/>
              <a:gd name="connsiteX2" fmla="*/ 57727 w 884381"/>
              <a:gd name="connsiteY2" fmla="*/ 914400 h 1094509"/>
              <a:gd name="connsiteX3" fmla="*/ 404091 w 884381"/>
              <a:gd name="connsiteY3" fmla="*/ 955964 h 1094509"/>
              <a:gd name="connsiteX4" fmla="*/ 501072 w 884381"/>
              <a:gd name="connsiteY4" fmla="*/ 83127 h 1094509"/>
              <a:gd name="connsiteX5" fmla="*/ 376381 w 884381"/>
              <a:gd name="connsiteY5" fmla="*/ 457200 h 1094509"/>
              <a:gd name="connsiteX6" fmla="*/ 473363 w 884381"/>
              <a:gd name="connsiteY6" fmla="*/ 1011382 h 1094509"/>
              <a:gd name="connsiteX7" fmla="*/ 667327 w 884381"/>
              <a:gd name="connsiteY7" fmla="*/ 914400 h 1094509"/>
              <a:gd name="connsiteX8" fmla="*/ 501072 w 884381"/>
              <a:gd name="connsiteY8" fmla="*/ 762000 h 1094509"/>
              <a:gd name="connsiteX9" fmla="*/ 431800 w 884381"/>
              <a:gd name="connsiteY9" fmla="*/ 886691 h 1094509"/>
              <a:gd name="connsiteX10" fmla="*/ 833581 w 884381"/>
              <a:gd name="connsiteY10" fmla="*/ 789709 h 1094509"/>
              <a:gd name="connsiteX11" fmla="*/ 736600 w 884381"/>
              <a:gd name="connsiteY11" fmla="*/ 651164 h 1094509"/>
              <a:gd name="connsiteX12" fmla="*/ 736600 w 884381"/>
              <a:gd name="connsiteY12" fmla="*/ 651164 h 109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4381" h="1094509">
                <a:moveTo>
                  <a:pt x="16163" y="124691"/>
                </a:moveTo>
                <a:cubicBezTo>
                  <a:pt x="33481" y="162791"/>
                  <a:pt x="50800" y="200891"/>
                  <a:pt x="57727" y="332509"/>
                </a:cubicBezTo>
                <a:cubicBezTo>
                  <a:pt x="64654" y="464127"/>
                  <a:pt x="0" y="810491"/>
                  <a:pt x="57727" y="914400"/>
                </a:cubicBezTo>
                <a:cubicBezTo>
                  <a:pt x="115454" y="1018309"/>
                  <a:pt x="330200" y="1094509"/>
                  <a:pt x="404091" y="955964"/>
                </a:cubicBezTo>
                <a:cubicBezTo>
                  <a:pt x="477982" y="817419"/>
                  <a:pt x="505690" y="166254"/>
                  <a:pt x="501072" y="83127"/>
                </a:cubicBezTo>
                <a:cubicBezTo>
                  <a:pt x="496454" y="0"/>
                  <a:pt x="380999" y="302491"/>
                  <a:pt x="376381" y="457200"/>
                </a:cubicBezTo>
                <a:cubicBezTo>
                  <a:pt x="371763" y="611909"/>
                  <a:pt x="424872" y="935182"/>
                  <a:pt x="473363" y="1011382"/>
                </a:cubicBezTo>
                <a:cubicBezTo>
                  <a:pt x="521854" y="1087582"/>
                  <a:pt x="662709" y="955964"/>
                  <a:pt x="667327" y="914400"/>
                </a:cubicBezTo>
                <a:cubicBezTo>
                  <a:pt x="671945" y="872836"/>
                  <a:pt x="540326" y="766618"/>
                  <a:pt x="501072" y="762000"/>
                </a:cubicBezTo>
                <a:cubicBezTo>
                  <a:pt x="461818" y="757382"/>
                  <a:pt x="376382" y="882073"/>
                  <a:pt x="431800" y="886691"/>
                </a:cubicBezTo>
                <a:cubicBezTo>
                  <a:pt x="487218" y="891309"/>
                  <a:pt x="782781" y="828963"/>
                  <a:pt x="833581" y="789709"/>
                </a:cubicBezTo>
                <a:cubicBezTo>
                  <a:pt x="884381" y="750455"/>
                  <a:pt x="736600" y="651164"/>
                  <a:pt x="736600" y="651164"/>
                </a:cubicBezTo>
                <a:lnTo>
                  <a:pt x="736600" y="651164"/>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prstClr val="black"/>
              </a:solidFill>
            </a:endParaRPr>
          </a:p>
        </p:txBody>
      </p:sp>
      <p:sp>
        <p:nvSpPr>
          <p:cNvPr id="32" name="Прямоугольник 31"/>
          <p:cNvSpPr/>
          <p:nvPr/>
        </p:nvSpPr>
        <p:spPr>
          <a:xfrm>
            <a:off x="314037" y="2972245"/>
            <a:ext cx="1090767" cy="39414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33" name="Прямоугольник 32"/>
          <p:cNvSpPr/>
          <p:nvPr/>
        </p:nvSpPr>
        <p:spPr>
          <a:xfrm>
            <a:off x="426358" y="3046501"/>
            <a:ext cx="896726" cy="28546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rgbClr val="0070C0"/>
                </a:solidFill>
              </a:rPr>
              <a:t>Ст.Елховка</a:t>
            </a:r>
            <a:endParaRPr lang="ru-RU" sz="1200" b="1" dirty="0">
              <a:solidFill>
                <a:srgbClr val="0070C0"/>
              </a:solidFill>
            </a:endParaRPr>
          </a:p>
        </p:txBody>
      </p:sp>
      <p:sp>
        <p:nvSpPr>
          <p:cNvPr id="4" name="Прямоугольник 3"/>
          <p:cNvSpPr/>
          <p:nvPr/>
        </p:nvSpPr>
        <p:spPr>
          <a:xfrm>
            <a:off x="290544" y="2809863"/>
            <a:ext cx="3753907" cy="37175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36"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1647555990"/>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75039" y="4206860"/>
            <a:ext cx="8974832" cy="2651140"/>
          </a:xfrm>
        </p:spPr>
        <p:txBody>
          <a:bodyPr>
            <a:normAutofit/>
          </a:bodyPr>
          <a:lstStyle/>
          <a:p>
            <a:pPr marL="0" indent="0" algn="just">
              <a:buNone/>
            </a:pPr>
            <a:r>
              <a:rPr lang="ru-RU" sz="2000" b="1" dirty="0">
                <a:solidFill>
                  <a:srgbClr val="C00000"/>
                </a:solidFill>
              </a:rPr>
              <a:t>Восстановление</a:t>
            </a:r>
            <a:r>
              <a:rPr lang="ru-RU" sz="2000" dirty="0"/>
              <a:t> </a:t>
            </a:r>
            <a:r>
              <a:rPr lang="ru-RU" sz="2000" b="1" dirty="0" smtClean="0"/>
              <a:t>движения поездов по автоблокировке производится после устранения неисправности </a:t>
            </a:r>
            <a:r>
              <a:rPr lang="ru-RU" sz="2000" b="1" dirty="0" smtClean="0">
                <a:solidFill>
                  <a:srgbClr val="C00000"/>
                </a:solidFill>
              </a:rPr>
              <a:t>приказом ДНЦ</a:t>
            </a:r>
            <a:r>
              <a:rPr lang="ru-RU" sz="2000" b="1" dirty="0" smtClean="0"/>
              <a:t>, переданного </a:t>
            </a:r>
            <a:r>
              <a:rPr lang="ru-RU" sz="2000" b="1" dirty="0"/>
              <a:t>ДСП станций ограничивающие перегон, убедившись в свободности межстанционного </a:t>
            </a:r>
            <a:r>
              <a:rPr lang="ru-RU" sz="2000" b="1" dirty="0" smtClean="0"/>
              <a:t>перегона.</a:t>
            </a:r>
          </a:p>
          <a:p>
            <a:pPr marL="0" indent="0" algn="just">
              <a:buNone/>
            </a:pPr>
            <a:r>
              <a:rPr lang="ru-RU" sz="2000" b="1" dirty="0">
                <a:solidFill>
                  <a:srgbClr val="7030A0"/>
                </a:solidFill>
              </a:rPr>
              <a:t>На двухпутных перегонах</a:t>
            </a:r>
            <a:r>
              <a:rPr lang="ru-RU" sz="2000" b="1" dirty="0"/>
              <a:t>, оборудованных </a:t>
            </a:r>
            <a:r>
              <a:rPr lang="ru-RU" sz="2000" b="1" dirty="0" smtClean="0"/>
              <a:t>АБ, </a:t>
            </a:r>
            <a:r>
              <a:rPr lang="ru-RU" sz="2000" b="1" dirty="0"/>
              <a:t>приказ о восстановлении действия </a:t>
            </a:r>
            <a:r>
              <a:rPr lang="ru-RU" sz="2000" b="1" dirty="0" smtClean="0"/>
              <a:t>АБ </a:t>
            </a:r>
            <a:r>
              <a:rPr lang="ru-RU" sz="2000" b="1" dirty="0"/>
              <a:t>может быть передан до освобождения межстанционного перегона от поездов, отправленных по правильному </a:t>
            </a:r>
            <a:r>
              <a:rPr lang="ru-RU" sz="2000" b="1" dirty="0" smtClean="0"/>
              <a:t>пути</a:t>
            </a:r>
            <a:r>
              <a:rPr lang="ru-RU" sz="2000" b="1" dirty="0"/>
              <a:t>.</a:t>
            </a:r>
          </a:p>
        </p:txBody>
      </p:sp>
      <p:sp>
        <p:nvSpPr>
          <p:cNvPr id="4" name="Прямоугольник 3"/>
          <p:cNvSpPr/>
          <p:nvPr/>
        </p:nvSpPr>
        <p:spPr>
          <a:xfrm>
            <a:off x="4427984" y="1124744"/>
            <a:ext cx="4680520" cy="2862322"/>
          </a:xfrm>
          <a:prstGeom prst="rect">
            <a:avLst/>
          </a:prstGeom>
        </p:spPr>
        <p:txBody>
          <a:bodyPr wrap="square">
            <a:spAutoFit/>
          </a:bodyPr>
          <a:lstStyle/>
          <a:p>
            <a:r>
              <a:rPr lang="ru-RU" sz="2000" dirty="0" smtClean="0"/>
              <a:t>             </a:t>
            </a:r>
            <a:r>
              <a:rPr lang="ru-RU" sz="2000" i="1" dirty="0" smtClean="0">
                <a:solidFill>
                  <a:srgbClr val="7030A0"/>
                </a:solidFill>
              </a:rPr>
              <a:t>24 </a:t>
            </a:r>
            <a:r>
              <a:rPr lang="ru-RU" sz="2000" i="1" dirty="0">
                <a:solidFill>
                  <a:srgbClr val="7030A0"/>
                </a:solidFill>
              </a:rPr>
              <a:t>января 2021 </a:t>
            </a:r>
            <a:r>
              <a:rPr lang="ru-RU" sz="2000" dirty="0" smtClean="0"/>
              <a:t>год </a:t>
            </a:r>
          </a:p>
          <a:p>
            <a:r>
              <a:rPr lang="ru-RU" sz="2000" dirty="0" smtClean="0"/>
              <a:t>Приказ №</a:t>
            </a:r>
            <a:r>
              <a:rPr lang="ru-RU" sz="2000" i="1" dirty="0" smtClean="0">
                <a:solidFill>
                  <a:srgbClr val="7030A0"/>
                </a:solidFill>
              </a:rPr>
              <a:t>36</a:t>
            </a:r>
            <a:r>
              <a:rPr lang="ru-RU" sz="2000" dirty="0" smtClean="0"/>
              <a:t>,время </a:t>
            </a:r>
            <a:r>
              <a:rPr lang="ru-RU" sz="2000" i="1" dirty="0" smtClean="0">
                <a:solidFill>
                  <a:srgbClr val="7030A0"/>
                </a:solidFill>
              </a:rPr>
              <a:t>22 </a:t>
            </a:r>
            <a:r>
              <a:rPr lang="ru-RU" sz="2000" dirty="0" smtClean="0"/>
              <a:t>час </a:t>
            </a:r>
            <a:r>
              <a:rPr lang="ru-RU" sz="2000" i="1" dirty="0" smtClean="0">
                <a:solidFill>
                  <a:srgbClr val="7030A0"/>
                </a:solidFill>
              </a:rPr>
              <a:t>10</a:t>
            </a:r>
            <a:r>
              <a:rPr lang="ru-RU" sz="2000" dirty="0" smtClean="0"/>
              <a:t> мин </a:t>
            </a:r>
          </a:p>
          <a:p>
            <a:r>
              <a:rPr lang="ru-RU" sz="2000" dirty="0" smtClean="0"/>
              <a:t>           </a:t>
            </a:r>
            <a:r>
              <a:rPr lang="ru-RU" sz="2000" i="1" dirty="0" smtClean="0">
                <a:solidFill>
                  <a:srgbClr val="7030A0"/>
                </a:solidFill>
              </a:rPr>
              <a:t>Лог</a:t>
            </a:r>
            <a:r>
              <a:rPr lang="ru-RU" sz="2000" i="1" dirty="0">
                <a:solidFill>
                  <a:srgbClr val="7030A0"/>
                </a:solidFill>
              </a:rPr>
              <a:t>, Бор </a:t>
            </a:r>
            <a:r>
              <a:rPr lang="ru-RU" sz="2000" dirty="0"/>
              <a:t>ДСП</a:t>
            </a:r>
          </a:p>
          <a:p>
            <a:r>
              <a:rPr lang="ru-RU" sz="2000" dirty="0" smtClean="0"/>
              <a:t>Приказ №</a:t>
            </a:r>
            <a:r>
              <a:rPr lang="ru-RU" sz="2000" i="1" dirty="0" smtClean="0">
                <a:solidFill>
                  <a:srgbClr val="7030A0"/>
                </a:solidFill>
              </a:rPr>
              <a:t>21 от 24.01.2021г</a:t>
            </a:r>
            <a:r>
              <a:rPr lang="ru-RU" sz="2000" dirty="0" smtClean="0"/>
              <a:t>. отменяется. </a:t>
            </a:r>
          </a:p>
          <a:p>
            <a:pPr algn="just"/>
            <a:r>
              <a:rPr lang="ru-RU" sz="2000" dirty="0" smtClean="0"/>
              <a:t>Движение поездов на перегоне </a:t>
            </a:r>
            <a:r>
              <a:rPr lang="ru-RU" sz="2000" i="1" dirty="0" smtClean="0">
                <a:solidFill>
                  <a:srgbClr val="7030A0"/>
                </a:solidFill>
              </a:rPr>
              <a:t>Лог-Бор </a:t>
            </a:r>
            <a:r>
              <a:rPr lang="ru-RU" sz="2000" dirty="0" smtClean="0"/>
              <a:t>с </a:t>
            </a:r>
            <a:r>
              <a:rPr lang="ru-RU" sz="2000" i="1" dirty="0" smtClean="0">
                <a:solidFill>
                  <a:srgbClr val="7030A0"/>
                </a:solidFill>
              </a:rPr>
              <a:t>22 </a:t>
            </a:r>
            <a:r>
              <a:rPr lang="ru-RU" sz="2000" dirty="0" smtClean="0"/>
              <a:t>час </a:t>
            </a:r>
            <a:r>
              <a:rPr lang="ru-RU" sz="2000" i="1" dirty="0" smtClean="0">
                <a:solidFill>
                  <a:srgbClr val="7030A0"/>
                </a:solidFill>
              </a:rPr>
              <a:t>11</a:t>
            </a:r>
            <a:r>
              <a:rPr lang="ru-RU" sz="2000" dirty="0" smtClean="0"/>
              <a:t> мин восстанавливается по сигналам автоблокировки. </a:t>
            </a:r>
          </a:p>
          <a:p>
            <a:r>
              <a:rPr lang="ru-RU" sz="2000" dirty="0" smtClean="0"/>
              <a:t>Перегон </a:t>
            </a:r>
            <a:r>
              <a:rPr lang="ru-RU" sz="2000" i="1" dirty="0" smtClean="0">
                <a:solidFill>
                  <a:srgbClr val="7030A0"/>
                </a:solidFill>
              </a:rPr>
              <a:t>Лог-Бор</a:t>
            </a:r>
            <a:r>
              <a:rPr lang="ru-RU" sz="2000" dirty="0" smtClean="0"/>
              <a:t> от поездов свободен.</a:t>
            </a:r>
          </a:p>
          <a:p>
            <a:r>
              <a:rPr lang="ru-RU" sz="2000" dirty="0" smtClean="0"/>
              <a:t>             ДНЦ </a:t>
            </a:r>
            <a:r>
              <a:rPr lang="ru-RU" sz="2000" i="1" dirty="0" smtClean="0">
                <a:solidFill>
                  <a:srgbClr val="7030A0"/>
                </a:solidFill>
              </a:rPr>
              <a:t>Смирнов.</a:t>
            </a:r>
            <a:endParaRPr lang="ru-RU" sz="2000" i="1" dirty="0">
              <a:solidFill>
                <a:srgbClr val="7030A0"/>
              </a:solidFill>
            </a:endParaRPr>
          </a:p>
        </p:txBody>
      </p:sp>
      <p:sp>
        <p:nvSpPr>
          <p:cNvPr id="6" name="Прямоугольник 5"/>
          <p:cNvSpPr/>
          <p:nvPr/>
        </p:nvSpPr>
        <p:spPr>
          <a:xfrm>
            <a:off x="7219582" y="6550223"/>
            <a:ext cx="1953805" cy="307777"/>
          </a:xfrm>
          <a:prstGeom prst="rect">
            <a:avLst/>
          </a:prstGeom>
        </p:spPr>
        <p:txBody>
          <a:bodyPr wrap="none">
            <a:spAutoFit/>
          </a:bodyPr>
          <a:lstStyle/>
          <a:p>
            <a:r>
              <a:rPr lang="ru-RU" sz="1400" dirty="0"/>
              <a:t>(Приложение №1 </a:t>
            </a:r>
            <a:r>
              <a:rPr lang="ru-RU" sz="1400" dirty="0" smtClean="0"/>
              <a:t>п.25)</a:t>
            </a:r>
            <a:endParaRPr lang="ru-RU" sz="1400" dirty="0"/>
          </a:p>
        </p:txBody>
      </p:sp>
      <p:sp>
        <p:nvSpPr>
          <p:cNvPr id="7" name="Прямоугольник 6"/>
          <p:cNvSpPr/>
          <p:nvPr/>
        </p:nvSpPr>
        <p:spPr>
          <a:xfrm>
            <a:off x="4430717" y="1124744"/>
            <a:ext cx="4680520"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rotWithShape="1">
          <a:blip r:embed="rId2"/>
          <a:srcRect l="7475" t="15447" r="15350" b="9488"/>
          <a:stretch/>
        </p:blipFill>
        <p:spPr>
          <a:xfrm>
            <a:off x="84584" y="1114901"/>
            <a:ext cx="4256083" cy="3034179"/>
          </a:xfrm>
          <a:prstGeom prst="rect">
            <a:avLst/>
          </a:prstGeom>
        </p:spPr>
      </p:pic>
      <p:sp>
        <p:nvSpPr>
          <p:cNvPr id="8" name="Заголовок 4"/>
          <p:cNvSpPr txBox="1">
            <a:spLocks/>
          </p:cNvSpPr>
          <p:nvPr/>
        </p:nvSpPr>
        <p:spPr>
          <a:xfrm>
            <a:off x="2396600" y="-229129"/>
            <a:ext cx="3666527" cy="6448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2000" b="1" dirty="0" smtClean="0">
              <a:solidFill>
                <a:srgbClr val="C00000"/>
              </a:solidFill>
              <a:latin typeface="+mn-lt"/>
            </a:endParaRPr>
          </a:p>
          <a:p>
            <a:r>
              <a:rPr lang="ru-RU" sz="2000" b="1" dirty="0" smtClean="0">
                <a:solidFill>
                  <a:srgbClr val="C00000"/>
                </a:solidFill>
                <a:latin typeface="+mn-lt"/>
              </a:rPr>
              <a:t>Автоматическая блокировка</a:t>
            </a:r>
            <a:endParaRPr lang="ru-RU" sz="2000" b="1" dirty="0">
              <a:solidFill>
                <a:srgbClr val="C00000"/>
              </a:solidFill>
              <a:latin typeface="+mn-lt"/>
            </a:endParaRPr>
          </a:p>
        </p:txBody>
      </p:sp>
    </p:spTree>
    <p:extLst>
      <p:ext uri="{BB962C8B-B14F-4D97-AF65-F5344CB8AC3E}">
        <p14:creationId xmlns:p14="http://schemas.microsoft.com/office/powerpoint/2010/main" val="289882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6485"/>
          <a:stretch/>
        </p:blipFill>
        <p:spPr bwMode="auto">
          <a:xfrm rot="10800000">
            <a:off x="-135296" y="1916831"/>
            <a:ext cx="720080" cy="25451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57603" y="249291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3204045" flipV="1">
            <a:off x="580677" y="144113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5"/>
          <p:cNvSpPr>
            <a:spLocks noGrp="1"/>
          </p:cNvSpPr>
          <p:nvPr>
            <p:ph idx="1"/>
          </p:nvPr>
        </p:nvSpPr>
        <p:spPr>
          <a:xfrm>
            <a:off x="44049" y="3193114"/>
            <a:ext cx="9019282" cy="1870706"/>
          </a:xfrm>
        </p:spPr>
        <p:txBody>
          <a:bodyPr>
            <a:normAutofit/>
          </a:bodyPr>
          <a:lstStyle/>
          <a:p>
            <a:pPr marL="0" indent="0" algn="just">
              <a:buNone/>
            </a:pPr>
            <a:r>
              <a:rPr lang="ru-RU" sz="2000" b="1" dirty="0">
                <a:solidFill>
                  <a:srgbClr val="C00000"/>
                </a:solidFill>
              </a:rPr>
              <a:t>На двухпутных перегонах с двусторонней автоблокировкой</a:t>
            </a:r>
            <a:r>
              <a:rPr lang="ru-RU" sz="2000" b="1" dirty="0"/>
              <a:t>, если каждый из железнодорожных путей не специализирован для пропуска поездов преимущественно одного направления, </a:t>
            </a:r>
            <a:r>
              <a:rPr lang="ru-RU" sz="2000" b="1" dirty="0">
                <a:solidFill>
                  <a:srgbClr val="002060"/>
                </a:solidFill>
              </a:rPr>
              <a:t>двустороннее движение по каждому железнодорожному пути </a:t>
            </a:r>
            <a:r>
              <a:rPr lang="ru-RU" sz="2000" b="1" dirty="0"/>
              <a:t>осуществляется по правилам, установленным </a:t>
            </a:r>
            <a:r>
              <a:rPr lang="ru-RU" sz="2000" b="1" dirty="0" smtClean="0"/>
              <a:t>Инструкцией </a:t>
            </a:r>
            <a:r>
              <a:rPr lang="ru-RU" sz="2000" b="1" dirty="0"/>
              <a:t>для однопутных перегонов. </a:t>
            </a:r>
            <a:endParaRPr lang="ru-RU" sz="2000" b="1" dirty="0" smtClean="0"/>
          </a:p>
        </p:txBody>
      </p:sp>
      <p:pic>
        <p:nvPicPr>
          <p:cNvPr id="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77311" t="60883" b="35967"/>
          <a:stretch/>
        </p:blipFill>
        <p:spPr bwMode="auto">
          <a:xfrm>
            <a:off x="6689686" y="1789832"/>
            <a:ext cx="2042071" cy="216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370" t="27637" r="17110" b="58713"/>
          <a:stretch/>
        </p:blipFill>
        <p:spPr bwMode="auto">
          <a:xfrm>
            <a:off x="466043" y="2089093"/>
            <a:ext cx="6814054" cy="93610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16139" t="23437" r="16926" b="58713"/>
          <a:stretch/>
        </p:blipFill>
        <p:spPr bwMode="auto">
          <a:xfrm>
            <a:off x="1096787" y="978836"/>
            <a:ext cx="6120680" cy="12101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457200" y="166341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44049" y="124296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3784" y="1668332"/>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096" t="42934" r="84703" b="51815"/>
          <a:stretch/>
        </p:blipFill>
        <p:spPr bwMode="auto">
          <a:xfrm>
            <a:off x="35496" y="779291"/>
            <a:ext cx="648072" cy="3600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2458686" flipV="1">
            <a:off x="710341" y="224102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197272" y="2201243"/>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21016" y="220087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292080" y="256529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851738" y="2536659"/>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6516216" y="1721095"/>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139223" y="1721094"/>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4985220" y="1334901"/>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5037896" y="2092486"/>
            <a:ext cx="533375" cy="40003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720666" y="171606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550893" y="1334902"/>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134492" y="2168481"/>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2074023" y="1339197"/>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6632874" y="255536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s://tomsk.saturn.net/gallery/goods_photo/137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3615273" y="2165556"/>
            <a:ext cx="432048" cy="32403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76019" t="45232" r="3979" b="45716"/>
          <a:stretch/>
        </p:blipFill>
        <p:spPr bwMode="auto">
          <a:xfrm>
            <a:off x="7172049" y="1126182"/>
            <a:ext cx="1800199" cy="62078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1894" t="60998" b="35967"/>
          <a:stretch/>
        </p:blipFill>
        <p:spPr bwMode="auto">
          <a:xfrm>
            <a:off x="7261412" y="2608728"/>
            <a:ext cx="1629557" cy="20812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8362983" y="2113389"/>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898873" y="249439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8407145" y="2494394"/>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7324962" flipV="1">
            <a:off x="7401740" y="2222019"/>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7274194" flipV="1">
            <a:off x="7588328" y="193828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798959" y="2113390"/>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251240" y="2492915"/>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5318"/>
          <a:stretch/>
        </p:blipFill>
        <p:spPr bwMode="auto">
          <a:xfrm>
            <a:off x="8295688" y="1839242"/>
            <a:ext cx="720080" cy="36004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4230" t="49432" r="7770" b="45318"/>
          <a:stretch/>
        </p:blipFill>
        <p:spPr bwMode="auto">
          <a:xfrm rot="10800000">
            <a:off x="70186" y="2134136"/>
            <a:ext cx="720080" cy="3600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3335804" flipV="1">
            <a:off x="234704" y="1907217"/>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6481" t="48757" r="7770" b="47043"/>
          <a:stretch/>
        </p:blipFill>
        <p:spPr bwMode="auto">
          <a:xfrm rot="10800000">
            <a:off x="68839" y="1292502"/>
            <a:ext cx="517523" cy="2879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029" t="22036" r="68510" b="72977"/>
          <a:stretch/>
        </p:blipFill>
        <p:spPr bwMode="auto">
          <a:xfrm rot="10800000" flipV="1">
            <a:off x="-74543" y="1904276"/>
            <a:ext cx="647633" cy="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86481" t="48757" r="7770" b="47043"/>
          <a:stretch/>
        </p:blipFill>
        <p:spPr bwMode="auto">
          <a:xfrm>
            <a:off x="8492510" y="2147057"/>
            <a:ext cx="517523" cy="287942"/>
          </a:xfrm>
          <a:prstGeom prst="rect">
            <a:avLst/>
          </a:prstGeom>
          <a:noFill/>
          <a:extLst>
            <a:ext uri="{909E8E84-426E-40DD-AFC4-6F175D3DCCD1}">
              <a14:hiddenFill xmlns:a14="http://schemas.microsoft.com/office/drawing/2010/main">
                <a:solidFill>
                  <a:srgbClr val="FFFFFF"/>
                </a:solidFill>
              </a14:hiddenFill>
            </a:ext>
          </a:extLst>
        </p:spPr>
      </p:pic>
      <p:sp>
        <p:nvSpPr>
          <p:cNvPr id="48" name="Прямоугольник 47"/>
          <p:cNvSpPr/>
          <p:nvPr/>
        </p:nvSpPr>
        <p:spPr>
          <a:xfrm>
            <a:off x="6898449" y="6550223"/>
            <a:ext cx="2245551" cy="307777"/>
          </a:xfrm>
          <a:prstGeom prst="rect">
            <a:avLst/>
          </a:prstGeom>
        </p:spPr>
        <p:txBody>
          <a:bodyPr wrap="none">
            <a:spAutoFit/>
          </a:bodyPr>
          <a:lstStyle/>
          <a:p>
            <a:r>
              <a:rPr lang="ru-RU" sz="1400" dirty="0"/>
              <a:t>(ИДП Приложение №1 п.1)</a:t>
            </a:r>
          </a:p>
        </p:txBody>
      </p:sp>
      <p:sp>
        <p:nvSpPr>
          <p:cNvPr id="2" name="Прямоугольник 1"/>
          <p:cNvSpPr/>
          <p:nvPr/>
        </p:nvSpPr>
        <p:spPr>
          <a:xfrm>
            <a:off x="3102527" y="473640"/>
            <a:ext cx="3196260" cy="400110"/>
          </a:xfrm>
          <a:prstGeom prst="rect">
            <a:avLst/>
          </a:prstGeom>
        </p:spPr>
        <p:txBody>
          <a:bodyPr wrap="none">
            <a:spAutoFit/>
          </a:bodyPr>
          <a:lstStyle/>
          <a:p>
            <a:r>
              <a:rPr lang="ru-RU" sz="2000" b="1" u="sng" dirty="0">
                <a:solidFill>
                  <a:srgbClr val="7030A0"/>
                </a:solidFill>
              </a:rPr>
              <a:t>Двухпутная </a:t>
            </a:r>
            <a:r>
              <a:rPr lang="ru-RU" sz="2000" b="1" u="sng" dirty="0" smtClean="0">
                <a:solidFill>
                  <a:srgbClr val="7030A0"/>
                </a:solidFill>
              </a:rPr>
              <a:t>двухсторонняя</a:t>
            </a:r>
            <a:endParaRPr lang="ru-RU" sz="2000" b="1" u="sng" dirty="0">
              <a:solidFill>
                <a:srgbClr val="7030A0"/>
              </a:solidFill>
            </a:endParaRPr>
          </a:p>
        </p:txBody>
      </p:sp>
      <p:pic>
        <p:nvPicPr>
          <p:cNvPr id="49" name="Picture 2"/>
          <p:cNvPicPr>
            <a:picLocks noChangeAspect="1" noChangeArrowheads="1"/>
          </p:cNvPicPr>
          <p:nvPr/>
        </p:nvPicPr>
        <p:blipFill>
          <a:blip r:embed="rId5" cstate="print"/>
          <a:srcRect b="-71"/>
          <a:stretch>
            <a:fillRect/>
          </a:stretch>
        </p:blipFill>
        <p:spPr bwMode="auto">
          <a:xfrm>
            <a:off x="-300012" y="2150836"/>
            <a:ext cx="913535" cy="343899"/>
          </a:xfrm>
          <a:prstGeom prst="rect">
            <a:avLst/>
          </a:prstGeom>
          <a:noFill/>
          <a:ln w="9525">
            <a:noFill/>
            <a:miter lim="800000"/>
            <a:headEnd/>
            <a:tailEnd/>
          </a:ln>
          <a:effectLst/>
        </p:spPr>
      </p:pic>
      <p:pic>
        <p:nvPicPr>
          <p:cNvPr id="50" name="Picture 2"/>
          <p:cNvPicPr>
            <a:picLocks noChangeAspect="1" noChangeArrowheads="1"/>
          </p:cNvPicPr>
          <p:nvPr/>
        </p:nvPicPr>
        <p:blipFill>
          <a:blip r:embed="rId5" cstate="print"/>
          <a:srcRect b="-71"/>
          <a:stretch>
            <a:fillRect/>
          </a:stretch>
        </p:blipFill>
        <p:spPr bwMode="auto">
          <a:xfrm>
            <a:off x="8653963" y="1322770"/>
            <a:ext cx="913535" cy="343899"/>
          </a:xfrm>
          <a:prstGeom prst="rect">
            <a:avLst/>
          </a:prstGeom>
          <a:noFill/>
          <a:ln w="9525">
            <a:noFill/>
            <a:miter lim="800000"/>
            <a:headEnd/>
            <a:tailEnd/>
          </a:ln>
          <a:effectLst/>
        </p:spPr>
      </p:pic>
      <p:sp>
        <p:nvSpPr>
          <p:cNvPr id="51" name="Заголовок 4"/>
          <p:cNvSpPr>
            <a:spLocks noGrp="1"/>
          </p:cNvSpPr>
          <p:nvPr>
            <p:ph type="title"/>
          </p:nvPr>
        </p:nvSpPr>
        <p:spPr>
          <a:xfrm>
            <a:off x="2403349" y="-107576"/>
            <a:ext cx="3666527" cy="644808"/>
          </a:xfrm>
        </p:spPr>
        <p:txBody>
          <a:bodyPr>
            <a:normAutofit/>
          </a:bodyPr>
          <a:lstStyle/>
          <a:p>
            <a:r>
              <a:rPr lang="ru-RU" sz="2000" b="1" dirty="0">
                <a:solidFill>
                  <a:srgbClr val="C00000"/>
                </a:solidFill>
                <a:latin typeface="+mn-lt"/>
              </a:rPr>
              <a:t>Автоматическая блокировка</a:t>
            </a:r>
          </a:p>
        </p:txBody>
      </p:sp>
      <p:sp>
        <p:nvSpPr>
          <p:cNvPr id="52" name="Стрелка влево 51"/>
          <p:cNvSpPr/>
          <p:nvPr/>
        </p:nvSpPr>
        <p:spPr>
          <a:xfrm>
            <a:off x="584784" y="1508649"/>
            <a:ext cx="7993145" cy="144034"/>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Стрелка влево 52"/>
          <p:cNvSpPr/>
          <p:nvPr/>
        </p:nvSpPr>
        <p:spPr>
          <a:xfrm>
            <a:off x="810345" y="2299290"/>
            <a:ext cx="7767584" cy="21944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Стрелка вправо 53"/>
          <p:cNvSpPr/>
          <p:nvPr/>
        </p:nvSpPr>
        <p:spPr>
          <a:xfrm>
            <a:off x="28692" y="2756570"/>
            <a:ext cx="8713730" cy="281307"/>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Стрелка вправо 54"/>
          <p:cNvSpPr/>
          <p:nvPr/>
        </p:nvSpPr>
        <p:spPr>
          <a:xfrm>
            <a:off x="-21016" y="1897820"/>
            <a:ext cx="8229515" cy="243523"/>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1896042" y="1249088"/>
            <a:ext cx="253634" cy="31234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025009" y="2628990"/>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
        <p:nvSpPr>
          <p:cNvPr id="56" name="Прямоугольник 55"/>
          <p:cNvSpPr/>
          <p:nvPr/>
        </p:nvSpPr>
        <p:spPr>
          <a:xfrm>
            <a:off x="85573" y="2606302"/>
            <a:ext cx="447176" cy="209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Ч4</a:t>
            </a:r>
            <a:endParaRPr lang="ru-RU" b="1" dirty="0">
              <a:solidFill>
                <a:schemeClr val="tx1"/>
              </a:solidFill>
            </a:endParaRPr>
          </a:p>
        </p:txBody>
      </p:sp>
      <p:pic>
        <p:nvPicPr>
          <p:cNvPr id="57" name="Picture 2" descr="https://slide-share.ru/slide/3454195.jpeg"/>
          <p:cNvPicPr>
            <a:picLocks noChangeAspect="1" noChangeArrowheads="1"/>
          </p:cNvPicPr>
          <p:nvPr/>
        </p:nvPicPr>
        <p:blipFill rotWithShape="1">
          <a:blip r:embed="rId2">
            <a:extLst>
              <a:ext uri="{28A0092B-C50C-407E-A947-70E740481C1C}">
                <a14:useLocalDpi xmlns:a14="http://schemas.microsoft.com/office/drawing/2010/main" val="0"/>
              </a:ext>
            </a:extLst>
          </a:blip>
          <a:srcRect l="5313" t="59951" r="91868" b="35494"/>
          <a:stretch/>
        </p:blipFill>
        <p:spPr bwMode="auto">
          <a:xfrm>
            <a:off x="1977506" y="2085982"/>
            <a:ext cx="216557" cy="266683"/>
          </a:xfrm>
          <a:prstGeom prst="rect">
            <a:avLst/>
          </a:prstGeom>
          <a:noFill/>
          <a:extLst>
            <a:ext uri="{909E8E84-426E-40DD-AFC4-6F175D3DCCD1}">
              <a14:hiddenFill xmlns:a14="http://schemas.microsoft.com/office/drawing/2010/main">
                <a:solidFill>
                  <a:srgbClr val="FFFFFF"/>
                </a:solidFill>
              </a14:hiddenFill>
            </a:ext>
          </a:extLst>
        </p:spPr>
      </p:pic>
      <p:sp>
        <p:nvSpPr>
          <p:cNvPr id="58" name="Прямоугольник 57"/>
          <p:cNvSpPr/>
          <p:nvPr/>
        </p:nvSpPr>
        <p:spPr>
          <a:xfrm>
            <a:off x="6948264" y="1773027"/>
            <a:ext cx="204961" cy="1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Ч</a:t>
            </a:r>
            <a:endParaRPr lang="ru-RU" b="1" dirty="0">
              <a:solidFill>
                <a:schemeClr val="tx1"/>
              </a:solidFill>
            </a:endParaRPr>
          </a:p>
        </p:txBody>
      </p:sp>
    </p:spTree>
    <p:extLst>
      <p:ext uri="{BB962C8B-B14F-4D97-AF65-F5344CB8AC3E}">
        <p14:creationId xmlns:p14="http://schemas.microsoft.com/office/powerpoint/2010/main" val="40693752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3362415"/>
            <a:ext cx="9144000" cy="3652534"/>
          </a:xfrm>
        </p:spPr>
        <p:txBody>
          <a:bodyPr>
            <a:normAutofit fontScale="92500" lnSpcReduction="10000"/>
          </a:bodyPr>
          <a:lstStyle/>
          <a:p>
            <a:pPr marL="0" indent="0" algn="just">
              <a:buNone/>
            </a:pPr>
            <a:r>
              <a:rPr lang="ru-RU" sz="2000" b="1" dirty="0">
                <a:solidFill>
                  <a:srgbClr val="002060"/>
                </a:solidFill>
              </a:rPr>
              <a:t>Отправление поезда </a:t>
            </a:r>
            <a:r>
              <a:rPr lang="ru-RU" sz="2000" b="1" dirty="0">
                <a:solidFill>
                  <a:srgbClr val="C00000"/>
                </a:solidFill>
              </a:rPr>
              <a:t>при запрещающем показании выходного светофора </a:t>
            </a:r>
            <a:r>
              <a:rPr lang="ru-RU" sz="2000" b="1" dirty="0">
                <a:solidFill>
                  <a:srgbClr val="002060"/>
                </a:solidFill>
              </a:rPr>
              <a:t>осуществляется в случаях</a:t>
            </a:r>
            <a:r>
              <a:rPr lang="ru-RU" sz="2000" b="1" dirty="0" smtClean="0">
                <a:solidFill>
                  <a:srgbClr val="002060"/>
                </a:solidFill>
              </a:rPr>
              <a:t>:</a:t>
            </a:r>
          </a:p>
          <a:p>
            <a:pPr marL="0" indent="0" algn="just">
              <a:buNone/>
            </a:pPr>
            <a:r>
              <a:rPr lang="ru-RU" sz="2000" b="1" dirty="0" smtClean="0"/>
              <a:t>— </a:t>
            </a:r>
            <a:r>
              <a:rPr lang="ru-RU" sz="2000" dirty="0"/>
              <a:t>невозможности открытия светофора из-за неисправности устройств СЦБ (ложная занятость изолированного участка, потеря контроля положения стрелки и др</a:t>
            </a:r>
            <a:r>
              <a:rPr lang="ru-RU" sz="2000" dirty="0" smtClean="0"/>
              <a:t>.);</a:t>
            </a:r>
            <a:endParaRPr lang="ru-RU" sz="2000" dirty="0"/>
          </a:p>
          <a:p>
            <a:pPr marL="0" indent="0" algn="just">
              <a:buNone/>
            </a:pPr>
            <a:r>
              <a:rPr lang="ru-RU" sz="2000" b="1" dirty="0"/>
              <a:t>—</a:t>
            </a:r>
            <a:r>
              <a:rPr lang="ru-RU" sz="2000" dirty="0"/>
              <a:t> отправления поезда с путей, не имеющих выходного </a:t>
            </a:r>
            <a:r>
              <a:rPr lang="ru-RU" sz="2000" dirty="0" smtClean="0"/>
              <a:t>светофора; </a:t>
            </a:r>
            <a:endParaRPr lang="ru-RU" sz="2000" dirty="0"/>
          </a:p>
          <a:p>
            <a:pPr marL="0" indent="0" algn="just">
              <a:buNone/>
            </a:pPr>
            <a:r>
              <a:rPr lang="ru-RU" sz="2000" b="1" dirty="0"/>
              <a:t>—</a:t>
            </a:r>
            <a:r>
              <a:rPr lang="ru-RU" sz="2000" dirty="0"/>
              <a:t> если голова отправляющегося поезда перекрывает выходной светофор, и его открыть </a:t>
            </a:r>
            <a:r>
              <a:rPr lang="ru-RU" sz="2000" dirty="0" smtClean="0"/>
              <a:t>невозможно; </a:t>
            </a:r>
            <a:endParaRPr lang="ru-RU" sz="2000" dirty="0"/>
          </a:p>
          <a:p>
            <a:pPr marL="0" indent="0" algn="just">
              <a:buNone/>
            </a:pPr>
            <a:r>
              <a:rPr lang="ru-RU" sz="2000" b="1" dirty="0"/>
              <a:t>—</a:t>
            </a:r>
            <a:r>
              <a:rPr lang="ru-RU" sz="2000" dirty="0"/>
              <a:t> невозможности открытия выходного светофора из-за ложного показания занятости первого перегонного </a:t>
            </a:r>
            <a:r>
              <a:rPr lang="ru-RU" sz="2000" dirty="0" smtClean="0"/>
              <a:t>блок-участка;</a:t>
            </a:r>
            <a:endParaRPr lang="ru-RU" sz="2000" dirty="0"/>
          </a:p>
          <a:p>
            <a:pPr marL="0" indent="0" algn="just">
              <a:buNone/>
            </a:pPr>
            <a:r>
              <a:rPr lang="ru-RU" sz="2000" b="1" dirty="0"/>
              <a:t>—</a:t>
            </a:r>
            <a:r>
              <a:rPr lang="ru-RU" sz="2000" dirty="0"/>
              <a:t> при задержке поезда, для отправления которого был открыт, а затем закрыт выходной светофор (ошибочно или вследствие возникшей необходимости), и его невозможно повторно открыть для отправления поезда в том же направлении. </a:t>
            </a:r>
          </a:p>
        </p:txBody>
      </p:sp>
      <p:sp>
        <p:nvSpPr>
          <p:cNvPr id="11" name="Заголовок 4"/>
          <p:cNvSpPr>
            <a:spLocks noGrp="1"/>
          </p:cNvSpPr>
          <p:nvPr>
            <p:ph type="title"/>
          </p:nvPr>
        </p:nvSpPr>
        <p:spPr>
          <a:xfrm>
            <a:off x="4846130" y="-19054"/>
            <a:ext cx="3666527" cy="543933"/>
          </a:xfrm>
        </p:spPr>
        <p:txBody>
          <a:bodyPr>
            <a:normAutofit/>
          </a:bodyPr>
          <a:lstStyle/>
          <a:p>
            <a:r>
              <a:rPr lang="ru-RU" sz="2000" b="1" dirty="0">
                <a:solidFill>
                  <a:srgbClr val="C00000"/>
                </a:solidFill>
                <a:latin typeface="+mn-lt"/>
              </a:rPr>
              <a:t>Автоматическая блокировка</a:t>
            </a:r>
          </a:p>
        </p:txBody>
      </p:sp>
      <p:pic>
        <p:nvPicPr>
          <p:cNvPr id="3" name="Рисунок 2"/>
          <p:cNvPicPr>
            <a:picLocks noChangeAspect="1"/>
          </p:cNvPicPr>
          <p:nvPr/>
        </p:nvPicPr>
        <p:blipFill rotWithShape="1">
          <a:blip r:embed="rId2"/>
          <a:srcRect l="25734" t="8765" r="24412" b="3914"/>
          <a:stretch/>
        </p:blipFill>
        <p:spPr>
          <a:xfrm>
            <a:off x="161364" y="31384"/>
            <a:ext cx="2851565" cy="3331031"/>
          </a:xfrm>
          <a:prstGeom prst="rect">
            <a:avLst/>
          </a:prstGeom>
        </p:spPr>
      </p:pic>
      <p:pic>
        <p:nvPicPr>
          <p:cNvPr id="4" name="Рисунок 3"/>
          <p:cNvPicPr>
            <a:picLocks noChangeAspect="1"/>
          </p:cNvPicPr>
          <p:nvPr/>
        </p:nvPicPr>
        <p:blipFill>
          <a:blip r:embed="rId3"/>
          <a:stretch>
            <a:fillRect/>
          </a:stretch>
        </p:blipFill>
        <p:spPr>
          <a:xfrm>
            <a:off x="3054290" y="252913"/>
            <a:ext cx="1237595" cy="1505843"/>
          </a:xfrm>
          <a:prstGeom prst="rect">
            <a:avLst/>
          </a:prstGeom>
        </p:spPr>
      </p:pic>
      <p:pic>
        <p:nvPicPr>
          <p:cNvPr id="5" name="Рисунок 4"/>
          <p:cNvPicPr>
            <a:picLocks noChangeAspect="1"/>
          </p:cNvPicPr>
          <p:nvPr/>
        </p:nvPicPr>
        <p:blipFill>
          <a:blip r:embed="rId4"/>
          <a:stretch>
            <a:fillRect/>
          </a:stretch>
        </p:blipFill>
        <p:spPr>
          <a:xfrm>
            <a:off x="3054290" y="1838283"/>
            <a:ext cx="1268078" cy="1524132"/>
          </a:xfrm>
          <a:prstGeom prst="rect">
            <a:avLst/>
          </a:prstGeom>
        </p:spPr>
      </p:pic>
      <p:sp>
        <p:nvSpPr>
          <p:cNvPr id="7" name="Прямоугольник 6"/>
          <p:cNvSpPr/>
          <p:nvPr/>
        </p:nvSpPr>
        <p:spPr>
          <a:xfrm>
            <a:off x="4376155" y="342521"/>
            <a:ext cx="4606479" cy="3088987"/>
          </a:xfrm>
          <a:prstGeom prst="rect">
            <a:avLst/>
          </a:prstGeom>
        </p:spPr>
        <p:txBody>
          <a:bodyPr wrap="square">
            <a:spAutoFit/>
          </a:bodyPr>
          <a:lstStyle/>
          <a:p>
            <a:pPr algn="just">
              <a:lnSpc>
                <a:spcPct val="107000"/>
              </a:lnSpc>
              <a:spcAft>
                <a:spcPts val="0"/>
              </a:spcAft>
            </a:pPr>
            <a:r>
              <a:rPr lang="ru-RU" sz="1400" b="1" u="sng" dirty="0">
                <a:solidFill>
                  <a:srgbClr val="002060"/>
                </a:solidFill>
                <a:latin typeface="Arial" panose="020B0604020202020204" pitchFamily="34" charset="0"/>
                <a:ea typeface="Calibri" panose="020F0502020204030204" pitchFamily="34" charset="0"/>
                <a:cs typeface="Arial" panose="020B0604020202020204" pitchFamily="34" charset="0"/>
              </a:rPr>
              <a:t>Форма ДУ – 54 пункт 1:</a:t>
            </a: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1. Голова поезда находится за выходным светофором с запрещающем </a:t>
            </a:r>
            <a:r>
              <a:rPr lang="ru-RU" sz="1400" dirty="0" smtClean="0">
                <a:latin typeface="Arial" panose="020B0604020202020204" pitchFamily="34" charset="0"/>
                <a:ea typeface="Calibri" panose="020F0502020204030204" pitchFamily="34" charset="0"/>
                <a:cs typeface="Arial" panose="020B0604020202020204" pitchFamily="34" charset="0"/>
              </a:rPr>
              <a:t>показанием;</a:t>
            </a:r>
            <a:endParaRPr lang="ru-RU"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2. Отправление с пути, не имеющего выходного </a:t>
            </a:r>
            <a:r>
              <a:rPr lang="ru-RU" sz="1400" dirty="0" smtClean="0">
                <a:latin typeface="Arial" panose="020B0604020202020204" pitchFamily="34" charset="0"/>
                <a:ea typeface="Calibri" panose="020F0502020204030204" pitchFamily="34" charset="0"/>
                <a:cs typeface="Arial" panose="020B0604020202020204" pitchFamily="34" charset="0"/>
              </a:rPr>
              <a:t>светофора;</a:t>
            </a:r>
            <a:endParaRPr lang="ru-RU"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ru-RU" sz="1400" dirty="0">
                <a:latin typeface="Arial" panose="020B0604020202020204" pitchFamily="34" charset="0"/>
                <a:ea typeface="Calibri" panose="020F0502020204030204" pitchFamily="34" charset="0"/>
                <a:cs typeface="Arial" panose="020B0604020202020204" pitchFamily="34" charset="0"/>
              </a:rPr>
              <a:t>3. Отправление при запрещающем показании выходного светофора.</a:t>
            </a:r>
          </a:p>
          <a:p>
            <a:pPr algn="just">
              <a:lnSpc>
                <a:spcPct val="107000"/>
              </a:lnSpc>
              <a:spcAft>
                <a:spcPts val="0"/>
              </a:spcAft>
            </a:pPr>
            <a:r>
              <a:rPr lang="ru-RU" sz="1400" b="1" u="sng" dirty="0">
                <a:solidFill>
                  <a:srgbClr val="002060"/>
                </a:solidFill>
                <a:latin typeface="Arial" panose="020B0604020202020204" pitchFamily="34" charset="0"/>
                <a:ea typeface="Calibri" panose="020F0502020204030204" pitchFamily="34" charset="0"/>
                <a:cs typeface="Arial" panose="020B0604020202020204" pitchFamily="34" charset="0"/>
              </a:rPr>
              <a:t>Форма ДУ – 54 пункт 2:</a:t>
            </a:r>
            <a:endParaRPr lang="ru-RU" sz="1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ru-RU" sz="1400" dirty="0">
                <a:latin typeface="Arial" panose="020B0604020202020204" pitchFamily="34" charset="0"/>
                <a:ea typeface="Calibri" panose="020F0502020204030204" pitchFamily="34" charset="0"/>
                <a:cs typeface="Arial" panose="020B0604020202020204" pitchFamily="34" charset="0"/>
              </a:rPr>
              <a:t>Голова поезда находится за выходным светофором с разрешающем </a:t>
            </a:r>
            <a:r>
              <a:rPr lang="ru-RU" sz="1400" dirty="0" smtClean="0">
                <a:latin typeface="Arial" panose="020B0604020202020204" pitchFamily="34" charset="0"/>
                <a:ea typeface="Calibri" panose="020F0502020204030204" pitchFamily="34" charset="0"/>
                <a:cs typeface="Arial" panose="020B0604020202020204" pitchFamily="34" charset="0"/>
              </a:rPr>
              <a:t>показанием;</a:t>
            </a:r>
            <a:endParaRPr lang="ru-RU"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mj-lt"/>
              <a:buAutoNum type="arabicPeriod"/>
            </a:pPr>
            <a:r>
              <a:rPr lang="ru-RU" sz="1400" dirty="0">
                <a:latin typeface="Arial" panose="020B0604020202020204" pitchFamily="34" charset="0"/>
                <a:ea typeface="Calibri" panose="020F0502020204030204" pitchFamily="34" charset="0"/>
                <a:cs typeface="Arial" panose="020B0604020202020204" pitchFamily="34" charset="0"/>
              </a:rPr>
              <a:t>Отправление по групповому выходному светофору, при неисправности маршрутного </a:t>
            </a:r>
            <a:r>
              <a:rPr lang="ru-RU" sz="1400" dirty="0" smtClean="0">
                <a:latin typeface="Arial" panose="020B0604020202020204" pitchFamily="34" charset="0"/>
                <a:ea typeface="Calibri" panose="020F0502020204030204" pitchFamily="34" charset="0"/>
                <a:cs typeface="Arial" panose="020B0604020202020204" pitchFamily="34" charset="0"/>
              </a:rPr>
              <a:t>указателя пути отправления (зеленого цвета).</a:t>
            </a:r>
            <a:endParaRPr lang="ru-RU" sz="1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408028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9282" y="415883"/>
            <a:ext cx="4073205" cy="644808"/>
          </a:xfrm>
        </p:spPr>
        <p:txBody>
          <a:bodyPr>
            <a:normAutofit/>
          </a:bodyPr>
          <a:lstStyle/>
          <a:p>
            <a:r>
              <a:rPr lang="ru-RU" sz="2000" b="1" u="sng" dirty="0" smtClean="0">
                <a:solidFill>
                  <a:srgbClr val="002060"/>
                </a:solidFill>
                <a:latin typeface="+mn-lt"/>
              </a:rPr>
              <a:t>Закрепление материала</a:t>
            </a:r>
            <a:endParaRPr lang="ru-RU" sz="2000" b="1" u="sng" dirty="0">
              <a:solidFill>
                <a:srgbClr val="002060"/>
              </a:solidFill>
              <a:latin typeface="+mn-lt"/>
            </a:endParaRPr>
          </a:p>
        </p:txBody>
      </p:sp>
      <p:sp>
        <p:nvSpPr>
          <p:cNvPr id="6" name="Объект 5"/>
          <p:cNvSpPr>
            <a:spLocks noGrp="1"/>
          </p:cNvSpPr>
          <p:nvPr>
            <p:ph idx="1"/>
          </p:nvPr>
        </p:nvSpPr>
        <p:spPr>
          <a:xfrm>
            <a:off x="40341" y="2788716"/>
            <a:ext cx="9103659" cy="4069283"/>
          </a:xfrm>
        </p:spPr>
        <p:txBody>
          <a:bodyPr>
            <a:normAutofit lnSpcReduction="10000"/>
          </a:bodyPr>
          <a:lstStyle/>
          <a:p>
            <a:pPr marL="457200" indent="-457200" algn="just">
              <a:buAutoNum type="arabicPeriod"/>
            </a:pPr>
            <a:r>
              <a:rPr lang="ru-RU" sz="2000" b="1" dirty="0" smtClean="0"/>
              <a:t>В чём состоит общий принцип действия автоблокировки?</a:t>
            </a:r>
          </a:p>
          <a:p>
            <a:pPr marL="457200" indent="-457200" algn="just">
              <a:buAutoNum type="arabicPeriod"/>
            </a:pPr>
            <a:r>
              <a:rPr lang="ru-RU" sz="2000" b="1" dirty="0" smtClean="0"/>
              <a:t>Каким образом обеспечивается высокая пропускная способность при АБ?</a:t>
            </a:r>
          </a:p>
          <a:p>
            <a:pPr marL="457200" indent="-457200" algn="just">
              <a:buAutoNum type="arabicPeriod"/>
            </a:pPr>
            <a:r>
              <a:rPr lang="ru-RU" sz="2000" b="1" dirty="0" smtClean="0"/>
              <a:t>За счет чего повышается безопасность движения поездов при АБ?</a:t>
            </a:r>
          </a:p>
          <a:p>
            <a:pPr marL="457200" indent="-457200" algn="just">
              <a:buAutoNum type="arabicPeriod"/>
            </a:pPr>
            <a:r>
              <a:rPr lang="ru-RU" sz="2000" b="1" dirty="0"/>
              <a:t> </a:t>
            </a:r>
            <a:r>
              <a:rPr lang="ru-RU" sz="2000" b="1" dirty="0" smtClean="0"/>
              <a:t>Какие требования ПТЭ должна обеспечивать любая система АБ?</a:t>
            </a:r>
          </a:p>
          <a:p>
            <a:pPr marL="457200" indent="-457200" algn="just">
              <a:buAutoNum type="arabicPeriod"/>
            </a:pPr>
            <a:r>
              <a:rPr lang="ru-RU" sz="2000" b="1" dirty="0" smtClean="0"/>
              <a:t>Какие системы сигнализации путевых светофоров используют при АБ?</a:t>
            </a:r>
          </a:p>
          <a:p>
            <a:pPr marL="457200" indent="-457200" algn="just">
              <a:buAutoNum type="arabicPeriod"/>
            </a:pPr>
            <a:r>
              <a:rPr lang="ru-RU" sz="2000" b="1" dirty="0" smtClean="0"/>
              <a:t>В чем состоит принцип действия двухпутной АБ постоянного тока?</a:t>
            </a:r>
          </a:p>
          <a:p>
            <a:pPr marL="457200" indent="-457200" algn="just">
              <a:buAutoNum type="arabicPeriod"/>
            </a:pPr>
            <a:r>
              <a:rPr lang="ru-RU" sz="2000" b="1" dirty="0"/>
              <a:t>В чем состоит принцип действия </a:t>
            </a:r>
            <a:r>
              <a:rPr lang="ru-RU" sz="2000" b="1" dirty="0" smtClean="0"/>
              <a:t>однопутной АБ?</a:t>
            </a:r>
          </a:p>
          <a:p>
            <a:pPr marL="457200" indent="-457200" algn="just">
              <a:buAutoNum type="arabicPeriod"/>
            </a:pPr>
            <a:r>
              <a:rPr lang="ru-RU" sz="2000" b="1" dirty="0" smtClean="0"/>
              <a:t>В каких режимах может работать схема смены направления движения на однопутном </a:t>
            </a:r>
            <a:r>
              <a:rPr lang="ru-RU" sz="2000" b="1" dirty="0" err="1" smtClean="0"/>
              <a:t>ж.д</a:t>
            </a:r>
            <a:r>
              <a:rPr lang="ru-RU" sz="2000" b="1" dirty="0" smtClean="0"/>
              <a:t>. участке?</a:t>
            </a:r>
          </a:p>
          <a:p>
            <a:pPr marL="457200" indent="-457200" algn="just">
              <a:buAutoNum type="arabicPeriod"/>
            </a:pPr>
            <a:r>
              <a:rPr lang="ru-RU" sz="2000" b="1" dirty="0" smtClean="0"/>
              <a:t>Какой порядок действий ДСП при переходе на движение по неправильному пути двухпутного перегона?</a:t>
            </a:r>
          </a:p>
          <a:p>
            <a:pPr marL="457200" indent="-457200" algn="just">
              <a:buAutoNum type="arabicPeriod"/>
            </a:pPr>
            <a:endParaRPr lang="ru-RU" sz="2000" b="1" dirty="0"/>
          </a:p>
        </p:txBody>
      </p:sp>
      <p:pic>
        <p:nvPicPr>
          <p:cNvPr id="3" name="Рисунок 2"/>
          <p:cNvPicPr>
            <a:picLocks noChangeAspect="1"/>
          </p:cNvPicPr>
          <p:nvPr/>
        </p:nvPicPr>
        <p:blipFill rotWithShape="1">
          <a:blip r:embed="rId2"/>
          <a:srcRect t="17008" b="11197"/>
          <a:stretch/>
        </p:blipFill>
        <p:spPr>
          <a:xfrm>
            <a:off x="3993777" y="160389"/>
            <a:ext cx="4370294" cy="2472715"/>
          </a:xfrm>
          <a:prstGeom prst="rect">
            <a:avLst/>
          </a:prstGeom>
        </p:spPr>
      </p:pic>
    </p:spTree>
    <p:extLst>
      <p:ext uri="{BB962C8B-B14F-4D97-AF65-F5344CB8AC3E}">
        <p14:creationId xmlns:p14="http://schemas.microsoft.com/office/powerpoint/2010/main" val="189244716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70585" y="913897"/>
            <a:ext cx="9032471" cy="5759858"/>
          </a:xfrm>
        </p:spPr>
        <p:txBody>
          <a:bodyPr>
            <a:normAutofit lnSpcReduction="10000"/>
          </a:bodyPr>
          <a:lstStyle/>
          <a:p>
            <a:pPr marL="0" indent="0" algn="just">
              <a:buNone/>
            </a:pPr>
            <a:r>
              <a:rPr lang="ru-RU" sz="1500" dirty="0"/>
              <a:t>  </a:t>
            </a:r>
            <a:r>
              <a:rPr lang="ru-RU" sz="1500" dirty="0" smtClean="0"/>
              <a:t>                                       </a:t>
            </a:r>
            <a:r>
              <a:rPr lang="ru-RU" sz="2000" b="1" dirty="0"/>
              <a:t>Курс лекций Глава </a:t>
            </a:r>
            <a:r>
              <a:rPr lang="ru-RU" sz="2000" b="1" dirty="0" smtClean="0"/>
              <a:t>9. </a:t>
            </a:r>
            <a:r>
              <a:rPr lang="ru-RU" sz="2000" b="1" dirty="0"/>
              <a:t>стр. </a:t>
            </a:r>
            <a:r>
              <a:rPr lang="ru-RU" sz="2000" b="1" dirty="0" smtClean="0"/>
              <a:t>55-61</a:t>
            </a:r>
            <a:endParaRPr lang="ru-RU" sz="2000" b="1" dirty="0"/>
          </a:p>
          <a:p>
            <a:pPr marL="0" indent="0" algn="just">
              <a:buNone/>
            </a:pPr>
            <a:r>
              <a:rPr lang="ru-RU" sz="2000" dirty="0" smtClean="0"/>
              <a:t>1. Назначение</a:t>
            </a:r>
            <a:r>
              <a:rPr lang="ru-RU" sz="2000" dirty="0"/>
              <a:t>, характеристика и область применения систем АЛС и автостопов. </a:t>
            </a:r>
            <a:endParaRPr lang="ru-RU" sz="2000" dirty="0" smtClean="0"/>
          </a:p>
          <a:p>
            <a:pPr marL="0" indent="0" algn="just">
              <a:buNone/>
            </a:pPr>
            <a:r>
              <a:rPr lang="ru-RU" sz="2000" dirty="0" smtClean="0"/>
              <a:t>2. Требования </a:t>
            </a:r>
            <a:r>
              <a:rPr lang="ru-RU" sz="2000" dirty="0"/>
              <a:t>ПТЭ, предъявляемые к устройствам АЛС. </a:t>
            </a:r>
            <a:endParaRPr lang="ru-RU" sz="2000" dirty="0" smtClean="0"/>
          </a:p>
          <a:p>
            <a:pPr marL="0" indent="0">
              <a:buNone/>
            </a:pPr>
            <a:r>
              <a:rPr lang="ru-RU" sz="2000" dirty="0" smtClean="0"/>
              <a:t>3. Автоматическая </a:t>
            </a:r>
            <a:r>
              <a:rPr lang="ru-RU" sz="2000" dirty="0"/>
              <a:t>локомотивная сигнализация непрерывного типа АЛСН; структурная схема устройств, принцип взаимодействия устройств АЛСН и автостопа. </a:t>
            </a:r>
            <a:endParaRPr lang="ru-RU" sz="2000" dirty="0" smtClean="0"/>
          </a:p>
          <a:p>
            <a:pPr marL="0" indent="0">
              <a:buNone/>
            </a:pPr>
            <a:r>
              <a:rPr lang="ru-RU" sz="2000" dirty="0" smtClean="0"/>
              <a:t>4. Увязка </a:t>
            </a:r>
            <a:r>
              <a:rPr lang="ru-RU" sz="2000" dirty="0"/>
              <a:t>показаний </a:t>
            </a:r>
            <a:r>
              <a:rPr lang="ru-RU" sz="2000" dirty="0" smtClean="0"/>
              <a:t>локомотивного </a:t>
            </a:r>
            <a:r>
              <a:rPr lang="ru-RU" sz="2000" dirty="0"/>
              <a:t>светофора с путевыми и станционными сигналами. </a:t>
            </a:r>
            <a:endParaRPr lang="ru-RU" sz="2000" dirty="0" smtClean="0"/>
          </a:p>
          <a:p>
            <a:pPr marL="0" indent="0" algn="just">
              <a:buNone/>
            </a:pPr>
            <a:r>
              <a:rPr lang="ru-RU" sz="2000" dirty="0" smtClean="0"/>
              <a:t>5. Понятие </a:t>
            </a:r>
            <a:r>
              <a:rPr lang="ru-RU" sz="2000" dirty="0"/>
              <a:t>о построении и работе устройств АЛСН. </a:t>
            </a:r>
            <a:endParaRPr lang="ru-RU" sz="2000" dirty="0" smtClean="0"/>
          </a:p>
          <a:p>
            <a:pPr marL="0" indent="0" algn="just">
              <a:buNone/>
            </a:pPr>
            <a:r>
              <a:rPr lang="ru-RU" sz="2000" dirty="0" smtClean="0"/>
              <a:t>6. Общие </a:t>
            </a:r>
            <a:r>
              <a:rPr lang="ru-RU" sz="2000" dirty="0"/>
              <a:t>сведения о назначении и работе системы автоматического управления тормозами (САУТ). </a:t>
            </a:r>
            <a:endParaRPr lang="ru-RU" sz="2000" dirty="0" smtClean="0"/>
          </a:p>
          <a:p>
            <a:pPr marL="0" indent="0" algn="just">
              <a:buNone/>
            </a:pPr>
            <a:r>
              <a:rPr lang="ru-RU" sz="2000" dirty="0" smtClean="0"/>
              <a:t>7. Устройства </a:t>
            </a:r>
            <a:r>
              <a:rPr lang="ru-RU" sz="2000" dirty="0"/>
              <a:t>безопасности движения на локомотиве</a:t>
            </a:r>
            <a:r>
              <a:rPr lang="ru-RU" sz="2000" dirty="0" smtClean="0"/>
              <a:t>.</a:t>
            </a:r>
          </a:p>
          <a:p>
            <a:pPr marL="0" indent="0" algn="just">
              <a:buNone/>
            </a:pPr>
            <a:endParaRPr lang="ru-RU" sz="2000" b="1" dirty="0" smtClean="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Составить таблицу по классификации автоматической блокировки. Подготовка доклада (тема по выбору преподавателя). Курс лекций, Глава 8, стр. 44-54. </a:t>
            </a:r>
            <a:r>
              <a:rPr lang="ru-RU" sz="2000" i="1"/>
              <a:t>Подготовка к практическому занятию №8,9 оформление отчетов (ответы на контрольные вопросы).</a:t>
            </a:r>
            <a:endParaRPr lang="ru-RU" sz="2000" i="1" dirty="0"/>
          </a:p>
        </p:txBody>
      </p:sp>
      <p:sp>
        <p:nvSpPr>
          <p:cNvPr id="7" name="Прямоугольник 6"/>
          <p:cNvSpPr/>
          <p:nvPr/>
        </p:nvSpPr>
        <p:spPr>
          <a:xfrm>
            <a:off x="764275" y="472750"/>
            <a:ext cx="7293159" cy="400110"/>
          </a:xfrm>
          <a:prstGeom prst="rect">
            <a:avLst/>
          </a:prstGeom>
        </p:spPr>
        <p:txBody>
          <a:bodyPr wrap="square">
            <a:spAutoFit/>
          </a:bodyPr>
          <a:lstStyle/>
          <a:p>
            <a:r>
              <a:rPr lang="ru-RU" sz="2000" b="1" dirty="0">
                <a:solidFill>
                  <a:srgbClr val="C00000"/>
                </a:solidFill>
              </a:rPr>
              <a:t>Автоматическая локомотивная сигнализация и автостопы </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406486940"/>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6990</TotalTime>
  <Words>6450</Words>
  <Application>Microsoft Office PowerPoint</Application>
  <PresentationFormat>Экран (4:3)</PresentationFormat>
  <Paragraphs>466</Paragraphs>
  <Slides>92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92</vt:i4>
      </vt:variant>
    </vt:vector>
  </HeadingPairs>
  <TitlesOfParts>
    <vt:vector size="101" baseType="lpstr">
      <vt:lpstr>Arial</vt:lpstr>
      <vt:lpstr>Arial Narrow</vt:lpstr>
      <vt:lpstr>Calibri</vt:lpstr>
      <vt:lpstr>Calibri Light</vt:lpstr>
      <vt:lpstr>Monotype Corsiva</vt:lpstr>
      <vt:lpstr>Open Sans</vt:lpstr>
      <vt:lpstr>Times New Roman</vt:lpstr>
      <vt:lpstr>Verdana</vt:lpstr>
      <vt:lpstr>Тема Office</vt:lpstr>
      <vt:lpstr>ОАО "РЖД"</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Презентация PowerPoint</vt:lpstr>
      <vt:lpstr>Презентация PowerPoint</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Автоблокировка с тональными рельсовыми цепями и централизованным размещением                 оборудования АБТЦ-2000</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Автоматическая блокировка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Автоматическая блокировка</vt:lpstr>
      <vt:lpstr>Закрепление материала</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403</cp:revision>
  <dcterms:created xsi:type="dcterms:W3CDTF">2020-04-22T10:21:16Z</dcterms:created>
  <dcterms:modified xsi:type="dcterms:W3CDTF">2025-07-24T16:45:41Z</dcterms:modified>
</cp:coreProperties>
</file>