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63" r:id="rId4"/>
    <p:sldId id="303" r:id="rId5"/>
    <p:sldId id="306" r:id="rId6"/>
    <p:sldId id="305" r:id="rId7"/>
    <p:sldId id="262" r:id="rId8"/>
    <p:sldId id="261" r:id="rId9"/>
    <p:sldId id="260" r:id="rId10"/>
    <p:sldId id="259" r:id="rId11"/>
    <p:sldId id="266" r:id="rId12"/>
    <p:sldId id="265" r:id="rId13"/>
    <p:sldId id="268" r:id="rId14"/>
    <p:sldId id="267" r:id="rId15"/>
    <p:sldId id="273" r:id="rId16"/>
    <p:sldId id="264" r:id="rId17"/>
    <p:sldId id="274" r:id="rId18"/>
    <p:sldId id="258" r:id="rId19"/>
    <p:sldId id="272" r:id="rId20"/>
    <p:sldId id="275" r:id="rId21"/>
    <p:sldId id="280" r:id="rId22"/>
    <p:sldId id="279" r:id="rId23"/>
    <p:sldId id="278" r:id="rId24"/>
    <p:sldId id="285" r:id="rId25"/>
    <p:sldId id="284" r:id="rId26"/>
    <p:sldId id="283" r:id="rId27"/>
    <p:sldId id="282" r:id="rId28"/>
    <p:sldId id="286" r:id="rId29"/>
    <p:sldId id="276" r:id="rId30"/>
    <p:sldId id="271" r:id="rId31"/>
    <p:sldId id="301" r:id="rId32"/>
    <p:sldId id="281" r:id="rId33"/>
    <p:sldId id="288" r:id="rId34"/>
    <p:sldId id="292" r:id="rId35"/>
    <p:sldId id="298" r:id="rId3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и Н.Г." initials="Ли.Н.Г." lastIdx="1" clrIdx="0">
    <p:extLst>
      <p:ext uri="{19B8F6BF-5375-455C-9EA6-DF929625EA0E}">
        <p15:presenceInfo xmlns:p15="http://schemas.microsoft.com/office/powerpoint/2012/main" xmlns="" userId="Ли Н.Г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279" autoAdjust="0"/>
    <p:restoredTop sz="94434" autoAdjust="0"/>
  </p:normalViewPr>
  <p:slideViewPr>
    <p:cSldViewPr>
      <p:cViewPr varScale="1">
        <p:scale>
          <a:sx n="88" d="100"/>
          <a:sy n="88" d="100"/>
        </p:scale>
        <p:origin x="-120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0" y="5993904"/>
            <a:ext cx="914400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40660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184659"/>
            <a:ext cx="9144000" cy="9963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**с </a:t>
            </a:r>
            <a:r>
              <a:rPr lang="ru-RU" sz="2000" b="1" dirty="0">
                <a:solidFill>
                  <a:srgbClr val="C00000"/>
                </a:solidFill>
              </a:rPr>
              <a:t>дежурными </a:t>
            </a:r>
            <a:r>
              <a:rPr lang="ru-RU" sz="2000" b="1" dirty="0" smtClean="0">
                <a:solidFill>
                  <a:srgbClr val="C00000"/>
                </a:solidFill>
              </a:rPr>
              <a:t>по </a:t>
            </a:r>
            <a:r>
              <a:rPr lang="ru-RU" sz="2000" b="1" dirty="0">
                <a:solidFill>
                  <a:srgbClr val="C00000"/>
                </a:solidFill>
              </a:rPr>
              <a:t>станциям</a:t>
            </a:r>
            <a:r>
              <a:rPr lang="ru-RU" sz="2000" dirty="0"/>
              <a:t>, ограничивающим перегон</a:t>
            </a:r>
            <a:r>
              <a:rPr lang="ru-RU" sz="2000" dirty="0" smtClean="0"/>
              <a:t>;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**с </a:t>
            </a:r>
            <a:r>
              <a:rPr lang="ru-RU" sz="2000" b="1" dirty="0">
                <a:solidFill>
                  <a:srgbClr val="C00000"/>
                </a:solidFill>
              </a:rPr>
              <a:t>дежурными по </a:t>
            </a:r>
            <a:r>
              <a:rPr lang="ru-RU" sz="2000" b="1" dirty="0" err="1" smtClean="0">
                <a:solidFill>
                  <a:srgbClr val="C00000"/>
                </a:solidFill>
              </a:rPr>
              <a:t>ж.д</a:t>
            </a:r>
            <a:r>
              <a:rPr lang="ru-RU" sz="2000" b="1" dirty="0" smtClean="0">
                <a:solidFill>
                  <a:srgbClr val="C00000"/>
                </a:solidFill>
              </a:rPr>
              <a:t>. </a:t>
            </a:r>
            <a:r>
              <a:rPr lang="ru-RU" sz="2000" b="1" dirty="0">
                <a:solidFill>
                  <a:srgbClr val="C00000"/>
                </a:solidFill>
              </a:rPr>
              <a:t>переездам </a:t>
            </a:r>
            <a:r>
              <a:rPr lang="ru-RU" sz="2000" dirty="0"/>
              <a:t>на расстоянии не менее длины участков приближения к ним;</a:t>
            </a:r>
          </a:p>
        </p:txBody>
      </p:sp>
      <p:pic>
        <p:nvPicPr>
          <p:cNvPr id="1026" name="Picture 2" descr="http://scbist.com/photoplog/images/33/large/6_______________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398" r="13913"/>
          <a:stretch/>
        </p:blipFill>
        <p:spPr bwMode="auto">
          <a:xfrm>
            <a:off x="179512" y="418058"/>
            <a:ext cx="4136307" cy="342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7475" t="22831" r="9838"/>
          <a:stretch/>
        </p:blipFill>
        <p:spPr>
          <a:xfrm>
            <a:off x="4499992" y="1091390"/>
            <a:ext cx="4392488" cy="274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4432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3447" y="5296472"/>
            <a:ext cx="9144000" cy="12570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**с </a:t>
            </a:r>
            <a:r>
              <a:rPr lang="ru-RU" sz="2000" b="1" dirty="0">
                <a:solidFill>
                  <a:srgbClr val="C00000"/>
                </a:solidFill>
              </a:rPr>
              <a:t>машинистами встречных и вслед идущих </a:t>
            </a:r>
            <a:r>
              <a:rPr lang="ru-RU" sz="2000" dirty="0"/>
              <a:t>локомотивов, моторвагонных поездов, специального самоходного подвижного состава, </a:t>
            </a:r>
            <a:r>
              <a:rPr lang="ru-RU" sz="2000" b="1" u="sng" dirty="0"/>
              <a:t>находящихся на одном</a:t>
            </a:r>
            <a:r>
              <a:rPr lang="ru-RU" sz="2000" u="sng" dirty="0"/>
              <a:t> </a:t>
            </a:r>
            <a:r>
              <a:rPr lang="ru-RU" sz="2000" b="1" u="sng" dirty="0"/>
              <a:t>перегоне</a:t>
            </a:r>
            <a:r>
              <a:rPr lang="ru-RU" sz="2000" dirty="0"/>
              <a:t> в пределах зоны действия локомотивных радиостанций;</a:t>
            </a:r>
          </a:p>
        </p:txBody>
      </p:sp>
      <p:pic>
        <p:nvPicPr>
          <p:cNvPr id="7170" name="Picture 2" descr="http://www.train-photo.ru/data/media/753/230116-3te116u006_km0063_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8058"/>
            <a:ext cx="8784976" cy="488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0403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413354"/>
            <a:ext cx="9144000" cy="125700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**с </a:t>
            </a:r>
            <a:r>
              <a:rPr lang="ru-RU" sz="2000" b="1" dirty="0">
                <a:solidFill>
                  <a:srgbClr val="C00000"/>
                </a:solidFill>
              </a:rPr>
              <a:t>начальником </a:t>
            </a:r>
            <a:r>
              <a:rPr lang="ru-RU" sz="2000" dirty="0"/>
              <a:t>(механиком-бригадиром) </a:t>
            </a:r>
            <a:r>
              <a:rPr lang="ru-RU" sz="2000" b="1" dirty="0">
                <a:solidFill>
                  <a:srgbClr val="C00000"/>
                </a:solidFill>
              </a:rPr>
              <a:t>пассажирского поезда </a:t>
            </a:r>
            <a:r>
              <a:rPr lang="ru-RU" sz="2000" dirty="0"/>
              <a:t>и </a:t>
            </a:r>
            <a:r>
              <a:rPr lang="ru-RU" sz="2000" b="1" dirty="0">
                <a:solidFill>
                  <a:srgbClr val="C00000"/>
                </a:solidFill>
              </a:rPr>
              <a:t>помощником машиниста </a:t>
            </a:r>
            <a:r>
              <a:rPr lang="ru-RU" sz="2000" dirty="0"/>
              <a:t>при выходе его из кабины на расстояние, необходимое для ограждения поезда и при удалении его от оси пути следования поезда в пределах действия носимой радиостанции.</a:t>
            </a:r>
          </a:p>
        </p:txBody>
      </p:sp>
      <p:pic>
        <p:nvPicPr>
          <p:cNvPr id="8194" name="Picture 2" descr="https://g.zbp.ru/87/98/f59b16.h1w2qd.2cw1.rs.i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18058"/>
            <a:ext cx="7056784" cy="495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13328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28" y="5371350"/>
            <a:ext cx="9144000" cy="1157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На </a:t>
            </a:r>
            <a:r>
              <a:rPr lang="ru-RU" sz="2000" b="1" dirty="0" smtClean="0">
                <a:solidFill>
                  <a:srgbClr val="002060"/>
                </a:solidFill>
              </a:rPr>
              <a:t>станциях </a:t>
            </a:r>
            <a:r>
              <a:rPr lang="ru-RU" sz="2000" dirty="0"/>
              <a:t>в зависимости от технологического оснащения и вида проводимых работ </a:t>
            </a:r>
            <a:r>
              <a:rPr lang="ru-RU" sz="2000" b="1" dirty="0" smtClean="0">
                <a:solidFill>
                  <a:srgbClr val="C00000"/>
                </a:solidFill>
              </a:rPr>
              <a:t>применяться:</a:t>
            </a:r>
          </a:p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**</a:t>
            </a:r>
            <a:r>
              <a:rPr lang="ru-RU" sz="2000" b="1" dirty="0" smtClean="0"/>
              <a:t>станционная радиосвязь</a:t>
            </a:r>
            <a:r>
              <a:rPr lang="ru-RU" sz="2000" dirty="0" smtClean="0"/>
              <a:t>;</a:t>
            </a:r>
            <a:endParaRPr lang="ru-RU" sz="1500" dirty="0"/>
          </a:p>
        </p:txBody>
      </p:sp>
      <p:pic>
        <p:nvPicPr>
          <p:cNvPr id="7" name="Picture 2" descr="Радиостанции РЛСМ-10 (аналоговые) ООО &quot;Лаборатория радиосвязи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291" b="27633"/>
          <a:stretch/>
        </p:blipFill>
        <p:spPr bwMode="auto">
          <a:xfrm>
            <a:off x="107504" y="836712"/>
            <a:ext cx="8839200" cy="442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train-photo.ru/data/media/105/3-55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6049"/>
            <a:ext cx="3476945" cy="21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trainpix.org/photo/00/76/11/761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9304" y="382053"/>
            <a:ext cx="377152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cdn.malinamusic.ru/220/Z3BqLnRsdWFmZWRxbS9NZm1qXzdhazNuZS9pdi9tb2MuZ21pdHkuaS8vOnNwdH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658716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98357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1750" y="4669632"/>
            <a:ext cx="9099144" cy="464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**</a:t>
            </a:r>
            <a:r>
              <a:rPr lang="ru-RU" sz="2000" b="1" dirty="0"/>
              <a:t>устройства двусторонней парковой </a:t>
            </a:r>
            <a:r>
              <a:rPr lang="ru-RU" sz="2000" b="1" dirty="0" smtClean="0"/>
              <a:t>связи;</a:t>
            </a:r>
            <a:endParaRPr lang="ru-RU" sz="2000" b="1" dirty="0"/>
          </a:p>
        </p:txBody>
      </p:sp>
      <p:pic>
        <p:nvPicPr>
          <p:cNvPr id="7" name="Picture 2" descr="http://stalenergo.com.ua/wp-content/uploads/2012/04/sdps-c2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5823288" cy="386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slide-share.ru/image/532825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52"/>
          <a:stretch/>
        </p:blipFill>
        <p:spPr bwMode="auto">
          <a:xfrm>
            <a:off x="5255046" y="402401"/>
            <a:ext cx="3853458" cy="324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slide-share.ru/image/532813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219" t="8328" r="26687"/>
          <a:stretch/>
        </p:blipFill>
        <p:spPr bwMode="auto">
          <a:xfrm>
            <a:off x="7236296" y="2964672"/>
            <a:ext cx="1862848" cy="284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9611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405"/>
            <a:ext cx="8229600" cy="27404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40094"/>
            <a:ext cx="8884096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**</a:t>
            </a:r>
            <a:r>
              <a:rPr lang="ru-RU" sz="2000" b="1" dirty="0"/>
              <a:t>связь для оповещения (информации) </a:t>
            </a:r>
            <a:r>
              <a:rPr lang="ru-RU" sz="2000" b="1" dirty="0" smtClean="0"/>
              <a:t>пассажиров;</a:t>
            </a:r>
            <a:endParaRPr lang="ru-RU" sz="2000" b="1" dirty="0"/>
          </a:p>
        </p:txBody>
      </p:sp>
      <p:pic>
        <p:nvPicPr>
          <p:cNvPr id="12290" name="Picture 2" descr="https://slide-share.ru/image/6181269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740"/>
          <a:stretch/>
        </p:blipFill>
        <p:spPr bwMode="auto">
          <a:xfrm>
            <a:off x="2123728" y="404664"/>
            <a:ext cx="6984776" cy="4818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iskra-kungur.ru/files/images/2017/2017_01/2017_01_09/DSC055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953"/>
          <a:stretch/>
        </p:blipFill>
        <p:spPr bwMode="auto">
          <a:xfrm>
            <a:off x="35496" y="404664"/>
            <a:ext cx="2555776" cy="354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17917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85184"/>
            <a:ext cx="9144000" cy="125700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**</a:t>
            </a:r>
            <a:r>
              <a:rPr lang="ru-RU" sz="2000" b="1" dirty="0">
                <a:solidFill>
                  <a:srgbClr val="C00000"/>
                </a:solidFill>
              </a:rPr>
              <a:t>ремонтно-оперативная радиосвязь </a:t>
            </a:r>
            <a:r>
              <a:rPr lang="ru-RU" sz="2000" dirty="0"/>
              <a:t>и другие виды технологической электросвязи в соответствии с перечнем, определяемым, владельцем инфраструктуры или  владельцем </a:t>
            </a:r>
            <a:r>
              <a:rPr lang="ru-RU" sz="2000" dirty="0" smtClean="0"/>
              <a:t>путей </a:t>
            </a:r>
            <a:r>
              <a:rPr lang="ru-RU" sz="2000" dirty="0"/>
              <a:t>необщего пользования. </a:t>
            </a:r>
            <a:endParaRPr lang="ru-RU" sz="2000" dirty="0" smtClean="0"/>
          </a:p>
          <a:p>
            <a:pPr marL="0" indent="0">
              <a:buNone/>
            </a:pPr>
            <a:r>
              <a:rPr lang="ru-RU" sz="1400" dirty="0"/>
              <a:t> </a:t>
            </a:r>
            <a:r>
              <a:rPr lang="ru-RU" sz="1400" dirty="0" smtClean="0"/>
              <a:t>                                                                                                                                                                          </a:t>
            </a:r>
            <a:endParaRPr lang="ru-RU" sz="2000" dirty="0"/>
          </a:p>
        </p:txBody>
      </p:sp>
      <p:pic>
        <p:nvPicPr>
          <p:cNvPr id="7" name="Picture 4" descr="http://ptzgovorit.ru/sites/default/files/styles/700x100_proc/public/sostavitel_poezda_prinimaet_operativnuyu_informaciyu.jpg?itok=gAM_mC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/>
          <a:stretch/>
        </p:blipFill>
        <p:spPr bwMode="auto">
          <a:xfrm>
            <a:off x="5868144" y="412896"/>
            <a:ext cx="3099470" cy="448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xpress.by/wp-content/uploads/2018/08/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138" y="418058"/>
            <a:ext cx="5349974" cy="448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43723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4996736"/>
            <a:ext cx="9144000" cy="16890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Станционная радиосвязь должна обеспечивать </a:t>
            </a:r>
            <a:r>
              <a:rPr lang="ru-RU" sz="2000" b="1" dirty="0"/>
              <a:t>двустороннюю связь в границах </a:t>
            </a:r>
            <a:r>
              <a:rPr lang="ru-RU" sz="2000" b="1" dirty="0" smtClean="0"/>
              <a:t> станции</a:t>
            </a:r>
            <a:r>
              <a:rPr lang="ru-RU" sz="2000" dirty="0" smtClean="0"/>
              <a:t> ДСП, </a:t>
            </a:r>
            <a:r>
              <a:rPr lang="ru-RU" sz="2000" dirty="0"/>
              <a:t>операторов сортировочных горок, диспетчеров маневровых </a:t>
            </a:r>
            <a:r>
              <a:rPr lang="ru-RU" sz="2000" dirty="0" smtClean="0"/>
              <a:t>станции</a:t>
            </a:r>
            <a:r>
              <a:rPr lang="ru-RU" sz="2000" dirty="0"/>
              <a:t>, машинистов маневровых локомотивов и других </a:t>
            </a:r>
            <a:r>
              <a:rPr lang="ru-RU" sz="2000" b="1" dirty="0"/>
              <a:t>работников, участвующих в приеме, отправлении, формировании и расформировании поездов и во всех маневровых передвижениях </a:t>
            </a:r>
            <a:r>
              <a:rPr lang="ru-RU" sz="2000" b="1" dirty="0" smtClean="0"/>
              <a:t>на </a:t>
            </a:r>
            <a:r>
              <a:rPr lang="ru-RU" sz="2000" b="1" dirty="0"/>
              <a:t>станции</a:t>
            </a:r>
            <a:r>
              <a:rPr lang="ru-RU" sz="1500" dirty="0"/>
              <a:t>. </a:t>
            </a:r>
            <a:endParaRPr lang="ru-RU" sz="1500" dirty="0" smtClean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Picture 2" descr="https://avatars.mds.yandex.net/get-zen_doc/248942/pub_5d8f2461aad43600adecd933_5d8f382bb477bf00b1085e64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016" y="386636"/>
            <a:ext cx="8820472" cy="461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17171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0596" y="4273224"/>
            <a:ext cx="9036496" cy="1676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Не допускается применение одинаковых радиочастот </a:t>
            </a:r>
            <a:r>
              <a:rPr lang="ru-RU" sz="2000" dirty="0"/>
              <a:t>в симплексных аналоговых системах </a:t>
            </a:r>
            <a:r>
              <a:rPr lang="ru-RU" sz="2000" b="1" dirty="0"/>
              <a:t>станционной радиосвязи </a:t>
            </a:r>
            <a:r>
              <a:rPr lang="ru-RU" sz="2000" b="1" dirty="0">
                <a:solidFill>
                  <a:srgbClr val="C00000"/>
                </a:solidFill>
              </a:rPr>
              <a:t>для разных маневровых районов в пределах одной железнодорожной станции</a:t>
            </a:r>
            <a:r>
              <a:rPr lang="ru-RU" sz="2000" dirty="0"/>
              <a:t>. В каждом маневровом районе </a:t>
            </a:r>
            <a:r>
              <a:rPr lang="ru-RU" sz="2000" dirty="0" smtClean="0"/>
              <a:t>станции </a:t>
            </a:r>
            <a:r>
              <a:rPr lang="ru-RU" sz="2000" dirty="0"/>
              <a:t>и на обслуживающих его локомотивах </a:t>
            </a:r>
            <a:r>
              <a:rPr lang="ru-RU" sz="2000" b="1" dirty="0"/>
              <a:t>используется отдельная радиочастота</a:t>
            </a:r>
            <a:r>
              <a:rPr lang="ru-RU" sz="2000" dirty="0"/>
              <a:t>.</a:t>
            </a:r>
          </a:p>
        </p:txBody>
      </p:sp>
      <p:pic>
        <p:nvPicPr>
          <p:cNvPr id="16386" name="Picture 2" descr="http://xpress.by/wp-content/uploads/2017/02/2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514" y="548680"/>
            <a:ext cx="410445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www.rabota.kharkov.ua/images/db/resume/picb_367534.jpg?135149643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66029"/>
            <a:ext cx="475252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76518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2503" y="5274140"/>
            <a:ext cx="9144000" cy="14152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</a:t>
            </a:r>
            <a:r>
              <a:rPr lang="ru-RU" sz="2000" b="1" dirty="0">
                <a:solidFill>
                  <a:srgbClr val="C00000"/>
                </a:solidFill>
              </a:rPr>
              <a:t>Количество радиозон </a:t>
            </a:r>
            <a:r>
              <a:rPr lang="ru-RU" sz="2000" dirty="0"/>
              <a:t>в симплексной аналоговой системе </a:t>
            </a:r>
            <a:r>
              <a:rPr lang="ru-RU" sz="2000" b="1" dirty="0"/>
              <a:t>станционной</a:t>
            </a:r>
            <a:r>
              <a:rPr lang="ru-RU" sz="2000" dirty="0"/>
              <a:t> </a:t>
            </a:r>
            <a:r>
              <a:rPr lang="ru-RU" sz="2000" b="1" dirty="0"/>
              <a:t>радиосвязи</a:t>
            </a:r>
            <a:r>
              <a:rPr lang="ru-RU" sz="2000" dirty="0"/>
              <a:t> </a:t>
            </a:r>
            <a:r>
              <a:rPr lang="ru-RU" sz="2000" b="1" dirty="0"/>
              <a:t>для работы разных маневровых районов в пределах одной </a:t>
            </a:r>
            <a:r>
              <a:rPr lang="ru-RU" sz="2000" dirty="0" smtClean="0"/>
              <a:t> </a:t>
            </a:r>
            <a:r>
              <a:rPr lang="ru-RU" sz="2000" b="1" dirty="0"/>
              <a:t>станции </a:t>
            </a:r>
            <a:r>
              <a:rPr lang="ru-RU" sz="2000" b="1" dirty="0">
                <a:solidFill>
                  <a:srgbClr val="C00000"/>
                </a:solidFill>
              </a:rPr>
              <a:t>определяется</a:t>
            </a:r>
            <a:r>
              <a:rPr lang="ru-RU" sz="2000" dirty="0"/>
              <a:t>, соответственно, </a:t>
            </a:r>
            <a:r>
              <a:rPr lang="ru-RU" sz="2000" b="1" dirty="0">
                <a:solidFill>
                  <a:srgbClr val="C00000"/>
                </a:solidFill>
              </a:rPr>
              <a:t>владельцем инфраструктуры, </a:t>
            </a:r>
            <a:r>
              <a:rPr lang="ru-RU" sz="2000" dirty="0"/>
              <a:t>владельцем </a:t>
            </a:r>
            <a:r>
              <a:rPr lang="ru-RU" sz="2000" dirty="0" smtClean="0"/>
              <a:t>путей </a:t>
            </a:r>
            <a:r>
              <a:rPr lang="ru-RU" sz="2000" dirty="0"/>
              <a:t>необщего пользования. </a:t>
            </a:r>
          </a:p>
        </p:txBody>
      </p:sp>
      <p:pic>
        <p:nvPicPr>
          <p:cNvPr id="15362" name="Picture 2" descr="https://www.tbselectronics.com/wp-content/uploads/2016/10/slide3-1-1024x57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792" t="63361" r="53467" b="1"/>
          <a:stretch/>
        </p:blipFill>
        <p:spPr bwMode="auto">
          <a:xfrm>
            <a:off x="3167336" y="3303319"/>
            <a:ext cx="1476672" cy="178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gatchina-news.ru/files/images/news/2017/08/04/18300va3125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8058"/>
            <a:ext cx="4765204" cy="3586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46735" t="2814"/>
          <a:stretch/>
        </p:blipFill>
        <p:spPr>
          <a:xfrm>
            <a:off x="4644008" y="346545"/>
            <a:ext cx="4392488" cy="47459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60611" t="64746" r="5921"/>
          <a:stretch/>
        </p:blipFill>
        <p:spPr>
          <a:xfrm>
            <a:off x="5796136" y="3370881"/>
            <a:ext cx="2736304" cy="17215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633" t="67695" r="71057"/>
          <a:stretch/>
        </p:blipFill>
        <p:spPr>
          <a:xfrm>
            <a:off x="794592" y="3759536"/>
            <a:ext cx="2409256" cy="15775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9593" t="63271" r="39389"/>
          <a:stretch/>
        </p:blipFill>
        <p:spPr>
          <a:xfrm>
            <a:off x="3201345" y="3298873"/>
            <a:ext cx="2736304" cy="1793587"/>
          </a:xfrm>
          <a:prstGeom prst="snip2Same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4265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97102"/>
            <a:ext cx="8903498" cy="2168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1. Виды и назначение технологической </a:t>
            </a:r>
            <a:r>
              <a:rPr lang="ru-RU" sz="2000" b="1" dirty="0"/>
              <a:t>электросвязи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b="1" dirty="0" smtClean="0"/>
              <a:t>2. Порядок использования поездной диспетчерской и поездной межстанционной </a:t>
            </a:r>
            <a:r>
              <a:rPr lang="ru-RU" sz="2000" b="1" dirty="0"/>
              <a:t>связи. 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 smtClean="0"/>
              <a:t>3. Кабельные и воздушные линии связи требования ПТЭ к ним</a:t>
            </a:r>
            <a:r>
              <a:rPr lang="ru-RU" sz="2000" dirty="0" smtClean="0"/>
              <a:t>. </a:t>
            </a:r>
          </a:p>
          <a:p>
            <a:pPr marL="0" indent="0">
              <a:buNone/>
            </a:pPr>
            <a:r>
              <a:rPr lang="ru-RU" sz="2000" b="1" i="1" dirty="0" smtClean="0"/>
              <a:t>4.</a:t>
            </a:r>
            <a:r>
              <a:rPr lang="ru-RU" sz="2000" i="1" dirty="0" smtClean="0"/>
              <a:t> </a:t>
            </a:r>
            <a:r>
              <a:rPr lang="ru-RU" sz="2000" b="1" i="1" dirty="0" smtClean="0"/>
              <a:t>Порядок действий локомотивной бригады при нарушении нормальной работы радиостанции</a:t>
            </a:r>
            <a:r>
              <a:rPr lang="ru-RU" sz="2000" i="1" dirty="0" smtClean="0"/>
              <a:t>. </a:t>
            </a:r>
            <a:endParaRPr lang="ru-RU" sz="1800" i="1" u="sng" dirty="0"/>
          </a:p>
        </p:txBody>
      </p:sp>
      <p:pic>
        <p:nvPicPr>
          <p:cNvPr id="2052" name="Picture 4" descr="http://www.apogey.vrn.ru/menu_old/Bg-Sr1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59"/>
          <a:stretch/>
        </p:blipFill>
        <p:spPr bwMode="auto">
          <a:xfrm>
            <a:off x="744558" y="404664"/>
            <a:ext cx="7643866" cy="419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4318225"/>
            <a:ext cx="17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ПТЭ</a:t>
            </a:r>
            <a:r>
              <a:rPr lang="en-US" sz="2000" b="1" u="sng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 smtClean="0">
                <a:solidFill>
                  <a:srgbClr val="002060"/>
                </a:solidFill>
              </a:rPr>
              <a:t>Раздел </a:t>
            </a:r>
            <a:r>
              <a:rPr lang="en-US" sz="2000" b="1" u="sng" dirty="0" smtClean="0">
                <a:solidFill>
                  <a:srgbClr val="002060"/>
                </a:solidFill>
              </a:rPr>
              <a:t>VII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9856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54591" y="5657671"/>
            <a:ext cx="9144000" cy="11165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                                            </a:t>
            </a:r>
            <a:r>
              <a:rPr lang="ru-RU" dirty="0" smtClean="0"/>
              <a:t>                                                        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917" y="5157192"/>
            <a:ext cx="899057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Устройства двусторонней парковой связи</a:t>
            </a:r>
            <a:r>
              <a:rPr lang="ru-RU" sz="2000" dirty="0"/>
              <a:t>, применяемые для передачи указаний о поездной и маневровой работе, а также для оповещения (информации) пассажиров, </a:t>
            </a:r>
            <a:r>
              <a:rPr lang="ru-RU" sz="2000" b="1" dirty="0"/>
              <a:t>должны быть постоянно включены</a:t>
            </a:r>
            <a:r>
              <a:rPr lang="ru-RU" sz="2000" dirty="0"/>
              <a:t>, обеспечивать возможность непрерывной работы и иметь контроль включенного </a:t>
            </a:r>
            <a:r>
              <a:rPr lang="ru-RU" sz="2000" dirty="0" smtClean="0"/>
              <a:t>состояния.</a:t>
            </a:r>
            <a:endParaRPr lang="ru-RU" sz="2000" dirty="0"/>
          </a:p>
          <a:p>
            <a:pPr algn="just"/>
            <a:endParaRPr lang="ru-RU" dirty="0"/>
          </a:p>
        </p:txBody>
      </p:sp>
      <p:pic>
        <p:nvPicPr>
          <p:cNvPr id="2050" name="Picture 2" descr="https://cf.ppt-online.org/files2/slide/b/bAWlJZBxQ6qnUt7EyNF3Cu4DwhXdvkGYHzMpoc89L/slide-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815" b="11422"/>
          <a:stretch/>
        </p:blipFill>
        <p:spPr bwMode="auto">
          <a:xfrm>
            <a:off x="179512" y="402415"/>
            <a:ext cx="8784976" cy="475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887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293096"/>
            <a:ext cx="9036496" cy="16017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Устройства двусторонней парковой связи должны </a:t>
            </a:r>
            <a:r>
              <a:rPr lang="ru-RU" sz="2000" b="1" dirty="0">
                <a:solidFill>
                  <a:srgbClr val="C00000"/>
                </a:solidFill>
              </a:rPr>
              <a:t>обеспечивать </a:t>
            </a:r>
            <a:r>
              <a:rPr lang="ru-RU" sz="2000" b="1" dirty="0"/>
              <a:t>хорошую слышимость в пределах парка.</a:t>
            </a:r>
            <a:r>
              <a:rPr lang="ru-RU" sz="2000" dirty="0"/>
              <a:t> Эти устройства </a:t>
            </a:r>
            <a:r>
              <a:rPr lang="ru-RU" sz="2000" u="sng" dirty="0"/>
              <a:t>должны иметь направленное действие </a:t>
            </a:r>
            <a:r>
              <a:rPr lang="ru-RU" sz="2000" dirty="0"/>
              <a:t>для уменьшения шума за территорией </a:t>
            </a:r>
            <a:r>
              <a:rPr lang="ru-RU" sz="2000" dirty="0" smtClean="0"/>
              <a:t>инфраструктуры, путей </a:t>
            </a:r>
            <a:r>
              <a:rPr lang="ru-RU" sz="2000" dirty="0"/>
              <a:t>необщего пользования. </a:t>
            </a:r>
          </a:p>
        </p:txBody>
      </p:sp>
      <p:pic>
        <p:nvPicPr>
          <p:cNvPr id="4" name="Picture 4" descr="https://i.pinimg.com/736x/21/a0/f5/21a0f5872226151f98b11978585476f1--downloa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326" b="24791"/>
          <a:stretch/>
        </p:blipFill>
        <p:spPr bwMode="auto">
          <a:xfrm>
            <a:off x="863588" y="401998"/>
            <a:ext cx="7416824" cy="360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54928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3420"/>
          <a:stretch/>
        </p:blipFill>
        <p:spPr>
          <a:xfrm>
            <a:off x="5940152" y="491000"/>
            <a:ext cx="2857500" cy="30677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5704" y="491000"/>
            <a:ext cx="2952328" cy="3147214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4608" y="3862498"/>
            <a:ext cx="9144000" cy="125700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    </a:t>
            </a:r>
            <a:r>
              <a:rPr lang="ru-RU" sz="2400" b="1" dirty="0"/>
              <a:t>Для организации переговоров работников </a:t>
            </a:r>
            <a:r>
              <a:rPr lang="ru-RU" sz="2400" b="1" dirty="0" smtClean="0"/>
              <a:t>станции </a:t>
            </a:r>
            <a:r>
              <a:rPr lang="ru-RU" sz="2400" dirty="0"/>
              <a:t>по вопросам, связанным с маневровой работой, обслуживанием и ремонтом технических средств, кроме указанных видов связи, </a:t>
            </a:r>
            <a:r>
              <a:rPr lang="ru-RU" sz="2400" b="1" dirty="0"/>
              <a:t>возможно применение устройств мобильной радиосвязи. 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3800" t="2750" r="4851"/>
          <a:stretch/>
        </p:blipFill>
        <p:spPr>
          <a:xfrm>
            <a:off x="17312" y="397426"/>
            <a:ext cx="3528392" cy="306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102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konspekta.net/lektsiacom/baza6/212157732599.files/image138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651"/>
          <a:stretch/>
        </p:blipFill>
        <p:spPr bwMode="auto">
          <a:xfrm>
            <a:off x="71437" y="116632"/>
            <a:ext cx="9001125" cy="498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24098" y="4941168"/>
            <a:ext cx="9072562" cy="125700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    </a:t>
            </a:r>
            <a:r>
              <a:rPr lang="ru-RU" sz="8000" b="1" dirty="0" smtClean="0"/>
              <a:t>Ремонтно-оперативная радиосвязь должна </a:t>
            </a:r>
            <a:r>
              <a:rPr lang="ru-RU" sz="8000" b="1" dirty="0" smtClean="0">
                <a:solidFill>
                  <a:srgbClr val="C00000"/>
                </a:solidFill>
              </a:rPr>
              <a:t>обеспечивать</a:t>
            </a:r>
            <a:r>
              <a:rPr lang="ru-RU" sz="8000" b="1" dirty="0" smtClean="0"/>
              <a:t> </a:t>
            </a:r>
            <a:r>
              <a:rPr lang="ru-RU" sz="8000" dirty="0" smtClean="0"/>
              <a:t>двустороннюю связь внутри ремонтных подразделений с руководителем работ, руководителя работ с машинистами локомотивов хозяйственных поездов, машинистами ССПС, участвующими в ремонтных работах, и дежурным аппаратом соответствующих подразделений (служб). </a:t>
            </a:r>
            <a:endParaRPr lang="ru-RU" sz="5600" dirty="0"/>
          </a:p>
        </p:txBody>
      </p:sp>
    </p:spTree>
    <p:extLst>
      <p:ext uri="{BB962C8B-B14F-4D97-AF65-F5344CB8AC3E}">
        <p14:creationId xmlns:p14="http://schemas.microsoft.com/office/powerpoint/2010/main" xmlns="" val="35145882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52" y="5003235"/>
            <a:ext cx="9036496" cy="1594117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     </a:t>
            </a:r>
            <a:r>
              <a:rPr lang="ru-RU" sz="8000" b="1" dirty="0">
                <a:solidFill>
                  <a:srgbClr val="C00000"/>
                </a:solidFill>
              </a:rPr>
              <a:t>Не допускается использование</a:t>
            </a:r>
            <a:r>
              <a:rPr lang="ru-RU" sz="8000" dirty="0"/>
              <a:t> поездной диспетчерской, поездной межстанционной связи, поездной и станционной радиосвязи, стрелочной связи и двусторонней парковой связи технологической электросвязи </a:t>
            </a:r>
            <a:r>
              <a:rPr lang="ru-RU" sz="8000" b="1" dirty="0">
                <a:solidFill>
                  <a:srgbClr val="C00000"/>
                </a:solidFill>
              </a:rPr>
              <a:t>для переговоров по вопросам, не связанным с движением поездов, за исключением экстренных </a:t>
            </a:r>
            <a:r>
              <a:rPr lang="ru-RU" sz="8000" b="1" dirty="0" smtClean="0">
                <a:solidFill>
                  <a:srgbClr val="C00000"/>
                </a:solidFill>
              </a:rPr>
              <a:t>случаев</a:t>
            </a:r>
            <a:r>
              <a:rPr lang="ru-RU" sz="7400" b="1" dirty="0" smtClean="0">
                <a:solidFill>
                  <a:srgbClr val="C00000"/>
                </a:solidFill>
              </a:rPr>
              <a:t>.</a:t>
            </a:r>
            <a:endParaRPr lang="ru-RU" sz="5600" dirty="0" smtClean="0"/>
          </a:p>
          <a:p>
            <a:pPr marL="0" indent="0" algn="just">
              <a:buNone/>
            </a:pPr>
            <a:endParaRPr lang="ru-RU" sz="7400" dirty="0"/>
          </a:p>
        </p:txBody>
      </p:sp>
      <p:pic>
        <p:nvPicPr>
          <p:cNvPr id="7" name="Picture 2" descr="https://ic.pics.livejournal.com/tov_tob/21010671/2199038/2199038_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0800" y="415937"/>
            <a:ext cx="3192289" cy="297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visual.rzd.ru/dbmm/images/56/12495/3780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418057"/>
            <a:ext cx="2904257" cy="222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00.yaplakal.com/pics/pics_preview/6/0/9/130659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0196" y="428613"/>
            <a:ext cx="2160240" cy="295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upload.wikimedia.org/wikipedia/commons/6/6a/%D0%90%D0%BF%D0%BF%D0%B0%D1%80%D0%B0%D1%82-%D0%B3%D1%80%D0%BE%D0%BC%D0%BA%D0%BE%D0%B3%D0%BE%D0%B2%D0%BE%D1%80%D0%B8%D1%82%D0%B5%D0%BB%D1%8C_%D0%B6%D0%B5%D0%BB%D0%B5%D0%B7%D0%BD%D0%BE%D0%B4%D0%BE%D1%80%D0%BE%D0%B6%D0%BD%D0%BE%D0%B9_%D0%BF%D0%B0%D1%80%D0%BA%D0%BE%D0%B2%D0%BE%D0%B9_%D1%81%D0%B2%D1%8F%D0%B7%D0%B8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2312" y="1900077"/>
            <a:ext cx="887760" cy="142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pervouralsk.ru/media/cache/97/d7/97d719456938395b512978dbf60e62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208" y="2646362"/>
            <a:ext cx="3483688" cy="227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vatars.mds.yandex.net/get-zen_doc/1875939/pub_5dc1626934808200b1897067_5dc165170a451800b1a97518/scale_120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4167" y="3071272"/>
            <a:ext cx="3192289" cy="185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://www.train-photo.ru/data/media/293/IMG_1003s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144744"/>
            <a:ext cx="1875575" cy="177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578517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4163" y="4921223"/>
            <a:ext cx="9161352" cy="18448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В поездную диспетчерскую связь </a:t>
            </a:r>
            <a:r>
              <a:rPr lang="ru-RU" sz="2000" b="1" dirty="0"/>
              <a:t>допускается </a:t>
            </a:r>
            <a:r>
              <a:rPr lang="ru-RU" sz="2000" b="1" dirty="0">
                <a:solidFill>
                  <a:srgbClr val="C00000"/>
                </a:solidFill>
              </a:rPr>
              <a:t>включение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только </a:t>
            </a:r>
            <a:r>
              <a:rPr lang="ru-RU" sz="2000" b="1" dirty="0" smtClean="0">
                <a:solidFill>
                  <a:srgbClr val="C00000"/>
                </a:solidFill>
              </a:rPr>
              <a:t>телефонов: *</a:t>
            </a:r>
            <a:r>
              <a:rPr lang="ru-RU" sz="2000" dirty="0" smtClean="0"/>
              <a:t>дежурных </a:t>
            </a:r>
            <a:r>
              <a:rPr lang="ru-RU" sz="2000" dirty="0"/>
              <a:t>по </a:t>
            </a:r>
            <a:r>
              <a:rPr lang="ru-RU" sz="2000" dirty="0" smtClean="0"/>
              <a:t>станциям</a:t>
            </a:r>
            <a:r>
              <a:rPr lang="ru-RU" sz="2000" dirty="0"/>
              <a:t>, </a:t>
            </a:r>
            <a:r>
              <a:rPr lang="ru-RU" sz="2000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диспетчеров </a:t>
            </a:r>
            <a:r>
              <a:rPr lang="ru-RU" sz="2000" dirty="0"/>
              <a:t>маневровых, </a:t>
            </a:r>
            <a:r>
              <a:rPr lang="ru-RU" sz="2000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операторов </a:t>
            </a:r>
            <a:r>
              <a:rPr lang="ru-RU" sz="2000" dirty="0" err="1" smtClean="0"/>
              <a:t>ж.д</a:t>
            </a:r>
            <a:r>
              <a:rPr lang="ru-RU" sz="2000" dirty="0" smtClean="0"/>
              <a:t>. </a:t>
            </a:r>
            <a:r>
              <a:rPr lang="ru-RU" sz="2000" dirty="0"/>
              <a:t>станций, </a:t>
            </a:r>
            <a:r>
              <a:rPr lang="ru-RU" sz="2000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дежурных </a:t>
            </a:r>
            <a:r>
              <a:rPr lang="ru-RU" sz="2000" dirty="0"/>
              <a:t>по эксплуатационным локомотивным </a:t>
            </a:r>
            <a:r>
              <a:rPr lang="ru-RU" sz="2000" dirty="0" smtClean="0"/>
              <a:t>депо и подменным </a:t>
            </a:r>
            <a:r>
              <a:rPr lang="ru-RU" sz="2000" dirty="0"/>
              <a:t>пунктам, </a:t>
            </a:r>
            <a:r>
              <a:rPr lang="ru-RU" sz="2000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энергодиспетчеров, </a:t>
            </a:r>
            <a:r>
              <a:rPr lang="ru-RU" sz="2000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диспетчеров локомотивных, </a:t>
            </a:r>
            <a:r>
              <a:rPr lang="ru-RU" sz="2000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диспетчеров </a:t>
            </a:r>
            <a:r>
              <a:rPr lang="ru-RU" sz="2000" dirty="0"/>
              <a:t>хозяйства </a:t>
            </a:r>
            <a:r>
              <a:rPr lang="ru-RU" sz="2000" dirty="0" smtClean="0"/>
              <a:t>СЦБ,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 </a:t>
            </a:r>
            <a:r>
              <a:rPr lang="ru-RU" sz="2000" dirty="0"/>
              <a:t>старших сменных инженеров хозяйства связи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pic>
        <p:nvPicPr>
          <p:cNvPr id="6150" name="Picture 6" descr="https://yarreg.ru/gallery/news/2014/11/192080/max_25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92" y="548680"/>
            <a:ext cx="2580891" cy="212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1204489.ssl.1c-bitrix-cdn.ru/upload/iblock/e60/ris3_1-38.jpg?150781944715524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81408"/>
            <a:ext cx="285752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://new-nyandoma.ru/images/cms/data/folder_8/img_21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5864" y="565043"/>
            <a:ext cx="2744021" cy="208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xpress.by/wp-content/uploads/2017/08/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8700" y="548680"/>
            <a:ext cx="1765300" cy="208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s://perevozka24.ru/img/ck_upload/obshchenie-s-dispetcherskoj-sluzhboj-transportnoj-kompani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92" y="2746906"/>
            <a:ext cx="2796916" cy="216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http://www.rzd-expo.ru/images/improve_the_reliability_of_technical_devices_of_railway_automatics/Dispetcher-ARM-DC-Setun-20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6799" y="2746906"/>
            <a:ext cx="3051909" cy="214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http://russos.ru/img/ind/sysop/sysop-0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8708" y="2746906"/>
            <a:ext cx="3209796" cy="214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132425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5496" y="4488694"/>
            <a:ext cx="9201739" cy="12570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b="1" dirty="0"/>
              <a:t>На участках с диспетчерской централизацией в поездную диспетчерскую связь допускается</a:t>
            </a:r>
            <a:r>
              <a:rPr lang="ru-RU" sz="2000" dirty="0"/>
              <a:t> </a:t>
            </a:r>
            <a:r>
              <a:rPr lang="ru-RU" sz="2000" b="1" dirty="0"/>
              <a:t>по решению </a:t>
            </a:r>
            <a:r>
              <a:rPr lang="ru-RU" sz="2000" dirty="0"/>
              <a:t>соответственно </a:t>
            </a:r>
            <a:r>
              <a:rPr lang="ru-RU" sz="2000" b="1" dirty="0"/>
              <a:t>владельца инфраструктуры</a:t>
            </a:r>
            <a:r>
              <a:rPr lang="ru-RU" sz="2000" dirty="0"/>
              <a:t>, владельца </a:t>
            </a:r>
            <a:r>
              <a:rPr lang="ru-RU" sz="2000" dirty="0" smtClean="0"/>
              <a:t>путей </a:t>
            </a:r>
            <a:r>
              <a:rPr lang="ru-RU" sz="2000" dirty="0"/>
              <a:t>необщего пользования </a:t>
            </a:r>
            <a:r>
              <a:rPr lang="ru-RU" sz="2000" b="1" dirty="0"/>
              <a:t>включение телефонов </a:t>
            </a:r>
            <a:r>
              <a:rPr lang="ru-RU" sz="2000" b="1" dirty="0">
                <a:solidFill>
                  <a:srgbClr val="002060"/>
                </a:solidFill>
              </a:rPr>
              <a:t>дежурных по переездам</a:t>
            </a:r>
            <a:r>
              <a:rPr lang="ru-RU" sz="2000" dirty="0"/>
              <a:t>. </a:t>
            </a:r>
            <a:r>
              <a:rPr lang="ru-RU" sz="2000" dirty="0" smtClean="0"/>
              <a:t>                                                                                  </a:t>
            </a:r>
            <a:endParaRPr lang="ru-RU" sz="1400" dirty="0" smtClean="0"/>
          </a:p>
        </p:txBody>
      </p:sp>
      <p:pic>
        <p:nvPicPr>
          <p:cNvPr id="7170" name="Picture 2" descr="https://cdn.postnews.ru/files/dfb5fa46133a1545640d4c66df5ef235f7978bf7ee433612829628f2d3b054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332656"/>
            <a:ext cx="4464496" cy="278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img-fotki.yandex.ru/get/6740/214603206.57/0_f3038_9b43d18a_X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05" t="13363" r="7128" b="5185"/>
          <a:stretch/>
        </p:blipFill>
        <p:spPr bwMode="auto">
          <a:xfrm>
            <a:off x="2555776" y="2184438"/>
            <a:ext cx="388843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/>
          <a:srcRect t="5900" r="11413"/>
          <a:stretch/>
        </p:blipFill>
        <p:spPr>
          <a:xfrm>
            <a:off x="5076056" y="418058"/>
            <a:ext cx="3960440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9398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3648" y="3928006"/>
            <a:ext cx="9144000" cy="151216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Кабельные линии связи </a:t>
            </a:r>
            <a:r>
              <a:rPr lang="ru-RU" sz="2000" dirty="0"/>
              <a:t>на перегонах должны прокладываться в границах </a:t>
            </a:r>
            <a:r>
              <a:rPr lang="ru-RU" sz="2000" dirty="0" err="1" smtClean="0"/>
              <a:t>ж.д</a:t>
            </a:r>
            <a:r>
              <a:rPr lang="ru-RU" sz="2000" dirty="0" smtClean="0"/>
              <a:t>. </a:t>
            </a:r>
            <a:r>
              <a:rPr lang="ru-RU" sz="2000" dirty="0"/>
              <a:t>полосы отвода вне пределов земляного полотна. Допускается прокладка кабельных линий в земляном полотне в соответствии с проектной документацией, утвержденной в установленном порядке. </a:t>
            </a:r>
          </a:p>
        </p:txBody>
      </p:sp>
      <p:pic>
        <p:nvPicPr>
          <p:cNvPr id="7" name="Picture 2" descr="https://www.derev-grad.ru/gradostroitelstvo-i-arhitektura/sistemy-inzhenernyh-sooruzhenii-i-kommunikacii/elektrosnabzhenie-elektroosveschenie/img352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273" y="548680"/>
            <a:ext cx="8921454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1115616" y="3796706"/>
            <a:ext cx="79208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804248" y="3573016"/>
            <a:ext cx="79208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2887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29200"/>
            <a:ext cx="9144000" cy="10081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Линии связи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/>
              <a:t>на основе </a:t>
            </a:r>
            <a:r>
              <a:rPr lang="ru-RU" sz="2000" dirty="0" smtClean="0"/>
              <a:t>волоконно-оптических кабелей </a:t>
            </a:r>
            <a:r>
              <a:rPr lang="ru-RU" sz="2000" b="1" dirty="0" smtClean="0"/>
              <a:t>(ВОЛС</a:t>
            </a:r>
            <a:r>
              <a:rPr lang="ru-RU" sz="2000" dirty="0" smtClean="0"/>
              <a:t>) могут быть выполнены методом </a:t>
            </a:r>
            <a:r>
              <a:rPr lang="ru-RU" sz="2000" b="1" dirty="0" smtClean="0"/>
              <a:t>подвески на опорах </a:t>
            </a:r>
            <a:r>
              <a:rPr lang="ru-RU" sz="2000" dirty="0" smtClean="0"/>
              <a:t>контактной сети или линий автоблокировки</a:t>
            </a:r>
            <a:r>
              <a:rPr lang="ru-RU" sz="2000" b="1" dirty="0" smtClean="0"/>
              <a:t>.</a:t>
            </a:r>
            <a:endParaRPr lang="ru-RU" sz="1400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9218" name="Picture 2" descr="https://pbs.twimg.com/media/DiYydsHWsAA729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066"/>
          <a:stretch/>
        </p:blipFill>
        <p:spPr bwMode="auto">
          <a:xfrm>
            <a:off x="1547664" y="418058"/>
            <a:ext cx="6643734" cy="466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31705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pic>
        <p:nvPicPr>
          <p:cNvPr id="10242" name="Picture 2" descr="https://amperof.ru/wp-content/uploads/2019/09/4-gabarity-lep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88"/>
          <a:stretch/>
        </p:blipFill>
        <p:spPr bwMode="auto">
          <a:xfrm>
            <a:off x="107504" y="332656"/>
            <a:ext cx="8532440" cy="441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516599" y="2613699"/>
            <a:ext cx="792088" cy="608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5,0 м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7504" y="4713638"/>
            <a:ext cx="9144000" cy="182188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Кабельные линии связи</a:t>
            </a:r>
            <a:r>
              <a:rPr lang="ru-RU" sz="2400" dirty="0"/>
              <a:t>, выполненные </a:t>
            </a:r>
            <a:r>
              <a:rPr lang="ru-RU" sz="2400" u="sng" dirty="0"/>
              <a:t>методом подвески</a:t>
            </a:r>
            <a:r>
              <a:rPr lang="ru-RU" sz="2400" dirty="0"/>
              <a:t>, при максимальной стреле провеса </a:t>
            </a:r>
            <a:r>
              <a:rPr lang="ru-RU" sz="2400" b="1" dirty="0"/>
              <a:t>должны</a:t>
            </a:r>
            <a:r>
              <a:rPr lang="ru-RU" sz="2400" dirty="0"/>
              <a:t> </a:t>
            </a:r>
            <a:r>
              <a:rPr lang="ru-RU" sz="2400" b="1" dirty="0"/>
              <a:t>находиться на высоте не менее</a:t>
            </a:r>
            <a:r>
              <a:rPr lang="ru-RU" sz="2400" dirty="0"/>
              <a:t>: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5,0 </a:t>
            </a:r>
            <a:r>
              <a:rPr lang="ru-RU" sz="2400" b="1" dirty="0">
                <a:solidFill>
                  <a:srgbClr val="C00000"/>
                </a:solidFill>
              </a:rPr>
              <a:t>м</a:t>
            </a:r>
            <a:r>
              <a:rPr lang="ru-RU" sz="2400" dirty="0"/>
              <a:t> - от земли в ненаселенной местности;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6,0 </a:t>
            </a:r>
            <a:r>
              <a:rPr lang="ru-RU" sz="2400" b="1" dirty="0">
                <a:solidFill>
                  <a:srgbClr val="C00000"/>
                </a:solidFill>
              </a:rPr>
              <a:t>м</a:t>
            </a:r>
            <a:r>
              <a:rPr lang="ru-RU" sz="2400" dirty="0"/>
              <a:t> - от земли в населенной местности;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4,5 </a:t>
            </a:r>
            <a:r>
              <a:rPr lang="ru-RU" sz="2400" b="1" dirty="0">
                <a:solidFill>
                  <a:srgbClr val="C00000"/>
                </a:solidFill>
              </a:rPr>
              <a:t>м</a:t>
            </a:r>
            <a:r>
              <a:rPr lang="ru-RU" sz="2400" dirty="0"/>
              <a:t> - от поверхности пассажирских платформ;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7,0 </a:t>
            </a:r>
            <a:r>
              <a:rPr lang="ru-RU" sz="2400" b="1" dirty="0">
                <a:solidFill>
                  <a:srgbClr val="C00000"/>
                </a:solidFill>
              </a:rPr>
              <a:t>м</a:t>
            </a:r>
            <a:r>
              <a:rPr lang="ru-RU" sz="2400" dirty="0"/>
              <a:t> - от полотна автомобильных дорог на железнодорожных переездах</a:t>
            </a:r>
            <a:r>
              <a:rPr lang="ru-RU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16369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-21740"/>
            <a:ext cx="8229600" cy="63408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3328" y="5733256"/>
            <a:ext cx="9020672" cy="11247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Железнодорожная связь </a:t>
            </a:r>
            <a:r>
              <a:rPr lang="ru-RU" sz="2000" b="1" dirty="0" smtClean="0">
                <a:solidFill>
                  <a:srgbClr val="C00000"/>
                </a:solidFill>
              </a:rPr>
              <a:t>предназначена</a:t>
            </a:r>
            <a:r>
              <a:rPr lang="ru-RU" sz="2000" dirty="0" smtClean="0"/>
              <a:t> для передачи приказов и распоряжений в рамках оперативного руководства многоотраслевым и сложным хозяйством железных дорог.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664" y="476672"/>
            <a:ext cx="76200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33867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648" y="4365104"/>
            <a:ext cx="9454896" cy="24017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Воздушные линии связи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/>
              <a:t>при максимальной стреле провеса </a:t>
            </a:r>
            <a:r>
              <a:rPr lang="ru-RU" sz="2000" b="1" dirty="0" smtClean="0"/>
              <a:t>должны находиться на высоте не менее: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2,5 м</a:t>
            </a:r>
            <a:r>
              <a:rPr lang="ru-RU" sz="2000" dirty="0" smtClean="0"/>
              <a:t> - от земли в ненаселенной местности;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3,0 м</a:t>
            </a:r>
            <a:r>
              <a:rPr lang="ru-RU" sz="2000" dirty="0" smtClean="0"/>
              <a:t> - от земли в населенной местности;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5,5 м</a:t>
            </a:r>
            <a:r>
              <a:rPr lang="ru-RU" sz="2000" dirty="0" smtClean="0"/>
              <a:t> - от полотна пересекаемых автомобильных дорог;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7,5 м</a:t>
            </a:r>
            <a:r>
              <a:rPr lang="ru-RU" sz="2000" dirty="0" smtClean="0"/>
              <a:t> - от верха головки рельса пересекаемых неэлектрифицированных</a:t>
            </a:r>
            <a:r>
              <a:rPr lang="ru-RU" sz="2000" dirty="0"/>
              <a:t> </a:t>
            </a:r>
            <a:r>
              <a:rPr lang="ru-RU" sz="2000" dirty="0" err="1" smtClean="0"/>
              <a:t>ж.д</a:t>
            </a:r>
            <a:r>
              <a:rPr lang="ru-RU" sz="2000" dirty="0" smtClean="0"/>
              <a:t>. </a:t>
            </a:r>
            <a:r>
              <a:rPr lang="ru-RU" sz="2000" dirty="0"/>
              <a:t>путей. </a:t>
            </a:r>
          </a:p>
        </p:txBody>
      </p:sp>
      <p:pic>
        <p:nvPicPr>
          <p:cNvPr id="9" name="Picture 2" descr="https://amperof.ru/wp-content/uploads/2019/09/4-gabarity-lep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88"/>
          <a:stretch/>
        </p:blipFill>
        <p:spPr bwMode="auto">
          <a:xfrm>
            <a:off x="305780" y="332656"/>
            <a:ext cx="8532440" cy="417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779912" y="2586199"/>
            <a:ext cx="792088" cy="608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2,5 м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39551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6580" y="5085184"/>
            <a:ext cx="8950840" cy="7920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Линии технологической электросвязи при пересечении электрифицированных железнодорожных путей допускаются только в </a:t>
            </a:r>
            <a:r>
              <a:rPr lang="ru-RU" sz="2000" b="1" dirty="0"/>
              <a:t>кабельном исполнении</a:t>
            </a:r>
            <a:r>
              <a:rPr lang="ru-RU" sz="2000" dirty="0"/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774" r="5900" b="12286"/>
          <a:stretch/>
        </p:blipFill>
        <p:spPr>
          <a:xfrm>
            <a:off x="269776" y="418058"/>
            <a:ext cx="8604448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2811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891" t="58400" r="11413" b="1701"/>
          <a:stretch/>
        </p:blipFill>
        <p:spPr>
          <a:xfrm>
            <a:off x="144016" y="209029"/>
            <a:ext cx="4572000" cy="338437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802434"/>
            <a:ext cx="9144000" cy="22188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Сооружения и устройства </a:t>
            </a:r>
            <a:r>
              <a:rPr lang="ru-RU" sz="2000" dirty="0"/>
              <a:t>связи </a:t>
            </a:r>
            <a:r>
              <a:rPr lang="ru-RU" sz="2000" b="1" dirty="0"/>
              <a:t>должны</a:t>
            </a:r>
            <a:r>
              <a:rPr lang="ru-RU" sz="2000" dirty="0"/>
              <a:t> быть максимально </a:t>
            </a:r>
            <a:r>
              <a:rPr lang="ru-RU" sz="2000" b="1" dirty="0">
                <a:solidFill>
                  <a:srgbClr val="C00000"/>
                </a:solidFill>
              </a:rPr>
              <a:t>защищены</a:t>
            </a:r>
            <a:r>
              <a:rPr lang="ru-RU" sz="2000" dirty="0"/>
              <a:t> от помех и опасного влияния тягового тока, линий электропередачи, перенапряжений и грозовых разрядов.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/>
              <a:t>Корпуса </a:t>
            </a:r>
            <a:r>
              <a:rPr lang="ru-RU" sz="2000" b="1" dirty="0"/>
              <a:t>аппаратов </a:t>
            </a:r>
            <a:r>
              <a:rPr lang="ru-RU" sz="2000" dirty="0"/>
              <a:t>технологической электросвязи </a:t>
            </a:r>
            <a:r>
              <a:rPr lang="ru-RU" sz="2000" b="1" dirty="0"/>
              <a:t>должны </a:t>
            </a:r>
            <a:r>
              <a:rPr lang="ru-RU" sz="2000" dirty="0"/>
              <a:t>быть </a:t>
            </a:r>
            <a:r>
              <a:rPr lang="ru-RU" sz="2000" b="1" dirty="0"/>
              <a:t>закрыты и </a:t>
            </a:r>
            <a:r>
              <a:rPr lang="ru-RU" sz="2000" b="1" dirty="0" smtClean="0"/>
              <a:t>опломбированы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/>
              <a:t>                                                                   </a:t>
            </a:r>
            <a:r>
              <a:rPr lang="ru-RU" sz="2000" dirty="0" smtClean="0"/>
              <a:t>                   </a:t>
            </a:r>
            <a:endParaRPr lang="ru-RU" dirty="0"/>
          </a:p>
        </p:txBody>
      </p:sp>
      <p:pic>
        <p:nvPicPr>
          <p:cNvPr id="4" name="Picture 2" descr="https://ic.pics.livejournal.com/tov_tob/21010671/2199038/2199038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8058"/>
            <a:ext cx="4320480" cy="288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84683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648" y="4633415"/>
            <a:ext cx="9144001" cy="125700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Действие поездной радиосвязи на участках инфраструктуры периодически проверяется с использованием вагона-лаборатории с документированной регистрацией результатов в порядке, установленном владельцем инфраструктуры. </a:t>
            </a:r>
            <a:r>
              <a:rPr lang="ru-RU" sz="2000" dirty="0" smtClean="0"/>
              <a:t>                                                                                   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t="12482" r="2437" b="9998"/>
          <a:stretch/>
        </p:blipFill>
        <p:spPr>
          <a:xfrm>
            <a:off x="336097" y="398337"/>
            <a:ext cx="8471805" cy="423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02080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7506" y="4056435"/>
            <a:ext cx="9036494" cy="1008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Работники, пользующиеся устройствами технологической электросвязи, должны быть обучены порядку пользования ими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ru-RU" sz="2000" b="1" dirty="0"/>
          </a:p>
        </p:txBody>
      </p:sp>
      <p:pic>
        <p:nvPicPr>
          <p:cNvPr id="7" name="Picture 2" descr="http://avangard-zdv.ru/images/2019/08/02/2/DSC_01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5803" y="418058"/>
            <a:ext cx="4322701" cy="324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4562" r="8263"/>
          <a:stretch/>
        </p:blipFill>
        <p:spPr>
          <a:xfrm>
            <a:off x="124650" y="418058"/>
            <a:ext cx="4536504" cy="324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15687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78917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74168547"/>
              </p:ext>
            </p:extLst>
          </p:nvPr>
        </p:nvGraphicFramePr>
        <p:xfrm>
          <a:off x="354360" y="980728"/>
          <a:ext cx="8435280" cy="4608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7640"/>
                <a:gridCol w="4217640"/>
              </a:tblGrid>
              <a:tr h="504056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   Область применения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            Вид связи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ru-RU" dirty="0" smtClean="0"/>
                        <a:t>Все участки </a:t>
                      </a:r>
                      <a:r>
                        <a:rPr lang="ru-RU" dirty="0" err="1" smtClean="0"/>
                        <a:t>ж.д</a:t>
                      </a:r>
                      <a:r>
                        <a:rPr lang="ru-RU" dirty="0" smtClean="0"/>
                        <a:t>. пути, где обращаются поезда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поездная диспетчерская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поездная межстанционная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поездная радиосвязь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Участки, оборудованные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автоблокировкой,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диспетчерской централизацией,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электрифицированные участки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поездная диспетчерская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поездная межстанционная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перегонная связь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энергодиспетчерская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52696">
                <a:tc>
                  <a:txBody>
                    <a:bodyPr/>
                    <a:lstStyle/>
                    <a:p>
                      <a:r>
                        <a:rPr lang="ru-RU" dirty="0" smtClean="0"/>
                        <a:t>Железнодорожная станция</a:t>
                      </a:r>
                    </a:p>
                    <a:p>
                      <a:r>
                        <a:rPr lang="ru-RU" dirty="0" smtClean="0"/>
                        <a:t>(в зависимости от технического оснащения)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станционная радиосвязь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двусторонняя парковая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для оповещения пассажиров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ремонтно-оперативная радиосвязь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2627784" y="378917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Основные виды связи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4033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5496" y="4581128"/>
            <a:ext cx="9036496" cy="20882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В первую очередь надёжная связь необходима работникам, организующим движение поездов</a:t>
            </a:r>
            <a:r>
              <a:rPr lang="ru-RU" sz="2000" dirty="0" smtClean="0"/>
              <a:t>. Она помогает своевременно отправлять и принимать поезда, расформировывать и формировать составы, руководить работой станций, оптимально использовать локомотивы, вагоны, путевые и погрузочно-разгрузочные машины и механизмы, повышает безопасность движения поездов, провозную и пропускную способность линий.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708" r="12161" b="15744"/>
          <a:stretch/>
        </p:blipFill>
        <p:spPr>
          <a:xfrm>
            <a:off x="1404838" y="396354"/>
            <a:ext cx="6441827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5065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52" y="4769768"/>
            <a:ext cx="9036496" cy="208823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На железнодорожном транспорте используются различные виды связи, которые делятся: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по назначению </a:t>
            </a:r>
            <a:r>
              <a:rPr lang="ru-RU" sz="2000" dirty="0" smtClean="0"/>
              <a:t>– на обще-технологическую и оперативно-технологическую;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по району действия </a:t>
            </a:r>
            <a:r>
              <a:rPr lang="ru-RU" sz="2000" dirty="0" smtClean="0"/>
              <a:t>– на местную, магистральную;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по типу используемых линий </a:t>
            </a:r>
            <a:r>
              <a:rPr lang="ru-RU" sz="2000" dirty="0" smtClean="0"/>
              <a:t>– на проводную, радио-, радиорелейную и спутниковую связь.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5939"/>
          <a:stretch/>
        </p:blipFill>
        <p:spPr>
          <a:xfrm>
            <a:off x="755576" y="401713"/>
            <a:ext cx="7764785" cy="436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3669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1175" y="5649988"/>
            <a:ext cx="9036496" cy="105273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На всех участках </a:t>
            </a:r>
            <a:r>
              <a:rPr lang="ru-RU" sz="2000" dirty="0"/>
              <a:t>железнодорожного пути должна быть обеспечена </a:t>
            </a:r>
            <a:r>
              <a:rPr lang="ru-RU" sz="2000" b="1" dirty="0"/>
              <a:t>поездная диспетчерская и поездная межстанционная технологическая электросвязь. 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                                                                                                          </a:t>
            </a:r>
            <a:endParaRPr lang="ru-RU" sz="1400" dirty="0"/>
          </a:p>
        </p:txBody>
      </p:sp>
      <p:pic>
        <p:nvPicPr>
          <p:cNvPr id="1026" name="Picture 2" descr="http://uzlovaya.pgups.ru/wp-content/uploads/file/proizvod_rabota/specialnosti/uzop/uzop-22-1024x7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96" t="22640" r="17610" b="6485"/>
          <a:stretch/>
        </p:blipFill>
        <p:spPr bwMode="auto">
          <a:xfrm>
            <a:off x="2197624" y="413703"/>
            <a:ext cx="6890047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xpress.by/wp-content/uploads/2016/01/IMG_18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0244" y="361994"/>
            <a:ext cx="2785591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УЦПК\Заготовки\Плакаты заготовка\Плакаты ПТЭ, ИСИ ИДП\ПТЭ фото\6_U dejurnogo po stancii vse pod kontrolem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319" r="39630"/>
          <a:stretch/>
        </p:blipFill>
        <p:spPr bwMode="auto">
          <a:xfrm>
            <a:off x="0" y="416859"/>
            <a:ext cx="2801990" cy="436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00180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slide-share.ru/image/532815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9512" y="308902"/>
            <a:ext cx="237613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7393" y="4731181"/>
            <a:ext cx="9008249" cy="15121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На участках</a:t>
            </a:r>
            <a:r>
              <a:rPr lang="ru-RU" sz="2000" dirty="0"/>
              <a:t>, оборудованных автоблокировкой, диспетчерской централизацией и на всех электрифицированных участках, кроме того, должна быть </a:t>
            </a:r>
            <a:r>
              <a:rPr lang="ru-RU" sz="2000" b="1" dirty="0"/>
              <a:t>перегонная связь и энергодиспетчерская связь</a:t>
            </a:r>
            <a:r>
              <a:rPr lang="ru-RU" sz="2000" b="1" dirty="0" smtClean="0"/>
              <a:t>.</a:t>
            </a:r>
          </a:p>
          <a:p>
            <a:pPr marL="0" indent="0">
              <a:buNone/>
            </a:pPr>
            <a:r>
              <a:rPr lang="ru-RU" sz="2000" dirty="0"/>
              <a:t>                                                                                </a:t>
            </a:r>
          </a:p>
        </p:txBody>
      </p:sp>
      <p:pic>
        <p:nvPicPr>
          <p:cNvPr id="3074" name="Picture 2" descr="https://profinavigator.ru/upload/profession/98/bg/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067" y="648987"/>
            <a:ext cx="4824929" cy="313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slide-share.ru/image/53281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6959" y="338695"/>
            <a:ext cx="177165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slide-share.ru/image/532817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446"/>
          <a:stretch/>
        </p:blipFill>
        <p:spPr bwMode="auto">
          <a:xfrm>
            <a:off x="5076056" y="2231747"/>
            <a:ext cx="2619375" cy="157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5780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swrailway.gov.ua/img/rabslovo/2891/IMG_55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47"/>
          <a:stretch/>
        </p:blipFill>
        <p:spPr bwMode="auto">
          <a:xfrm>
            <a:off x="143508" y="471585"/>
            <a:ext cx="5346351" cy="412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4969" y="4628641"/>
            <a:ext cx="9009747" cy="12570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/>
              <a:t>Все участки </a:t>
            </a:r>
            <a:r>
              <a:rPr lang="ru-RU" sz="2000" dirty="0"/>
              <a:t>железнодорожного транспорта, на которых обращаются поезда, </a:t>
            </a:r>
            <a:r>
              <a:rPr lang="ru-RU" sz="2000" b="1" dirty="0"/>
              <a:t>должны быть оборудованы поездной радиосвязью. </a:t>
            </a:r>
            <a:endParaRPr lang="ru-RU" sz="2000" b="1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</a:t>
            </a:r>
            <a:endParaRPr lang="ru-RU" sz="1500" dirty="0"/>
          </a:p>
        </p:txBody>
      </p:sp>
      <p:pic>
        <p:nvPicPr>
          <p:cNvPr id="7" name="Picture 8" descr="http://www.radioscanner.ru/uploader/2011/0322v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9" r="2691"/>
          <a:stretch/>
        </p:blipFill>
        <p:spPr bwMode="auto">
          <a:xfrm>
            <a:off x="5076056" y="471585"/>
            <a:ext cx="4032448" cy="412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4021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технологической электросвязи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1839" y="5465658"/>
            <a:ext cx="9100322" cy="12570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Поездная радиосвязь должна обеспечивать устойчивую </a:t>
            </a:r>
            <a:r>
              <a:rPr lang="ru-RU" sz="2000" b="1" dirty="0">
                <a:solidFill>
                  <a:srgbClr val="002060"/>
                </a:solidFill>
              </a:rPr>
              <a:t>двустороннюю связь машинистов</a:t>
            </a:r>
            <a:r>
              <a:rPr lang="ru-RU" sz="2000" dirty="0"/>
              <a:t> поездных локомотивов, моторвагонных поездов, ССПС</a:t>
            </a:r>
            <a:r>
              <a:rPr lang="ru-RU" sz="1500" dirty="0" smtClean="0"/>
              <a:t>: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**с </a:t>
            </a:r>
            <a:r>
              <a:rPr lang="ru-RU" sz="2000" b="1" dirty="0">
                <a:solidFill>
                  <a:srgbClr val="C00000"/>
                </a:solidFill>
              </a:rPr>
              <a:t>диспетчером поездным </a:t>
            </a:r>
            <a:r>
              <a:rPr lang="ru-RU" sz="2000" b="1" dirty="0"/>
              <a:t>в пределах всего диспетчерского участка;</a:t>
            </a:r>
          </a:p>
        </p:txBody>
      </p:sp>
      <p:pic>
        <p:nvPicPr>
          <p:cNvPr id="9" name="Picture 2" descr="https://anteycentr.ru/UserFiles/Image/513/antey513_39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827" b="47676"/>
          <a:stretch/>
        </p:blipFill>
        <p:spPr bwMode="auto">
          <a:xfrm>
            <a:off x="1144860" y="332656"/>
            <a:ext cx="6667500" cy="226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xpress.by/wp-content/uploads/2019/01/img7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19577"/>
            <a:ext cx="4370648" cy="282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justmedia.ru/upload/media/files/DSC_989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352" r="27388" b="10588"/>
          <a:stretch/>
        </p:blipFill>
        <p:spPr bwMode="auto">
          <a:xfrm>
            <a:off x="4860033" y="2617384"/>
            <a:ext cx="3384375" cy="282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108610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2179</TotalTime>
  <Words>1224</Words>
  <Application>Microsoft Office PowerPoint</Application>
  <PresentationFormat>Экран (4:3)</PresentationFormat>
  <Paragraphs>119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ОАО "РЖД"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  <vt:lpstr>Техническая эксплуатация технологической электросвязи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Hp</cp:lastModifiedBy>
  <cp:revision>226</cp:revision>
  <cp:lastPrinted>2019-12-04T16:20:59Z</cp:lastPrinted>
  <dcterms:created xsi:type="dcterms:W3CDTF">2019-04-21T18:59:03Z</dcterms:created>
  <dcterms:modified xsi:type="dcterms:W3CDTF">2024-08-21T12:09:25Z</dcterms:modified>
</cp:coreProperties>
</file>