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324" r:id="rId2"/>
    <p:sldId id="283" r:id="rId3"/>
    <p:sldId id="284" r:id="rId4"/>
    <p:sldId id="285" r:id="rId5"/>
    <p:sldId id="286" r:id="rId6"/>
    <p:sldId id="341" r:id="rId7"/>
    <p:sldId id="290" r:id="rId8"/>
    <p:sldId id="312" r:id="rId9"/>
    <p:sldId id="313" r:id="rId10"/>
    <p:sldId id="317" r:id="rId11"/>
    <p:sldId id="314" r:id="rId12"/>
    <p:sldId id="315" r:id="rId13"/>
    <p:sldId id="307" r:id="rId14"/>
    <p:sldId id="289" r:id="rId15"/>
    <p:sldId id="288" r:id="rId16"/>
    <p:sldId id="291" r:id="rId17"/>
    <p:sldId id="287" r:id="rId18"/>
    <p:sldId id="298" r:id="rId19"/>
    <p:sldId id="297" r:id="rId20"/>
    <p:sldId id="304" r:id="rId21"/>
    <p:sldId id="301" r:id="rId22"/>
    <p:sldId id="310" r:id="rId23"/>
    <p:sldId id="309" r:id="rId24"/>
    <p:sldId id="299" r:id="rId25"/>
    <p:sldId id="302" r:id="rId26"/>
    <p:sldId id="303" r:id="rId27"/>
    <p:sldId id="305" r:id="rId28"/>
    <p:sldId id="311" r:id="rId29"/>
    <p:sldId id="319" r:id="rId30"/>
    <p:sldId id="306" r:id="rId31"/>
    <p:sldId id="308" r:id="rId32"/>
    <p:sldId id="320" r:id="rId33"/>
    <p:sldId id="300" r:id="rId34"/>
    <p:sldId id="334" r:id="rId35"/>
    <p:sldId id="329" r:id="rId36"/>
    <p:sldId id="342" r:id="rId37"/>
    <p:sldId id="328" r:id="rId38"/>
    <p:sldId id="331" r:id="rId39"/>
    <p:sldId id="332" r:id="rId40"/>
    <p:sldId id="345" r:id="rId41"/>
    <p:sldId id="333" r:id="rId42"/>
    <p:sldId id="326" r:id="rId43"/>
    <p:sldId id="327" r:id="rId44"/>
    <p:sldId id="336" r:id="rId45"/>
    <p:sldId id="322" r:id="rId46"/>
    <p:sldId id="343" r:id="rId47"/>
    <p:sldId id="344" r:id="rId48"/>
    <p:sldId id="325" r:id="rId49"/>
    <p:sldId id="338" r:id="rId50"/>
    <p:sldId id="346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190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-1795" y="-4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0373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pPr/>
              <a:t>14.10.2025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350499" y="5302877"/>
            <a:ext cx="6351235" cy="661824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792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4302973"/>
            <a:ext cx="9116704" cy="21972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электрифицированных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поезда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отправляются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тепловозом.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отправлении пожарного поезда электровозом к его прибытию на конечную станцию перед местом пожара должен быть подготовлен тепловоз для замены электровоза.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свободного локомотива для пожарного поезда выдается локомотив из-под любого поезда, находящегося на этой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и прилегающих участках.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97" t="31981" r="-597" b="2536"/>
          <a:stretch/>
        </p:blipFill>
        <p:spPr>
          <a:xfrm>
            <a:off x="27296" y="517229"/>
            <a:ext cx="9144000" cy="367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5403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" y="4335327"/>
            <a:ext cx="9021170" cy="24134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По получении приказа об отправлении восстановительного (пожарного)  поезда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ДСП, ТЧД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обеспечить подачу локомотива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удовлетворяющего по своим характеристикам весовой норме на данном участке обслуживания,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15 минут с момента получения приказа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отсутствии поездного локомотива на станции, под восстановительный (пожарный) поезд выдается локомотив из-под любого поезда.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ТЧД после определения поездного локомотива направляет на него дежурного машиниста-инструктора для сопровождения его в кабине машиниста до места аварийно-восстановительных работ с целью осуществления контроля за работой локомотивной работы.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7649" t="27985" b="13806"/>
          <a:stretch/>
        </p:blipFill>
        <p:spPr>
          <a:xfrm>
            <a:off x="54591" y="530922"/>
            <a:ext cx="9021170" cy="37907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7201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42" y="3941806"/>
            <a:ext cx="9021170" cy="25969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ДНЦ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обеспечить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быстрейшее продвижение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восстановительных, пожарных поездов и вспомогательных локомотивов и при наличии соответствующих сведений информировать начальников восстановительных (пожарных)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о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характере схода, количестве сошедших вагонов и степени их повреждения, наличии вагонов с опасными грузами (сообщить номер аварийной карточки), характере местности, погодных условиях для предварительного определения порядка действий и подготовки личного состава поездов к работам по ликвидации последствий нарушения безопасности движения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кратчайший срок.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36" t="36735" r="3881" b="14011"/>
          <a:stretch/>
        </p:blipFill>
        <p:spPr>
          <a:xfrm>
            <a:off x="69042" y="486030"/>
            <a:ext cx="9021170" cy="31754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866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09768"/>
            <a:ext cx="9144000" cy="224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Восстановительный (пожарный)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следовать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месту пожара или проведения работ по ликвидации аварийных ситуаций с опасными грузами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преимуществом перед всеми поездами с максимальной скоростью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установленной для данного участка пути и конструкторской документацией железнодорожного подвижного состава.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оставлять пожарный поезд без локомотива до возвращения его на железнодорожные пути постоянной стоянки.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9429"/>
          <a:stretch/>
        </p:blipFill>
        <p:spPr>
          <a:xfrm>
            <a:off x="457559" y="524289"/>
            <a:ext cx="8144962" cy="407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6464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431"/>
          <a:stretch/>
        </p:blipFill>
        <p:spPr>
          <a:xfrm>
            <a:off x="56080" y="545905"/>
            <a:ext cx="8985670" cy="401609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8" y="4411876"/>
            <a:ext cx="9144000" cy="2220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определенные владельцем инфраструктуры (владельцем железнодорожных путей необщего пользования),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стоянки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 и пожарных поездов, автомотрис и дрезин, предназначенных для ведения восстановительных работ,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занимать другим железнодорожным подвижным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составом.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Железнодорожные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постоянной стоянки пожарного поезда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неэлектрифицироваными.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1532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30492"/>
            <a:ext cx="9144000" cy="18524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статьей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Федерального закона от 10 января 2003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№17-ФЗ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железнодорожном транспорте в Российской Федерации»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инфраструктуры    и    перевозчик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    незамедлительные     меры   по ликвидации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последствий транспортных происшествий, стихийных бедствий (заносов, наводнений, пожаров и других), вызывающих нарушение работы железнодорожного транспорта.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88" y="530879"/>
            <a:ext cx="3130547" cy="44631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453" b="7181"/>
          <a:stretch/>
        </p:blipFill>
        <p:spPr>
          <a:xfrm>
            <a:off x="3302758" y="530879"/>
            <a:ext cx="5813945" cy="443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4618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89863"/>
            <a:ext cx="9144000" cy="23574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указанных мер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 инфраструктуры  и  перевозчик  за счет собственных средств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содержать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подразделения по ликвидации чрезвычайных ситуаций, иметь запас материальных и технических средств, перечень которых определяется федеральным органом исполнительной власти в области железнодорожного транспорта по согласованию с заинтересованными федеральными органами исполнительной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 или заключить соответствующие договоры со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сторонними специализированными организациями.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5768" t="8465" r="1"/>
          <a:stretch/>
        </p:blipFill>
        <p:spPr>
          <a:xfrm>
            <a:off x="4858604" y="602467"/>
            <a:ext cx="4285396" cy="35873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602467"/>
            <a:ext cx="4783195" cy="358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104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6788" y="380305"/>
            <a:ext cx="3197212" cy="4612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r="6497"/>
          <a:stretch/>
        </p:blipFill>
        <p:spPr>
          <a:xfrm>
            <a:off x="3088628" y="518615"/>
            <a:ext cx="3052868" cy="44459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" y="4964610"/>
            <a:ext cx="9144000" cy="18933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ОАО «РЖД» размещение средств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позволяющих принять незамедлительные меры по ликвидации последствий транспортных происшествий, чрезвычайных ситуаций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выполняется в соответствии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 эксплуатации    и    содержания    восстановительных    поездов    ОАО «РЖД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утвержденными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распоряжением ОАО «РЖД» от 28 августа 2018 г.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1897/р.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r="6890"/>
          <a:stretch/>
        </p:blipFill>
        <p:spPr>
          <a:xfrm>
            <a:off x="242558" y="518615"/>
            <a:ext cx="3032905" cy="444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6322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3411940"/>
            <a:ext cx="9144000" cy="27135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каждым пожарным поездом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закрепляются участки выезда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Границы участков выезда пожарного поезда определяются организационно-распорядительным документом ОАО "РЖД" по согласованию с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государственным предприятием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«Ведомственная охрана железнодорожного транспорта Российской Федерации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(ФГП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ЖДТ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Расчетное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доставки пожарного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конечный пункт, ограничивающий участок выезда,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составлять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2,5 часов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классификации и специализации железнодорожных линий (таблица 1).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31290500"/>
              </p:ext>
            </p:extLst>
          </p:nvPr>
        </p:nvGraphicFramePr>
        <p:xfrm>
          <a:off x="1871232" y="5536316"/>
          <a:ext cx="6755642" cy="1178383"/>
        </p:xfrm>
        <a:graphic>
          <a:graphicData uri="http://schemas.openxmlformats.org/drawingml/2006/table">
            <a:tbl>
              <a:tblPr/>
              <a:tblGrid>
                <a:gridCol w="3374951"/>
                <a:gridCol w="688766"/>
                <a:gridCol w="716029"/>
                <a:gridCol w="716029"/>
                <a:gridCol w="649305"/>
                <a:gridCol w="610562"/>
              </a:tblGrid>
              <a:tr h="329095">
                <a:tc gridSpan="6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Таблица 1</a:t>
                      </a:r>
                    </a:p>
                  </a:txBody>
                  <a:tcPr marL="39370" marR="39370" marT="64770" marB="64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Класс железнодорожной линии*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Протяженность участка выезда пожарного поезда не более, км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39370" marR="39370" marT="64770" marB="647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9190"/>
          <a:stretch/>
        </p:blipFill>
        <p:spPr>
          <a:xfrm>
            <a:off x="277184" y="484564"/>
            <a:ext cx="4561080" cy="2927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945" r="10062"/>
          <a:stretch/>
        </p:blipFill>
        <p:spPr>
          <a:xfrm>
            <a:off x="4899812" y="472429"/>
            <a:ext cx="3622395" cy="293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7678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73539"/>
            <a:ext cx="9144000" cy="1975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"РЖД"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дислокации пожарных 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обеспечения пожарной безопасности перевозочного процесса и экономической целесообразности по согласованию с ФГП ВО ЖДТ России.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должны размещаться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(грузовых, пассажирских, сортировочных и участковых), на которых имеется рабочий парк локомотивов и устройства для заправки цистерн-водохранилищ водой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303" b="23638"/>
          <a:stretch/>
        </p:blipFill>
        <p:spPr>
          <a:xfrm>
            <a:off x="0" y="570925"/>
            <a:ext cx="9144000" cy="414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644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3691" y="586682"/>
            <a:ext cx="90138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Организация эксплуатации технологических систем,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39-40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135" y="4191037"/>
            <a:ext cx="90138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indent="-9525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поезда, специальные автомотрисы, дрезины и автомобили для восстановления пути и устройств технологического электроснабжения, вагоны и автомобили ремонтно-восстановительных летучек связи, аварийно- полевые команды.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0" indent="-95250" algn="just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Пожарные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и пожарные команды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5250" indent="-95250" algn="just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Размещение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железнодорожных станциях восстановительных и пожарных поездов.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8379" t="24843" r="10064" b="38692"/>
          <a:stretch/>
        </p:blipFill>
        <p:spPr>
          <a:xfrm>
            <a:off x="28135" y="986792"/>
            <a:ext cx="9075126" cy="303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1280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16844"/>
            <a:ext cx="9144000" cy="1920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пожарного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стационарными бытовыми помещениями, источниками наружного водоснабжения, линиями водяного или парового отопления, электроснабжения, связи, а также необходимым запасом угля и электроэнергией соответствующей расчетной мощности потребителей пожарных поездов в соответствии с условиями договора, заключенного между ОАО "РЖД" и ФГП ВО ЖДТ России.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237" b="5577"/>
          <a:stretch/>
        </p:blipFill>
        <p:spPr>
          <a:xfrm>
            <a:off x="592661" y="509331"/>
            <a:ext cx="7874758" cy="440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1812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29738"/>
            <a:ext cx="9144000" cy="28282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постоянной стоянки пожарного поезда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иметь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выходы на главный путь,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обе стороны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Допускается организовывать выходы пожарного поезда на главный путь в одну сторону.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станции постоянной дислокации пожарного поезда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разработан технологический график с определением минимального времени отправления пожарного поезда с железнодорожных путей постоянной стоянки.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Технологические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согласовываются с филиалами ФГП ВО ЖДТ России и утверждаются начальником железной дороги.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256" b="32232"/>
          <a:stretch/>
        </p:blipFill>
        <p:spPr>
          <a:xfrm>
            <a:off x="0" y="594808"/>
            <a:ext cx="9144000" cy="31856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68537" y="1378424"/>
            <a:ext cx="1828800" cy="73697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4017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90597635"/>
              </p:ext>
            </p:extLst>
          </p:nvPr>
        </p:nvGraphicFramePr>
        <p:xfrm>
          <a:off x="85507" y="516191"/>
          <a:ext cx="9058493" cy="5298791"/>
        </p:xfrm>
        <a:graphic>
          <a:graphicData uri="http://schemas.openxmlformats.org/presentationml/2006/ole">
            <p:oleObj spid="_x0000_s4223" name="Document" r:id="rId3" imgW="9827088" imgH="5970383" progId="Word.Document.12">
              <p:embed/>
            </p:oleObj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64872"/>
            <a:ext cx="9144000" cy="11907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График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отправления пожарного поезда со станции Саратов-II – Товарный в нечетном направлении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выдачи на станцию поездного локомотива.</a:t>
            </a:r>
          </a:p>
        </p:txBody>
      </p:sp>
    </p:spTree>
    <p:extLst>
      <p:ext uri="{BB962C8B-B14F-4D97-AF65-F5344CB8AC3E}">
        <p14:creationId xmlns:p14="http://schemas.microsoft.com/office/powerpoint/2010/main" xmlns="" val="3009069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4664" y="4596120"/>
            <a:ext cx="9144000" cy="22618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на электрифицированных участках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железных дорог производится только после получения письменного разрешения о снятии напряжения в контактной сети и высоковольтных линий, а также их заземления, от работника дистанции электроснабжения с указанием номера приказа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времени снятии напряжения.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снятия напряжения с контактной сети и высоковольтной линии и заземления проводов тушение пожара не допускается.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3731" t="5363" b="31239"/>
          <a:stretch/>
        </p:blipFill>
        <p:spPr>
          <a:xfrm>
            <a:off x="68229" y="570925"/>
            <a:ext cx="7888406" cy="38623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1809"/>
          <a:stretch/>
        </p:blipFill>
        <p:spPr>
          <a:xfrm>
            <a:off x="6370854" y="570925"/>
            <a:ext cx="2758482" cy="38623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76411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76150"/>
            <a:ext cx="9144000" cy="13065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Наиболее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распространенными видами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нормальной работы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пережоги и обрывы контактных проводов и несущих тросов, ветровые повреждения, пробои, перекрытия и изломы изоляторов, а также повреждения опор и фундаментов.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448"/>
          <a:stretch/>
        </p:blipFill>
        <p:spPr>
          <a:xfrm>
            <a:off x="480669" y="489935"/>
            <a:ext cx="8049181" cy="472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7217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78759"/>
            <a:ext cx="9144000" cy="12792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контактной сети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сбора бригады и выезда на восстановление. Получив информацию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уточняет его объем и характер и дает приказ соответствующим ЭЧК на сбор ремонтных бригад и выезд аварийных дрезин, автомотрис или летучек.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86" y="500127"/>
            <a:ext cx="7725059" cy="5150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169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48855"/>
            <a:ext cx="9144000" cy="15658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утвержденному плану оповещения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сбор бригады дается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30 мин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причем один экземпляр такого плана должен находиться в дежурном пункте ЭЧК, другой —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готовности бригады, дрезины (летучки) или, при необходимости, восстановительного поезда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дает заявку поездному диспетчеру на отправку к месту повреждения.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1100"/>
          <a:stretch/>
        </p:blipFill>
        <p:spPr>
          <a:xfrm>
            <a:off x="804046" y="503830"/>
            <a:ext cx="7998760" cy="47405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2162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4766717"/>
            <a:ext cx="9144000" cy="20912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Автодрезина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платформой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к месту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правах восстановительного поезда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делая в пути остановки только для погрузки съемных вышек и необходимых материалов, а также для посадки электромонтеров.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Работы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ликвидации повреждений контактной сети должны быть организованы с учетом максимального сокращения времени перерыва в движении поездов. С этой целью их, как правило,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 в два этапа.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070"/>
          <a:stretch/>
        </p:blipFill>
        <p:spPr>
          <a:xfrm>
            <a:off x="1173706" y="460199"/>
            <a:ext cx="6796585" cy="42543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344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31058"/>
            <a:ext cx="9144000" cy="23269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первом этапе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методы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ускоренного восстановления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краткосрочного или временного.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краткосрочном восстановлении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поврежденные (разрушенные) элементы контактной сети частично демонтируют, а оставшиеся перемещают за пределы габарита, обеспечивающего безопасное движение поездов, в том числе с опущенными токоприемниками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восстановления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использовать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срок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36 часов.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627" b="10069"/>
          <a:stretch/>
        </p:blipFill>
        <p:spPr>
          <a:xfrm>
            <a:off x="1037229" y="545913"/>
            <a:ext cx="7547205" cy="39988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48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62001"/>
            <a:ext cx="9144000" cy="2084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втором этапе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выполняются работы по полному восстановлению, при котором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контактную сеть приводят в состояние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отвечающее действующим на данном участке техническим требованиям. Работы второго этапа,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непосредственным продолжением первого этапа. При предоставлении «окон» и наличии на месте повреждения достаточных восстановительных сил и средств необходимо сразу выполнять работы по полному восстановлению контактной сети.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335" b="9999"/>
          <a:stretch/>
        </p:blipFill>
        <p:spPr>
          <a:xfrm>
            <a:off x="719551" y="576837"/>
            <a:ext cx="7500169" cy="398516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9779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1960" y="4718950"/>
            <a:ext cx="9144000" cy="21390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 восстановительный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поезд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сформированный из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специального железнодорожного  подвижного  состава,  предназначенный для ликвидации последствий сходов и столкновений железнодорожного подвижного состава, восстановления железнодорожного пути и контактной сети железных дорог, а также для оказания помощи в пределах своих тактико- технических возможностей при ликвидации последствий происшествий природного и техногенного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15300"/>
          <a:stretch/>
        </p:blipFill>
        <p:spPr>
          <a:xfrm>
            <a:off x="968991" y="476735"/>
            <a:ext cx="7683690" cy="43319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5867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1897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87189"/>
            <a:ext cx="9144000" cy="2084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Первостепенную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организации работ и ускорении восстановления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 имеет возможность глубоко оценить обстановку по сообщениям о повреждениях, подготовить временные упрощенные схемы питания и секционирования контактной сети, обеспечить доставку к месту повреждения ремонтной бригады и необходимых для восстановления материалов и оборудования. Очередность восстановления руководитель работ согласовывает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06" y="501831"/>
            <a:ext cx="7611610" cy="42853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8459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84330"/>
            <a:ext cx="9144000" cy="26440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 работ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или электромеханик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ЭЧК.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 работ на контактной сети несет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личную ответственность за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оперативную и грамотную организацию восстановления устройств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контактной сети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своевременное открытие движения поездов; безопасность работающих на восстановлении; обеспечение связи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начальником восстановительного поезда, передачу им информации о ходе восстановления, а при необходимости — своевременное затребование от них представления фронта работ, дополнительных материалов, механизмов и людей.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8090"/>
          <a:stretch/>
        </p:blipFill>
        <p:spPr>
          <a:xfrm>
            <a:off x="1160060" y="489612"/>
            <a:ext cx="6757916" cy="36447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232" y="7937"/>
            <a:ext cx="593528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электроснабжения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728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95081"/>
            <a:ext cx="9144000" cy="18629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Аварийно-полевые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базируются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сортировочных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участковых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в пределах "плеча" обслуживания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восстановительного поезда.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ликвидации одиночных сходов подвижного состава.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Подготовку личного состава АПК и их оснащение осуществляют восстановительные поезда.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Аварийно-полевая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реорганизована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восстановительный поезд.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Аварийно-полевые команды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10249"/>
          <a:stretch/>
        </p:blipFill>
        <p:spPr>
          <a:xfrm>
            <a:off x="1450071" y="448992"/>
            <a:ext cx="6895535" cy="464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6847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85363"/>
            <a:ext cx="9144000" cy="11837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Аварийно-полевые команды выполняют подготовительные мероприятия для совместной работы с ВП. Им могут придаваться подвижные средства (дрезины,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автомотрисы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автомобили).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28" y="503883"/>
            <a:ext cx="7988205" cy="52979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Аварийно-полевые команды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16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59639"/>
            <a:ext cx="9144000" cy="2275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Возникающие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работы устройств СЦБ и связи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устраняются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имеющимися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дистанции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аварийно-восстановительными мобильными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бригадами, организуемыми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утвержденному плану выполнения работ.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оперативного устранения отказа в работе устройств на каждом производственном участке организована мобильная дежурно-оперативная (аварийно-восстановительная) бригада, которая оперативно подчинена диспетчерской группе сменных инженеров дистанции.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2021" b="11154"/>
          <a:stretch/>
        </p:blipFill>
        <p:spPr>
          <a:xfrm>
            <a:off x="0" y="495861"/>
            <a:ext cx="9144000" cy="393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3032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25774"/>
            <a:ext cx="9144000" cy="20298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Аварийно-восстановительная летучка связи (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ремонтная колонна)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выполнения операций по реконструкции и ремонту воздушных и кабельных линий связи и сигнальных линий автоблокировки, а также для восстановления устройств в случае их разрушения. Бригада пусконаладочных работ выполняет в пределах дистанции монтажные, пусковые и наладочные работы на сложных устройствах автоматики и связи, требующих участия в. регулировке и пуске высококвалифицированных специалистов.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8744"/>
          <a:stretch/>
        </p:blipFill>
        <p:spPr>
          <a:xfrm>
            <a:off x="1744648" y="553383"/>
            <a:ext cx="6008702" cy="417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2502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55492"/>
            <a:ext cx="9144000" cy="30025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выполнения аварийно-восстановительных работ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штат летучки связи входят: старший электромеханик, водитель автомашины, электромеханики и электромонтеры.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Бригада укомплектована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специализированной автомашиной с радиосвязью, а также необходимым инструментом и другими запасными частями и материалами, в том числе аварийно-восстановительным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запасом,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необходимыми для устранения отказа. Каждая бригада в своем распоряжении имеет техническую документацию на все виды устройств, имеющихся на участке. На две дежурно-оперативные бригады выделена одна дежурная дрезина, которая во время отсутствия отказов может работать на участках по утвержденному плану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339" b="7168"/>
          <a:stretch/>
        </p:blipFill>
        <p:spPr>
          <a:xfrm>
            <a:off x="1227082" y="498144"/>
            <a:ext cx="7071973" cy="339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2848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29738"/>
            <a:ext cx="9144000" cy="28282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687901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 по принципу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выяснения причины и временного устранения отказа.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восстановительного ремонта устройств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этапа: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установление наличия неисправности;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выявление характера отказа и отыскание неисправного элемента;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устранение неисправности;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проверка аппаратуры после ремонта.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этапы являются общими для всех способов ремонта независимо от метода отыскания отказа - автоматического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ручного.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6692" y="507963"/>
            <a:ext cx="5090615" cy="31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602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5" y="4029738"/>
            <a:ext cx="9144000" cy="28282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расчетные сроки восстановительных работ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технологической картой, которая разрабатывается в соответствии с алгоритмом устранения аварий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кабельной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воздушной линии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прохождения трассы и утверждается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руководством.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технологических карт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исходить из того, что весь процесс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 или аварии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устройством временной вставки должен быть минимальным и не превышать 4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линиях с коаксиальным кабелем и 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линиях с симметричным кабелем.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38308"/>
          <a:stretch/>
        </p:blipFill>
        <p:spPr>
          <a:xfrm>
            <a:off x="679310" y="504967"/>
            <a:ext cx="7755006" cy="358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502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649" y="5228352"/>
            <a:ext cx="9144000" cy="1629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Аварийно-восстановительные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линиях связи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организуются немедленно и в объемах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восстановление действия связей в кратчайшие сроки, и проводятся беспрерывно до восстановления временной связи, независимо от времени суток, условий и других факторов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03" y="583849"/>
            <a:ext cx="8256895" cy="464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3751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68661"/>
            <a:ext cx="9144000" cy="1620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поезд, сформированный из специального железнодорожного подвижного состава, предназначенный и оборудованный для    тушения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и проведения аварийно-спасательных работ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железнодорожном подвижном составе, на объектах железнодорожной инфраструктуры и в полосе отвода железных дорог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141" b="13265"/>
          <a:stretch/>
        </p:blipFill>
        <p:spPr>
          <a:xfrm>
            <a:off x="0" y="476735"/>
            <a:ext cx="9144000" cy="45174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0708" y="476735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Термины и определения, используемые в </a:t>
            </a:r>
            <a:r>
              <a:rPr lang="ru-RU" sz="20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РФ</a:t>
            </a:r>
            <a:endParaRPr lang="ru-RU" sz="20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17557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95588"/>
            <a:ext cx="9144000" cy="27624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составлении технологических карт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устранение аварий следует исходить из следующих расчетных сроков выполнения основных операций: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сбор бригады в рабочее время до 20 мин, вне рабочее - до 40 мин;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скорость прибытия бригады к месту аварии в зависимости от состояния дорог: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40-60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 по дорогам с твердым покрытием;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20-40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 по грунтовым дорогам;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10-20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км/ч при отсутствии дорог.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6082"/>
            <a:ext cx="5739310" cy="35114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r="39390"/>
          <a:stretch/>
        </p:blipFill>
        <p:spPr>
          <a:xfrm>
            <a:off x="5868630" y="496082"/>
            <a:ext cx="3125243" cy="343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07048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69140"/>
            <a:ext cx="9144000" cy="29888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повреждении воздушных и кабельных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восстановление должно производиться в следующей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очередности: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каналы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тракты, обеспечивающие действие поездной диспетчерской связи;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каналы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 систем железнодорожной СЦБ, в том числе электрожезловой системы;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каналы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энергодиспетчерской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связи, поездной межстанционной связи и телеуправления устройствами электроснабжения;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каналы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 магистральной связи;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остальные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каналы связи и СЦБ.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20" y="476285"/>
            <a:ext cx="3574506" cy="3324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076" y="476285"/>
            <a:ext cx="5303980" cy="2103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7661" y="2064846"/>
            <a:ext cx="3043450" cy="180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69253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00273"/>
            <a:ext cx="9144000" cy="15188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аварийно-восстановительных работ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ночное время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 должно быть освещено прожектором, рабочие места кабельщиков-спайщиков и измерителей должны освещаться переносными электролампами. Работники, производящие осмотр трассы в районе аварии, снабжаются переносными фонарями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909"/>
          <a:stretch/>
        </p:blipFill>
        <p:spPr>
          <a:xfrm>
            <a:off x="668740" y="610297"/>
            <a:ext cx="8256896" cy="448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42483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02654"/>
            <a:ext cx="9144000" cy="33393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Аварийно-восстановительная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летучка АВЛ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краном-манипулятором и люлькой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шасси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полноприводного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автомобиля.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размещения и перевозки оборудования, механизированного инструмента и перевозки рабочих ремонтных бригад при выполнении ими работ по текущему содержанию и различным видам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ремонта железнодорожного пути и контактных сетей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Аварийно-восстановительная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летучка АВЛ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базе полноприводного автомобиля с краном-манипулятором, люлькой, фургоном, оборудованным системами энергоснабжения, освещением и специализированным оборудованием для ремонта ж/д пути и контактной сети.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4924" t="15678" r="3230" b="17746"/>
          <a:stretch/>
        </p:blipFill>
        <p:spPr>
          <a:xfrm>
            <a:off x="4093974" y="773638"/>
            <a:ext cx="5050026" cy="25884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10000" t="12321" r="11045" b="8671"/>
          <a:stretch/>
        </p:blipFill>
        <p:spPr>
          <a:xfrm>
            <a:off x="54592" y="732694"/>
            <a:ext cx="4093974" cy="276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83830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63319"/>
            <a:ext cx="9144000" cy="179468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Аварийно-восстановительная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летучка АВЛ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краном-манипулятором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маневренности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проходимости,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зависящей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состояния дорог.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Аварийно-восстановительная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летучка АВЛ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способность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быстрому перемещению и развертыванию для выполнения работ в ограниченное время независимо от условий местности, времени года, погоды и времени суток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4570"/>
            <a:ext cx="2810500" cy="29019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121" r="3506" b="19119"/>
          <a:stretch/>
        </p:blipFill>
        <p:spPr>
          <a:xfrm>
            <a:off x="2810500" y="1098597"/>
            <a:ext cx="6314213" cy="290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12771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37" y="5401186"/>
            <a:ext cx="904552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Специальный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самоходный подвижной состав (ССПС)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автомотрисы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мотовозы, дрезины и прочие самоходные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предназначены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обслуживания устройств и оборудования железных дорог: пути, контактной сети и устройств энергоснабжения, устройств связи, централизации и блокировки.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67" y="462638"/>
            <a:ext cx="3712786" cy="27861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953" y="462639"/>
            <a:ext cx="4328535" cy="27861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b="19274"/>
          <a:stretch/>
        </p:blipFill>
        <p:spPr>
          <a:xfrm>
            <a:off x="1259281" y="2778845"/>
            <a:ext cx="6066046" cy="2175292"/>
          </a:xfrm>
          <a:prstGeom prst="rect">
            <a:avLst/>
          </a:prstGeom>
        </p:spPr>
      </p:pic>
      <p:sp>
        <p:nvSpPr>
          <p:cNvPr id="10" name="Объект 5"/>
          <p:cNvSpPr>
            <a:spLocks noGrp="1"/>
          </p:cNvSpPr>
          <p:nvPr>
            <p:ph idx="1"/>
          </p:nvPr>
        </p:nvSpPr>
        <p:spPr>
          <a:xfrm>
            <a:off x="1673266" y="4598092"/>
            <a:ext cx="5027785" cy="925925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rgbClr val="C00000"/>
                </a:solidFill>
              </a:rPr>
              <a:t>СПС</a:t>
            </a:r>
            <a:r>
              <a:rPr lang="ru-RU" sz="1600" dirty="0"/>
              <a:t> - специальный железнодорожный подвижной состав;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</a:rPr>
              <a:t>ССПС</a:t>
            </a:r>
            <a:r>
              <a:rPr lang="ru-RU" sz="1600" dirty="0" smtClean="0"/>
              <a:t> </a:t>
            </a:r>
            <a:r>
              <a:rPr lang="ru-RU" sz="1600" dirty="0"/>
              <a:t>- специальный самоходный подвижной состав;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</a:rPr>
              <a:t>СНПС</a:t>
            </a:r>
            <a:r>
              <a:rPr lang="ru-RU" sz="1600" dirty="0" smtClean="0"/>
              <a:t> </a:t>
            </a:r>
            <a:r>
              <a:rPr lang="ru-RU" sz="1600" dirty="0"/>
              <a:t>- специальный несамоходный подвижной состав;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7675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train-photo.ru/data/media/9/DSC_0504_00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8438" y="683435"/>
            <a:ext cx="4461289" cy="295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567251"/>
            <a:ext cx="9079727" cy="12907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ССПС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мотовозы, дрезины, специальные автомотрисы для перевозки необходимых для производства работ материалов или доставки работников к месту работы, железнодорожно-строительные машины,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автономный двигатель с тяговым приводом в транспортном режиме.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7582" t="6151" r="17098" b="7389"/>
          <a:stretch/>
        </p:blipFill>
        <p:spPr>
          <a:xfrm>
            <a:off x="3086159" y="3149482"/>
            <a:ext cx="3762923" cy="2530102"/>
          </a:xfrm>
          <a:prstGeom prst="rect">
            <a:avLst/>
          </a:prstGeom>
        </p:spPr>
      </p:pic>
      <p:pic>
        <p:nvPicPr>
          <p:cNvPr id="3074" name="Picture 2" descr="https://www.trainpix.org/photo/00/97/22/972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31" r="7925"/>
          <a:stretch/>
        </p:blipFill>
        <p:spPr bwMode="auto">
          <a:xfrm>
            <a:off x="2966" y="683435"/>
            <a:ext cx="4285397" cy="295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65195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29" y="5207395"/>
            <a:ext cx="9143071" cy="1548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ССПС назначается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бригада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машинист и помощник машиниста или водитель и помощник водителя дрезины. Состав бригады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ССПС устанавливается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его типа и назначения при условии выделения работников для управления данным специальным самоходным подвижным составом и его обслуживания в транспортном режиме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4" descr="http://norilsk-zv.ru/aims/2018/06/21/motovoz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968" y="517571"/>
            <a:ext cx="8300986" cy="460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49745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77477"/>
            <a:ext cx="9144000" cy="13805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030" r="29701" b="4923"/>
          <a:stretch/>
        </p:blipFill>
        <p:spPr>
          <a:xfrm>
            <a:off x="40944" y="503583"/>
            <a:ext cx="3920367" cy="37272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4631" y="503583"/>
            <a:ext cx="5064905" cy="3751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11642" t="19048" r="15820"/>
          <a:stretch/>
        </p:blipFill>
        <p:spPr>
          <a:xfrm>
            <a:off x="40944" y="3944203"/>
            <a:ext cx="3916403" cy="2913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/>
          <a:srcRect l="10562" t="16717" r="20571" b="12057"/>
          <a:stretch/>
        </p:blipFill>
        <p:spPr>
          <a:xfrm>
            <a:off x="4492623" y="3935466"/>
            <a:ext cx="3764272" cy="29225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37491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85334"/>
            <a:ext cx="9144000" cy="13201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Дуоматик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передвижной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применяется в текущем техобслуживании железнодорожных путей, ремонтных работах, строительных работах и восстановлению повреждённого полотна, в частности с помощью этой машины можно выполнить подбивку пути.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0" y="612131"/>
            <a:ext cx="9144000" cy="46732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232" y="7937"/>
            <a:ext cx="611270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устройств пути, СЦБ и связи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794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19975"/>
            <a:ext cx="9144000" cy="35380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железнодорожный подвижной состав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железнодорожный подвижной состав, предназначенный для обеспечения строительства, восстановления, ремонта и функционирования инфраструктуры железнодорожного транспорта и включающий в себя несъемные самоходные подвижные единицы на железнодорожном ходу, такие как мотовозы, дрезины, специальные       автомотрисы,        железнодорожно-строительные        машины с автономным двигателем и тяговым приводом, а также несамоходные подвижные единицы на железнодорожном ходу, такие как железнодорожно- строительные машины без тягового привода, прицепы и специальный железнодорожный подвижной  состав,  включаемый  в  хозяйственные  поезда  и предназначенный для  производства  работ  по  содержанию,  обслуживанию  и ремонту сооружений и устройств железнодорожного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0100" b="21791"/>
          <a:stretch/>
        </p:blipFill>
        <p:spPr>
          <a:xfrm>
            <a:off x="1269239" y="474259"/>
            <a:ext cx="6796585" cy="296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92922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1976" y="0"/>
            <a:ext cx="5602406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416566"/>
            <a:ext cx="63624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железнодорожного транспорта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0" y="1268449"/>
            <a:ext cx="9144000" cy="38767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VII Устройства технологической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к технологической электросвязи.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поездной диспетчерской и поездной межстанционной технологической электросвязью.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станционная радиосвязь, оборудование ее системой автоматизированной регистрации переговоров;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двусторонней парковой связи.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Ремонтно-оперативная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подвески проводов воздушных линий СЦБ и связи, способы защиты линий, очередность восстановления линий при повреждении.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9184" y="4978288"/>
            <a:ext cx="89119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Организация эксплуатации технологических систем, п. 39-40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технической литературы.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Восстановительные и пожарные поезда.</a:t>
            </a:r>
          </a:p>
        </p:txBody>
      </p:sp>
    </p:spTree>
    <p:extLst>
      <p:ext uri="{BB962C8B-B14F-4D97-AF65-F5344CB8AC3E}">
        <p14:creationId xmlns:p14="http://schemas.microsoft.com/office/powerpoint/2010/main" xmlns="" val="2413791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37063"/>
            <a:ext cx="9144000" cy="22209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размещает средства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позволяющие принять незамедлительные меры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ликвидации последствий транспортных происшествий, чрезвычайных ситуаций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  поезда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   восстановления    движения    поездов в соответствии с графиком движения поездов вследствие транспортных происшествий, ликвидации их последствий и иных, связанных с нарушением правил безопасности движения и эксплуатации железнодорожного транспорта;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6586" b="13023"/>
          <a:stretch/>
        </p:blipFill>
        <p:spPr>
          <a:xfrm>
            <a:off x="91809" y="459463"/>
            <a:ext cx="8960382" cy="420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810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10019"/>
            <a:ext cx="9144000" cy="19479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Владелец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размещает средства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позволяющие принять незамедлительные меры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ликвидации последствий транспортных происшествий, чрезвычайных ситуаций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железнодорожном транспорте: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пожарные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подразделений пожарной охраны для предупреждения и тушения пожаров, проведения   аварийно-спасательных   работ, связанных с тушением пожаров в зоне чрезвычайной ситуации.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25454" b="5342"/>
          <a:stretch/>
        </p:blipFill>
        <p:spPr>
          <a:xfrm>
            <a:off x="95531" y="559559"/>
            <a:ext cx="8857396" cy="421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576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5023431"/>
            <a:ext cx="9021170" cy="14865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Восстановительные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пожарные поезда,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ССПС 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вспомогательные локомотивы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назначаются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основании требования о помощи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(письменного, переданного по телефону или радиосвязи), полученного от машиниста (помощника машиниста) остановившегося в пути на перегоне поезда, а также по требованию работников подразделений пути, электроснабжения, СЦБ и связи.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940" b="40484"/>
          <a:stretch/>
        </p:blipFill>
        <p:spPr>
          <a:xfrm>
            <a:off x="95531" y="750627"/>
            <a:ext cx="8966580" cy="38199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184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76466"/>
            <a:ext cx="9021170" cy="21563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Отправление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следование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восстановительных и пожарных поездов,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ССПС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вспомогательных локомотивов к месту назначения осуществляются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приказу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ДНЦ.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На основании разработанного технологического графика  (регламента) определено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минимальное время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получения приказа до отправления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восстановительного поезда 40 минут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пожарного поезда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4" y="638497"/>
            <a:ext cx="9030711" cy="35377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71232" y="7937"/>
            <a:ext cx="531761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Восстановительные и пожарные поезда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70024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1028</TotalTime>
  <Words>3090</Words>
  <Application>Microsoft Office PowerPoint</Application>
  <PresentationFormat>Экран (4:3)</PresentationFormat>
  <Paragraphs>170</Paragraphs>
  <Slides>50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Тема Office</vt:lpstr>
      <vt:lpstr>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Опережающее задание по следующей теме: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Hp</cp:lastModifiedBy>
  <cp:revision>204</cp:revision>
  <dcterms:created xsi:type="dcterms:W3CDTF">2020-04-22T10:21:16Z</dcterms:created>
  <dcterms:modified xsi:type="dcterms:W3CDTF">2025-10-14T08:11:32Z</dcterms:modified>
</cp:coreProperties>
</file>