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63"/>
  </p:notesMasterIdLst>
  <p:sldIdLst>
    <p:sldId id="303" r:id="rId3"/>
    <p:sldId id="304" r:id="rId4"/>
    <p:sldId id="301" r:id="rId5"/>
    <p:sldId id="307" r:id="rId6"/>
    <p:sldId id="320" r:id="rId7"/>
    <p:sldId id="319" r:id="rId8"/>
    <p:sldId id="323" r:id="rId9"/>
    <p:sldId id="317" r:id="rId10"/>
    <p:sldId id="322" r:id="rId11"/>
    <p:sldId id="312" r:id="rId12"/>
    <p:sldId id="358" r:id="rId13"/>
    <p:sldId id="355" r:id="rId14"/>
    <p:sldId id="336" r:id="rId15"/>
    <p:sldId id="335" r:id="rId16"/>
    <p:sldId id="334" r:id="rId17"/>
    <p:sldId id="338" r:id="rId18"/>
    <p:sldId id="337" r:id="rId19"/>
    <p:sldId id="339" r:id="rId20"/>
    <p:sldId id="326" r:id="rId21"/>
    <p:sldId id="325" r:id="rId22"/>
    <p:sldId id="324" r:id="rId23"/>
    <p:sldId id="328" r:id="rId24"/>
    <p:sldId id="327" r:id="rId25"/>
    <p:sldId id="316" r:id="rId26"/>
    <p:sldId id="330" r:id="rId27"/>
    <p:sldId id="329" r:id="rId28"/>
    <p:sldId id="332" r:id="rId29"/>
    <p:sldId id="331" r:id="rId30"/>
    <p:sldId id="315" r:id="rId31"/>
    <p:sldId id="314" r:id="rId32"/>
    <p:sldId id="313" r:id="rId33"/>
    <p:sldId id="340" r:id="rId34"/>
    <p:sldId id="342" r:id="rId35"/>
    <p:sldId id="341" r:id="rId36"/>
    <p:sldId id="343" r:id="rId37"/>
    <p:sldId id="311" r:id="rId38"/>
    <p:sldId id="349" r:id="rId39"/>
    <p:sldId id="348" r:id="rId40"/>
    <p:sldId id="347" r:id="rId41"/>
    <p:sldId id="346" r:id="rId42"/>
    <p:sldId id="345" r:id="rId43"/>
    <p:sldId id="344" r:id="rId44"/>
    <p:sldId id="350" r:id="rId45"/>
    <p:sldId id="351" r:id="rId46"/>
    <p:sldId id="310" r:id="rId47"/>
    <p:sldId id="352" r:id="rId48"/>
    <p:sldId id="353" r:id="rId49"/>
    <p:sldId id="357" r:id="rId50"/>
    <p:sldId id="360" r:id="rId51"/>
    <p:sldId id="359" r:id="rId52"/>
    <p:sldId id="308" r:id="rId53"/>
    <p:sldId id="362" r:id="rId54"/>
    <p:sldId id="363" r:id="rId55"/>
    <p:sldId id="364" r:id="rId56"/>
    <p:sldId id="365" r:id="rId57"/>
    <p:sldId id="366" r:id="rId58"/>
    <p:sldId id="367" r:id="rId59"/>
    <p:sldId id="361" r:id="rId60"/>
    <p:sldId id="306" r:id="rId61"/>
    <p:sldId id="368" r:id="rId6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1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94434" autoAdjust="0"/>
  </p:normalViewPr>
  <p:slideViewPr>
    <p:cSldViewPr snapToGrid="0">
      <p:cViewPr varScale="1">
        <p:scale>
          <a:sx n="84" d="100"/>
          <a:sy n="84" d="100"/>
        </p:scale>
        <p:origin x="1354" y="12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theme" Target="theme/theme1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F528D-403E-45EC-B4B9-7B739A3A16CB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0EC57-C3B2-4593-9BB1-95A0D90130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765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49592-3500-4EB9-A985-3E1D77DAC5F0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73593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066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098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907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30.07.2025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492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30.07.2025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951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30.07.2025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005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30.07.2025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768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30.07.2025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6444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30.07.2025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914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30.07.2025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7997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30.07.2025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835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164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30.07.2025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888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30.07.2025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0406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30.07.2025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6329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223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980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107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267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289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284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29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C9C0C-6F4B-4948-A42D-9E86BE515D27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306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C9C0C-6F4B-4948-A42D-9E86BE515D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30.07.2025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6A7F5-AA71-43C0-AC85-9BEAA78537C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1160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png"/><Relationship Id="rId4" Type="http://schemas.openxmlformats.org/officeDocument/2006/relationships/image" Target="../media/image67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45840" y="5262344"/>
            <a:ext cx="9098160" cy="909856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устройствам путевой автоматической и полуавтоматической блокировки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88" y="476672"/>
            <a:ext cx="8999508" cy="457979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3080" y="476672"/>
            <a:ext cx="3775354" cy="4579797"/>
          </a:xfrm>
          <a:prstGeom prst="rect">
            <a:avLst/>
          </a:prstGeom>
        </p:spPr>
      </p:pic>
      <p:pic>
        <p:nvPicPr>
          <p:cNvPr id="5" name="Рисунок 4" descr="Picture background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35917">
            <a:off x="5054473" y="2595630"/>
            <a:ext cx="1723390" cy="23869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489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954278" y="86840"/>
            <a:ext cx="7434072" cy="4892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устройствам путевой АБ и ПАБ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9144" y="4690871"/>
            <a:ext cx="9061704" cy="126187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Светофоры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автоматической блокировки автоматически принимают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запрещающее показание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входе поезда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ограждаемые ими блок-участки вследствие шунтирования колесными парами поезда рельсовой цепи соответствующего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блок-участка.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56" b="37252"/>
          <a:stretch/>
        </p:blipFill>
        <p:spPr bwMode="auto">
          <a:xfrm>
            <a:off x="9144" y="923545"/>
            <a:ext cx="9116568" cy="3529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5474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954278" y="86840"/>
            <a:ext cx="7434072" cy="4892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устройствам путевой АБ и ПАБ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8288" y="5632703"/>
            <a:ext cx="9079992" cy="122529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железнодорожной станции выходного светофора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исключается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соседней железнодорожной станцией выходных светофоров, проходных светофоров блок-постов для отправления поездов на этот же путь того же перегона в противоположном направлении.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303" y="903372"/>
            <a:ext cx="8021929" cy="4519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88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954278" y="86840"/>
            <a:ext cx="7434072" cy="4892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устройствам путевой АБ и ПАБ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242815"/>
            <a:ext cx="9079992" cy="261518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Устройства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автоматической и полуавтоматической блокировки, автоматической локомотивной сигнализации, применяемой как самостоятельное средство интервального регулирования движения поездов,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должны допускать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открытие выходного, проходного или локомотивного светофора до освобождения железнодорожным подвижным составом ограждаемого ими блок-участка или межстанционного (межпостового) перегона, а также самопроизвольное закрытие светофора в результате перехода питания с основных на резервные устройства, обеспечивающие электроснабжение железнодорожных потребителей.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23378" b="6618"/>
          <a:stretch/>
        </p:blipFill>
        <p:spPr>
          <a:xfrm>
            <a:off x="131769" y="676655"/>
            <a:ext cx="8816454" cy="3538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241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954278" y="86840"/>
            <a:ext cx="7434072" cy="4892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устройствам путевой АБ и ПАБ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928615"/>
            <a:ext cx="9070848" cy="179222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Блок-участок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часть железнодорожного перегона оборудованного автоматической блокировкой или автоматической локомотивной сигнализацией, применяемой как самостоятельное средство сигнализации и связи, которая может быть ограничена проходными светофорами, или проходным светофором и входным светофором железнодорожной станции, или выходным светофором и первым попутным светофором.</a:t>
            </a:r>
          </a:p>
        </p:txBody>
      </p:sp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0" t="4342" r="4582" b="4586"/>
          <a:stretch/>
        </p:blipFill>
        <p:spPr bwMode="auto">
          <a:xfrm>
            <a:off x="73152" y="777240"/>
            <a:ext cx="8950965" cy="4059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2747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954278" y="86840"/>
            <a:ext cx="7434072" cy="4892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устройствам путевой АБ и ПАБ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361687"/>
            <a:ext cx="9039834" cy="188366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Рельсовая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цепь: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устройство контроля состояния путевого участка на основе электрической цепи, содержащей передатчик, приемник сигнального тока и рельсы, используемые в качестве проводников сигнального тока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Электрические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сигналы занятости рельсовой цепи блок-участка передаются в устройства управления светофором, которые обеспечивают включение на светофоре запрещающего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показания.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" y="646535"/>
            <a:ext cx="9039834" cy="3523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847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954278" y="86840"/>
            <a:ext cx="7434072" cy="4892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устройствам путевой АБ и ПАБ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636007"/>
            <a:ext cx="8951976" cy="222199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действия рельсовой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цепи. 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Рельсовая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линия каждого блок-участка (путевого или стрелочного участка на станции) изолируется от соседних путем устройства на границах участка четырех изолирующих стыков. На одном конце изолированного участка к рельсам присоединяется источник электрического тока, на противоположном конце в рельсовые нити включается специальный приемник электрического тока.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3040" y="576073"/>
            <a:ext cx="5696711" cy="4142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603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945" y="479783"/>
            <a:ext cx="7174738" cy="4247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954278" y="86840"/>
            <a:ext cx="7434072" cy="4892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устройствам путевой АБ и ПАБ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6576" y="4727447"/>
            <a:ext cx="9070848" cy="205740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0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свободности рельсовой цепи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подвижного состава приемник получает электропитание от источника и фиксирует свободность блок-участка, а при шунтировании рельсовых нитей колесной парой подвижного состава электропитание приемника исключается, и рельсовая цепь </a:t>
            </a:r>
            <a:r>
              <a:rPr lang="ru-RU" sz="20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фиксирует занятость блок-участка.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Аналогичная работа рельсовых цепей тональной частоты без изолирующих стыков обеспечивается применением источников электрического тока и приемников рельсовых цепей различных частот тонального диапазона.</a:t>
            </a:r>
          </a:p>
        </p:txBody>
      </p:sp>
    </p:spTree>
    <p:extLst>
      <p:ext uri="{BB962C8B-B14F-4D97-AF65-F5344CB8AC3E}">
        <p14:creationId xmlns:p14="http://schemas.microsoft.com/office/powerpoint/2010/main" val="3911914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954278" y="86840"/>
            <a:ext cx="7434072" cy="4892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устройствам путевой АБ и ПАБ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4818" name="Picture 2" descr="Picture background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4" r="3289"/>
          <a:stretch/>
        </p:blipFill>
        <p:spPr bwMode="auto">
          <a:xfrm>
            <a:off x="55984" y="576072"/>
            <a:ext cx="4683967" cy="5288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273419" y="3705571"/>
            <a:ext cx="4730621" cy="29471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контроля свободности/занятости блок-участков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 применение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 счета осей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счета осей фиксирует с помощью датчиков прохода колес количество осей на входе и выходе блок-участка. В случае, когда число осей на входе блок-участка соответствует числу осей на выходе система фиксирует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свободность блок-участка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при несоответствии –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занятость.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34824" name="Picture 8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3803" y="820240"/>
            <a:ext cx="3847108" cy="2885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0" name="Picture 4" descr="Picture background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70" t="43919" r="2858" b="10007"/>
          <a:stretch/>
        </p:blipFill>
        <p:spPr bwMode="auto">
          <a:xfrm>
            <a:off x="4863803" y="2684109"/>
            <a:ext cx="1569612" cy="1072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932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341" y="4656936"/>
            <a:ext cx="9103659" cy="209880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Технические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решения схем управления светофорами и других устройств в системах ЖАТ, а также рельсовых цепей построены на базе специальных безопасных принципах работы электрических схем, обеспечивающих фиксацию занятости рельсовой цепи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неисправности элементов рельсовой цепи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(аппаратура, дроссельные и бутлежные перемычки, изолирующие стыки и т.д.), то есть формирование защитного отказа. При неисправности элементов системы счета осей система также фиксирует занятость блок-участка.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708" y="1014116"/>
            <a:ext cx="8776659" cy="36755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51470" t="26325" r="11324" b="19024"/>
          <a:stretch/>
        </p:blipFill>
        <p:spPr>
          <a:xfrm>
            <a:off x="3390589" y="2783494"/>
            <a:ext cx="2330070" cy="1909466"/>
          </a:xfrm>
          <a:prstGeom prst="rect">
            <a:avLst/>
          </a:prstGeom>
        </p:spPr>
      </p:pic>
      <p:cxnSp>
        <p:nvCxnSpPr>
          <p:cNvPr id="10" name="Прямая со стрелкой 9"/>
          <p:cNvCxnSpPr/>
          <p:nvPr/>
        </p:nvCxnSpPr>
        <p:spPr>
          <a:xfrm flipH="1">
            <a:off x="8177739" y="2656346"/>
            <a:ext cx="6911" cy="575688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8198736" y="2560209"/>
            <a:ext cx="5021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7030A0"/>
                </a:solidFill>
              </a:rPr>
              <a:t>I</a:t>
            </a:r>
            <a:r>
              <a:rPr lang="ru-RU" sz="2000" b="1" dirty="0" smtClean="0">
                <a:solidFill>
                  <a:srgbClr val="7030A0"/>
                </a:solidFill>
              </a:rPr>
              <a:t>ф </a:t>
            </a:r>
            <a:endParaRPr lang="ru-RU" sz="2000" b="1" dirty="0">
              <a:solidFill>
                <a:srgbClr val="7030A0"/>
              </a:solidFill>
            </a:endParaRPr>
          </a:p>
        </p:txBody>
      </p:sp>
      <p:sp>
        <p:nvSpPr>
          <p:cNvPr id="12" name="Дуга 11"/>
          <p:cNvSpPr/>
          <p:nvPr/>
        </p:nvSpPr>
        <p:spPr>
          <a:xfrm rot="18861966">
            <a:off x="3025413" y="1831128"/>
            <a:ext cx="3060423" cy="3317701"/>
          </a:xfrm>
          <a:prstGeom prst="arc">
            <a:avLst/>
          </a:prstGeom>
          <a:ln w="38100">
            <a:solidFill>
              <a:srgbClr val="7030A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5416148" y="2221109"/>
            <a:ext cx="176938" cy="150126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4228178" y="1352634"/>
            <a:ext cx="5021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7030A0"/>
                </a:solidFill>
              </a:rPr>
              <a:t>I</a:t>
            </a:r>
            <a:r>
              <a:rPr lang="ru-RU" sz="2000" b="1" i="1" dirty="0" smtClean="0">
                <a:solidFill>
                  <a:srgbClr val="7030A0"/>
                </a:solidFill>
              </a:rPr>
              <a:t>б</a:t>
            </a:r>
            <a:r>
              <a:rPr lang="ru-RU" sz="2000" b="1" dirty="0" smtClean="0">
                <a:solidFill>
                  <a:srgbClr val="7030A0"/>
                </a:solidFill>
              </a:rPr>
              <a:t> </a:t>
            </a:r>
            <a:endParaRPr lang="ru-RU" sz="2000" b="1" dirty="0">
              <a:solidFill>
                <a:srgbClr val="7030A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8203599" y="3144984"/>
            <a:ext cx="150119" cy="410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5" name="Прямая со стрелкой 24"/>
          <p:cNvCxnSpPr/>
          <p:nvPr/>
        </p:nvCxnSpPr>
        <p:spPr>
          <a:xfrm>
            <a:off x="2265703" y="2707164"/>
            <a:ext cx="705372" cy="0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H="1">
            <a:off x="1858455" y="1114817"/>
            <a:ext cx="672353" cy="0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2530808" y="721728"/>
            <a:ext cx="5021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7030A0"/>
                </a:solidFill>
              </a:rPr>
              <a:t>I</a:t>
            </a:r>
            <a:r>
              <a:rPr lang="ru-RU" sz="2000" b="1" dirty="0" smtClean="0">
                <a:solidFill>
                  <a:srgbClr val="7030A0"/>
                </a:solidFill>
              </a:rPr>
              <a:t>ф </a:t>
            </a:r>
            <a:endParaRPr lang="ru-RU" sz="2000" b="1" dirty="0">
              <a:solidFill>
                <a:srgbClr val="7030A0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881654" y="2413934"/>
            <a:ext cx="5021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7030A0"/>
                </a:solidFill>
              </a:rPr>
              <a:t>I</a:t>
            </a:r>
            <a:r>
              <a:rPr lang="ru-RU" sz="2000" b="1" dirty="0" smtClean="0">
                <a:solidFill>
                  <a:srgbClr val="7030A0"/>
                </a:solidFill>
              </a:rPr>
              <a:t> </a:t>
            </a:r>
            <a:endParaRPr lang="ru-RU" sz="2000" b="1" dirty="0">
              <a:solidFill>
                <a:srgbClr val="7030A0"/>
              </a:solidFill>
            </a:endParaRPr>
          </a:p>
        </p:txBody>
      </p:sp>
      <p:sp>
        <p:nvSpPr>
          <p:cNvPr id="24" name="Подзаголовок 2"/>
          <p:cNvSpPr txBox="1">
            <a:spLocks/>
          </p:cNvSpPr>
          <p:nvPr/>
        </p:nvSpPr>
        <p:spPr>
          <a:xfrm>
            <a:off x="945760" y="217343"/>
            <a:ext cx="7434072" cy="4892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устройствам путевой АБ и ПАБ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980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954278" y="86840"/>
            <a:ext cx="7434072" cy="4892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устройствам путевой АБ и ПАБ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553713"/>
            <a:ext cx="9144000" cy="215798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 системам ЖАТ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применяемым на инфраструктуре ОАО «РЖД»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относятся:</a:t>
            </a:r>
          </a:p>
          <a:p>
            <a:pPr marL="0" indent="0" algn="just">
              <a:buNone/>
            </a:pPr>
            <a:r>
              <a:rPr lang="ru-RU" sz="20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Системы автоматической локомотивной сигнализации (АЛС) – системы передачи на бортовые локомотивные устройства по рельсовому или радиоканалу информации о допустимой скорости движения и дополнительных условиях следования железнодорожного подвижного состава: ограничениях скорости, маршруте движения по железнодорожной станции.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4412" t="27450" r="8970" b="23532"/>
          <a:stretch/>
        </p:blipFill>
        <p:spPr>
          <a:xfrm>
            <a:off x="623830" y="669577"/>
            <a:ext cx="8094967" cy="388413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446520" y="4187953"/>
            <a:ext cx="1490472" cy="365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2742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4128" y="4297680"/>
            <a:ext cx="901586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0"/>
              </a:spcAft>
              <a:buAutoNum type="arabicPeriod"/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Основные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системы ЖАТ применяемые на инфраструктуре ОАО «РЖД». </a:t>
            </a:r>
            <a:endParaRPr lang="ru-RU" sz="20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0"/>
              </a:spcAft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Требования ПТЭ к устройствам путевой автоматической и полуавтоматической блокировки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spcAft>
                <a:spcPts val="0"/>
              </a:spcAft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Устройства автоматической локомотивной сигнализации (АЛС) в системах интервального регулирования движением поездов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spcAft>
                <a:spcPts val="0"/>
              </a:spcAft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Устройства ЖАТ на скоростных и высокоскоростных линиях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spcAft>
                <a:spcPts val="0"/>
              </a:spcAft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Требования к устройствам диспетчерской централизации и диспетчерскому контролю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движением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поездов.</a:t>
            </a:r>
            <a:endParaRPr lang="ru-RU" sz="20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17" y="596836"/>
            <a:ext cx="6584949" cy="3700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одзаголовок 2"/>
          <p:cNvSpPr txBox="1">
            <a:spLocks/>
          </p:cNvSpPr>
          <p:nvPr/>
        </p:nvSpPr>
        <p:spPr>
          <a:xfrm>
            <a:off x="954278" y="86840"/>
            <a:ext cx="7434072" cy="4892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устройствам путевой АБ и ПАБ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128" y="2096968"/>
            <a:ext cx="1950593" cy="220071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ПТЭ Раздел VI п.80-83,87-89</a:t>
            </a:r>
          </a:p>
          <a:p>
            <a:pPr marL="0" indent="0" algn="ctr"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и устройства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ж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.-д. автоматики и телемеханики.</a:t>
            </a:r>
          </a:p>
        </p:txBody>
      </p:sp>
    </p:spTree>
    <p:extLst>
      <p:ext uri="{BB962C8B-B14F-4D97-AF65-F5344CB8AC3E}">
        <p14:creationId xmlns:p14="http://schemas.microsoft.com/office/powerpoint/2010/main" val="3188543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/>
          <a:srcRect t="10451" b="5600"/>
          <a:stretch/>
        </p:blipFill>
        <p:spPr>
          <a:xfrm>
            <a:off x="324703" y="747986"/>
            <a:ext cx="8693222" cy="4090787"/>
          </a:xfrm>
          <a:prstGeom prst="rect">
            <a:avLst/>
          </a:prstGeom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954278" y="86840"/>
            <a:ext cx="7434072" cy="4892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устройствам путевой АБ и ПАБ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4008" y="4946903"/>
            <a:ext cx="8997696" cy="191109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 системам ЖАТ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применяемым на инфраструктуре ОАО «РЖД»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относятся:</a:t>
            </a:r>
          </a:p>
          <a:p>
            <a:pPr marL="0" indent="0" algn="just">
              <a:buNone/>
            </a:pPr>
            <a:r>
              <a:rPr lang="ru-RU" sz="20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Устройства контроля схода подвижного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состава (УКСПС)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устройства, предназначенное для обнаружения схода с рельсов железнодорожного подвижного состава или наличия волочащихся деталей железнодорожного подвижного состава.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478715" y="1677919"/>
            <a:ext cx="5724418" cy="3160854"/>
            <a:chOff x="524435" y="1325474"/>
            <a:chExt cx="5724418" cy="3160854"/>
          </a:xfrm>
        </p:grpSpPr>
        <p:sp>
          <p:nvSpPr>
            <p:cNvPr id="7" name="Скругленный прямоугольник 6"/>
            <p:cNvSpPr/>
            <p:nvPr/>
          </p:nvSpPr>
          <p:spPr>
            <a:xfrm>
              <a:off x="2395182" y="1325474"/>
              <a:ext cx="989463" cy="327546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tx1"/>
                  </a:solidFill>
                </a:rPr>
                <a:t>УКСПС  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524435" y="1922929"/>
              <a:ext cx="5620871" cy="25517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54052" y="1665261"/>
              <a:ext cx="3094801" cy="2209689"/>
            </a:xfrm>
            <a:prstGeom prst="rect">
              <a:avLst/>
            </a:prstGeom>
          </p:spPr>
        </p:pic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141130" y="2998775"/>
              <a:ext cx="1798476" cy="1487553"/>
            </a:xfrm>
            <a:prstGeom prst="rect">
              <a:avLst/>
            </a:prstGeom>
          </p:spPr>
        </p:pic>
      </p:grp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/>
          <a:srcRect r="10234"/>
          <a:stretch/>
        </p:blipFill>
        <p:spPr>
          <a:xfrm>
            <a:off x="115453" y="1760599"/>
            <a:ext cx="2434660" cy="1936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98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954278" y="86840"/>
            <a:ext cx="7434072" cy="4892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устройствам путевой АБ и ПАБ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846319"/>
            <a:ext cx="9052560" cy="192938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 системам ЖАТ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применяемым на инфраструктуре ОАО «РЖД»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относятся:</a:t>
            </a:r>
          </a:p>
          <a:p>
            <a:pPr marL="0" indent="0" algn="just">
              <a:buNone/>
            </a:pPr>
            <a:r>
              <a:rPr lang="ru-RU" sz="2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Системы электрической централизации стрелок и светофоров (ЭЦ) – системы централизованного управления и контроля ЖАТ на железнодорожных станциях с обеспечением установленных требований безопасности движения поездов и заданной пропускной способности.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b="35522"/>
          <a:stretch/>
        </p:blipFill>
        <p:spPr>
          <a:xfrm>
            <a:off x="427282" y="649224"/>
            <a:ext cx="8510040" cy="4224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430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954278" y="86840"/>
            <a:ext cx="7434072" cy="4892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устройствам путевой АБ и ПАБ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4008" y="4892039"/>
            <a:ext cx="9006840" cy="189280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 системам ЖАТ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применяемым на инфраструктуре ОАО «РЖД»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относятся:</a:t>
            </a:r>
          </a:p>
          <a:p>
            <a:pPr marL="0" indent="0" algn="just">
              <a:buNone/>
            </a:pPr>
            <a:r>
              <a:rPr lang="ru-RU" sz="2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Системы диспетчерской централизации – системы телемеханического централизованного управления устройствами железнодорожной автоматики и телемеханики на железнодорожных станциях и перегонах диспетчерского участка и контроля их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состояния.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07" r="9283"/>
          <a:stretch/>
        </p:blipFill>
        <p:spPr bwMode="auto">
          <a:xfrm>
            <a:off x="635052" y="658369"/>
            <a:ext cx="7864751" cy="4233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1712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954278" y="86840"/>
            <a:ext cx="7434072" cy="4892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устройствам путевой АБ и ПАБ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2296" y="4809743"/>
            <a:ext cx="8951976" cy="188366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 системам ЖАТ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применяемым на инфраструктуре ОАО «РЖД»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относятся:</a:t>
            </a:r>
          </a:p>
          <a:p>
            <a:pPr marL="0" indent="0" algn="just">
              <a:buNone/>
            </a:pPr>
            <a:r>
              <a:rPr lang="ru-RU" sz="2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Системы диспетчерского контроля и диагностики – системы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телеконтроля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состояний и телеизмерений параметров объектов железнодорожной автоматики и телемеханики на железнодорожных станциях и перегонах диспетчерского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участка.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7557" t="4194" r="12070" b="3519"/>
          <a:stretch/>
        </p:blipFill>
        <p:spPr>
          <a:xfrm>
            <a:off x="388562" y="641180"/>
            <a:ext cx="5345502" cy="416856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8729" y="1775639"/>
            <a:ext cx="3775543" cy="3034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822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954278" y="86840"/>
            <a:ext cx="7434072" cy="4892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устройствам путевой АБ и ПАБ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4864" y="4379975"/>
            <a:ext cx="9043416" cy="247802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 системам ЖАТ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применяемым на инфраструктуре ОАО «РЖД»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относятся:</a:t>
            </a:r>
          </a:p>
          <a:p>
            <a:pPr marL="0" indent="0" algn="just">
              <a:buNone/>
            </a:pPr>
            <a:r>
              <a:rPr lang="ru-RU" sz="2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Системы горочной механизации и автоматизации – системы сортировочной горки, реализующие функции управления и контроля приема, надвига и роспуска составов железнодорожных вагонов, свободного скатывания и накопления вагонов в сортировочном парке, формирования и отправления железнодорожных поездов с железнодорожной станции, мониторинга и диагностики технических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034"/>
          <a:stretch/>
        </p:blipFill>
        <p:spPr bwMode="auto">
          <a:xfrm>
            <a:off x="1195744" y="640080"/>
            <a:ext cx="6761656" cy="3739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006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31"/>
          <a:stretch/>
        </p:blipFill>
        <p:spPr bwMode="auto">
          <a:xfrm>
            <a:off x="1701677" y="481901"/>
            <a:ext cx="5939274" cy="4769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954278" y="86840"/>
            <a:ext cx="7434072" cy="4892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устройствам путевой АБ и ПАБ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157215"/>
            <a:ext cx="9144000" cy="160934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 системам ЖАТ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применяемым на инфраструктуре ОАО «РЖД»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относятся:</a:t>
            </a:r>
          </a:p>
          <a:p>
            <a:pPr marL="0" indent="0" algn="just">
              <a:buNone/>
            </a:pPr>
            <a:r>
              <a:rPr lang="ru-RU" sz="2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Системы маневровой локомотивной сигнализации – автоматическая локомотивная сигнализация, предназначенная для управления и обеспечения безопасности движения маневровых составов.</a:t>
            </a:r>
          </a:p>
        </p:txBody>
      </p:sp>
    </p:spTree>
    <p:extLst>
      <p:ext uri="{BB962C8B-B14F-4D97-AF65-F5344CB8AC3E}">
        <p14:creationId xmlns:p14="http://schemas.microsoft.com/office/powerpoint/2010/main" val="3074188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954278" y="86840"/>
            <a:ext cx="7434072" cy="4892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устройствам путевой АБ и ПАБ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73152" y="4343399"/>
            <a:ext cx="8951976" cy="251460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 системам ЖАТ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применяемым на инфраструктуре ОАО «РЖД»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относятся:</a:t>
            </a:r>
          </a:p>
          <a:p>
            <a:pPr marL="0" indent="0" algn="just">
              <a:buNone/>
            </a:pPr>
            <a:r>
              <a:rPr lang="ru-RU" sz="2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Системы автоматической переездной и пешеходной светофорной сигнализации – системы автоматического включения при приближении железнодорожного поезда сигнальных показаний переездных и пешеходных светофоров и звуковой сигнализации, запрещающих движение через железнодорожный переезд автотранспорту и пешеходов на пешеходных переходах.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10878" b="13585"/>
          <a:stretch/>
        </p:blipFill>
        <p:spPr>
          <a:xfrm>
            <a:off x="778781" y="676656"/>
            <a:ext cx="7785066" cy="369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627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954278" y="86840"/>
            <a:ext cx="7434072" cy="4892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устройствам путевой АБ и ПАБ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5720" y="4873751"/>
            <a:ext cx="9025128" cy="19202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 системам ЖАТ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применяемым на инфраструктуре ОАО «РЖД»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относятся:</a:t>
            </a:r>
          </a:p>
          <a:p>
            <a:pPr marL="0" indent="0" algn="just">
              <a:buNone/>
            </a:pPr>
            <a:r>
              <a:rPr lang="ru-RU" sz="2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Системы ключевой зависимости стрелок и светофоров – электромеханические системы, обеспечивающие взаимное замыкание нецентрализованных стрелок и светофоров посредством контроля наличия в аппарате централизации ключей стрелочных замков.</a:t>
            </a:r>
          </a:p>
        </p:txBody>
      </p:sp>
      <p:pic>
        <p:nvPicPr>
          <p:cNvPr id="614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" y="855345"/>
            <a:ext cx="3207698" cy="2135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3423" y="635125"/>
            <a:ext cx="6067425" cy="4238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7165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954278" y="86840"/>
            <a:ext cx="7434072" cy="4892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устройствам путевой АБ и ПАБ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6576" y="4965191"/>
            <a:ext cx="9061704" cy="1828801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 системам ЖАТ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применяемым на инфраструктуре ОАО «РЖД»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относятся:</a:t>
            </a:r>
          </a:p>
          <a:p>
            <a:pPr marL="0" indent="0" algn="just">
              <a:buNone/>
            </a:pPr>
            <a:r>
              <a:rPr lang="ru-RU" sz="2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Системы счета осей – системы, обеспечивающие контроль свободности/занятости участков пути путем счета колесных пар железнодорожного подвижного состава, проследовавших через точки установки датчиков.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21000" b="7601"/>
          <a:stretch/>
        </p:blipFill>
        <p:spPr>
          <a:xfrm>
            <a:off x="13684" y="806114"/>
            <a:ext cx="9107488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832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954278" y="86840"/>
            <a:ext cx="7434072" cy="4892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устройствам путевой АБ и ПАБ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5720" y="4709159"/>
            <a:ext cx="9015984" cy="205740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настоящее время в проектах оборудования и модернизации ЖАТ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применяются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современные системы интервального регулирования, автоматической локомотивной сигнализации, электрической и диспетчерской централизации, диспетчерского контроля и диагностики, горочной механизации и автоматизации, автоматической переездной и пешеходной светофорной сигнализации, </a:t>
            </a:r>
            <a:r>
              <a:rPr lang="ru-RU" sz="20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выполненные на базе микропроцессорных аппаратно-программных средств.</a:t>
            </a:r>
          </a:p>
        </p:txBody>
      </p:sp>
      <p:pic>
        <p:nvPicPr>
          <p:cNvPr id="7170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869" y="651601"/>
            <a:ext cx="7104889" cy="4057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7565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954278" y="86840"/>
            <a:ext cx="7434072" cy="4892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устройствам путевой АБ и ПАБ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2296" y="5248655"/>
            <a:ext cx="8951976" cy="153619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Железнодорожная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автоматика и телемеханика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подсистема инфраструктуры железнодорожного транспорта, включающая в себя комплекс технических сооружений и устройств сигнализации, централизации и блокировки, обеспечивающих управление движением поездов на перегонах и станциях и маневровой работой.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23526" r="5821" b="1950"/>
          <a:stretch/>
        </p:blipFill>
        <p:spPr>
          <a:xfrm>
            <a:off x="252415" y="705678"/>
            <a:ext cx="8611737" cy="4542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325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954278" y="86840"/>
            <a:ext cx="7434072" cy="4892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устройствам путевой АБ и ПАБ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315967"/>
            <a:ext cx="9144000" cy="254203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целях обеспечения безопасности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железнодорожной автоматики и телемеханике, составным частям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элементам составных частей железнодорожной автоматики и телемеханики устанавливаются следующие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требования: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все составные части автоматики и телемеханики и элементы составных частей автоматики и телемеханики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обеспечивать безопасное движение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железнодорожного подвижного состава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установленной скоростью и минимальным интервалом следования;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539" y="576072"/>
            <a:ext cx="6360922" cy="3829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6485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954278" y="86840"/>
            <a:ext cx="7434072" cy="4892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устройствам путевой АБ и ПАБ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837177"/>
            <a:ext cx="9144000" cy="195681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б)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диспетчерская централизация и диспетчерский контроль движения поездов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обеспечивать:</a:t>
            </a:r>
          </a:p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централизованное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стрелками и светофорами одной или нескольких станций и перегонов железнодорожного пути из одного диспетчерского центра с обеспечением резервного управления устройствами электрической централизации на этих станциях и путевых постах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15" t="10151"/>
          <a:stretch/>
        </p:blipFill>
        <p:spPr bwMode="auto">
          <a:xfrm>
            <a:off x="602964" y="690016"/>
            <a:ext cx="8136699" cy="4147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7512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954278" y="86840"/>
            <a:ext cx="7434072" cy="4892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устройствам путевой АБ и ПАБ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901185"/>
            <a:ext cx="8951976" cy="178307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б)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диспетчерская централизация и диспетчерский контроль движения поездов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обеспечивать:</a:t>
            </a:r>
          </a:p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непрерывный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положения стрелок и свободности (занятости) перегонов, путей на станциях и прилегающих к станциям блок-участках, а также показаний входных, маршрутных и выходных светофоров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533" y="656664"/>
            <a:ext cx="8919221" cy="4163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690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954278" y="86840"/>
            <a:ext cx="7434072" cy="4892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устройствам путевой АБ и ПАБ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7432" y="4767665"/>
            <a:ext cx="9079992" cy="132587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б)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диспетчерская централизация и диспетчерский контроль движения поездов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обеспечивать:</a:t>
            </a:r>
          </a:p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непрерывный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технического состояния устройств сигнализации, централизации и блокировки на станциях и перегонах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794" t="4582"/>
          <a:stretch/>
        </p:blipFill>
        <p:spPr>
          <a:xfrm>
            <a:off x="54864" y="941832"/>
            <a:ext cx="5284694" cy="34600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40882" b="17810"/>
          <a:stretch/>
        </p:blipFill>
        <p:spPr>
          <a:xfrm>
            <a:off x="5348702" y="941831"/>
            <a:ext cx="3697940" cy="346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964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954278" y="86840"/>
            <a:ext cx="7434072" cy="4892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устройствам путевой АБ и ПАБ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800601"/>
            <a:ext cx="9079992" cy="197510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б)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диспетчерская централизация и диспетчерский контроль движения поездов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обеспечивать:</a:t>
            </a:r>
          </a:p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возможность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параметров движения при ложной занятости блок-участков, включая экстренную остановку железнодорожного подвижного состава и передачу разрешения на движение железнодорожного подвижного состава для проследования светофора с запрещающим показанием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2977" r="794" b="2512"/>
          <a:stretch/>
        </p:blipFill>
        <p:spPr>
          <a:xfrm>
            <a:off x="206262" y="662834"/>
            <a:ext cx="8667467" cy="4051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395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954278" y="86840"/>
            <a:ext cx="7434072" cy="4892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устройствам путевой АБ и ПАБ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679538"/>
            <a:ext cx="9144000" cy="167335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б)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диспетчерская централизация и диспетчерский контроль движения поездов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обеспечивать:</a:t>
            </a:r>
          </a:p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передачу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необходимых данных для оповещения пассажиров о движении поездов, а также оповещения работников, выполняющих работы на железнодорожных путях, о приближении поезда;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50398"/>
          <a:stretch/>
        </p:blipFill>
        <p:spPr>
          <a:xfrm>
            <a:off x="18288" y="912210"/>
            <a:ext cx="9087324" cy="3431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408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954278" y="86840"/>
            <a:ext cx="7434072" cy="4892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устройствам путевой АБ и ПАБ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3959353"/>
            <a:ext cx="9144000" cy="282549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целях обеспечения безопасности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железнодорожной автоматики и телемеханике, составным частям и элементам составных частей железнодорожной автоматики и телемеханики устанавливаются следующие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в)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сигнализация, централизация и блокировка на станциях и перегонах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должна обеспечивать:</a:t>
            </a:r>
          </a:p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пропуск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поездов по установленным непересекающимся маршрутам с установленными скоростями в обоих направлениях на станциях и по каждому пути перегона;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7" b="20321"/>
          <a:stretch/>
        </p:blipFill>
        <p:spPr bwMode="auto">
          <a:xfrm>
            <a:off x="1101895" y="621792"/>
            <a:ext cx="7138838" cy="3374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7344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954278" y="86840"/>
            <a:ext cx="7434072" cy="4892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устройствам путевой АБ и ПАБ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239513"/>
            <a:ext cx="9144000" cy="161848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сигнализация, централизация и блокировка на станциях и перегонах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должна обеспечивать:</a:t>
            </a:r>
          </a:p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предотвращение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(блокирование) входа железнодорожного подвижного состава на участок железнодорожного пути, который занят другим железнодорожным подвижным составом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24"/>
          <a:stretch/>
        </p:blipFill>
        <p:spPr bwMode="auto">
          <a:xfrm>
            <a:off x="886967" y="713232"/>
            <a:ext cx="7626097" cy="4603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4170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954278" y="86840"/>
            <a:ext cx="7434072" cy="4892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устройствам путевой АБ и ПАБ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892041"/>
            <a:ext cx="9070848" cy="196595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сигнализация, централизация и блокировка на станциях и перегонах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должна обеспечивать:</a:t>
            </a:r>
          </a:p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положения железнодорожного подвижного состава, перевод стрелок, контроль их положения и наружное запирание при приготовлении маршрута, а также управление светофорами и выполнение требуемой последовательности взаимозависимых операций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5756" b="20198"/>
          <a:stretch/>
        </p:blipFill>
        <p:spPr>
          <a:xfrm>
            <a:off x="896861" y="624787"/>
            <a:ext cx="7548905" cy="4218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420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954278" y="86840"/>
            <a:ext cx="7434072" cy="4892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устройствам путевой АБ и ПАБ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431537"/>
            <a:ext cx="9144000" cy="14264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сигнализация, централизация и блокировка на станциях и перегонах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должна обеспечивать:</a:t>
            </a:r>
          </a:p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технического состояния устройств и технических средств и при необходимости их резервирование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68" y="724094"/>
            <a:ext cx="8640064" cy="4559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413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954278" y="86840"/>
            <a:ext cx="7434072" cy="4892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устройствам путевой АБ и ПАБ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4008" y="5257799"/>
            <a:ext cx="8951976" cy="153619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Подсистема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инфраструктуры Железнодорожная автоматика и телемеханика (далее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себя ряд технических средств управления и обеспечения безопасности движения, которыми в соответствии с проектной документацией оборудуют станции, перегоны сортировочные горки в зависимости от размеров движения и условий работы участков.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278" y="576072"/>
            <a:ext cx="7273404" cy="470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065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954278" y="86840"/>
            <a:ext cx="7434072" cy="4892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устройствам путевой АБ и ПАБ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504689"/>
            <a:ext cx="9144000" cy="135331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сигнализация, централизация и блокировка на станциях и перегонах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должна обеспечивать:</a:t>
            </a:r>
          </a:p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автоматическое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оповещение о приближении поезда на железнодорожных станциях;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"/>
          <a:stretch/>
        </p:blipFill>
        <p:spPr bwMode="auto">
          <a:xfrm>
            <a:off x="954278" y="694945"/>
            <a:ext cx="7513066" cy="4884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880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954278" y="86840"/>
            <a:ext cx="7434072" cy="4892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устройствам путевой АБ и ПАБ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586985"/>
            <a:ext cx="9144000" cy="127101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сигнализация, централизация и блокировка на станциях и перегонах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должна обеспечивать:</a:t>
            </a:r>
          </a:p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недопущение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перевода стрелок под железнодорожным подвижным составом;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283" y="694944"/>
            <a:ext cx="7338062" cy="4892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5082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954278" y="86840"/>
            <a:ext cx="7434072" cy="4892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устройствам путевой АБ и ПАБ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261105"/>
            <a:ext cx="9144000" cy="259689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целях обеспечения безопасности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железнодорожной автоматики и телемеханике, составным частям и элементам составных частей железнодорожной автоматики и телемеханики устанавливаются следующие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г) железнодорожная автоматика и телемеханика на сортировочных станциях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должна обеспечивать:</a:t>
            </a:r>
          </a:p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непрерывное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бесперебойное и безопасное расформирование составов с расчетной (проектной) скоростью, безопасность сортировки вагонов;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b="9253"/>
          <a:stretch/>
        </p:blipFill>
        <p:spPr>
          <a:xfrm>
            <a:off x="1499279" y="654410"/>
            <a:ext cx="5940451" cy="369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386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954278" y="86840"/>
            <a:ext cx="7434072" cy="4892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устройствам путевой АБ и ПАБ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312665"/>
            <a:ext cx="9144000" cy="151790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железнодорожная автоматика и телемеханика на сортировочных станциях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должна обеспечивать:</a:t>
            </a:r>
          </a:p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индивидуальное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стрелками;</a:t>
            </a:r>
          </a:p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исключение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выхода железнодорожного подвижного состава в зону роспуска;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686" t="14373" r="1792" b="6721"/>
          <a:stretch/>
        </p:blipFill>
        <p:spPr>
          <a:xfrm>
            <a:off x="683812" y="674952"/>
            <a:ext cx="8013722" cy="4582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506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954278" y="86840"/>
            <a:ext cx="7434072" cy="4892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устройствам путевой АБ и ПАБ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9144" y="4946905"/>
            <a:ext cx="9134856" cy="191109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железнодорожная автоматика и телемеханика на сортировочных станциях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должна обеспечивать:</a:t>
            </a:r>
          </a:p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положения стрелок и занятости стрелочных секций;</a:t>
            </a:r>
          </a:p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недопущение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перевода стрелки под железнодорожным подвижным составом;</a:t>
            </a:r>
          </a:p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управление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контроль надвигом и роспуском;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7016" t="33497" r="-299" b="451"/>
          <a:stretch/>
        </p:blipFill>
        <p:spPr>
          <a:xfrm>
            <a:off x="219172" y="643631"/>
            <a:ext cx="8714800" cy="4348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026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954278" y="86840"/>
            <a:ext cx="7434072" cy="4892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устройствам путевой АБ и ПАБ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718303"/>
            <a:ext cx="8951976" cy="213969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целях обеспечения безопасности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железнодорожной автоматики и телемеханике, составным частям и элементам составных частей железнодорожной автоматики и телемеханики устанавливаются следующие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требования: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д)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 технической диагностики и мониторинга должна обеспечивать контроль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предотказного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состояния устройств железнодорожной автоматики и телемеханики;</a:t>
            </a:r>
          </a:p>
        </p:txBody>
      </p:sp>
      <p:pic>
        <p:nvPicPr>
          <p:cNvPr id="13314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60" b="11040"/>
          <a:stretch/>
        </p:blipFill>
        <p:spPr bwMode="auto">
          <a:xfrm>
            <a:off x="583692" y="635507"/>
            <a:ext cx="8005480" cy="4082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3929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954278" y="86840"/>
            <a:ext cx="7434072" cy="4892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устройствам путевой АБ и ПАБ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718303"/>
            <a:ext cx="8951976" cy="213969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целях обеспечения безопасности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железнодорожной автоматики и телемеханике, составным частям и элементам составных частей железнодорожной автоматики и телемеханики устанавливаются следующие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требования: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е)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железнодорожная автоматика и телемеханика должна быть совместима с другими подсистемами инфраструктуры железнодорожного транспорта и железнодорожным подвижным составом;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22243" b="8486"/>
          <a:stretch/>
        </p:blipFill>
        <p:spPr>
          <a:xfrm>
            <a:off x="954278" y="696659"/>
            <a:ext cx="7441548" cy="4021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490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954278" y="86840"/>
            <a:ext cx="7434072" cy="4892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устройствам путевой АБ и ПАБ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105656"/>
            <a:ext cx="8951976" cy="275234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целях обеспечения безопасности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железнодорожной автоматики и телемеханике, составным частям и элементам составных частей железнодорожной автоматики и телемеханики устанавливаются следующие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ж)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железнодорожная автоматика и телемеханика, составные части железнодорожной автоматики и телемеханики и элементы составных частей железнодорожной автоматики и телемеханики должны сохранять работоспособное состояние во всех предусмотренных при проектировании условиях и режимах в течение установленных для них сроков службы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8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3126" y="663559"/>
            <a:ext cx="6556375" cy="3442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0821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954278" y="86840"/>
            <a:ext cx="7434072" cy="4892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устройствам путевой АБ и ПАБ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2752345"/>
            <a:ext cx="9144000" cy="410565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Перегоны и железнодорожные станции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скоростных и высокоскоростных линиях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оборудуются: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*автоматической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блокировкой или автоматической локомотивной сигнализацией как самостоятельным средством интервального регулирования движения поездов как с фиксированными, так и с изменяемыми от скорости движения поезда («подвижными») границами блок-участков;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*автоматической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локомотивной сигнализацией непрерывного типа;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*электрической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централизацией стрелок и светофоров;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*устройствами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диспетчерской централизации и (или) диспетчерского контроля за движением поездов;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*системами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диагностики и мониторинга устройств железнодорожной автоматики и телемеханики.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34927" b="6071"/>
          <a:stretch/>
        </p:blipFill>
        <p:spPr>
          <a:xfrm>
            <a:off x="1600199" y="576072"/>
            <a:ext cx="5770189" cy="2258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216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954278" y="86840"/>
            <a:ext cx="7434072" cy="4892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устройствам путевой АБ и ПАБ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553711"/>
            <a:ext cx="9144000" cy="230428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Для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пропуска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скоростных и высокоскоростных поездов в системах ЭЦ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предусматривают специальный режим работы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режим скоростного движения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включаемый дежурным по станции или диспетчером поездным. При включении такого режима устройства АЛС-ЕН подают посредством рельсовых цепей информацию на локомотивные устройства безопасности о соответствующем повышении допустимых скоростей движения, электрическое замыкание маршрутов ЭЦ выполняется предварительно при вступлении скоростного поезда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третий участок приближения к станции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3080" r="3355" b="7496"/>
          <a:stretch/>
        </p:blipFill>
        <p:spPr>
          <a:xfrm>
            <a:off x="873264" y="687223"/>
            <a:ext cx="7596099" cy="3866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285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954278" y="86840"/>
            <a:ext cx="7434072" cy="4892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устройствам путевой АБ и ПАБ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636007"/>
            <a:ext cx="8951976" cy="209397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Системы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ЖАТ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обеспечения безопасности движения, повышения пропускной способности линий, увеличения скоростей движения, а также для облегчения труда оперативного персонала, связанного с организацией движения поездов и производством маневров. При помощи систем устанавливаются маршруты следования поездов и маневровых составов и передаются указания работникам, связанным с движением поездов, о допускаемых скоростях движения.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2951" b="13884"/>
          <a:stretch/>
        </p:blipFill>
        <p:spPr>
          <a:xfrm>
            <a:off x="569654" y="630936"/>
            <a:ext cx="8203319" cy="3995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682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954278" y="86840"/>
            <a:ext cx="7434072" cy="4892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устройствам путевой АБ и ПАБ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663439"/>
            <a:ext cx="9070848" cy="208483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участках, где движение скоростных пассажирских поездов осуществляется со скоростями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более 160 км/ч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разрешается применять системы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автоблокировки с трехзначной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четырехзначной сигнализацией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автоматической локомотивной сигнализацией непрерывного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типа на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базе числового кода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(АЛСН).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АЛСН работает на частотах 25, 50 и 75 герц. Частота 50 герц применяется только на участках с электротягой постоянного тока и автономной тягой.</a:t>
            </a:r>
          </a:p>
          <a:p>
            <a:pPr marL="0" indent="0" algn="just">
              <a:buNone/>
            </a:pP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1475656" y="888178"/>
            <a:ext cx="7580596" cy="732647"/>
            <a:chOff x="1475656" y="879683"/>
            <a:chExt cx="7580596" cy="732647"/>
          </a:xfrm>
        </p:grpSpPr>
        <p:pic>
          <p:nvPicPr>
            <p:cNvPr id="8" name="Picture 10" descr="http://www.rusrailmodel.ru/img/scheme/CHC4T/01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2989" b="6788"/>
            <a:stretch/>
          </p:blipFill>
          <p:spPr bwMode="auto">
            <a:xfrm>
              <a:off x="3635896" y="1252290"/>
              <a:ext cx="1008112" cy="3600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Прямоугольник 8"/>
            <p:cNvSpPr/>
            <p:nvPr/>
          </p:nvSpPr>
          <p:spPr>
            <a:xfrm>
              <a:off x="7985223" y="1172121"/>
              <a:ext cx="1071029" cy="457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авая фигурная скобка 9"/>
            <p:cNvSpPr/>
            <p:nvPr/>
          </p:nvSpPr>
          <p:spPr>
            <a:xfrm rot="16200000">
              <a:off x="6134595" y="-295608"/>
              <a:ext cx="360040" cy="3341215"/>
            </a:xfrm>
            <a:prstGeom prst="rightBrac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5331906" y="879683"/>
              <a:ext cx="187371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</a:rPr>
                <a:t>три </a:t>
              </a:r>
              <a:r>
                <a:rPr lang="ru-RU" b="1" dirty="0" smtClean="0">
                  <a:solidFill>
                    <a:srgbClr val="C00000"/>
                  </a:solidFill>
                </a:rPr>
                <a:t>блок-участка</a:t>
              </a:r>
              <a:endParaRPr lang="ru-RU" b="1" dirty="0">
                <a:solidFill>
                  <a:srgbClr val="C00000"/>
                </a:solidFill>
              </a:endParaRPr>
            </a:p>
          </p:txBody>
        </p:sp>
        <p:sp>
          <p:nvSpPr>
            <p:cNvPr id="12" name="Правая фигурная скобка 11"/>
            <p:cNvSpPr/>
            <p:nvPr/>
          </p:nvSpPr>
          <p:spPr>
            <a:xfrm rot="16200000">
              <a:off x="2375756" y="307196"/>
              <a:ext cx="360040" cy="2160239"/>
            </a:xfrm>
            <a:prstGeom prst="rightBrac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1608497" y="899428"/>
              <a:ext cx="189455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 smtClean="0">
                  <a:solidFill>
                    <a:srgbClr val="C00000"/>
                  </a:solidFill>
                </a:rPr>
                <a:t>два блок-участка</a:t>
              </a:r>
              <a:endParaRPr lang="ru-RU" b="1" dirty="0">
                <a:solidFill>
                  <a:srgbClr val="C00000"/>
                </a:solidFill>
              </a:endParaRPr>
            </a:p>
          </p:txBody>
        </p:sp>
      </p:grpSp>
      <p:pic>
        <p:nvPicPr>
          <p:cNvPr id="14" name="Объект 3"/>
          <p:cNvPicPr>
            <a:picLocks noChangeAspect="1"/>
          </p:cNvPicPr>
          <p:nvPr/>
        </p:nvPicPr>
        <p:blipFill rotWithShape="1">
          <a:blip r:embed="rId3"/>
          <a:srcRect t="84894" b="5653"/>
          <a:stretch/>
        </p:blipFill>
        <p:spPr>
          <a:xfrm>
            <a:off x="56261" y="1556792"/>
            <a:ext cx="8926840" cy="747223"/>
          </a:xfrm>
          <a:prstGeom prst="rect">
            <a:avLst/>
          </a:prstGeom>
        </p:spPr>
      </p:pic>
      <p:pic>
        <p:nvPicPr>
          <p:cNvPr id="16" name="Picture 2" descr="https://konspekta.net/lektsiiorgimg/baza12/2370225804969.files/image06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0"/>
          <a:stretch/>
        </p:blipFill>
        <p:spPr bwMode="auto">
          <a:xfrm>
            <a:off x="1608497" y="2544235"/>
            <a:ext cx="6159536" cy="2024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4912" y="1155985"/>
            <a:ext cx="2142059" cy="46484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801368" y="2581645"/>
            <a:ext cx="38313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трехзначной сигнализацией 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801367" y="3489350"/>
            <a:ext cx="43434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четырехзначной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сигнализацией </a:t>
            </a:r>
            <a:endParaRPr lang="ru-RU" dirty="0"/>
          </a:p>
        </p:txBody>
      </p:sp>
      <p:pic>
        <p:nvPicPr>
          <p:cNvPr id="18" name="Picture 2" descr="https://konspekta.net/lektsiiorgimg/baza12/2370225804969.files/image06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34" t="27596" r="60215" b="59755"/>
          <a:stretch/>
        </p:blipFill>
        <p:spPr bwMode="auto">
          <a:xfrm>
            <a:off x="4878322" y="4122735"/>
            <a:ext cx="256033" cy="256032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https://konspekta.net/lektsiiorgimg/baza12/2370225804969.files/image06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9" t="27623" r="88823" b="59715"/>
          <a:stretch/>
        </p:blipFill>
        <p:spPr bwMode="auto">
          <a:xfrm>
            <a:off x="3703181" y="4122458"/>
            <a:ext cx="214746" cy="256309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https://konspekta.net/lektsiiorgimg/baza12/2370225804969.files/image06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64" t="27596" r="60215" b="60689"/>
          <a:stretch/>
        </p:blipFill>
        <p:spPr bwMode="auto">
          <a:xfrm>
            <a:off x="3872345" y="4133995"/>
            <a:ext cx="247869" cy="237114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https://konspekta.net/lektsiiorgimg/baza12/2370225804969.files/image06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9" t="27623" r="88823" b="59715"/>
          <a:stretch/>
        </p:blipFill>
        <p:spPr bwMode="auto">
          <a:xfrm>
            <a:off x="2729318" y="4133995"/>
            <a:ext cx="214746" cy="256309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https://konspekta.net/lektsiiorgimg/baza12/2370225804969.files/image06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9" t="27623" r="88823" b="59715"/>
          <a:stretch/>
        </p:blipFill>
        <p:spPr bwMode="auto">
          <a:xfrm>
            <a:off x="1928144" y="4122458"/>
            <a:ext cx="214746" cy="256309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https://konspekta.net/lektsiiorgimg/baza12/2370225804969.files/image06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55" t="27623" r="26127" b="61084"/>
          <a:stretch/>
        </p:blipFill>
        <p:spPr bwMode="auto">
          <a:xfrm>
            <a:off x="5913522" y="4136312"/>
            <a:ext cx="228600" cy="2286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7766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954278" y="86840"/>
            <a:ext cx="7434072" cy="4892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устройствам путевой АБ и ПАБ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4008" y="4206241"/>
            <a:ext cx="9079992" cy="265175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участках, где движение скоростных и высокоскоростных пассажирских поездов осуществляется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скоростью более 160 км/ч до 250 км/ч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включительно, 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 участков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интенсивным пригородным движением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поездов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устройства автоблокировки или автоматической локомотивной сигнализации, применяемой как самостоятельное средство интервального регулирования движения поездов,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дополняются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устройствами многозначной автоматической локомотивной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сигнализации (АЛС-ЕН)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другими системами обеспечения безопасности движения поездов (в том числе с использованием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радиоканала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АЛС РК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2905" y="810006"/>
            <a:ext cx="4380674" cy="316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82" t="31586" b="19044"/>
          <a:stretch/>
        </p:blipFill>
        <p:spPr bwMode="auto">
          <a:xfrm>
            <a:off x="476250" y="1179004"/>
            <a:ext cx="3670300" cy="2539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59734" y="936807"/>
            <a:ext cx="26550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Устройства АЛС-ЕН</a:t>
            </a:r>
            <a:endParaRPr lang="ru-RU" b="1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8121650" y="1784350"/>
            <a:ext cx="552450" cy="3175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917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954278" y="86840"/>
            <a:ext cx="7434072" cy="4892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устройствам путевой АБ и ПАБ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6575" y="4123945"/>
            <a:ext cx="9079992" cy="273405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Устройства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АЛС-ЕН работают на частоте 175 герц и обеспечивают передачу на локомотивные устройства безопасности информации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состоянии 5-ти впередилежащих блок-участков и допустимой скорости движения для реализации минимального межпоездного интервала. </a:t>
            </a: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Главные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пути железнодорожных станций с автономным управлением могут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передаваться 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диспетчерское управление средствами диспетчерской централизации для обеспечения установки маршрутов пропуска скоростных и высокоскоростных поездов по главным путям железнодорожных станций в правильном направлении и включения режима скоростного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движения.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468" y="608585"/>
            <a:ext cx="6239764" cy="3515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21749" t="14597" r="13042"/>
          <a:stretch/>
        </p:blipFill>
        <p:spPr>
          <a:xfrm>
            <a:off x="5559552" y="1427027"/>
            <a:ext cx="3501998" cy="269405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998464" y="1730757"/>
            <a:ext cx="585216" cy="1271016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5047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954278" y="86840"/>
            <a:ext cx="7434072" cy="4892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Скоростные и высокоскоростные поезда России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4008" y="5243623"/>
            <a:ext cx="9079992" cy="121615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«Сапсан»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высокоскоростной электропоезд, разработанный немецкой компанией Siemens специально для России. Максимальная скорость — 250 км/ч, эксплуатационная — около 200 км/ч. Состав — 10 вагонов, вместимость — до 604 пассажиров.</a:t>
            </a: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14" y="682180"/>
            <a:ext cx="9000878" cy="4411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1016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954278" y="86840"/>
            <a:ext cx="7434072" cy="4892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Скоростные и высокоскоростные поезда России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4008" y="5243623"/>
            <a:ext cx="9079992" cy="121615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«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Ласточка»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электропоезд, способный двигаться по железнодорожной магистрали со скоростью до 160 км/ч. Используется на других участках пассажирского сообщения страны, например, Москва — Нижний Новгород, Москва — Минск, Москва —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Иваново, Краснодарский край.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25"/>
          <a:stretch/>
        </p:blipFill>
        <p:spPr bwMode="auto">
          <a:xfrm>
            <a:off x="313581" y="649931"/>
            <a:ext cx="8580846" cy="4593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743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954278" y="86840"/>
            <a:ext cx="7434072" cy="4892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Скоростные и высокоскоростные поезда России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4008" y="6002575"/>
            <a:ext cx="9079992" cy="791417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«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Невский экспресс»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поезд скоростного типа на локомотивной тяге, способен разгоняться до 200 км/ч при средней путевой скорости движения до 160 км/ч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41" b="25138"/>
          <a:stretch/>
        </p:blipFill>
        <p:spPr bwMode="auto">
          <a:xfrm>
            <a:off x="1491841" y="706490"/>
            <a:ext cx="5812847" cy="2834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421" y="3174865"/>
            <a:ext cx="6800977" cy="29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176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954278" y="86840"/>
            <a:ext cx="7434072" cy="4892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Скоростные и высокоскоростные поезда России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8288" y="5824729"/>
            <a:ext cx="9079992" cy="92354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20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высокоскоростной магистрали (ВСМ) Москва — Санкт-Петербург. Протяжённость — 680 км, планируемая скорость — до 400 км/ч. Время в пути — 2 часа 15 минут (вместо текущих 3 часов 45 минут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6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2456" y="681936"/>
            <a:ext cx="6391656" cy="5142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1920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954278" y="86840"/>
            <a:ext cx="7434072" cy="4892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Скоростные и высокоскоростные поезда России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563663"/>
            <a:ext cx="9079992" cy="121615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20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ВСМ Москва — Казань — Екатеринбург. Протяжённость — около 1 500 км, планируемая скорость — до 400 км/ч. Время в пути между Москвой и Казанью — около 3,5 часов (вместо текущих 11 часов). Предполагаемый срок ввода в эксплуатацию первого участка — 2027–2030 годы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90"/>
          <a:stretch/>
        </p:blipFill>
        <p:spPr bwMode="auto">
          <a:xfrm>
            <a:off x="603743" y="620015"/>
            <a:ext cx="8268905" cy="4899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5501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954278" y="86840"/>
            <a:ext cx="7434072" cy="4892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устройствам путевой АБ и ПАБ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1065304"/>
            <a:ext cx="9079992" cy="5767032"/>
          </a:xfrm>
        </p:spPr>
        <p:txBody>
          <a:bodyPr>
            <a:normAutofit fontScale="92500" lnSpcReduction="10000"/>
          </a:bodyPr>
          <a:lstStyle/>
          <a:p>
            <a:pPr marL="457200" indent="-457200" algn="just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 в себя железнодорожная автоматика и телемеханика и для чего служит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457200" indent="-457200" algn="just"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основным системам ЖАТ применяемым на инфраструктуре ОАО «РЖД»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относятся системы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интервального регулирования движения поездов (СИРДП) для обеспечения интервального движения на перегоне. Назовите эти системы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происходит с показаниями на светофорах при неисправности устройств управления светофорами и чем это достигается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457200" indent="-457200" algn="just"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происходит со светофорами АБ при входе поезда на ограждаемые ими блок-участки и почему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457200" indent="-457200" algn="just"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не должны допускать устройства АБ, ПАБ, АЛСО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457200" indent="-457200" algn="just"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Опишите принцип действия рельсовой цепи.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Поясните работу рельсовой цепи с применением систем счета осей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основным системам ЖАТ применяемым на инфраструктуре ОАО «РЖД» относятся: 2. Системы автоматической локомотивной сигнализации (АЛС). Дайте характеристику данной системе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Дайте характеристику системе АЛС-ЕН, где применяется и её отличие от других систем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Назовите требования к составным частям автоматики и телемеханики и элементам составных частей автоматики и телемеханики.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10023" y="576072"/>
            <a:ext cx="2897529" cy="405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002060"/>
                </a:solidFill>
              </a:rPr>
              <a:t>Закрепление материала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6768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4592" y="211385"/>
            <a:ext cx="8897112" cy="2517173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Актуализация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домашнего задания: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ПТЭ Раздел VI п.80-83,87-89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и устройства ж.-д. автоматики и телемеханики.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Проработка конспекта занятия и специальной технической литературы.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Подготовить реферат по теме: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устройствам путевой автоматической и полуавтоматической блокировки.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613916" y="2950959"/>
            <a:ext cx="6172200" cy="421556"/>
          </a:xfrm>
        </p:spPr>
        <p:txBody>
          <a:bodyPr>
            <a:normAutofit/>
          </a:bodyPr>
          <a:lstStyle/>
          <a:p>
            <a:r>
              <a:rPr lang="ru-RU" sz="20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Опережающее задание по следующей теме: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42316" y="3550224"/>
            <a:ext cx="86593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электрической централизации стрелок и сигналов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4592" y="3950334"/>
            <a:ext cx="889711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Требования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ПТЭ к электрической централизации стрелок и светофоров, приводам и замыкателям централизованных стрелок, устройствам ключевой зависимости стрелок и сигналов, станционной блокировке.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Устройства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механизации и автоматизации сортировочных горок; горочная автоматическая централизация.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Порядок пользования аппаратами СЦБ.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Порядок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производства работ при ремонте и переоборудовании устройств СЦБ. </a:t>
            </a:r>
          </a:p>
        </p:txBody>
      </p:sp>
    </p:spTree>
    <p:extLst>
      <p:ext uri="{BB962C8B-B14F-4D97-AF65-F5344CB8AC3E}">
        <p14:creationId xmlns:p14="http://schemas.microsoft.com/office/powerpoint/2010/main" val="3361901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954278" y="86840"/>
            <a:ext cx="7434072" cy="4892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устройствам путевой АБ и ПАБ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3890581"/>
            <a:ext cx="8951976" cy="296741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 системам ЖАТ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применяемым на инфраструктуре ОАО «РЖД»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относятся:</a:t>
            </a:r>
          </a:p>
          <a:p>
            <a:pPr marL="0" indent="0" algn="just">
              <a:buNone/>
            </a:pPr>
            <a:r>
              <a:rPr lang="ru-RU" sz="2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Системы интервального регулирования движения поездов (СИРДП) для обеспечения интервального движения на перегоне: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автоматическая локомотивная сигнализация как самостоятельное средство интервального регулирования движения поездов (АЛСО)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которой движение поездов на перегоне осуществляется по сигналам локомотивных светофоров, а раздельными пунктами являются сигнальные знаки «Граница блок-участка»;</a:t>
            </a:r>
          </a:p>
        </p:txBody>
      </p:sp>
      <p:pic>
        <p:nvPicPr>
          <p:cNvPr id="5122" name="Picture 2" descr="https://avatars.mds.yandex.net/get-entity_search/2448268/794514540/S600xU_2x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82" b="6473"/>
          <a:stretch/>
        </p:blipFill>
        <p:spPr bwMode="auto">
          <a:xfrm>
            <a:off x="1185363" y="766658"/>
            <a:ext cx="6971902" cy="3060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662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106" y="0"/>
            <a:ext cx="9122750" cy="110799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66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  <a:endParaRPr lang="ru-RU" sz="6600" b="1" dirty="0">
              <a:solidFill>
                <a:srgbClr val="C00000"/>
              </a:solidFill>
            </a:endParaRPr>
          </a:p>
        </p:txBody>
      </p:sp>
      <p:pic>
        <p:nvPicPr>
          <p:cNvPr id="614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06" y="969264"/>
            <a:ext cx="9122750" cy="5888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9562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954278" y="86840"/>
            <a:ext cx="7434072" cy="4892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устройствам путевой АБ и ПАБ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6576" y="4808627"/>
            <a:ext cx="9073605" cy="192938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Системы интервального регулирования движения поездов (СИРДП) для обеспечения интервального движения на перегоне: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автоматическая блокировка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система интервального регулирования движения железнодорожных поездов, попутно следующих по железнодорожному перегону с помощью сигналов проходных светофоров, установленных на границах блок-участков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54121" b="28821"/>
          <a:stretch/>
        </p:blipFill>
        <p:spPr>
          <a:xfrm>
            <a:off x="229558" y="798560"/>
            <a:ext cx="8219429" cy="1051561"/>
          </a:xfrm>
          <a:prstGeom prst="rect">
            <a:avLst/>
          </a:prstGeom>
        </p:spPr>
      </p:pic>
      <p:grpSp>
        <p:nvGrpSpPr>
          <p:cNvPr id="7" name="Группа 6"/>
          <p:cNvGrpSpPr/>
          <p:nvPr/>
        </p:nvGrpSpPr>
        <p:grpSpPr>
          <a:xfrm>
            <a:off x="430281" y="1920561"/>
            <a:ext cx="8224884" cy="2751702"/>
            <a:chOff x="323528" y="1253362"/>
            <a:chExt cx="8224884" cy="2751702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 rotWithShape="1">
            <a:blip r:embed="rId3"/>
            <a:srcRect t="20830"/>
            <a:stretch/>
          </p:blipFill>
          <p:spPr>
            <a:xfrm>
              <a:off x="1851668" y="1354597"/>
              <a:ext cx="6696744" cy="1988566"/>
            </a:xfrm>
            <a:prstGeom prst="rect">
              <a:avLst/>
            </a:prstGeom>
          </p:spPr>
        </p:pic>
        <p:sp>
          <p:nvSpPr>
            <p:cNvPr id="9" name="Прямоугольник 8"/>
            <p:cNvSpPr/>
            <p:nvPr/>
          </p:nvSpPr>
          <p:spPr>
            <a:xfrm>
              <a:off x="4211960" y="1368339"/>
              <a:ext cx="557808" cy="34621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1835696" y="1354597"/>
              <a:ext cx="504056" cy="56223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6660232" y="1253362"/>
              <a:ext cx="504056" cy="54868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7531795" y="1282590"/>
              <a:ext cx="468560" cy="34621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Равнобедренный треугольник 12"/>
            <p:cNvSpPr/>
            <p:nvPr/>
          </p:nvSpPr>
          <p:spPr>
            <a:xfrm rot="5400000">
              <a:off x="1964268" y="1351185"/>
              <a:ext cx="339480" cy="555504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Равнобедренный треугольник 13"/>
            <p:cNvSpPr/>
            <p:nvPr/>
          </p:nvSpPr>
          <p:spPr>
            <a:xfrm rot="5400000">
              <a:off x="4340532" y="1160748"/>
              <a:ext cx="339480" cy="555504"/>
            </a:xfrm>
            <a:prstGeom prst="triangl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Равнобедренный треугольник 14"/>
            <p:cNvSpPr/>
            <p:nvPr/>
          </p:nvSpPr>
          <p:spPr>
            <a:xfrm rot="5400000">
              <a:off x="6798565" y="1410721"/>
              <a:ext cx="339480" cy="555504"/>
            </a:xfrm>
            <a:prstGeom prst="triangl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авая фигурная скобка 15"/>
            <p:cNvSpPr/>
            <p:nvPr/>
          </p:nvSpPr>
          <p:spPr>
            <a:xfrm rot="5400000">
              <a:off x="3464115" y="2520661"/>
              <a:ext cx="648072" cy="2320734"/>
            </a:xfrm>
            <a:prstGeom prst="rightBrac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7" name="Picture 2" descr="https://thumbs.dreamstime.com/b/%D0%B2%D0%B5%D0%BA%D1%82%D0%BE%D1%80-%D1%82%D0%B5%D0%BF-%D0%BE%D0%B2%D0%BE%D0%B7%D0%BE%D0%B2-37747237.jp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994" t="2466" r="10227" b="68622"/>
            <a:stretch/>
          </p:blipFill>
          <p:spPr bwMode="auto">
            <a:xfrm>
              <a:off x="323528" y="2043560"/>
              <a:ext cx="2209537" cy="9374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Прямоугольник 17"/>
            <p:cNvSpPr/>
            <p:nvPr/>
          </p:nvSpPr>
          <p:spPr>
            <a:xfrm>
              <a:off x="5494923" y="3317296"/>
              <a:ext cx="149002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 smtClean="0">
                  <a:solidFill>
                    <a:srgbClr val="C00000"/>
                  </a:solidFill>
                </a:rPr>
                <a:t>блок-участок</a:t>
              </a:r>
              <a:endParaRPr lang="ru-RU" dirty="0">
                <a:solidFill>
                  <a:srgbClr val="C00000"/>
                </a:solidFill>
              </a:endParaRP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2087724" y="3104918"/>
              <a:ext cx="427568" cy="407223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tx1"/>
                  </a:solidFill>
                </a:rPr>
                <a:t>10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4587168" y="3122776"/>
              <a:ext cx="255412" cy="374548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tx1"/>
                  </a:solidFill>
                </a:rPr>
                <a:t>8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7020272" y="3122777"/>
              <a:ext cx="269836" cy="30622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tx1"/>
                  </a:solidFill>
                </a:rPr>
                <a:t>6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  <p:sp>
          <p:nvSpPr>
            <p:cNvPr id="22" name="Правая фигурная скобка 21"/>
            <p:cNvSpPr/>
            <p:nvPr/>
          </p:nvSpPr>
          <p:spPr>
            <a:xfrm rot="5400000">
              <a:off x="5878710" y="2506832"/>
              <a:ext cx="648072" cy="2320734"/>
            </a:xfrm>
            <a:prstGeom prst="rightBrac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3039063" y="3308529"/>
              <a:ext cx="149002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 smtClean="0">
                  <a:solidFill>
                    <a:srgbClr val="C00000"/>
                  </a:solidFill>
                </a:rPr>
                <a:t>блок-участок</a:t>
              </a:r>
              <a:endParaRPr lang="ru-RU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75337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954278" y="86840"/>
            <a:ext cx="7434072" cy="4892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устройствам путевой АБ и ПАБ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8287" y="4454545"/>
            <a:ext cx="9109379" cy="191109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Системы интервального регулирования движения поездов (СИРДП) для обеспечения интервального движения на перегоне: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полуавтоматическая блокировка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система интервального регулирования движения поездов, обеспечивающая отправление на железнодорожный перегон только одного поезда после получения согласия со станции приема при которой на перегоне может находиться только один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" y="879832"/>
            <a:ext cx="9109379" cy="347412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844" y="3346393"/>
            <a:ext cx="1008112" cy="35944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56153" y="3401010"/>
            <a:ext cx="883997" cy="30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528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954278" y="86840"/>
            <a:ext cx="7434072" cy="4892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устройствам путевой АБ и ПАБ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6576" y="4910327"/>
            <a:ext cx="9061704" cy="181051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Автоматическое включение запрещающих показаний на светофорах различных систем ЖАТ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неисправности устройств управления светофорами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достигается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путем применения специальных безопасных технических решений и электрических схем, обеспечивающих включение на светофоре запрещающего показания при неисправностях приборов управления, обрывов и коротких замыканий монтажных соединений и т.д.</a:t>
            </a: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9476" y="642936"/>
            <a:ext cx="6543675" cy="4200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757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3575</TotalTime>
  <Words>3424</Words>
  <Application>Microsoft Office PowerPoint</Application>
  <PresentationFormat>Экран (4:3)</PresentationFormat>
  <Paragraphs>204</Paragraphs>
  <Slides>60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60</vt:i4>
      </vt:variant>
    </vt:vector>
  </HeadingPairs>
  <TitlesOfParts>
    <vt:vector size="66" baseType="lpstr">
      <vt:lpstr>Arial</vt:lpstr>
      <vt:lpstr>Calibri</vt:lpstr>
      <vt:lpstr>Calibri Light</vt:lpstr>
      <vt:lpstr>Times New Roman</vt:lpstr>
      <vt:lpstr>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Опережающее задание по следующей теме: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 Н.Г.</dc:creator>
  <cp:lastModifiedBy>Наталья</cp:lastModifiedBy>
  <cp:revision>476</cp:revision>
  <cp:lastPrinted>2025-06-15T09:19:49Z</cp:lastPrinted>
  <dcterms:created xsi:type="dcterms:W3CDTF">2020-04-22T10:21:16Z</dcterms:created>
  <dcterms:modified xsi:type="dcterms:W3CDTF">2025-07-30T17:51:35Z</dcterms:modified>
</cp:coreProperties>
</file>