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423" r:id="rId2"/>
    <p:sldId id="257" r:id="rId3"/>
    <p:sldId id="381" r:id="rId4"/>
    <p:sldId id="385" r:id="rId5"/>
    <p:sldId id="397" r:id="rId6"/>
    <p:sldId id="387" r:id="rId7"/>
    <p:sldId id="396" r:id="rId8"/>
    <p:sldId id="390" r:id="rId9"/>
    <p:sldId id="394" r:id="rId10"/>
    <p:sldId id="395" r:id="rId11"/>
    <p:sldId id="386" r:id="rId12"/>
    <p:sldId id="388" r:id="rId13"/>
    <p:sldId id="389" r:id="rId14"/>
    <p:sldId id="404" r:id="rId15"/>
    <p:sldId id="384" r:id="rId16"/>
    <p:sldId id="392" r:id="rId17"/>
    <p:sldId id="393" r:id="rId18"/>
    <p:sldId id="398" r:id="rId19"/>
    <p:sldId id="401" r:id="rId20"/>
    <p:sldId id="402" r:id="rId21"/>
    <p:sldId id="400" r:id="rId22"/>
    <p:sldId id="382" r:id="rId23"/>
    <p:sldId id="403" r:id="rId24"/>
    <p:sldId id="383" r:id="rId25"/>
    <p:sldId id="289" r:id="rId26"/>
    <p:sldId id="290" r:id="rId27"/>
    <p:sldId id="380" r:id="rId28"/>
    <p:sldId id="378" r:id="rId29"/>
    <p:sldId id="345" r:id="rId30"/>
    <p:sldId id="377" r:id="rId31"/>
    <p:sldId id="296" r:id="rId32"/>
    <p:sldId id="406" r:id="rId33"/>
    <p:sldId id="405" r:id="rId34"/>
    <p:sldId id="379" r:id="rId35"/>
    <p:sldId id="297" r:id="rId36"/>
    <p:sldId id="407" r:id="rId37"/>
    <p:sldId id="299" r:id="rId38"/>
    <p:sldId id="300" r:id="rId39"/>
    <p:sldId id="408" r:id="rId40"/>
    <p:sldId id="410" r:id="rId41"/>
    <p:sldId id="413" r:id="rId42"/>
    <p:sldId id="304" r:id="rId43"/>
    <p:sldId id="409" r:id="rId44"/>
    <p:sldId id="411" r:id="rId45"/>
    <p:sldId id="305" r:id="rId46"/>
    <p:sldId id="311" r:id="rId47"/>
    <p:sldId id="366" r:id="rId48"/>
    <p:sldId id="298" r:id="rId49"/>
    <p:sldId id="415" r:id="rId50"/>
    <p:sldId id="417" r:id="rId51"/>
    <p:sldId id="416" r:id="rId52"/>
    <p:sldId id="419" r:id="rId53"/>
    <p:sldId id="414" r:id="rId54"/>
    <p:sldId id="420" r:id="rId55"/>
    <p:sldId id="421" r:id="rId56"/>
    <p:sldId id="318" r:id="rId57"/>
    <p:sldId id="347" r:id="rId58"/>
    <p:sldId id="422" r:id="rId59"/>
    <p:sldId id="369" r:id="rId60"/>
    <p:sldId id="373" r:id="rId6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18" autoAdjust="0"/>
    <p:restoredTop sz="94660"/>
  </p:normalViewPr>
  <p:slideViewPr>
    <p:cSldViewPr>
      <p:cViewPr varScale="1">
        <p:scale>
          <a:sx n="68" d="100"/>
          <a:sy n="68" d="100"/>
        </p:scale>
        <p:origin x="121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40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373216"/>
            <a:ext cx="9098160" cy="7474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25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40294"/>
            <a:ext cx="9108504" cy="24930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Остряки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соединяются между собой тягами, число которых зависит от длины остряков.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Тяги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подразделяют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контрольную, рабочую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соединительные.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(межостряковые) тяги связывают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остряки, обеспечивая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взаимное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(переводные)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тяги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перевода остряков из одного положения в другое за счет передачи тягового усилия от переводного механизма к стрелочным тягам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тяги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линейки электропривода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серьгами остряков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 и служат для получения контроля положения остряков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0075" b="10625"/>
          <a:stretch/>
        </p:blipFill>
        <p:spPr>
          <a:xfrm>
            <a:off x="4068788" y="1129852"/>
            <a:ext cx="5075212" cy="26378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3147" t="17241" r="11133" b="5899"/>
          <a:stretch/>
        </p:blipFill>
        <p:spPr>
          <a:xfrm>
            <a:off x="60384" y="1035769"/>
            <a:ext cx="4008404" cy="3051518"/>
          </a:xfrm>
          <a:prstGeom prst="rect">
            <a:avLst/>
          </a:prstGeom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48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585" y="4622490"/>
            <a:ext cx="8974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Стрелочная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часть железнодорожного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 или ромбовидного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скрещения железнодорожных путей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 клиновидного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сердечника и двух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усовиков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железнодорожного подвижного состава пересечение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правого рельса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пути с левым рельсом другого пути.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колес подвижного состава в местах пересечения рельсовой нити одного пути рельсовой нитью другого.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648" t="10101" r="5113" b="16400"/>
          <a:stretch/>
        </p:blipFill>
        <p:spPr>
          <a:xfrm>
            <a:off x="61664" y="954077"/>
            <a:ext cx="5835709" cy="34830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25519" y="1211513"/>
            <a:ext cx="3713770" cy="31081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437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185567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60" y="5631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60" y="4450966"/>
            <a:ext cx="90000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Контррельс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собой специальное устройство из металлического профиля, который укладывается внутри колеи, параллельно основным путевым рельсам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Контррельсы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служат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колес при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соответствующий желоб крестовины. Контррельс своей средней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должен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перекрывать вредное пространство от горла до сечения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сердечника шириной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мм.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914" y="1082505"/>
            <a:ext cx="4908590" cy="3318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082506"/>
            <a:ext cx="4098685" cy="3324130"/>
          </a:xfrm>
          <a:prstGeom prst="rect">
            <a:avLst/>
          </a:prstGeom>
        </p:spPr>
      </p:pic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7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185567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664" y="5633874"/>
            <a:ext cx="89748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Стрелка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нецентрализованная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стрелка, остряки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переводятся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вручную при помощи переводного механизма непосредственно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стрелки.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5957"/>
          <a:stretch/>
        </p:blipFill>
        <p:spPr>
          <a:xfrm>
            <a:off x="526026" y="1004073"/>
            <a:ext cx="8078184" cy="45261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122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185567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60" y="5631819"/>
            <a:ext cx="8974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Стрелка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стрелка, остряки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крестовины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подвижным сердечником и сердечник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переводятся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специальным механизмом (электроприводом), управляемым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одного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900" t="5568" b="23991"/>
          <a:stretch/>
        </p:blipFill>
        <p:spPr>
          <a:xfrm>
            <a:off x="246856" y="955514"/>
            <a:ext cx="8604448" cy="4680520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990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185567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и стрелочные переводы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путях общего пользования и железнодорожных путях необщего пользования по мощности и состоянию должны соответствовать условиям их эксплуатации (грузонапряженности, осевым нагрузкам и скоростям движения поездов).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5857" y="6513069"/>
            <a:ext cx="2195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п.51)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07" y="532234"/>
            <a:ext cx="6788663" cy="4525775"/>
          </a:xfrm>
          <a:prstGeom prst="rect">
            <a:avLst/>
          </a:prstGeom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6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4797152"/>
            <a:ext cx="8974832" cy="19005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заданных параметров грузонапряженности, осевых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скоростей движения поездов, рельсы и стрелочные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 общего пользования по мощности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должны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содержаться в соответствии 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 назначения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ремонтов железнодорожного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пути, утвержденными распоряжением ОАО «РЖД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от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декабря 2021 г. № 2888/р.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993" t="4850" r="9958" b="17451"/>
          <a:stretch/>
        </p:blipFill>
        <p:spPr>
          <a:xfrm>
            <a:off x="61664" y="532234"/>
            <a:ext cx="2998168" cy="4251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827" b="12201"/>
          <a:stretch/>
        </p:blipFill>
        <p:spPr>
          <a:xfrm>
            <a:off x="2957998" y="571384"/>
            <a:ext cx="2982154" cy="42257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3700" r="17713"/>
          <a:stretch/>
        </p:blipFill>
        <p:spPr>
          <a:xfrm>
            <a:off x="5916602" y="451218"/>
            <a:ext cx="2981269" cy="4345934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96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489848"/>
            <a:ext cx="8974832" cy="13681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классифицируют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типам, назначению,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термическому упрочнению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минимальной твердости поверхности катания,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точности изготовления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профиля, значениям отклонений от прямолинейности,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качеству поверхности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наличию отверстий в шейке рельса и другим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параметрам.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12" y="500922"/>
            <a:ext cx="7596336" cy="5074115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4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57" y="5227837"/>
            <a:ext cx="8974832" cy="13681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рельсов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буквой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двузначным числом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значению массы в килограммах (округленному до целого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одного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метра рельса данного профиля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условные обозначения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типа рельсов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Р50, Р65, Р75).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7350"/>
          <a:stretch/>
        </p:blipFill>
        <p:spPr>
          <a:xfrm>
            <a:off x="76957" y="414258"/>
            <a:ext cx="6637957" cy="29249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07" y="2060848"/>
            <a:ext cx="5584302" cy="300156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6957" y="260030"/>
            <a:ext cx="246571" cy="272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0242" y="3339202"/>
            <a:ext cx="52358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По типам: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Р50;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- Р65;</a:t>
            </a:r>
          </a:p>
          <a:p>
            <a:pPr>
              <a:buFontTx/>
              <a:buChar char="-"/>
            </a:pPr>
            <a:r>
              <a:rPr lang="ru-RU" sz="2000" i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Р65К (для наружных нитей кривых участков пути);</a:t>
            </a:r>
          </a:p>
          <a:p>
            <a:pPr>
              <a:buFontTx/>
              <a:buChar char="-"/>
            </a:pPr>
            <a:r>
              <a:rPr lang="ru-RU" sz="2000" i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Р75.</a:t>
            </a:r>
            <a:endParaRPr lang="ru-RU" sz="2000" i="1" dirty="0">
              <a:solidFill>
                <a:srgbClr val="0070C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69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99792" y="532234"/>
            <a:ext cx="3034680" cy="4606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подразделяются: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33861"/>
            <a:ext cx="2592288" cy="5235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89147" y="1033861"/>
            <a:ext cx="3312368" cy="5235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4766" y="2004682"/>
            <a:ext cx="4464496" cy="5235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специального назначения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131840" y="1219301"/>
            <a:ext cx="1368152" cy="317989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949517">
            <a:off x="2930841" y="1722381"/>
            <a:ext cx="896842" cy="402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9477474">
            <a:off x="2626068" y="2639937"/>
            <a:ext cx="1268596" cy="4026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7058104">
            <a:off x="3783635" y="3026231"/>
            <a:ext cx="1243650" cy="4026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5040344" y="3026232"/>
            <a:ext cx="1193934" cy="4026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572579">
            <a:off x="5987845" y="2708497"/>
            <a:ext cx="753379" cy="4026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96332" y="3897198"/>
            <a:ext cx="2800004" cy="11722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низкотемпературной надежности (НН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35696" y="3864870"/>
            <a:ext cx="2800004" cy="11722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повышенной износостойкости и контактной выносливости (ИК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79624" y="2652263"/>
            <a:ext cx="1944216" cy="11722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для скоростного совмещенного движения (СС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397" y="2554051"/>
            <a:ext cx="2449557" cy="11722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для высокоскоростного движения (ВС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4858" y="5573319"/>
            <a:ext cx="2592288" cy="10377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способу выплавки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стали: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50555" y="5486324"/>
            <a:ext cx="2188056" cy="5235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конвертере (К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629242" y="6071330"/>
            <a:ext cx="2322277" cy="5235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электропечи (Э)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636805">
            <a:off x="3003458" y="6118454"/>
            <a:ext cx="598224" cy="354834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20924177">
            <a:off x="2980714" y="5649825"/>
            <a:ext cx="629053" cy="32957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-1108" t="8069" r="1108" b="2693"/>
          <a:stretch/>
        </p:blipFill>
        <p:spPr>
          <a:xfrm>
            <a:off x="6345688" y="5229200"/>
            <a:ext cx="2392460" cy="1592954"/>
          </a:xfrm>
          <a:prstGeom prst="rect">
            <a:avLst/>
          </a:prstGeom>
        </p:spPr>
      </p:pic>
      <p:sp>
        <p:nvSpPr>
          <p:cNvPr id="26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526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630" y="4802376"/>
            <a:ext cx="901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51,52,55,56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рельсам и стрелочным переводам. 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 стрелочных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переводов.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нецентрализованных стрелок контрольными стрелочными замками.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текущее содержание стрелочных переводов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32115"/>
            <a:ext cx="7326026" cy="4370261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973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99792" y="532234"/>
            <a:ext cx="3034680" cy="4606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подразделяются: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33861"/>
            <a:ext cx="2592288" cy="8465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термическому упрочнению: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99992" y="897463"/>
            <a:ext cx="4464496" cy="14043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термоупрочненные, подвергнутые дифференцированному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упрочнению по сечению рельса (ДТ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16906" y="2443777"/>
            <a:ext cx="5047581" cy="9852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термоупрочненные, подвергнутые объемной закалке и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отпуску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059832" y="1249202"/>
            <a:ext cx="1307840" cy="39499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949517">
            <a:off x="2908712" y="1907280"/>
            <a:ext cx="1096803" cy="402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75856" y="3716831"/>
            <a:ext cx="2592288" cy="10377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классу прочности (минимальной твердости):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91553" y="5568287"/>
            <a:ext cx="3051164" cy="662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370, 350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(термоупрочненные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913369">
            <a:off x="5226408" y="5023247"/>
            <a:ext cx="889653" cy="3830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2828246"/>
            <a:ext cx="3402728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нетермоупрочненные (НТ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1495652" y="2176761"/>
            <a:ext cx="900370" cy="402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356882" y="5568287"/>
            <a:ext cx="4084044" cy="6729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320, 300, 260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(нетермоупрочненные)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8335067">
            <a:off x="2946677" y="5049683"/>
            <a:ext cx="889653" cy="3830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85" y="3435994"/>
            <a:ext cx="2761727" cy="1835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067" y="3477475"/>
            <a:ext cx="2737341" cy="2042337"/>
          </a:xfrm>
          <a:prstGeom prst="rect">
            <a:avLst/>
          </a:prstGeom>
        </p:spPr>
      </p:pic>
      <p:sp>
        <p:nvSpPr>
          <p:cNvPr id="19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587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/>
          <p:cNvSpPr txBox="1">
            <a:spLocks/>
          </p:cNvSpPr>
          <p:nvPr/>
        </p:nvSpPr>
        <p:spPr>
          <a:xfrm>
            <a:off x="2699792" y="532234"/>
            <a:ext cx="3034680" cy="4606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u="sng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подразделяются: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1491" y="1013084"/>
            <a:ext cx="2592288" cy="166795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классу точности изготовления профиля (классу профиля):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3509" y="908720"/>
            <a:ext cx="1146956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ХХ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3509" y="1566134"/>
            <a:ext cx="1146956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2223083"/>
            <a:ext cx="1146956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789751">
            <a:off x="2978635" y="2227754"/>
            <a:ext cx="1096803" cy="402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978542" y="1593224"/>
            <a:ext cx="1096803" cy="402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1220916">
            <a:off x="2908711" y="1064894"/>
            <a:ext cx="1096803" cy="402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80979" y="838889"/>
            <a:ext cx="2592288" cy="1326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классу прямолинейности: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972071" y="2780928"/>
            <a:ext cx="858036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20145" y="2780928"/>
            <a:ext cx="781642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51590" y="2780928"/>
            <a:ext cx="808941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2903020" y="3226025"/>
            <a:ext cx="1616048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5993919" y="2342686"/>
            <a:ext cx="634093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874578" y="4056528"/>
            <a:ext cx="1644490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8126236" y="2342686"/>
            <a:ext cx="634093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7060078" y="2342686"/>
            <a:ext cx="634093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67262" y="3161889"/>
            <a:ext cx="2592288" cy="1326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классу качества поверхности: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519067" y="3077263"/>
            <a:ext cx="781642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19067" y="3930526"/>
            <a:ext cx="781642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7601" y="5118550"/>
            <a:ext cx="2592288" cy="1326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наличию болтовых отверстий на концах: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51865" y="5111011"/>
            <a:ext cx="2128261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отверстиями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651864" y="5866671"/>
            <a:ext cx="2128261" cy="5618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отверстий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64810"/>
          <a:stretch/>
        </p:blipFill>
        <p:spPr>
          <a:xfrm>
            <a:off x="7087599" y="3429000"/>
            <a:ext cx="1772932" cy="3356188"/>
          </a:xfrm>
          <a:prstGeom prst="rect">
            <a:avLst/>
          </a:prstGeom>
        </p:spPr>
      </p:pic>
      <p:sp>
        <p:nvSpPr>
          <p:cNvPr id="31" name="Стрелка вправо 30"/>
          <p:cNvSpPr/>
          <p:nvPr/>
        </p:nvSpPr>
        <p:spPr>
          <a:xfrm>
            <a:off x="2947203" y="5314417"/>
            <a:ext cx="1644490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2977395" y="5989800"/>
            <a:ext cx="1644490" cy="35845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15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772" y="4703632"/>
            <a:ext cx="8963724" cy="1965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Рельсы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 (на прямых и в кривых участках) должны иметь установку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уклоном внутрь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рельсовой колеи по отношению к верхней постели шпал (далее - подуклонка) 1/20 (наклон внутрь колеи относительно поверхности шпал), если иное не предусмотрено проектной документацией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Шпа́ла — опора для рельсов в виде брусьев или железобетонных изделий.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5857" y="6513069"/>
            <a:ext cx="2195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п.51)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005" y="532234"/>
            <a:ext cx="6211258" cy="4171398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1691680" y="4314663"/>
            <a:ext cx="1569705" cy="19445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796136" y="4365104"/>
            <a:ext cx="1750162" cy="14401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48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726" y="3272112"/>
            <a:ext cx="8963724" cy="35858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Подуклонка рельсов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угол наклона плоскости подрельсовой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продольной оси шпалы, измеряемый в вертикальной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плоскости.   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подуклонки рельсов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коничностью основных рабочих частей бандажей (поверхности катания) новых колес подвижного состава. Коничность бандажей колесных пар исключает их износ в виде желоба и обеспечивает меньшую чувствительность колесных пар к неисправностям пути. Подуклонка рельсов создает лучшие условия опирания колес на рельсы, уменьшает эксцентриситет приложения нагрузки от колес и пластичной деформации головок рельсов. Она направлена внутрь колеи для лучшего сопротивления воздействию колес, стремящихся опрокинуть рельсы в наружную сторону колеи.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857666" y="623515"/>
            <a:ext cx="5400600" cy="2648597"/>
            <a:chOff x="3987" y="901"/>
            <a:chExt cx="6100" cy="3433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91"/>
            <a:stretch/>
          </p:blipFill>
          <p:spPr bwMode="auto">
            <a:xfrm>
              <a:off x="3987" y="901"/>
              <a:ext cx="6100" cy="1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7" y="2114"/>
              <a:ext cx="6000" cy="2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8" name="Прямая со стрелкой 7"/>
          <p:cNvCxnSpPr/>
          <p:nvPr/>
        </p:nvCxnSpPr>
        <p:spPr>
          <a:xfrm>
            <a:off x="2195736" y="1017584"/>
            <a:ext cx="1641713" cy="12244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508104" y="978144"/>
            <a:ext cx="1750162" cy="14401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7171" idx="0"/>
            <a:endCxn id="3" idx="0"/>
          </p:cNvCxnSpPr>
          <p:nvPr/>
        </p:nvCxnSpPr>
        <p:spPr>
          <a:xfrm flipH="1">
            <a:off x="4554588" y="623515"/>
            <a:ext cx="3378" cy="264859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15616" y="1196752"/>
            <a:ext cx="6696744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115616" y="2564904"/>
            <a:ext cx="6696744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165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01" y="5013176"/>
            <a:ext cx="9010328" cy="18722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Подуклонка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должна быть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1/60 и больше 1/12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по внутренней рельсовой нити в кривых участках пути при возвышении наружной нити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свыше 85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соответственно меньше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1/30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больше 1/12 и должны соответствовать проектной или эксплуатационной документации железнодорожного пути. Правильность подуклонки рельсов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проверяют специальными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шаблонами без нагрузки на путь.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5857" y="6513069"/>
            <a:ext cx="2195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п.51)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8842"/>
          <a:stretch/>
        </p:blipFill>
        <p:spPr>
          <a:xfrm>
            <a:off x="0" y="3311835"/>
            <a:ext cx="9144000" cy="17733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9838"/>
          <a:stretch/>
        </p:blipFill>
        <p:spPr>
          <a:xfrm>
            <a:off x="2252159" y="432663"/>
            <a:ext cx="5056145" cy="256428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19478" y="2956882"/>
            <a:ext cx="3779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подуклонки рельсов.</a:t>
            </a: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01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45305" y="269008"/>
            <a:ext cx="4895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                </a:t>
            </a:r>
            <a:r>
              <a:rPr lang="ru-RU" sz="2400" b="1" u="sng" dirty="0" smtClean="0">
                <a:solidFill>
                  <a:srgbClr val="0070C0"/>
                </a:solidFill>
              </a:rPr>
              <a:t>Стрелочный перевод 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6615"/>
          <a:stretch/>
        </p:blipFill>
        <p:spPr>
          <a:xfrm>
            <a:off x="307975" y="731187"/>
            <a:ext cx="8152457" cy="4065965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1653157" y="1052736"/>
            <a:ext cx="2523" cy="367240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07904" y="1052736"/>
            <a:ext cx="0" cy="10081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530349" y="2060848"/>
            <a:ext cx="144016" cy="72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509882" y="2118391"/>
            <a:ext cx="54006" cy="99930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91881" y="3121650"/>
            <a:ext cx="296562" cy="91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491881" y="3175239"/>
            <a:ext cx="296564" cy="16219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732240" y="1148481"/>
            <a:ext cx="0" cy="88944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6482959" y="2055702"/>
            <a:ext cx="249281" cy="94100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482959" y="2973680"/>
            <a:ext cx="0" cy="23929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147645" y="3429000"/>
            <a:ext cx="229268" cy="89211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868855" y="4321119"/>
            <a:ext cx="278792" cy="48886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25284" y="1114164"/>
            <a:ext cx="0" cy="118782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25284" y="2301985"/>
            <a:ext cx="270032" cy="3031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265075" y="2595412"/>
            <a:ext cx="243029" cy="425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92080" y="2996952"/>
            <a:ext cx="0" cy="2758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873275" y="3285635"/>
            <a:ext cx="418806" cy="25773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4213175" y="3524673"/>
            <a:ext cx="660102" cy="128531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508721" y="113124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219101" y="127402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65" name="Прямоугольник 64"/>
          <p:cNvSpPr/>
          <p:nvPr/>
        </p:nvSpPr>
        <p:spPr>
          <a:xfrm flipH="1">
            <a:off x="5742705" y="1417047"/>
            <a:ext cx="4383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376913" y="3194557"/>
            <a:ext cx="126997" cy="23444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984959"/>
            <a:ext cx="9108504" cy="1408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Стрелочный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состоит: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1-стрелка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крестовинной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части с контррельсами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Центром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 пересечения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осей основного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ответвленного (бокового) путей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480404" y="2168885"/>
            <a:ext cx="758810" cy="7267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28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cf.ppt-online.org/files2/slide/9/9I42GmEfeaF1oiWQ30t67AwuLjsPxkpzZVBMdY/slide-4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" t="18850" r="4247" b="25250"/>
          <a:stretch/>
        </p:blipFill>
        <p:spPr bwMode="auto">
          <a:xfrm>
            <a:off x="35496" y="404664"/>
            <a:ext cx="9108504" cy="45817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4906615"/>
            <a:ext cx="905403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Марка крестовины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тангенс угла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tg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рабочими гранями сердечника и выражают в градусах или отношение ширины сердечника в хвосте крестовины «К» к длине сердечника до математического центра.  </a:t>
            </a: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Математический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пересечения продолжения рабочих кантов сердечника крестовины. Практическое острие, которым заканчивается сердечник, имеет ширину 9-12 мм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6660232" y="1700808"/>
            <a:ext cx="0" cy="1152128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059832" y="2303839"/>
            <a:ext cx="388843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80427" y="1968763"/>
            <a:ext cx="758810" cy="7267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47" y="-1462087"/>
            <a:ext cx="339627" cy="22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5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6466"/>
          <a:stretch/>
        </p:blipFill>
        <p:spPr>
          <a:xfrm>
            <a:off x="456481" y="4131541"/>
            <a:ext cx="6840760" cy="2598918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2123728" y="5229200"/>
            <a:ext cx="0" cy="43204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507733"/>
            <a:ext cx="4535714" cy="3401785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415510" y="1491936"/>
            <a:ext cx="1416436" cy="12968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47309" y="738044"/>
            <a:ext cx="285847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классифицируются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820475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Стрелочный перевод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 сердечником крестовины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94397" y="1778218"/>
            <a:ext cx="334871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конструкции путей: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06128" y="2773377"/>
            <a:ext cx="1999715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подвижных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частей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782220" y="2773377"/>
            <a:ext cx="196624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подвижными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5545418" y="2255737"/>
            <a:ext cx="484632" cy="59719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411273" y="2260362"/>
            <a:ext cx="484632" cy="59719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52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cd8808c6999b5b46a82a306bcab204c0_l-5232622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1" t="23726" r="21536" b="50286"/>
          <a:stretch/>
        </p:blipFill>
        <p:spPr bwMode="auto">
          <a:xfrm>
            <a:off x="3850515" y="1977733"/>
            <a:ext cx="2808312" cy="193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9902" y="3863828"/>
            <a:ext cx="265811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580112" y="3781870"/>
            <a:ext cx="3024336" cy="497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85914" y="964245"/>
            <a:ext cx="444632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Одиночные стрелочные переводы: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99792" y="364080"/>
            <a:ext cx="334871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конфигурации путей: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0397" y="1577623"/>
            <a:ext cx="2246129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Обыкновенные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4048" y="1597648"/>
            <a:ext cx="226369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Симметричные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 descr="https://avatars.mds.yandex.net/i?id=cd8808c6999b5b46a82a306bcab204c0_l-5232622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" t="65618" r="11404" b="10514"/>
          <a:stretch/>
        </p:blipFill>
        <p:spPr bwMode="auto">
          <a:xfrm>
            <a:off x="363953" y="5032176"/>
            <a:ext cx="8640960" cy="17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24237" y="4449306"/>
            <a:ext cx="236135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Разносторонние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несимметричные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61713" y="4475851"/>
            <a:ext cx="314105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Несимметричные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кривизны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824454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7030A0"/>
                </a:solidFill>
                <a:latin typeface="Muli"/>
              </a:rPr>
              <a:t>Несимметричные</a:t>
            </a:r>
            <a:r>
              <a:rPr lang="ru-RU" dirty="0">
                <a:solidFill>
                  <a:srgbClr val="000000"/>
                </a:solidFill>
                <a:latin typeface="Muli"/>
              </a:rPr>
              <a:t> – две колеи после прохождения стрелки отклоняются от оси первоначального пути под разными углами.</a:t>
            </a:r>
            <a:endParaRPr lang="ru-RU" dirty="0"/>
          </a:p>
        </p:txBody>
      </p:sp>
      <p:pic>
        <p:nvPicPr>
          <p:cNvPr id="15" name="Picture 2" descr="https://avatars.mds.yandex.net/i?id=cd8808c6999b5b46a82a306bcab204c0_l-5232622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" t="27854" r="64317" b="50286"/>
          <a:stretch/>
        </p:blipFill>
        <p:spPr bwMode="auto">
          <a:xfrm>
            <a:off x="0" y="2118469"/>
            <a:ext cx="3375992" cy="163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527954" y="2178846"/>
            <a:ext cx="26160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обе колеи расходятся друг от друга под одним углом и радиусом скругления пути.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3296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12160" y="1728240"/>
            <a:ext cx="3024336" cy="1268711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Обыкновенный левый и правый стрелочный             перевод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0" name="Picture 4" descr="http://www.pskovrail.ru/2014/296-5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b="20135"/>
          <a:stretch/>
        </p:blipFill>
        <p:spPr bwMode="auto">
          <a:xfrm>
            <a:off x="460375" y="446671"/>
            <a:ext cx="4680479" cy="295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https://sc02.alicdn.com/kf/HTB1kMOxaKUXBuNjt_XBq6xeDXXam/Railway-Steel-Rail-Turnout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4"/>
          <a:stretch/>
        </p:blipFill>
        <p:spPr bwMode="auto">
          <a:xfrm>
            <a:off x="488017" y="3534158"/>
            <a:ext cx="4639943" cy="311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6178377" y="4076303"/>
            <a:ext cx="2786150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Симметричный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стрелочный             перевод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698" name="Прямая со стрелкой 29697"/>
          <p:cNvCxnSpPr/>
          <p:nvPr/>
        </p:nvCxnSpPr>
        <p:spPr>
          <a:xfrm flipH="1" flipV="1">
            <a:off x="2161504" y="1931455"/>
            <a:ext cx="67230" cy="128152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01" name="Прямая со стрелкой 29700"/>
          <p:cNvCxnSpPr/>
          <p:nvPr/>
        </p:nvCxnSpPr>
        <p:spPr>
          <a:xfrm flipV="1">
            <a:off x="2161504" y="1340768"/>
            <a:ext cx="1546400" cy="6665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06" name="Прямая со стрелкой 29705"/>
          <p:cNvCxnSpPr/>
          <p:nvPr/>
        </p:nvCxnSpPr>
        <p:spPr>
          <a:xfrm flipH="1" flipV="1">
            <a:off x="2131561" y="1484784"/>
            <a:ext cx="29943" cy="46278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0" name="Прямая со стрелкой 29709"/>
          <p:cNvCxnSpPr/>
          <p:nvPr/>
        </p:nvCxnSpPr>
        <p:spPr>
          <a:xfrm flipH="1" flipV="1">
            <a:off x="1411481" y="1232756"/>
            <a:ext cx="720080" cy="21602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2" name="Прямая соединительная линия 29711"/>
          <p:cNvCxnSpPr>
            <a:endCxn id="29704" idx="2"/>
          </p:cNvCxnSpPr>
          <p:nvPr/>
        </p:nvCxnSpPr>
        <p:spPr>
          <a:xfrm flipH="1">
            <a:off x="2807989" y="3534158"/>
            <a:ext cx="72008" cy="3115617"/>
          </a:xfrm>
          <a:prstGeom prst="line">
            <a:avLst/>
          </a:prstGeom>
          <a:ln w="3810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5" name="Прямая со стрелкой 29714"/>
          <p:cNvCxnSpPr/>
          <p:nvPr/>
        </p:nvCxnSpPr>
        <p:spPr>
          <a:xfrm flipV="1">
            <a:off x="2807989" y="3534158"/>
            <a:ext cx="395859" cy="270315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17" name="Прямая со стрелкой 29716"/>
          <p:cNvCxnSpPr/>
          <p:nvPr/>
        </p:nvCxnSpPr>
        <p:spPr>
          <a:xfrm flipH="1" flipV="1">
            <a:off x="2483768" y="3534158"/>
            <a:ext cx="324221" cy="270315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лево 9"/>
          <p:cNvSpPr/>
          <p:nvPr/>
        </p:nvSpPr>
        <p:spPr>
          <a:xfrm>
            <a:off x="5109796" y="2037864"/>
            <a:ext cx="97840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5199969" y="4341819"/>
            <a:ext cx="97840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12160" y="690903"/>
            <a:ext cx="282269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Одиночные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переводы: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034389" y="746238"/>
            <a:ext cx="194345" cy="2995656"/>
          </a:xfrm>
          <a:prstGeom prst="line">
            <a:avLst/>
          </a:prstGeom>
          <a:ln w="3810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51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185567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085184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Стрелочный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устройство, служащее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перевода 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 с одного железнодорожного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другой, состоящее из стрелок, крестовин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соединительных железнодорожных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между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Натали\Desktop\анимация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1" y="1021143"/>
            <a:ext cx="8885066" cy="348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12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25903" y="4263485"/>
            <a:ext cx="2462519" cy="90867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Разносторонние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несимметричные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868056" y="1677342"/>
            <a:ext cx="2520367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Несимметричные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односторонней кривизны</a:t>
            </a:r>
          </a:p>
        </p:txBody>
      </p:sp>
      <p:sp>
        <p:nvSpPr>
          <p:cNvPr id="10" name="Стрелка влево 9"/>
          <p:cNvSpPr/>
          <p:nvPr/>
        </p:nvSpPr>
        <p:spPr>
          <a:xfrm>
            <a:off x="4814906" y="1853629"/>
            <a:ext cx="97840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4881201" y="4341167"/>
            <a:ext cx="97840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4" t="46849" r="3139" b="8001"/>
          <a:stretch/>
        </p:blipFill>
        <p:spPr bwMode="auto">
          <a:xfrm>
            <a:off x="519555" y="3648589"/>
            <a:ext cx="429535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45981" r="55234" b="8122"/>
          <a:stretch/>
        </p:blipFill>
        <p:spPr bwMode="auto">
          <a:xfrm>
            <a:off x="565803" y="540711"/>
            <a:ext cx="4249103" cy="303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Выгнутая вправо стрелка 18"/>
          <p:cNvSpPr/>
          <p:nvPr/>
        </p:nvSpPr>
        <p:spPr>
          <a:xfrm rot="11246122">
            <a:off x="1982404" y="817755"/>
            <a:ext cx="849344" cy="1970394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право стрелка 32"/>
          <p:cNvSpPr/>
          <p:nvPr/>
        </p:nvSpPr>
        <p:spPr>
          <a:xfrm rot="10562298">
            <a:off x="1687140" y="737456"/>
            <a:ext cx="728441" cy="1999016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Выгнутая вправо стрелка 33"/>
          <p:cNvSpPr/>
          <p:nvPr/>
        </p:nvSpPr>
        <p:spPr>
          <a:xfrm rot="14133813">
            <a:off x="2781795" y="3246877"/>
            <a:ext cx="365834" cy="3996019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Выгнутая вправо стрелка 35"/>
          <p:cNvSpPr/>
          <p:nvPr/>
        </p:nvSpPr>
        <p:spPr>
          <a:xfrm rot="10800000" flipH="1">
            <a:off x="1403648" y="3746985"/>
            <a:ext cx="576064" cy="2706350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618954" y="980728"/>
            <a:ext cx="1728910" cy="2448272"/>
          </a:xfrm>
          <a:prstGeom prst="line">
            <a:avLst/>
          </a:prstGeom>
          <a:ln w="3810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403650" y="4077072"/>
            <a:ext cx="2448270" cy="2376263"/>
          </a:xfrm>
          <a:prstGeom prst="line">
            <a:avLst/>
          </a:prstGeom>
          <a:ln w="3810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709317" y="714680"/>
            <a:ext cx="282269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Одиночные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переводы: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38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4783" y="6354256"/>
            <a:ext cx="358825" cy="188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635238">
            <a:off x="892472" y="4198376"/>
            <a:ext cx="351605" cy="7925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90392" y="446406"/>
            <a:ext cx="334871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конфигурации путей: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69160" y="2427115"/>
            <a:ext cx="47041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Двойной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стрелочный перевод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путь разделяется на три.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стрелочных переводах  тесно  соседствуют  две  стрелки.  Из-за  компактности  и сложности конструкции двойные стрелочные переводы используются только в тех случаях,  когда   необходимо   организовать   сложное   путевое   развитие в стесненных местах.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5157" t="24841" r="1532" b="5843"/>
          <a:stretch/>
        </p:blipFill>
        <p:spPr>
          <a:xfrm>
            <a:off x="164418" y="1551909"/>
            <a:ext cx="4104742" cy="492051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174920" y="999157"/>
            <a:ext cx="444632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Двойные стрелочные переводы: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37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4783" y="6354256"/>
            <a:ext cx="358825" cy="188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635238">
            <a:off x="892472" y="4198376"/>
            <a:ext cx="351605" cy="7925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90392" y="446406"/>
            <a:ext cx="334871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конфигурации путей: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8943" t="5524" b="57021"/>
          <a:stretch/>
        </p:blipFill>
        <p:spPr>
          <a:xfrm>
            <a:off x="4426166" y="2127213"/>
            <a:ext cx="4676177" cy="18887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5764" y="1528120"/>
            <a:ext cx="2810258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Несимметричный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1556792"/>
            <a:ext cx="260507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Несимметричный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2466" t="44407" r="44072" b="15609"/>
          <a:stretch/>
        </p:blipFill>
        <p:spPr>
          <a:xfrm>
            <a:off x="101269" y="4604310"/>
            <a:ext cx="4896545" cy="201622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596" t="5524" r="56652" b="57021"/>
          <a:stretch/>
        </p:blipFill>
        <p:spPr>
          <a:xfrm>
            <a:off x="254491" y="2264218"/>
            <a:ext cx="3915544" cy="18887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4595" y="4636276"/>
            <a:ext cx="229736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Симметричный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97814" y="4815880"/>
            <a:ext cx="41045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Симметричные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одна центральная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колея прямолинейна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два боковых ответвления расходятся от нее под одинаковыми углами и радиусами скругления пути.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2009" y="3934797"/>
            <a:ext cx="9036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Несимметричные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все три колеи направлены в разные стороны и под разными углами относительно первоначального пути.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241584" y="971333"/>
            <a:ext cx="444632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Двойные стрелочные переводы: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5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6" name="Picture 6" descr="https://ndn.info/images/dimensions/xl/47776b918f60714b042707a1fb44b846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29601"/>
            <a:ext cx="4441675" cy="265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2001" t="5767" r="2001" b="9788"/>
          <a:stretch/>
        </p:blipFill>
        <p:spPr>
          <a:xfrm>
            <a:off x="144267" y="3800026"/>
            <a:ext cx="8640960" cy="302433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3" name="Прямая со стрелкой 12"/>
          <p:cNvCxnSpPr/>
          <p:nvPr/>
        </p:nvCxnSpPr>
        <p:spPr>
          <a:xfrm flipV="1">
            <a:off x="765175" y="4725144"/>
            <a:ext cx="7551241" cy="158417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2775" y="4725144"/>
            <a:ext cx="7631633" cy="151216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Выгнутая вправо стрелка 18"/>
          <p:cNvSpPr/>
          <p:nvPr/>
        </p:nvSpPr>
        <p:spPr>
          <a:xfrm rot="16200000">
            <a:off x="4155140" y="2695471"/>
            <a:ext cx="397121" cy="7205353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4783" y="6354256"/>
            <a:ext cx="358825" cy="188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гнутая вправо стрелка 20"/>
          <p:cNvSpPr/>
          <p:nvPr/>
        </p:nvSpPr>
        <p:spPr>
          <a:xfrm rot="16200000" flipH="1">
            <a:off x="4409102" y="953460"/>
            <a:ext cx="504053" cy="7615378"/>
          </a:xfrm>
          <a:prstGeom prst="curvedLeftArrow">
            <a:avLst/>
          </a:prstGeom>
          <a:solidFill>
            <a:srgbClr val="C00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635238">
            <a:off x="892472" y="4198376"/>
            <a:ext cx="351605" cy="7925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339752" y="1551548"/>
            <a:ext cx="1" cy="2021468"/>
          </a:xfrm>
          <a:prstGeom prst="line">
            <a:avLst/>
          </a:prstGeom>
          <a:ln w="38100">
            <a:solidFill>
              <a:srgbClr val="FFFF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790392" y="446406"/>
            <a:ext cx="334871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конфигурации путей: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92078" y="1062538"/>
            <a:ext cx="295233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Перекрёстные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переводы: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772816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Перекрестный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стрелочный перевод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прохождения через него в любом из четырех направлений как прямо с пересечением перпендикулярного пути, так и с поворотом на пересекаемую колею.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318388"/>
            <a:ext cx="2473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Глухое пересечение</a:t>
            </a:r>
            <a:endParaRPr lang="ru-RU" sz="20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829244"/>
            <a:ext cx="3721914" cy="2791436"/>
          </a:xfrm>
          <a:prstGeom prst="rect">
            <a:avLst/>
          </a:prstGeom>
        </p:spPr>
      </p:pic>
      <p:pic>
        <p:nvPicPr>
          <p:cNvPr id="3076" name="Picture 4" descr="Глухие пересечения пути. Глухие пересечения косоугольное глухое пересечение. Крестовина глухого пересечения. Соединения и пересечения железнодорожных путей. Виды соединений железнодорожных путей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9" t="6863" r="19852" b="17539"/>
          <a:stretch/>
        </p:blipFill>
        <p:spPr bwMode="auto">
          <a:xfrm>
            <a:off x="5770081" y="4137659"/>
            <a:ext cx="2710028" cy="261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156176" y="3763294"/>
            <a:ext cx="19378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прямоугольное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6" descr="Глухие пересечения пути. Глухие пересечения косоугольное глухое пересечение. Схема глухого пересечения ЖД путей. Схема косоугольного глухого пересечения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16990" t="36141" r="14970" b="26059"/>
          <a:stretch/>
        </p:blipFill>
        <p:spPr>
          <a:xfrm>
            <a:off x="115829" y="4314739"/>
            <a:ext cx="5184576" cy="216024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774768" y="3737549"/>
            <a:ext cx="1723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косоугольное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96"/>
          <a:stretch/>
        </p:blipFill>
        <p:spPr bwMode="auto">
          <a:xfrm flipH="1">
            <a:off x="307974" y="835368"/>
            <a:ext cx="4656625" cy="278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5" y="4365104"/>
            <a:ext cx="8928992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Крестовина стрелочного перевода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пересечения рельсовых    нитей    под    некоторым     углом.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Марка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это  дробь,  численно   равная   тангенсу   угла,   под которым боковой путь отклоняется от прямого пути. Марка крестовины есть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ширины сердечника к его длине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рельсовая;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литым сердечником;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цельнолитая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сборная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неподвижным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сердечником.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5444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t="5844" b="13202"/>
          <a:stretch/>
        </p:blipFill>
        <p:spPr>
          <a:xfrm>
            <a:off x="1331640" y="479340"/>
            <a:ext cx="6480720" cy="392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6769" y="5542404"/>
            <a:ext cx="8928992" cy="1329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путях, по которым происходит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пассажирских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1/11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2" descr="C:\Users\Гора\Desktop\1366807106119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4" t="34465" r="20469" b="28997"/>
          <a:stretch/>
        </p:blipFill>
        <p:spPr bwMode="auto">
          <a:xfrm>
            <a:off x="611560" y="1340768"/>
            <a:ext cx="8207698" cy="408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770" y="552345"/>
            <a:ext cx="891768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иметь крестовины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марок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9621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567" y="5589240"/>
            <a:ext cx="8880921" cy="792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перекрестных переводах и одиночных, являющихся продолжением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перекрестных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1/9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9" name="Picture 2" descr="C:\Users\Гора\Desktop\53173C4DB1E5-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/>
          <a:stretch/>
        </p:blipFill>
        <p:spPr bwMode="auto">
          <a:xfrm>
            <a:off x="611560" y="435847"/>
            <a:ext cx="8124235" cy="472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21" y="4601326"/>
            <a:ext cx="8928992" cy="19240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стрелочные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переводы, по которым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поезда проходят только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прямому пути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допускаются крестовины марки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1/9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этом допускается отклонение движения пассажирских поездов на боковой путь по стрелочным переводам марки 1/9, если замена таких переводов на марку 1/11 вызывает переустройство стрелочных горловин, осуществить которое в данное время не представляется возможным;</a:t>
            </a:r>
          </a:p>
        </p:txBody>
      </p:sp>
      <p:pic>
        <p:nvPicPr>
          <p:cNvPr id="9" name="Picture 2" descr="C:\Users\Гора\Desktop\22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465138"/>
            <a:ext cx="7632848" cy="410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6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698" y="5661248"/>
            <a:ext cx="8978798" cy="805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железнодорожных путях грузового 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1/9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симметричных крестовин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81" y="502835"/>
            <a:ext cx="7842070" cy="500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1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185567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433819"/>
            <a:ext cx="8974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часть стрелочного перевода, состоящая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рамных рельсов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остряков и переводного механизма, а также крестовины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 сердечником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50" t="46849" r="47638" b="10487"/>
          <a:stretch/>
        </p:blipFill>
        <p:spPr>
          <a:xfrm>
            <a:off x="1069776" y="876845"/>
            <a:ext cx="6827676" cy="44036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480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733256"/>
            <a:ext cx="8964489" cy="8249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прочих железнодорожных 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симметричных крестовин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1/4,5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67" y="632833"/>
            <a:ext cx="8315665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04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55" y="5681660"/>
            <a:ext cx="8964489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Существуют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обыкновенные   стрелочные   переводы с крестовиной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1/18  и  1/22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допускающие  движение  по  отклонению  со скоростями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км/ч и 120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445" r="18694"/>
          <a:stretch/>
        </p:blipFill>
        <p:spPr>
          <a:xfrm>
            <a:off x="1259632" y="435847"/>
            <a:ext cx="6813629" cy="512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85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451353"/>
            <a:ext cx="9031046" cy="688205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путях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использование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переводов с крестовинами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марок: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http://otvali.ru/wp-content/uploads/2018/12/1255516087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7"/>
          <a:stretch/>
        </p:blipFill>
        <p:spPr bwMode="auto">
          <a:xfrm>
            <a:off x="323528" y="1268760"/>
            <a:ext cx="834065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47" y="5646434"/>
            <a:ext cx="87430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железнодорожных 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1/9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симметричных крестовин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1/6;</a:t>
            </a:r>
          </a:p>
        </p:txBody>
      </p:sp>
    </p:spTree>
    <p:extLst>
      <p:ext uri="{BB962C8B-B14F-4D97-AF65-F5344CB8AC3E}">
        <p14:creationId xmlns:p14="http://schemas.microsoft.com/office/powerpoint/2010/main" val="37827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716036"/>
            <a:ext cx="9036496" cy="1112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прочих железнодорожных 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симметричных крестовин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1/4,5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792"/>
          <a:stretch/>
        </p:blipFill>
        <p:spPr>
          <a:xfrm>
            <a:off x="645573" y="473254"/>
            <a:ext cx="7834039" cy="5242782"/>
          </a:xfrm>
          <a:prstGeom prst="rect">
            <a:avLst/>
          </a:prstGeom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4745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11" y="5733256"/>
            <a:ext cx="9071993" cy="824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подгорочных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1/9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1/6.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496" b="7496"/>
          <a:stretch/>
        </p:blipFill>
        <p:spPr>
          <a:xfrm>
            <a:off x="107504" y="404664"/>
            <a:ext cx="8964489" cy="508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4305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6" name="Picture 2" descr="https://thumbs.dreamstime.com/b/railway-%D1%81%D1%82%D1%80%D0%B5%D0%BB%D0%BA%D0%B8-20607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60963"/>
            <a:ext cx="7056784" cy="529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39256" y="5877272"/>
            <a:ext cx="90784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переводах, глухих пересечениях и примыкающих к ним путям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укладка рельсов разного типа.</a:t>
            </a:r>
          </a:p>
        </p:txBody>
      </p:sp>
    </p:spTree>
    <p:extLst>
      <p:ext uri="{BB962C8B-B14F-4D97-AF65-F5344CB8AC3E}">
        <p14:creationId xmlns:p14="http://schemas.microsoft.com/office/powerpoint/2010/main" val="20410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787" y="4293096"/>
            <a:ext cx="89884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Расстояние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отведенным остряком и рамным рельсом должно обеспечивать  проход  колес  без  касания  остряка.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Разность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ширины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величины желоба между остряком и рамным рельсом в конце строжки  остряка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должна быть более 1458 мм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ширине желоба менее 60 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 превышении данного размера (более 1458 мм) производится регулировка длины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межостряковой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тяги и хода остряков в конце их строжки. До выполнения работ скорость движения поездов ограничивается до 60 км/ч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601" b="6873"/>
          <a:stretch/>
        </p:blipFill>
        <p:spPr>
          <a:xfrm>
            <a:off x="1115616" y="364488"/>
            <a:ext cx="7336438" cy="392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3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ru.all.biz/img/ru/catalog/8545993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3"/>
          <a:stretch/>
        </p:blipFill>
        <p:spPr bwMode="auto">
          <a:xfrm>
            <a:off x="1316273" y="400170"/>
            <a:ext cx="6649621" cy="540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27296" y="5706629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стрелочному переводу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остряков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крестовине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противошерстным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 к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острякам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пошерстным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3851920" y="548680"/>
            <a:ext cx="216024" cy="280831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995936" y="620688"/>
            <a:ext cx="288032" cy="280831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085184"/>
            <a:ext cx="8928992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Перед остряками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стрелочных переводов на главных путях общего пользования должны быть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уложены отбойные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брусья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Отбойный брус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первую переводную тягу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механических повреждений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привести к сходу подвижного состава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https://konspekta.net/studopedianet/baza3/248953060949.files/image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67" y="435847"/>
            <a:ext cx="7932491" cy="467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 крестовин стрелочных переводов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46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5949280"/>
            <a:ext cx="9001000" cy="7768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замками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такие замки, которые при исправном их содержании гарантируют плотность прилегания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остряков.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2550"/>
            <a:ext cx="6492019" cy="538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2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077845"/>
            <a:ext cx="8974832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стальное изделие в виде специального фасонного профиля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состоящее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головки, шейки, подошвы и предназначенное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верхнего строения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рельсовых путей железнодорожного магистрального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промышленного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метрополитенов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трамвайных.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4563" t="3955" r="1410"/>
          <a:stretch/>
        </p:blipFill>
        <p:spPr>
          <a:xfrm>
            <a:off x="4816689" y="1232820"/>
            <a:ext cx="4291815" cy="3272066"/>
          </a:xfrm>
          <a:prstGeom prst="rect">
            <a:avLst/>
          </a:prstGeom>
        </p:spPr>
      </p:pic>
      <p:pic>
        <p:nvPicPr>
          <p:cNvPr id="2050" name="Picture 2" descr="Что обозначает два косых креста нарисованные на шейке рельса белой краско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/>
          <a:stretch/>
        </p:blipFill>
        <p:spPr bwMode="auto">
          <a:xfrm>
            <a:off x="46069" y="997259"/>
            <a:ext cx="4599303" cy="362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7956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5949280"/>
            <a:ext cx="9001000" cy="7768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995678"/>
            <a:ext cx="9108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контрольных замков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безопасность движения поездов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нецентрализованным стрелкам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входящим в маршруты приема и отправления поездов, а дежурный по станции имеет возможность убедиться по принесенному ответственным работником ключу  (плюсовому  или минусовому) в  правильном  переводе  стрелки.  Взаимная  зависимость этих стрелок с входными и выходными сигналами повышает безопасность движения поездов при приеме и отправлении. При наличии такой   зависимости входные и выходные сигналы могут быть открыты только при готовом маршруте для принимаемого или отправляемого поезда.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87"/>
          <a:stretch/>
        </p:blipFill>
        <p:spPr bwMode="auto">
          <a:xfrm>
            <a:off x="1464332" y="420049"/>
            <a:ext cx="6179840" cy="362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5676521"/>
            <a:ext cx="9001000" cy="115212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расположенные на железнодорожных путях, по которым производится прием и отправление поездов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17464"/>
            <a:ext cx="892899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контрольными замками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нецентрализованные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2201" b="19551"/>
          <a:stretch/>
        </p:blipFill>
        <p:spPr>
          <a:xfrm>
            <a:off x="396044" y="1299056"/>
            <a:ext cx="8279904" cy="4238217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1" descr="Безимени-13.jpg"/>
          <p:cNvPicPr>
            <a:picLocks noChangeAspect="1"/>
          </p:cNvPicPr>
          <p:nvPr/>
        </p:nvPicPr>
        <p:blipFill>
          <a:blip r:embed="rId2" cstate="print"/>
          <a:srcRect l="27164" t="27663" r="34236" b="31851"/>
          <a:stretch>
            <a:fillRect/>
          </a:stretch>
        </p:blipFill>
        <p:spPr bwMode="auto">
          <a:xfrm>
            <a:off x="612775" y="1153046"/>
            <a:ext cx="7856041" cy="371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Грузовой локомотив с вагоном.JPG"/>
          <p:cNvPicPr>
            <a:picLocks noChangeAspect="1"/>
          </p:cNvPicPr>
          <p:nvPr/>
        </p:nvPicPr>
        <p:blipFill>
          <a:blip r:embed="rId3" cstate="print"/>
          <a:srcRect l="1347" t="14563" r="68900" b="62538"/>
          <a:stretch>
            <a:fillRect/>
          </a:stretch>
        </p:blipFill>
        <p:spPr bwMode="auto">
          <a:xfrm>
            <a:off x="5661917" y="2349117"/>
            <a:ext cx="1058069" cy="40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Грузовой локомотив с вагоном.JPG"/>
          <p:cNvPicPr>
            <a:picLocks noChangeAspect="1"/>
          </p:cNvPicPr>
          <p:nvPr/>
        </p:nvPicPr>
        <p:blipFill>
          <a:blip r:embed="rId4" cstate="print"/>
          <a:srcRect l="-6587" t="388" b="61960"/>
          <a:stretch>
            <a:fillRect/>
          </a:stretch>
        </p:blipFill>
        <p:spPr bwMode="auto">
          <a:xfrm>
            <a:off x="307975" y="3006896"/>
            <a:ext cx="2770921" cy="4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2577281" y="2390901"/>
            <a:ext cx="720080" cy="5657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1"/>
          <p:cNvSpPr>
            <a:spLocks noGrp="1"/>
          </p:cNvSpPr>
          <p:nvPr>
            <p:ph idx="1"/>
          </p:nvPr>
        </p:nvSpPr>
        <p:spPr>
          <a:xfrm>
            <a:off x="35496" y="4869160"/>
            <a:ext cx="9001000" cy="19594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Охранными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которым данный принимаемый или отправляемый поезд не проходит, но которые не позволяют подвижному составу, находящемуся на станционных путях,  выйти  на  маршрут  приема  или отправления поезда.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417464"/>
            <a:ext cx="892899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контрольными замками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нецентрализованные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55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698 0.00278 L -0.55781 -0.004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143 0.01042 L 0.71944 0.01042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058907"/>
            <a:ext cx="8928992" cy="179909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железнодорожные  пути,  выделенные  для  стоянки  вагонов с опасными грузами класса 1 (взрывчатыми материалами) (далее – опасные грузы класса 1 (ВМ);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на железнодорожные пути, предназначенные для стоянки восстановительных и пожарных поездов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41130"/>
            <a:ext cx="892899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контрольными замками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нецентрализованные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357" t="31285" b="16974"/>
          <a:stretch/>
        </p:blipFill>
        <p:spPr>
          <a:xfrm>
            <a:off x="200127" y="1422242"/>
            <a:ext cx="8824711" cy="3564051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5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3505" y="5733256"/>
            <a:ext cx="8928992" cy="50294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предохранительные и улавливающие тупики. 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41130"/>
            <a:ext cx="892899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контрольными замками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нецентрализованные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563" t="9940" r="15312" b="12296"/>
          <a:stretch/>
        </p:blipFill>
        <p:spPr>
          <a:xfrm>
            <a:off x="107504" y="1336926"/>
            <a:ext cx="4469049" cy="39456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8500" t="7435" r="21651" b="9798"/>
          <a:stretch/>
        </p:blipFill>
        <p:spPr>
          <a:xfrm>
            <a:off x="4710056" y="1307613"/>
            <a:ext cx="4315711" cy="3974997"/>
          </a:xfrm>
          <a:prstGeom prst="rect">
            <a:avLst/>
          </a:prstGeom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67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229200"/>
            <a:ext cx="9108504" cy="151216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нецентрализованные на железнодорожных путях необщего пользования; примыканий к главным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-отправочным железнодорожным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путям общего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в предохранительные и улавливающие тупики.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0125" y="465138"/>
            <a:ext cx="777686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Контрольными стрелочными замками оборудуются стрелки: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983"/>
          <a:stretch/>
        </p:blipFill>
        <p:spPr>
          <a:xfrm>
            <a:off x="613733" y="973386"/>
            <a:ext cx="7803956" cy="4283060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968727" y="7937"/>
            <a:ext cx="5206546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1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4860033" y="455308"/>
            <a:ext cx="4032447" cy="5493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инфраструктуры (владелец железнодорожных путей необщего пользования) оборудует стрелки нецентрализованные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указателями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эксплуатационной документацией в соответствии с приложением № 1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 РФ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только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стрелочные указатели.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Освещаемыми указателями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более ответственные стрелочные переводы, расположенные на маршрутах движения поездов, на путях производства маневров и т.п. 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:\Users\Гора\Desktop\535236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2" r="17145" b="34133"/>
          <a:stretch/>
        </p:blipFill>
        <p:spPr bwMode="auto">
          <a:xfrm>
            <a:off x="119742" y="453353"/>
            <a:ext cx="4540351" cy="241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Гора\Desktop\0_ae8b1_c4d8768c_ori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2" r="14627" b="12468"/>
          <a:stretch/>
        </p:blipFill>
        <p:spPr bwMode="auto">
          <a:xfrm>
            <a:off x="72456" y="3119487"/>
            <a:ext cx="4558788" cy="254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941342" y="7937"/>
            <a:ext cx="5233931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2846" y="4704502"/>
            <a:ext cx="90593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Стрелочные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  должны  быть  правильно  и  прочно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укреплены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фонарной стойке стрелочного перевода. Необходимо систематически проверять, соответствует ли показание стрелочного указателя положению стрелки. При проверке маршрутов приема и отправления следует обращать внимание не только на положение стрелочных указателей, но и на положение остряков стрелки. </a:t>
            </a: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5422742" y="902616"/>
            <a:ext cx="3579855" cy="5955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mtClean="0"/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pic>
        <p:nvPicPr>
          <p:cNvPr id="5122" name="Picture 2" descr="https://slide-share.ru/image/53279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93961"/>
            <a:ext cx="2406460" cy="245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lide-share.ru/image/53279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68" y="2571814"/>
            <a:ext cx="2426961" cy="196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2240" y="373986"/>
            <a:ext cx="1923810" cy="4142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7162" t="16844" r="26376" b="14476"/>
          <a:stretch/>
        </p:blipFill>
        <p:spPr>
          <a:xfrm>
            <a:off x="4722812" y="393961"/>
            <a:ext cx="4214286" cy="4142857"/>
          </a:xfrm>
          <a:prstGeom prst="rect">
            <a:avLst/>
          </a:prstGeom>
        </p:spPr>
      </p:pic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941342" y="7937"/>
            <a:ext cx="5233931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9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68" y="5692173"/>
            <a:ext cx="90593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Стрелки,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включенные в электрическую централизацию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подгорочных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горловин сортировочных парков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указателями не 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5422742" y="902616"/>
            <a:ext cx="3579855" cy="5955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mtClean="0"/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1941342" y="7937"/>
            <a:ext cx="5233931" cy="4279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контрольные замки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988" r="12988"/>
          <a:stretch/>
        </p:blipFill>
        <p:spPr>
          <a:xfrm>
            <a:off x="1173931" y="439966"/>
            <a:ext cx="67687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4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32234"/>
            <a:ext cx="8640960" cy="6137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Блиц-опрос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цифр:</a:t>
            </a:r>
            <a:b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 меньше 1/60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 больше 1/12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Р65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уклон 1/20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круче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1/11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круче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1/9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круче 1/6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круче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1/8                     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не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круче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1/4,5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1/18 скорость ?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1/22 скорость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Не более 1458 мм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370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4" y="5734247"/>
            <a:ext cx="8974832" cy="11237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Рамный рельс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изготовленная из обычного рельса деталь стрелки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количество болтовых отверстий и скошенную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головки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для укрытия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580" y="876845"/>
            <a:ext cx="57150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043" y="2516590"/>
            <a:ext cx="5357253" cy="3216666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930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7542" y="31494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85647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и стрелочные переводы.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8910" y="2011865"/>
            <a:ext cx="8496944" cy="12516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хозяйства, п. 53-54.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переводов и глухих пересечений, при которых не допускается их эксплуатация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477762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ПТЭ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V Сооружения и устройства путевого хозяйства, п. 51-52,55,56. Проработка конспекта занятия и специальной технической литературы. </a:t>
            </a:r>
            <a:endParaRPr lang="ru-RU" sz="20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конспект по теме: - Марки крестовины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стрелочных переводов.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07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664" y="5433819"/>
            <a:ext cx="8974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0708" y="404664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336" y="2852936"/>
            <a:ext cx="89748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Рамные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обычных путевых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отличаются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наличием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шейках, кроме отверстий на концах для стыковых накладок, дополнительных отверстий для прикрепления упорных накладок или болтов, для прикрепления самого рамного рельса к стрелочным башмакам, а также деталей для монтажа корневого устройства и деталей запорного и переводного механизмов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формой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плане — один из них прямой, другой, к которому примыкает прямой остряк основного пути, изогнут в плане; подстрожкой боковой грани головки для укрытия начала остряка от удара подрезанных гребней колес. Рамные рельсы прикрепляют к брусьям с помощью стрелочного башмака, который состоит из подкладки, стрелочной подушки с пазухой для подошвы рамного рельса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деталями её крепления. Продольному и поперечному перемещению рамных рельсов препятствуют болты, проходящие через шейку рельсов,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прикреплённые к подушкам.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33" y="816212"/>
            <a:ext cx="6672293" cy="2097430"/>
          </a:xfrm>
          <a:prstGeom prst="rect">
            <a:avLst/>
          </a:prstGeom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11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2225" y="5085184"/>
            <a:ext cx="8974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деталь стрелочного перевода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обработки острякового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4" y="1365754"/>
            <a:ext cx="5248869" cy="2983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7511" b="4176"/>
          <a:stretch/>
        </p:blipFill>
        <p:spPr>
          <a:xfrm>
            <a:off x="5441812" y="1365753"/>
            <a:ext cx="3600400" cy="2983921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5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07" y="1021143"/>
            <a:ext cx="3466911" cy="22629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895881"/>
            <a:ext cx="2153703" cy="2256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8453" t="19534" r="17355" b="14848"/>
          <a:stretch/>
        </p:blipFill>
        <p:spPr>
          <a:xfrm>
            <a:off x="7684704" y="895881"/>
            <a:ext cx="1459296" cy="16344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t="11525" r="5701"/>
          <a:stretch/>
        </p:blipFill>
        <p:spPr>
          <a:xfrm>
            <a:off x="3550719" y="836712"/>
            <a:ext cx="2605457" cy="1946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239" y="3995678"/>
            <a:ext cx="89526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направление движения подвижного состава. Эти рельсы имеют мощное поперечное сечение.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Высота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меньше  рамного рельса.  Передний конец остряка называют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задний — корнем.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Один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остряков стрелки всегда прижат к соответствующему рамному рельсу, а второй в это время отведен от другого рамного рельса. Расстояние между отведенным остряком и рамным рельсом, называемое шагом остряка, должно быть достаточным, чтобы гребни колес проходящего по стрелке подвижного состава не задевали остряк.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9969" y="2708920"/>
            <a:ext cx="2583744" cy="1431786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395536" y="2708920"/>
            <a:ext cx="360040" cy="237626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260091" y="-12174"/>
            <a:ext cx="6934279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и стрелочным переводам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99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6766</TotalTime>
  <Words>2952</Words>
  <Application>Microsoft Office PowerPoint</Application>
  <PresentationFormat>Экран (4:3)</PresentationFormat>
  <Paragraphs>274</Paragraphs>
  <Slides>60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7" baseType="lpstr">
      <vt:lpstr>Arial</vt:lpstr>
      <vt:lpstr>Calibri</vt:lpstr>
      <vt:lpstr>Muli</vt:lpstr>
      <vt:lpstr>Times New Roman</vt:lpstr>
      <vt:lpstr>Verdana</vt:lpstr>
      <vt:lpstr>Wingdings</vt:lpstr>
      <vt:lpstr>Тема Office</vt:lpstr>
      <vt:lpstr>Презентация PowerPoint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Требования ПТЭ к рельсам и стрелочным переводам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Марки крестовин стрелочных переводов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Стрелочные контрольные замки </vt:lpstr>
      <vt:lpstr>Требования ПТЭ к рельсам и стрелочным переводам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636</cp:revision>
  <cp:lastPrinted>2024-08-03T07:32:34Z</cp:lastPrinted>
  <dcterms:created xsi:type="dcterms:W3CDTF">2019-04-21T18:59:03Z</dcterms:created>
  <dcterms:modified xsi:type="dcterms:W3CDTF">2024-08-03T15:38:16Z</dcterms:modified>
</cp:coreProperties>
</file>