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303" r:id="rId2"/>
    <p:sldId id="304" r:id="rId3"/>
    <p:sldId id="301" r:id="rId4"/>
    <p:sldId id="338" r:id="rId5"/>
    <p:sldId id="315" r:id="rId6"/>
    <p:sldId id="316" r:id="rId7"/>
    <p:sldId id="321" r:id="rId8"/>
    <p:sldId id="314" r:id="rId9"/>
    <p:sldId id="317" r:id="rId10"/>
    <p:sldId id="318" r:id="rId11"/>
    <p:sldId id="319" r:id="rId12"/>
    <p:sldId id="320" r:id="rId13"/>
    <p:sldId id="313" r:id="rId14"/>
    <p:sldId id="312" r:id="rId15"/>
    <p:sldId id="311" r:id="rId16"/>
    <p:sldId id="325" r:id="rId17"/>
    <p:sldId id="324" r:id="rId18"/>
    <p:sldId id="323" r:id="rId19"/>
    <p:sldId id="322" r:id="rId20"/>
    <p:sldId id="310" r:id="rId21"/>
    <p:sldId id="309" r:id="rId22"/>
    <p:sldId id="308" r:id="rId23"/>
    <p:sldId id="307" r:id="rId24"/>
    <p:sldId id="326" r:id="rId25"/>
    <p:sldId id="330" r:id="rId26"/>
    <p:sldId id="331" r:id="rId27"/>
    <p:sldId id="332" r:id="rId28"/>
    <p:sldId id="329" r:id="rId29"/>
    <p:sldId id="328" r:id="rId30"/>
    <p:sldId id="333" r:id="rId31"/>
    <p:sldId id="327" r:id="rId32"/>
    <p:sldId id="335" r:id="rId33"/>
    <p:sldId id="306" r:id="rId34"/>
    <p:sldId id="337" r:id="rId35"/>
    <p:sldId id="336" r:id="rId36"/>
    <p:sldId id="334" r:id="rId37"/>
    <p:sldId id="341" r:id="rId38"/>
    <p:sldId id="340" r:id="rId39"/>
    <p:sldId id="339" r:id="rId40"/>
    <p:sldId id="305" r:id="rId41"/>
    <p:sldId id="344" r:id="rId42"/>
    <p:sldId id="342" r:id="rId43"/>
    <p:sldId id="343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1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46" autoAdjust="0"/>
    <p:restoredTop sz="94434" autoAdjust="0"/>
  </p:normalViewPr>
  <p:slideViewPr>
    <p:cSldViewPr snapToGrid="0">
      <p:cViewPr varScale="1">
        <p:scale>
          <a:sx n="84" d="100"/>
          <a:sy n="84" d="100"/>
        </p:scale>
        <p:origin x="1272" y="8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F528D-403E-45EC-B4B9-7B739A3A16CB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0EC57-C3B2-4593-9BB1-95A0D90130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765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249592-3500-4EB9-A985-3E1D77DAC5F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10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661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8098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90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16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223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980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107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67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2893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284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729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C9C0C-6F4B-4948-A42D-9E86BE515D27}" type="datetimeFigureOut">
              <a:rPr lang="ru-RU" smtClean="0"/>
              <a:t>30.07.2025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36A7F5-AA71-43C0-AC85-9BEAA78537C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306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>
          <a:xfrm>
            <a:off x="30270" y="5445224"/>
            <a:ext cx="9098160" cy="67910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" y="476672"/>
            <a:ext cx="8999508" cy="457979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3080" y="476672"/>
            <a:ext cx="3775354" cy="4579797"/>
          </a:xfrm>
          <a:prstGeom prst="rect">
            <a:avLst/>
          </a:prstGeom>
        </p:spPr>
      </p:pic>
      <p:pic>
        <p:nvPicPr>
          <p:cNvPr id="5" name="Рисунок 4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5917">
            <a:off x="5054473" y="2595630"/>
            <a:ext cx="1723390" cy="2386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55951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363" y="3764153"/>
            <a:ext cx="9034272" cy="28195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Двусторонняя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машинистов поездных локомотивов, мотор-вагонного и специального самоходного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 обеспечивается поездной радиосвязью: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машинистами встречных и вслед идущих локомотивов, мотор-вагонного и специального самоходного подвижного состава, находящихся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одном перегоне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пределах зоны радиопокрытия локомотивных радиостанций (при невозможности установления прямой связи между машинистами на одном перегоне связь осуществляется через дежурных по станциям или диспетчера поездного);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www.train-photo.ru/data/media/753/230116-3te116u006_km0063_v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964"/>
          <a:stretch/>
        </p:blipFill>
        <p:spPr bwMode="auto">
          <a:xfrm>
            <a:off x="4568499" y="737375"/>
            <a:ext cx="4465774" cy="2819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737375"/>
            <a:ext cx="4229464" cy="281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37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" y="3945667"/>
            <a:ext cx="9034272" cy="178762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Двусторонняя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машинистов поездных локомотивов, мотор-вагонного и специального самоходного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 обеспечивается поездной радиосвязью: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дежурными по железнодорожному переезду в пределах длины участков приближения к переезду;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900" r="11413"/>
          <a:stretch/>
        </p:blipFill>
        <p:spPr>
          <a:xfrm>
            <a:off x="184016" y="756386"/>
            <a:ext cx="3960440" cy="3068960"/>
          </a:xfrm>
          <a:prstGeom prst="rect">
            <a:avLst/>
          </a:prstGeom>
        </p:spPr>
      </p:pic>
      <p:pic>
        <p:nvPicPr>
          <p:cNvPr id="5" name="Picture 4" descr="https://img-fotki.yandex.ru/get/6740/214603206.57/0_f3038_9b43d18a_XX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5" t="13363" r="14330" b="5185"/>
          <a:stretch/>
        </p:blipFill>
        <p:spPr bwMode="auto">
          <a:xfrm>
            <a:off x="4268498" y="756386"/>
            <a:ext cx="4747486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218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8" y="4873752"/>
            <a:ext cx="9034272" cy="189280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Двусторонняя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машинистов поездных локомотивов, мотор-вагонного и специального самоходного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 обеспечивается поездной радиосвязью: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д)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начальником (механиком-бригадиром) пассажирского поезда и помощником машиниста при выходе его из кабины для ограждения поезда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удалении его от оси пути следования поезда в пределах действия носимой радиостанции.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g.zbp.ru/87/98/f59b16.h1w2qd.2cw1.rs.ih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02" b="10449"/>
          <a:stretch/>
        </p:blipFill>
        <p:spPr bwMode="auto">
          <a:xfrm>
            <a:off x="942073" y="811808"/>
            <a:ext cx="7267366" cy="4171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" y="4440809"/>
            <a:ext cx="9034272" cy="24171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железнодорожных станциях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технологической потребности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станционной радиосвязи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двусторонней парковой 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(на основе радиосвязи, или громкоговорящей связи, или их сочетания),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ремонтно-оперативная радиосвязь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беспроводная (радиосвязь) передачи данных для информационно-управляющих систем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другие виды технологической электросвязи.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Корпуса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 технологической железнодорожной электросвязи содержатся закрытыми и опломбированными.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82" b="8630"/>
          <a:stretch/>
        </p:blipFill>
        <p:spPr bwMode="auto">
          <a:xfrm>
            <a:off x="1030182" y="690062"/>
            <a:ext cx="7099075" cy="375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284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13377"/>
            <a:ext cx="9034272" cy="20697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громкоговорящего оповещения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информирования пассажиров и пользователей услугами железнодорожного транспорта в зонах их регламентированного присутствия, устанавливаемых локальным нормативным актом владельца инфраструктуры (владельца железнодорожных путей необщего пользования), а также для оповещения лиц, работающих на железнодорожных путях, о приближении железнодорожного подвижного состава до перевода их на системы радиосвязи.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6" y="908911"/>
            <a:ext cx="4985581" cy="3321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02" t="15847" r="8906" b="15526"/>
          <a:stretch/>
        </p:blipFill>
        <p:spPr bwMode="auto">
          <a:xfrm>
            <a:off x="0" y="908912"/>
            <a:ext cx="2455608" cy="224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009" y="892517"/>
            <a:ext cx="4450080" cy="3337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513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4788281"/>
            <a:ext cx="9034272" cy="206971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двусторонней 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дежурного по железнодорожной станции, оператора сортировочной горки, диспетчеров маневровых железнодорожной станции, машинистов маневровых локомотивов и других работников, участвующих в приеме, отправлении, пропуске, формировании и расформировании поездов, закреплении составов и во всех маневровых передвижениях на железнодорожной станции в границах железнодорожной станции ими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использоваться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станционная радиосвязь.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95" y="770029"/>
            <a:ext cx="8302171" cy="401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655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Радиостанции РЛСМ-10 (аналоговые) ООО &quot;Лаборатория радиосвязи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12" b="27633"/>
          <a:stretch/>
        </p:blipFill>
        <p:spPr bwMode="auto">
          <a:xfrm>
            <a:off x="259200" y="876442"/>
            <a:ext cx="8607793" cy="4110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" y="4733417"/>
            <a:ext cx="9034272" cy="212458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Станционная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обмена информацией руководителей маневровой и горочной работы (маневрового диспетчера, станционного диспетчера, дежурных по паркам, составителей поездов, дежурного по горке) с машинистами маневровых, горочных и хозяйственных локомотивов.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Станционная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 организуется с использованием стационарных, возимых и носимых радиостанций.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www.train-photo.ru/data/media/105/3-55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953" y="3104283"/>
            <a:ext cx="2622119" cy="1629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www.trainpix.org/photo/00/76/11/761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201" y="748049"/>
            <a:ext cx="3325363" cy="1841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cdn.malinamusic.ru/220/Z3BqLnRsdWFmZWRxbS9NZm1qXzdhazNuZS9pdi9tb2MuZ21pdHkuaS8vOnNwdHR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61" y="764458"/>
            <a:ext cx="2040472" cy="204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435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05" y="4550537"/>
            <a:ext cx="9034272" cy="23074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средством передачи указаний при маневровой работе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быть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в необходимых случаях –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двусторонней парковой 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Применение радиосвязи и устройств двусторонней парковой связи способствует повышению темпов маневровой работы.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Расположение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линейных устройств двусторонней парковой связи, на железнодорожной станции определяется проектом, с целью обеспечения хорошей слышимости указаний работников, участвующих в маневровой работе.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1543"/>
          <a:stretch/>
        </p:blipFill>
        <p:spPr>
          <a:xfrm>
            <a:off x="122866" y="880260"/>
            <a:ext cx="4412799" cy="3426082"/>
          </a:xfrm>
          <a:prstGeom prst="rect">
            <a:avLst/>
          </a:prstGeom>
        </p:spPr>
      </p:pic>
      <p:pic>
        <p:nvPicPr>
          <p:cNvPr id="5" name="Picture 6" descr="https://slide-share.ru/image/532825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52"/>
          <a:stretch/>
        </p:blipFill>
        <p:spPr bwMode="auto">
          <a:xfrm>
            <a:off x="4743581" y="880260"/>
            <a:ext cx="4071476" cy="3426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922007" y="3886200"/>
            <a:ext cx="1893049" cy="4201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85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" y="3809873"/>
            <a:ext cx="9034272" cy="304812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Радиостанции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маневрового района железнодорожной станции, локомотивные радиостанции обслуживающих его локомотивов и носимые радиостанции работников, занятых маневровыми передвижениями в этих районах, должны быть включены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отдельную выделенную радиогруппу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организованную по техническим решениям, определяемым владельцем инфраструктуры (владельцем железнодорожных путей необщего пользования).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пределах одной железнодорожной станции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либо на разных железнодорожных станциях, находящихся в пределах взаимной радиодоступности,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допускается включение в одну радиогруппу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станционной радиосвязи радиостанций работников разных маневровых районов.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6735" t="2814"/>
          <a:stretch/>
        </p:blipFill>
        <p:spPr>
          <a:xfrm>
            <a:off x="6190488" y="716308"/>
            <a:ext cx="2788920" cy="30133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593" t="63271" r="39389"/>
          <a:stretch/>
        </p:blipFill>
        <p:spPr>
          <a:xfrm>
            <a:off x="5160664" y="2579574"/>
            <a:ext cx="1843640" cy="1208465"/>
          </a:xfrm>
          <a:prstGeom prst="snip2SameRect">
            <a:avLst/>
          </a:prstGeom>
        </p:spPr>
      </p:pic>
      <p:pic>
        <p:nvPicPr>
          <p:cNvPr id="9" name="Picture 4" descr="http://gatchina-news.ru/files/images/news/2017/08/04/18300va3125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528" y="788922"/>
            <a:ext cx="4014216" cy="302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55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17" y="4715129"/>
            <a:ext cx="9034272" cy="21428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двухсторонней парковой 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передачи указаний о поездной и маневровой работе, обслуживании и ремонте объектов инфраструктуры и железнодорожного подвижного состава, используются с применением радиосредств или средств громкоговорящего исполнения в порядке, установленном локальным нормативным актом владельца инфраструктуры (владельца железнодорожных путей необщего пользования).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двусторонней парковой связи должны быть постоянно включены.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6523" y="684769"/>
            <a:ext cx="6178239" cy="3981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84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9425" y="3811919"/>
            <a:ext cx="88924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технологической электросвязи.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пользования поездной диспетчерской и поездной межстанционной технологической электросвязью.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станционная радиосвязь, оборудование ее системой автоматизированной регистрации переговоров; устройства двусторонней парковой связи.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Ремонтно-оперативная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Габариты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подвески проводов воздушных линий СЦБ и связи, способы защиты линий, очередность восстановления линий при повреждении. </a:t>
            </a:r>
          </a:p>
        </p:txBody>
      </p:sp>
      <p:pic>
        <p:nvPicPr>
          <p:cNvPr id="7" name="Picture 4" descr="http://www.apogey.vrn.ru/menu_old/Bg-Sr1m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9"/>
          <a:stretch/>
        </p:blipFill>
        <p:spPr bwMode="auto">
          <a:xfrm>
            <a:off x="3192307" y="708855"/>
            <a:ext cx="5789597" cy="3174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9369" y="1066835"/>
            <a:ext cx="3864495" cy="10046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п. 102 - 114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технологической электросвязи ж.-д.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9369" y="2144308"/>
            <a:ext cx="5037020" cy="16312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</a:t>
            </a:r>
            <a:r>
              <a:rPr lang="en-US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п.24,29,30 </a:t>
            </a:r>
            <a:endParaRPr lang="ru-RU" sz="20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эксплуатации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систем,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сооружений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устройств и объектов 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технического назначения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ж.д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транспорта</a:t>
            </a:r>
          </a:p>
        </p:txBody>
      </p:sp>
    </p:spTree>
    <p:extLst>
      <p:ext uri="{BB962C8B-B14F-4D97-AF65-F5344CB8AC3E}">
        <p14:creationId xmlns:p14="http://schemas.microsoft.com/office/powerpoint/2010/main" val="91065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4733417"/>
            <a:ext cx="9034272" cy="20422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системах двусторонней парковой связи, системах оповещения, работающих на железнодорожных путях, системах информирования пассажиров применяются устройства громкоговорящей связи направленного действия для обеспечения восприятия команд и информационных сообщений работниками железнодорожного транспорта и пассажирами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соответственно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для уменьшения шумового воздействия за пределами полосы отвода железных дорог инфраструктуры и железнодорожных путей необщего пользования.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470" y="744132"/>
            <a:ext cx="2991964" cy="39892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9597" r="24162"/>
          <a:stretch/>
        </p:blipFill>
        <p:spPr>
          <a:xfrm>
            <a:off x="3392869" y="750302"/>
            <a:ext cx="2140144" cy="39831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48863"/>
          <a:stretch/>
        </p:blipFill>
        <p:spPr>
          <a:xfrm>
            <a:off x="6017886" y="744132"/>
            <a:ext cx="2550042" cy="3989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81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3252089"/>
            <a:ext cx="9034272" cy="36059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Владелец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(владелец железнодорожных путей необщего пользования) локальным нормативным актом устанавливает порядок применения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подвижной радиотелефонной (сотовой) связи общего пользования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переговоров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железнодорожной станции по вопросам,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связанным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обеспечением управления движением и обеспечением безопасности движения, транспортной безопасности, но связанным с обслуживанием и ремонтом технических средств или оказанием услуг.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Владелец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инфраструктуры (владелец железнодорожных путей необщего пользования)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устанавливает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применения подвижной электросвязи на железнодорожных станциях для технической эксплуатации или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 резервной при перерыве основных видов связи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9836" r="12353" b="46506"/>
          <a:stretch/>
        </p:blipFill>
        <p:spPr>
          <a:xfrm>
            <a:off x="325448" y="792353"/>
            <a:ext cx="8575968" cy="24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351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" y="3895345"/>
            <a:ext cx="9034272" cy="2962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Ремонтно-оперативная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должна обеспечивать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двустороннюю связь между работниками ремонтных подразделений с руководителем работ, руководителя работ с машинистами локомотивов хозяйственных поездов, специального самоходного подвижного состава, участвующими в ремонтных работах.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Перечень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участков, оборудуемых ремонтно-оперативной радиосвязью, перечень пользователей, а также технические решения определяются Перечнем участков железных дорог ОАО «РЖД», оборудованных ремонтно-оперативной радиосвязью, утвержденным распоряжением ОАО «РЖД» от 14 июля 2011 г № 1533р.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7786" b="13543"/>
          <a:stretch/>
        </p:blipFill>
        <p:spPr>
          <a:xfrm>
            <a:off x="1438716" y="695298"/>
            <a:ext cx="5981789" cy="320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18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" y="4127075"/>
            <a:ext cx="9034272" cy="24537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документированной регистрации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переговоров и (или) видеорегистрации действий дежурного и диспетчерского персонала применяются для оснащения рабочих мест по решению владельца инфраструктуры (владельца железнодорожных путей необщего пользования).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документированной регистрации переговоров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автоматизированном режиме вести запись, архивирование, копирование и последующее воспроизведение (по запросу) переговоров, ведущихся по сетям технологической связи участниками перевозочного процесса.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" y="838070"/>
            <a:ext cx="4651775" cy="321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s://www.astrobl.ru/sites/default/files/styles/news_full/public/images/teasers/id4841_art9459.jpg?itok=WjVc7vR-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8" b="9271"/>
          <a:stretch/>
        </p:blipFill>
        <p:spPr bwMode="auto">
          <a:xfrm>
            <a:off x="4346874" y="838071"/>
            <a:ext cx="4733118" cy="3211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054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5163185"/>
            <a:ext cx="9034272" cy="16948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переговоров необходима для: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круглосуточного контроля за работой диспетчерского и дежурного аппарата подразделений хозяйства перевозок, а также машинистов подвижного состава и повышения за счет этого уровня ответственности причастных работников за выполняемые действия;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939" y="717193"/>
            <a:ext cx="6547295" cy="436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19962" y="4643144"/>
            <a:ext cx="1033272" cy="43891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51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" y="4129913"/>
            <a:ext cx="9034272" cy="27280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переговоров необходима для: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использования при служебном расследовании причин транспортных происшествий и иных связанных с нарушением безопасности движения и эксплуатации железнодорожного транспорта событий, выявления нарушений инструкций по безопасности движения работниками диспетчерского и дежурного аппарата подразделений хозяйства перевозок, станций и работниками других структурных подразделений, участвующих в перевозочном процессе, а также с целью анализа качества работы и повышения профессионального мастерства;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https://s16.stc.all.kpcdn.net/share/i/12/9066329/inx960x64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0"/>
          <a:stretch/>
        </p:blipFill>
        <p:spPr bwMode="auto">
          <a:xfrm>
            <a:off x="1353311" y="718361"/>
            <a:ext cx="6212915" cy="3489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54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" y="5327777"/>
            <a:ext cx="9034272" cy="14022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переговоров необходима для: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оценки эффективности системы управления при ликвидации последствий чрезвычайных ситуаций за счет возможности прослушивания и оперативного анализа записей;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79" r="10901" b="4033"/>
          <a:stretch/>
        </p:blipFill>
        <p:spPr bwMode="auto">
          <a:xfrm>
            <a:off x="942073" y="804672"/>
            <a:ext cx="7265916" cy="4523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547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64" y="4888865"/>
            <a:ext cx="9034272" cy="19691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переговоров необходима для: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использования при расследовании причин несчастных случаев, произошедших с работниками и другими лицами, участвующих в производственной деятельности структурных подразделений ОАО «РЖД» и выявления нарушений регламента переговоров при производстве поездной и маневровой работы на путях общего и необщего пользования, соблюдения требований охраны труда.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2" descr="http://www.rgups.ru/site/assets/files/94117/dsc_668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83"/>
          <a:stretch/>
        </p:blipFill>
        <p:spPr bwMode="auto">
          <a:xfrm>
            <a:off x="871950" y="700074"/>
            <a:ext cx="7403611" cy="42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1707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17" y="3343529"/>
            <a:ext cx="9034272" cy="35144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Для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дополнительного контроля за работой дежурно-диспетчерского персонала отдельные рабочие места могут быть оборудованы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системой регистрации действий работника (устройствами видеорегистрации).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действий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обеспечения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видеорегистрации поведения дежурно-диспетчерского персонала во время исполнения служебных обязанностей, видеорегистрации действий персонала на устройствах управления (пульты-манипуляторы, выносные табло, пульты-табло, АРМ, выносные мониторы) систем железнодорожной автоматики и телемеханики, а также на оконечных (абонентских) устройствах радиосвязи, оперативно-технологической и общетехнологической связи, аппаратах переключения контактной сети, их внешнего состояния. а также регистрации звуковой обстановки в помещении дежурно-диспетчерского персонала.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928" y="636065"/>
            <a:ext cx="6047473" cy="275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54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" y="5181473"/>
            <a:ext cx="9034272" cy="152107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2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поездной диспетчерской, поездной межстанционной, стрелочной связи, поездной и станционной радиосвязи и двусторонней парковой связи технологической электросвязи для переговоров по вопросам,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связанным с движением поездов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исключением экстренных случаев.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31"/>
          <a:stretch/>
        </p:blipFill>
        <p:spPr bwMode="auto">
          <a:xfrm>
            <a:off x="5047374" y="769405"/>
            <a:ext cx="3853718" cy="3086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56" y="769405"/>
            <a:ext cx="3884422" cy="436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ptzgovorit.ru/sites/default/files/styles/700x100_proc/public/sostavitel_poezda_prinimaet_operativnuyu_informaciyu.jpg?itok=gAM_mCNo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3541150" y="1782595"/>
            <a:ext cx="2317504" cy="33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5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4925441"/>
            <a:ext cx="9034272" cy="18319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электросвязи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любые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излучение, передача или прием знаков, электрических сигналов, голосовой информации, письменного текста, изображений, звуков или сообщений любого рода по радиотехнической системе, проводной, оптической и другим электромагнитным системам, предназначенные для организации и выполнения технологических процессов железнодорожного транспорта.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08" t="9337" r="2438" b="10266"/>
          <a:stretch/>
        </p:blipFill>
        <p:spPr>
          <a:xfrm>
            <a:off x="1276474" y="700908"/>
            <a:ext cx="6697093" cy="427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325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961" y="4385945"/>
            <a:ext cx="9034272" cy="247205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участках с диспетчерской централизацией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поездную диспетчерскую связь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включение телефонов дежурных по переездам в порядке, устанавливаемом локальным нормативным актом владельца инфраструктуры (владельца железнодорожных путей необщего пользования).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поездную межстанционную связь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включение только телефонов дежурных по железнодорожным станциям, а на участках с автоблокировкой, кроме того, телефонов перегонной связи и дежурных по переездам. </a:t>
            </a:r>
          </a:p>
          <a:p>
            <a:pPr marL="0" indent="0" algn="just">
              <a:buNone/>
            </a:pP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3871" y="728345"/>
            <a:ext cx="6503587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652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17" y="4056761"/>
            <a:ext cx="9034272" cy="28012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К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стрелочной связи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относится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связь для ведения служебных переговоров между дежурным по железнодорожной станции с исполнительными и распорядительными постами железнодорожной станции по вопросам приготовления маршрутов (включая проверку свободности железнодорожных путей и стрелок) и закрепления железнодорожного подвижного состава на смежных железнодорожных путях.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Исходя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назначения стрелочной связи в нее </a:t>
            </a:r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включать только телефоны станционных постов централизации, стрелочных постов и дежурного по железнодорожной станции.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0897"/>
          <a:stretch/>
        </p:blipFill>
        <p:spPr>
          <a:xfrm>
            <a:off x="1024907" y="785398"/>
            <a:ext cx="7058091" cy="327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6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296" y="3398393"/>
            <a:ext cx="9034272" cy="345960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 и беспроводная передача данных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скорости движения от 140 до 250 км/ч включительно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цифровыми системами технологической железнодорожной электросвязи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также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цифровыми системами технологической радиосвязи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которыми оборудуются инфраструктура, локомотивы и мотор-вагонный подвижной состав скоростных и высокоскоростных железнодорожных линий обеспечивающими в соответствии с требованиями по безопасности и электромагнитной совместимости, с целью обеспечения непрерывности сеанса радиосвязи при высокой скорости следования поезда через несколько перегонов.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Поездная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 гектометрового (2 МГц) и метрового (160 МГц) радиочастотных диапазонов на высокоскоростных линиях используется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качестве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резерва цифровых систем поездной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данные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радиочастотные диапазоны не обеспечивают надежной связи.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3880" t="24903" r="2239" b="9469"/>
          <a:stretch/>
        </p:blipFill>
        <p:spPr>
          <a:xfrm>
            <a:off x="1158836" y="742717"/>
            <a:ext cx="6753657" cy="265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71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3291841"/>
            <a:ext cx="9034272" cy="35661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Плановые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переоборудованию, переносу, ремонту, испытанию и замене устройств и приборов технологической железнодорожной электросвязи, связанных с обеспечением безопасности движения поездов, производятся в порядке, устанавливаемом Инструкцией по техническому обслуживанию и ремонту объектов железнодорожной электросвязи ОАО «Российские железные дороги», утвержденной распоряжением ОАО «РЖД» от 26 октября 2017 г. № 2185/р.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случаях, когда при выполнении таких работ необходимо обеспечить перерыв работы технологической электросвязи, который может повлиять на движение поездов, их выполнение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производится с согласия дежурного по железнодорожной станции, а на участках с диспетчерской централизацией – с согласия диспетчера поездного.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0989" r="15867"/>
          <a:stretch/>
        </p:blipFill>
        <p:spPr>
          <a:xfrm>
            <a:off x="197734" y="748620"/>
            <a:ext cx="2143129" cy="2578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2670" y="748619"/>
            <a:ext cx="2734379" cy="25432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466" y="748618"/>
            <a:ext cx="3576917" cy="254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49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" y="5016881"/>
            <a:ext cx="9034272" cy="174053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Действие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поездной радиосвязи и систем технологической беспроводной передачи данных на участках инфраструктуры проверяется с использованием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вагона-лаборатории радиосвязи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технических средств с регистрацией результатов в порядке, устанавливаемом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соответствии с Инструкцией о порядке проверки действия и контроля параметров поездной радиосвязи ОАО «РЖД», утвержденной распоряжением ОАО «РЖД» от 8 апреля 2010 г.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№751р.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958" y="734594"/>
            <a:ext cx="6425162" cy="430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970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" y="4541393"/>
            <a:ext cx="9034272" cy="23166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Кабельные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линии связи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системы железнодорожной автоматики и телемеханики, принадлежащие владельцу инфраструктуры (владельцу железнодорожных путей необщего пользования) и используемые в перевозочном процессе,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прокладываются в границах полосы отвода железных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дорог, вне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пределов земляного полотна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Порядок прокладки кабельных линий связи в переделах земляного полотна устанавливается локальным нормативным актом владельца инфраструктуры (владельца железнодорожных путей необщего пользования).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2851" b="8731"/>
          <a:stretch/>
        </p:blipFill>
        <p:spPr>
          <a:xfrm>
            <a:off x="219667" y="652521"/>
            <a:ext cx="6638121" cy="3888872"/>
          </a:xfrm>
          <a:prstGeom prst="rect">
            <a:avLst/>
          </a:prstGeom>
        </p:spPr>
      </p:pic>
      <p:pic>
        <p:nvPicPr>
          <p:cNvPr id="5" name="Picture 2" descr="https://www.derev-grad.ru/gradostroitelstvo-i-arhitektura/sistemy-inzhenernyh-sooruzhenii-i-kommunikacii/elektrosnabzhenie-elektroosveschenie/img3528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48"/>
          <a:stretch/>
        </p:blipFill>
        <p:spPr bwMode="auto">
          <a:xfrm>
            <a:off x="4699617" y="2134729"/>
            <a:ext cx="4316341" cy="242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79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105" y="5355209"/>
            <a:ext cx="9034272" cy="14662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Допускается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подвеску линий связи на основе волоконно-оптических кабелей, принадлежащих владельцу инфраструктуры (владельцу железнодорожных путей необщего пользования) и используемых в перевозочном процессе, на опорах контактной сети или линий электропередачи на высоте, установленной проектной, ремонтной или эксплуатационной документацией.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17" y="688221"/>
            <a:ext cx="6922247" cy="4614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24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249" y="5309489"/>
            <a:ext cx="9034272" cy="154851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Линии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железнодорожной автоматики и телемеханики, технологической железнодорожной электросвязи, управления объектами железнодорожного электроснабжения и другие линии, за исключением линий электропередачи напряжением выше 1000 В, при пересечении электрифицированных железнодорожных путей выполняются только в кабельном исполнении.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9774" r="5900" b="12286"/>
          <a:stretch/>
        </p:blipFill>
        <p:spPr>
          <a:xfrm>
            <a:off x="233441" y="740529"/>
            <a:ext cx="8604448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" y="4193921"/>
            <a:ext cx="9034272" cy="258178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реконструкции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эксплуатация воздушных линий связи при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максимальной стреле провеса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высоте не менее: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 земли в ненаселенной местности;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м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от земли в населенной местности;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5,5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 полотна пересекаемых автомобильных дорог;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7,5 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от верха головки рельса пересекаемых неэлектрифицированных железнодорожных путей.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amperof.ru/wp-content/uploads/2019/09/4-gabarity-lep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8"/>
          <a:stretch/>
        </p:blipFill>
        <p:spPr bwMode="auto">
          <a:xfrm>
            <a:off x="776320" y="716704"/>
            <a:ext cx="7197248" cy="3521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11880" y="2458183"/>
            <a:ext cx="786384" cy="413033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2,5 м</a:t>
            </a: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400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4742561"/>
            <a:ext cx="9034272" cy="211543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2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Сооружения </a:t>
            </a:r>
            <a:r>
              <a:rPr 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устройства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линий железнодорожной автоматики и телемеханики, технологической железнодорожной электросвязи, управления объектами электроснабжения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защищаются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 электромагнитных помех и опасного влияния тягового тока, линий электропередачи, атмосферных и коммутационных перенапряжений и повышенных токов устройствами защиты с параметрами, соответствующими проектной, ремонтной или эксплуатационной документации.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9" y="712094"/>
            <a:ext cx="4286250" cy="408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808" y="730381"/>
            <a:ext cx="841121" cy="2254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388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058" y="955834"/>
            <a:ext cx="4775372" cy="3381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339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4925441"/>
            <a:ext cx="9034272" cy="183197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зависимости от объема работы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железнодорожные станции оборудуются железнодорожной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электросвязью,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автоматизированными системами управления, информационно-вычислительной сетью инфраструктуры, устройствами для приема и транспортировки перевозочных документов и централизованного ограждения составов поездов, проходящих техническое обслуживание, осмотр и ремонт вагонов.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5708" r="12161" b="15744"/>
          <a:stretch/>
        </p:blipFill>
        <p:spPr>
          <a:xfrm>
            <a:off x="1178148" y="721971"/>
            <a:ext cx="6715034" cy="4203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38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815713"/>
            <a:ext cx="9034272" cy="20422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Внешняя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молниезащиты объекта должна обеспечивать защиту от прямого удара молнии, а также частичное снижение импульсных перенапряжений. Составными частями внешней системы молниезащиты являются молниеприемники, токоотводы и заземлители.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Внутренняя система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молниезащиты должна обеспечивать снижение импульсных перенапряжений, уравнивание потенциалов и ослабление электромагнитных помех, которыми сопровождаются молниевые разряды.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735" y="712119"/>
            <a:ext cx="6273860" cy="41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759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0" y="3926542"/>
            <a:ext cx="9074557" cy="2931458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повреждении воздушных и кабельных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металлическими жилами)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линий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связи их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восстановление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должно производиться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следующей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очередности: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обеспечивающие действие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поездной диспетчерской связи;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каналы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 систем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электрожезловой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(ЭЖС);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 энергодиспетчерской связи, поездной межстанционной связи и телеуправления устройствами электроснабжения;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каналы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тракты магистральной связи;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остальные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каналы связи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СЦБ.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b="8092"/>
          <a:stretch/>
        </p:blipFill>
        <p:spPr>
          <a:xfrm>
            <a:off x="1565676" y="523183"/>
            <a:ext cx="5594089" cy="3429856"/>
          </a:xfrm>
          <a:prstGeom prst="rect">
            <a:avLst/>
          </a:prstGeom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49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1146672"/>
            <a:ext cx="9034272" cy="5711328"/>
          </a:xfrm>
        </p:spPr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железнодорожной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электросвязи.</a:t>
            </a:r>
          </a:p>
          <a:p>
            <a:pPr marL="457200" indent="-4572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технологической электросвязи, которой оборудуются все участки железнодорожного пути, на которых обращаются поезда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предназначена и что обеспечивает поездная радиосвязь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Двусторонняя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машинистов поездных локомотивов, мотор-вагонного и специального самоходного подвижного состава устойчиво обеспечивается поездной 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радиосвязью с: …</a:t>
            </a:r>
          </a:p>
          <a:p>
            <a:pPr marL="457200" indent="-4572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устройства применяются на железнодорожных станциях в зависимости от технологической потребности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предназначена станционная радиосвязь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является основным средством передачи указаний при маневровой работе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применяются устройства двухсторонней парковой связи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должна обеспечивать ремонтно-оперативная радиосвязь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предназначена стрелочная связь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57200" indent="-4572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решению владельца инфраструктуры какие телефоны могут включаться в поездную диспетчерскую связь?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прокладываются кабельные линии связи?</a:t>
            </a: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/>
            </a:pP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73447" y="658298"/>
            <a:ext cx="2897529" cy="405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u="sng" dirty="0" smtClean="0">
                <a:solidFill>
                  <a:srgbClr val="002060"/>
                </a:solidFill>
              </a:rPr>
              <a:t>Закрепление материала</a:t>
            </a:r>
            <a:endParaRPr lang="ru-RU" sz="2000" b="1" u="sng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414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" y="211385"/>
            <a:ext cx="9034272" cy="284378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Актуализация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домашнего задания: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ПТЭ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III п.24,29,30 Организация эксплуатации технологических систем, сооружений, устройств и объектов технического назначения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ж.-д..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транспорта;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ПТЭ Раздел VII Устройства технологической ж.-д. электросвязи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Проработка конспекта занятия и специальной технической литературы.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реферат по теме: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технологической электросвязи.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568196" y="3128668"/>
            <a:ext cx="6172200" cy="421556"/>
          </a:xfrm>
        </p:spPr>
        <p:txBody>
          <a:bodyPr>
            <a:normAutofit/>
          </a:bodyPr>
          <a:lstStyle/>
          <a:p>
            <a:r>
              <a:rPr 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Опережающее задание по следующей теме: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316" y="3550224"/>
            <a:ext cx="8659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Требования ПТЭ к устройствам путевой автоматической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полуавтоматической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блокировки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432" y="4338821"/>
            <a:ext cx="91165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Основные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системы ЖАТ применяемые на инфраструктуре ОАО «РЖД». </a:t>
            </a:r>
            <a:endParaRPr lang="ru-RU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Требования ПТЭ к устройствам путевой автоматической и полуавтоматической блокировки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автоматической локомотивной сигнализации (АЛС) в системах интервального регулирования движением поездов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spcAft>
                <a:spcPts val="0"/>
              </a:spcAft>
              <a:buAutoNum type="arabicPeriod"/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Устройства ЖАТ на скоростных и высокоскоростных линиях.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46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10235" r="2686" b="9255"/>
          <a:stretch/>
        </p:blipFill>
        <p:spPr>
          <a:xfrm>
            <a:off x="2541133" y="2157422"/>
            <a:ext cx="6602867" cy="4097074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642" y="883793"/>
            <a:ext cx="7991615" cy="39991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Существуют следующие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железнодорожной электросвязи: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диспетчерская;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поездная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межстанционная;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станционная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ремонтно-оперативная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стрелочная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энергодиспетчерская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перегонная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двухсторонняя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парковая 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50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5" y="4056761"/>
            <a:ext cx="8869439" cy="241719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Поездной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диспетчерской и поездной межстанционной железнодорожной электросвязью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участки железнодорожного пути, на которых обращаются поезда.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Участки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оборудованные автоблокировкой, автоматической локомотивной сигнализацией, применяемой как самостоятельное средство интервального регулирования движения поездов, диспетчерской централизацией и все электрифицированные участки железных дорог, оборудуются перегонной связью и энергодиспетчерской связью.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://uzlovaya.pgups.ru/wp-content/uploads/file/proizvod_rabota/specialnosti/uzop/uzop-22-1024x7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5" t="22640" r="20256" b="6485"/>
          <a:stretch/>
        </p:blipFill>
        <p:spPr bwMode="auto">
          <a:xfrm>
            <a:off x="2812802" y="857648"/>
            <a:ext cx="3611880" cy="3083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://xpress.by/wp-content/uploads/2016/01/IMG_185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76" t="-455" r="376" b="593"/>
          <a:stretch/>
        </p:blipFill>
        <p:spPr bwMode="auto">
          <a:xfrm>
            <a:off x="6590583" y="857649"/>
            <a:ext cx="2434665" cy="307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УЦПК\Заготовки\Плакаты заготовка\Плакаты ПТЭ, ИСИ ИДП\ПТЭ фото\6_U dejurnogo po stancii vse pod kontrolem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19" r="39630" b="21153"/>
          <a:stretch/>
        </p:blipFill>
        <p:spPr bwMode="auto">
          <a:xfrm>
            <a:off x="139827" y="857648"/>
            <a:ext cx="2507075" cy="3079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831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922777"/>
            <a:ext cx="9034272" cy="293522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Поездная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железнодорожная технологическая радиосвязь,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предназначенная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регулирования движения поездов и обеспечения безопасности движения.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Поездная радиосвязь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переговоры поездного диспетчера и дежурных по станциям с машинистами локомотивов, а также машинистов между собой и с другими работниками железнодорожного транспорта. Возимые радиостанции устанавливают обычно в кабине машиниста, а стационарные – в служебных помещениях дежурных по станции. Связь поездного диспетчера с машинистами локомотивов осуществляется через ближайшую к локомотиву стационарную радиостанцию, управляемую дистанционно через проводной канал связи.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0" descr="http://xpress.by/wp-content/uploads/2019/01/img7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83" y="761152"/>
            <a:ext cx="4890331" cy="316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675" t="5038" r="4265" b="7003"/>
          <a:stretch/>
        </p:blipFill>
        <p:spPr>
          <a:xfrm>
            <a:off x="4654296" y="761151"/>
            <a:ext cx="4432912" cy="317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9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576" y="4291809"/>
            <a:ext cx="9034272" cy="216115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Поездной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радиосвязью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оборудуются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участки железнодорожного пути, на которых обращаются поезда. </a:t>
            </a:r>
          </a:p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Двусторонняя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машинистов поездных локомотивов, мотор-вагонного и специального самоходного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 обеспечивается поездной радиосвязью: </a:t>
            </a:r>
          </a:p>
          <a:p>
            <a:pPr marL="0" indent="0" algn="just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диспетчером поездным в пределах всего диспетчерского участка; 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6417"/>
          <a:stretch/>
        </p:blipFill>
        <p:spPr>
          <a:xfrm>
            <a:off x="18529" y="831362"/>
            <a:ext cx="4092501" cy="32651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2800"/>
          <a:stretch/>
        </p:blipFill>
        <p:spPr>
          <a:xfrm>
            <a:off x="4251960" y="831362"/>
            <a:ext cx="4795302" cy="326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0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529" y="4495673"/>
            <a:ext cx="9034272" cy="158508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Двусторонняя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машинистов поездных локомотивов, мотор-вагонного и специального самоходного подвижного состава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 обеспечивается поездной радиосвязью: </a:t>
            </a: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дежурными по железнодорожным станциям, ограничивающими перегон; </a:t>
            </a:r>
          </a:p>
          <a:p>
            <a:pPr marL="0" indent="0" algn="just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42073" y="159393"/>
            <a:ext cx="7187184" cy="476672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50000"/>
              </a:schemeClr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lang="ru-RU" sz="20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Техническая эксплуатация технологической электросвязи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411" t="22414" r="33971" b="10055"/>
          <a:stretch/>
        </p:blipFill>
        <p:spPr>
          <a:xfrm>
            <a:off x="91440" y="719256"/>
            <a:ext cx="3767306" cy="3560136"/>
          </a:xfrm>
          <a:prstGeom prst="rect">
            <a:avLst/>
          </a:prstGeom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38"/>
          <a:stretch/>
        </p:blipFill>
        <p:spPr bwMode="auto">
          <a:xfrm>
            <a:off x="3914473" y="719256"/>
            <a:ext cx="5206469" cy="356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984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3513</TotalTime>
  <Words>2791</Words>
  <Application>Microsoft Office PowerPoint</Application>
  <PresentationFormat>Экран (4:3)</PresentationFormat>
  <Paragraphs>160</Paragraphs>
  <Slides>43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8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Техническая эксплуатация технологической электросвязи </vt:lpstr>
      <vt:lpstr>Опережающее задание по следующей теме: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 Н.Г.</dc:creator>
  <cp:lastModifiedBy>Наталья</cp:lastModifiedBy>
  <cp:revision>452</cp:revision>
  <cp:lastPrinted>2025-07-23T17:29:44Z</cp:lastPrinted>
  <dcterms:created xsi:type="dcterms:W3CDTF">2020-04-22T10:21:16Z</dcterms:created>
  <dcterms:modified xsi:type="dcterms:W3CDTF">2025-07-30T17:56:41Z</dcterms:modified>
</cp:coreProperties>
</file>