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7" r:id="rId2"/>
    <p:sldId id="259" r:id="rId3"/>
    <p:sldId id="291" r:id="rId4"/>
    <p:sldId id="258" r:id="rId5"/>
    <p:sldId id="297" r:id="rId6"/>
    <p:sldId id="261" r:id="rId7"/>
    <p:sldId id="307" r:id="rId8"/>
    <p:sldId id="264" r:id="rId9"/>
    <p:sldId id="263" r:id="rId10"/>
    <p:sldId id="298" r:id="rId11"/>
    <p:sldId id="266" r:id="rId12"/>
    <p:sldId id="267" r:id="rId13"/>
    <p:sldId id="265" r:id="rId14"/>
    <p:sldId id="311" r:id="rId15"/>
    <p:sldId id="268" r:id="rId16"/>
    <p:sldId id="270" r:id="rId17"/>
    <p:sldId id="303" r:id="rId18"/>
    <p:sldId id="294" r:id="rId19"/>
    <p:sldId id="272" r:id="rId20"/>
    <p:sldId id="273" r:id="rId21"/>
    <p:sldId id="275" r:id="rId22"/>
    <p:sldId id="274" r:id="rId23"/>
    <p:sldId id="277" r:id="rId24"/>
    <p:sldId id="279" r:id="rId25"/>
    <p:sldId id="281" r:id="rId26"/>
    <p:sldId id="278" r:id="rId27"/>
    <p:sldId id="287" r:id="rId28"/>
    <p:sldId id="299" r:id="rId29"/>
    <p:sldId id="276" r:id="rId30"/>
    <p:sldId id="282" r:id="rId31"/>
    <p:sldId id="280" r:id="rId32"/>
    <p:sldId id="283" r:id="rId33"/>
    <p:sldId id="304" r:id="rId34"/>
    <p:sldId id="292" r:id="rId35"/>
    <p:sldId id="290" r:id="rId36"/>
    <p:sldId id="293" r:id="rId37"/>
    <p:sldId id="295" r:id="rId38"/>
    <p:sldId id="301" r:id="rId39"/>
    <p:sldId id="308" r:id="rId40"/>
    <p:sldId id="309" r:id="rId41"/>
    <p:sldId id="310" r:id="rId42"/>
    <p:sldId id="305" r:id="rId43"/>
    <p:sldId id="306" r:id="rId44"/>
    <p:sldId id="300" r:id="rId4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5805264"/>
            <a:ext cx="8640960" cy="1052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Маршрутизация промежуточной и участковой станции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</a:t>
            </a:r>
            <a:r>
              <a:rPr lang="ru-RU" sz="2400" b="1" u="sng" dirty="0" smtClean="0">
                <a:solidFill>
                  <a:srgbClr val="002060"/>
                </a:solidFill>
              </a:rPr>
              <a:t>Выполнение Практических работ № 13,14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519518" y="1398494"/>
            <a:ext cx="349624" cy="26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2259106" y="2445432"/>
            <a:ext cx="430306" cy="190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2"/>
            <a:ext cx="9144000" cy="3294531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3738284"/>
            <a:ext cx="9144000" cy="3119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нумеруются последовательными четными числами со стороны прибытия четных поездов, нечетными числами - со стороны прибытия нечетных поездов</a:t>
            </a:r>
          </a:p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стрелочных улиц и съездов должны иметь непрерывную последовательную нумерацию</a:t>
            </a:r>
          </a:p>
          <a:p>
            <a:pPr marL="0" indent="0" algn="just">
              <a:buNone/>
            </a:pPr>
            <a:r>
              <a:rPr lang="ru-RU" sz="2000" dirty="0" smtClean="0"/>
              <a:t>*границей</a:t>
            </a:r>
            <a:r>
              <a:rPr lang="ru-RU" sz="2000" dirty="0"/>
              <a:t>, разделяющей чётные и нечётные номера, является ось пассажирского здания</a:t>
            </a:r>
          </a:p>
          <a:p>
            <a:pPr marL="0" indent="0" algn="just">
              <a:buNone/>
            </a:pPr>
            <a:r>
              <a:rPr lang="ru-RU" sz="2000" dirty="0" smtClean="0"/>
              <a:t>*нумерацию </a:t>
            </a:r>
            <a:r>
              <a:rPr lang="ru-RU" sz="2000" dirty="0"/>
              <a:t>начинают от входных стрелок и продолжают в сторону пассажирского здания</a:t>
            </a:r>
          </a:p>
        </p:txBody>
      </p:sp>
    </p:spTree>
    <p:extLst>
      <p:ext uri="{BB962C8B-B14F-4D97-AF65-F5344CB8AC3E}">
        <p14:creationId xmlns:p14="http://schemas.microsoft.com/office/powerpoint/2010/main" val="155096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62375"/>
            <a:ext cx="9144000" cy="22084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изолирующих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стыков.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расстановке изолирующих стыков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необходимо следовать следующим правилам, которые являются обязательными при выполнении маршрутизации как промежуточных, так и участковых </a:t>
            </a:r>
            <a:r>
              <a:rPr lang="ru-RU" sz="2000" dirty="0" smtClean="0"/>
              <a:t>станций</a:t>
            </a:r>
            <a:r>
              <a:rPr lang="ru-RU" sz="2000" dirty="0"/>
              <a:t>:</a:t>
            </a:r>
          </a:p>
          <a:p>
            <a:pPr marL="0" indent="0" algn="just">
              <a:buNone/>
            </a:pPr>
            <a:r>
              <a:rPr lang="ru-RU" sz="2000" b="1" dirty="0" smtClean="0"/>
              <a:t>1. </a:t>
            </a:r>
            <a:r>
              <a:rPr lang="ru-RU" sz="2000" dirty="0" smtClean="0"/>
              <a:t>путевое </a:t>
            </a:r>
            <a:r>
              <a:rPr lang="ru-RU" sz="2000" dirty="0"/>
              <a:t>развитие </a:t>
            </a:r>
            <a:r>
              <a:rPr lang="ru-RU" sz="2000" dirty="0" smtClean="0"/>
              <a:t>станции </a:t>
            </a:r>
            <a:r>
              <a:rPr lang="ru-RU" sz="2000" dirty="0"/>
              <a:t>(горловина) отделяется от перегона по каждому пути, примыкающему к </a:t>
            </a:r>
            <a:r>
              <a:rPr lang="ru-RU" sz="2000" dirty="0" smtClean="0"/>
              <a:t>станции;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329"/>
            <a:ext cx="9144000" cy="35365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557" y="3054138"/>
            <a:ext cx="2950720" cy="15850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04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274" y="5026024"/>
            <a:ext cx="9068938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dirty="0" smtClean="0"/>
              <a:t>спаренные </a:t>
            </a:r>
            <a:r>
              <a:rPr lang="ru-RU" sz="2000" dirty="0"/>
              <a:t>стрелки (соседние стрелки съездов) изолируются друг от друга для обеспечения параллельных передвижений по соседним </a:t>
            </a:r>
            <a:r>
              <a:rPr lang="ru-RU" sz="2000" dirty="0" smtClean="0"/>
              <a:t>путям;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/>
              <a:t>3.</a:t>
            </a:r>
            <a:r>
              <a:rPr lang="ru-RU" sz="2000" dirty="0" smtClean="0"/>
              <a:t> стрелки </a:t>
            </a:r>
            <a:r>
              <a:rPr lang="ru-RU" sz="2000" dirty="0"/>
              <a:t>наклонных стрелочных улиц отделяются от главных </a:t>
            </a:r>
            <a:r>
              <a:rPr lang="ru-RU" sz="2000" dirty="0" smtClean="0"/>
              <a:t>путей</a:t>
            </a:r>
            <a:r>
              <a:rPr lang="ru-RU" sz="2000" dirty="0"/>
              <a:t>, причём эти изолирующие стыки могут оказаться негабаритными, и на схематическом плане </a:t>
            </a:r>
            <a:r>
              <a:rPr lang="ru-RU" sz="2000" dirty="0" smtClean="0"/>
              <a:t>станции </a:t>
            </a:r>
            <a:r>
              <a:rPr lang="ru-RU" sz="2000" dirty="0"/>
              <a:t>они показываются в </a:t>
            </a:r>
            <a:r>
              <a:rPr lang="ru-RU" sz="2000" dirty="0" smtClean="0"/>
              <a:t>кружочке.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518"/>
            <a:ext cx="9144000" cy="3230794"/>
          </a:xfrm>
          <a:prstGeom prst="rect">
            <a:avLst/>
          </a:prstGeom>
        </p:spPr>
      </p:pic>
      <p:sp>
        <p:nvSpPr>
          <p:cNvPr id="3" name="Блок-схема: узел 2"/>
          <p:cNvSpPr/>
          <p:nvPr/>
        </p:nvSpPr>
        <p:spPr>
          <a:xfrm>
            <a:off x="6104966" y="1304365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220573" y="1294303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460" y="2830062"/>
            <a:ext cx="5695950" cy="196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369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91531"/>
            <a:ext cx="9144000" cy="298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Далее </a:t>
            </a:r>
            <a:r>
              <a:rPr lang="ru-RU" sz="2000" dirty="0"/>
              <a:t>следует подсчитать количество централизованных стрелок, входящих в одну изолированную стрелочную секцию. </a:t>
            </a:r>
            <a:r>
              <a:rPr lang="ru-RU" sz="2000" b="1" dirty="0"/>
              <a:t>Согласно техническим условиям </a:t>
            </a:r>
            <a:r>
              <a:rPr lang="ru-RU" sz="2000" dirty="0"/>
              <a:t>на проектирование рельсовых цепей </a:t>
            </a:r>
            <a:r>
              <a:rPr lang="ru-RU" sz="2000" b="1" dirty="0">
                <a:solidFill>
                  <a:srgbClr val="002060"/>
                </a:solidFill>
              </a:rPr>
              <a:t>в одну стрелочную </a:t>
            </a:r>
            <a:r>
              <a:rPr lang="ru-RU" sz="2000" b="1" dirty="0" smtClean="0">
                <a:solidFill>
                  <a:srgbClr val="002060"/>
                </a:solidFill>
              </a:rPr>
              <a:t>секцию включают </a:t>
            </a:r>
            <a:r>
              <a:rPr lang="ru-RU" sz="2000" b="1" dirty="0">
                <a:solidFill>
                  <a:srgbClr val="C00000"/>
                </a:solidFill>
              </a:rPr>
              <a:t>одну, две,</a:t>
            </a:r>
            <a:r>
              <a:rPr lang="ru-RU" sz="2000" b="1" dirty="0">
                <a:solidFill>
                  <a:srgbClr val="002060"/>
                </a:solidFill>
              </a:rPr>
              <a:t> но </a:t>
            </a:r>
            <a:r>
              <a:rPr lang="ru-RU" sz="2000" b="1" dirty="0">
                <a:solidFill>
                  <a:srgbClr val="C00000"/>
                </a:solidFill>
              </a:rPr>
              <a:t>не более трех одиночных стрелок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двух стрелок перекрестного стрелочного перевода </a:t>
            </a:r>
            <a:r>
              <a:rPr lang="ru-RU" sz="2000" b="1" dirty="0">
                <a:solidFill>
                  <a:srgbClr val="002060"/>
                </a:solidFill>
              </a:rPr>
              <a:t>по каждому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пути,</a:t>
            </a:r>
            <a:r>
              <a:rPr lang="ru-RU" sz="2000" dirty="0" smtClean="0"/>
              <a:t> </a:t>
            </a:r>
            <a:r>
              <a:rPr lang="ru-RU" sz="2000" dirty="0"/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3234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4558" y="1323474"/>
            <a:ext cx="231006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1323474"/>
            <a:ext cx="215365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63916" y="1917267"/>
            <a:ext cx="2634916" cy="300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4558" y="1903820"/>
            <a:ext cx="2310063" cy="3970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5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www.okzd-omgups.narod.ru/Z5/5_1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9" b="29002"/>
          <a:stretch/>
        </p:blipFill>
        <p:spPr bwMode="auto">
          <a:xfrm>
            <a:off x="376519" y="539866"/>
            <a:ext cx="8525434" cy="3151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91531"/>
            <a:ext cx="9144000" cy="298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Далее </a:t>
            </a:r>
            <a:r>
              <a:rPr lang="ru-RU" sz="2000" dirty="0"/>
              <a:t>следует подсчитать количество централизованных стрелок, входящих в одну изолированную стрелочную секцию. </a:t>
            </a:r>
            <a:r>
              <a:rPr lang="ru-RU" sz="2000" b="1" dirty="0"/>
              <a:t>Согласно техническим условиям </a:t>
            </a:r>
            <a:r>
              <a:rPr lang="ru-RU" sz="2000" dirty="0"/>
              <a:t>на проектирование рельсовых цепей </a:t>
            </a:r>
            <a:r>
              <a:rPr lang="ru-RU" sz="2000" b="1" dirty="0">
                <a:solidFill>
                  <a:srgbClr val="002060"/>
                </a:solidFill>
              </a:rPr>
              <a:t>в одну стрелочную </a:t>
            </a:r>
            <a:r>
              <a:rPr lang="ru-RU" sz="2000" b="1" dirty="0" smtClean="0">
                <a:solidFill>
                  <a:srgbClr val="002060"/>
                </a:solidFill>
              </a:rPr>
              <a:t>секцию включают </a:t>
            </a:r>
            <a:r>
              <a:rPr lang="ru-RU" sz="2000" b="1" dirty="0">
                <a:solidFill>
                  <a:srgbClr val="C00000"/>
                </a:solidFill>
              </a:rPr>
              <a:t>одну, две,</a:t>
            </a:r>
            <a:r>
              <a:rPr lang="ru-RU" sz="2000" b="1" dirty="0">
                <a:solidFill>
                  <a:srgbClr val="002060"/>
                </a:solidFill>
              </a:rPr>
              <a:t> но </a:t>
            </a:r>
            <a:r>
              <a:rPr lang="ru-RU" sz="2000" b="1" dirty="0">
                <a:solidFill>
                  <a:srgbClr val="C00000"/>
                </a:solidFill>
              </a:rPr>
              <a:t>не более трех одиночных стрелок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двух стрелок перекрестного стрелочного перевода </a:t>
            </a:r>
            <a:r>
              <a:rPr lang="ru-RU" sz="2000" b="1" dirty="0">
                <a:solidFill>
                  <a:srgbClr val="002060"/>
                </a:solidFill>
              </a:rPr>
              <a:t>по каждому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пути,</a:t>
            </a:r>
            <a:r>
              <a:rPr lang="ru-RU" sz="2000" dirty="0" smtClean="0"/>
              <a:t> </a:t>
            </a:r>
            <a:r>
              <a:rPr lang="ru-RU" sz="2000" dirty="0"/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92671" y="1792705"/>
            <a:ext cx="2085002" cy="3591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15953" y="1609499"/>
            <a:ext cx="1978841" cy="546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00800" y="2332571"/>
            <a:ext cx="2193994" cy="300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6300" y="2291288"/>
            <a:ext cx="2091372" cy="3970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57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514"/>
            <a:ext cx="9144000" cy="337025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34830" y="-65045"/>
            <a:ext cx="4975412" cy="49569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676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станционных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светофоров.</a:t>
            </a:r>
          </a:p>
          <a:p>
            <a:pPr marL="0" indent="0" algn="just">
              <a:buNone/>
            </a:pPr>
            <a:r>
              <a:rPr lang="ru-RU" sz="2000" dirty="0"/>
              <a:t>Следующим этапом выполнения маршрутизации </a:t>
            </a:r>
            <a:r>
              <a:rPr lang="ru-RU" sz="2000" dirty="0" smtClean="0"/>
              <a:t>станции </a:t>
            </a:r>
            <a:r>
              <a:rPr lang="ru-RU" sz="2000" dirty="0"/>
              <a:t>является процесс расстановки станционных светофоров. Для промежуточных </a:t>
            </a:r>
            <a:r>
              <a:rPr lang="ru-RU" sz="2000" dirty="0" smtClean="0"/>
              <a:t>станций </a:t>
            </a:r>
            <a:r>
              <a:rPr lang="ru-RU" sz="2000" dirty="0"/>
              <a:t>следует выполнять данные действия в предлагаемой последовательности: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на </a:t>
            </a:r>
            <a:r>
              <a:rPr lang="ru-RU" sz="2000" dirty="0"/>
              <a:t>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входные</a:t>
            </a:r>
            <a:r>
              <a:rPr lang="ru-RU" sz="2000" b="1" dirty="0"/>
              <a:t> светофоры</a:t>
            </a:r>
            <a:r>
              <a:rPr lang="ru-RU" sz="2000" dirty="0"/>
              <a:t>, разрешающие поездное движение с перегона в сторону приёмоотправочных </a:t>
            </a:r>
            <a:r>
              <a:rPr lang="ru-RU" sz="2000" dirty="0" smtClean="0"/>
              <a:t>путей.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i="1" dirty="0" smtClean="0"/>
              <a:t>У </a:t>
            </a:r>
            <a:r>
              <a:rPr lang="ru-RU" sz="2000" i="1" dirty="0"/>
              <a:t>входных светофоров показываются места расположения релейного и батарейного шкафов.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6479" b="46934"/>
          <a:stretch/>
        </p:blipFill>
        <p:spPr>
          <a:xfrm>
            <a:off x="5540990" y="2563726"/>
            <a:ext cx="3357349" cy="19677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4" t="9209" r="8216" b="70625"/>
          <a:stretch/>
        </p:blipFill>
        <p:spPr bwMode="auto">
          <a:xfrm>
            <a:off x="7902388" y="3930649"/>
            <a:ext cx="327212" cy="180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5337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19" y="4971433"/>
            <a:ext cx="9138381" cy="1657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</a:t>
            </a:r>
            <a:r>
              <a:rPr lang="ru-RU" sz="2000" dirty="0" smtClean="0"/>
              <a:t> на </a:t>
            </a:r>
            <a:r>
              <a:rPr lang="ru-RU" sz="2000" dirty="0"/>
              <a:t>границах приёмоотправочных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их специализации 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выходные</a:t>
            </a:r>
            <a:r>
              <a:rPr lang="ru-RU" sz="2000" b="1" dirty="0"/>
              <a:t> светофоры</a:t>
            </a:r>
            <a:r>
              <a:rPr lang="ru-RU" sz="2000" dirty="0"/>
              <a:t>. В тех случаях, когда по </a:t>
            </a:r>
            <a:r>
              <a:rPr lang="ru-RU" sz="2000" dirty="0" smtClean="0"/>
              <a:t>пути </a:t>
            </a:r>
            <a:r>
              <a:rPr lang="ru-RU" sz="2000" dirty="0"/>
              <a:t>предусматривается сквозной или безостановочный пропуск поездов,  выходные светофоры должны быть мачтовыми, а в остальных случаях – карликовыми, совмещёнными с </a:t>
            </a:r>
            <a:r>
              <a:rPr lang="ru-RU" sz="2000" dirty="0" smtClean="0"/>
              <a:t>маневровыми.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389965"/>
            <a:ext cx="9144000" cy="3064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230" t="74146" r="24163" b="3033"/>
          <a:stretch/>
        </p:blipFill>
        <p:spPr>
          <a:xfrm rot="16200000">
            <a:off x="779929" y="3455893"/>
            <a:ext cx="1425392" cy="968192"/>
          </a:xfrm>
          <a:prstGeom prst="rect">
            <a:avLst/>
          </a:prstGeom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811316" y="2808093"/>
            <a:ext cx="232743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мачтовый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2492" y="2662493"/>
            <a:ext cx="255332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карликовый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9914" t="74145" r="38423" b="5642"/>
          <a:stretch/>
        </p:blipFill>
        <p:spPr>
          <a:xfrm>
            <a:off x="2209156" y="3678154"/>
            <a:ext cx="399573" cy="826611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8717" t="75673" r="50075" b="14380"/>
          <a:stretch/>
        </p:blipFill>
        <p:spPr>
          <a:xfrm rot="16200000">
            <a:off x="2626913" y="4136958"/>
            <a:ext cx="367016" cy="403384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1353" t="75680" r="24163" b="14188"/>
          <a:stretch/>
        </p:blipFill>
        <p:spPr>
          <a:xfrm rot="16200000">
            <a:off x="2608125" y="3659542"/>
            <a:ext cx="478814" cy="477600"/>
          </a:xfrm>
          <a:prstGeom prst="rect">
            <a:avLst/>
          </a:prstGeom>
          <a:ln>
            <a:noFill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2209156" y="4522158"/>
            <a:ext cx="770476" cy="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18979" y="2588455"/>
            <a:ext cx="3038622" cy="23829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244" y="3454424"/>
            <a:ext cx="3292125" cy="13900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29099" y="3533366"/>
            <a:ext cx="272955" cy="326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286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8534" y="4582271"/>
            <a:ext cx="9111286" cy="2114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маневровые</a:t>
            </a:r>
            <a:r>
              <a:rPr lang="ru-RU" sz="2000" b="1" dirty="0" smtClean="0"/>
              <a:t> </a:t>
            </a:r>
            <a:r>
              <a:rPr lang="ru-RU" sz="2000" b="1" dirty="0"/>
              <a:t>светофоры </a:t>
            </a:r>
            <a:r>
              <a:rPr lang="ru-RU" sz="2000" dirty="0"/>
              <a:t>должны обеспечивать маршрутизированные маневровые передвижения, как минимум, с любого </a:t>
            </a:r>
            <a:r>
              <a:rPr lang="ru-RU" sz="2000" dirty="0" smtClean="0"/>
              <a:t>станционного </a:t>
            </a:r>
            <a:r>
              <a:rPr lang="ru-RU" sz="2000" dirty="0"/>
              <a:t>пути на любой другой путь. По этой причине маневровые светофоры устанавливаются на 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и перегона, разрешая передвижение в сторону станционных </a:t>
            </a:r>
            <a:r>
              <a:rPr lang="ru-RU" sz="2000" dirty="0" smtClean="0"/>
              <a:t>путей</a:t>
            </a:r>
            <a:r>
              <a:rPr lang="ru-RU" sz="2000" dirty="0"/>
              <a:t>, со специализированных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противоположном их специализации и из нецентрализованной зоны (из тупиков, с подъездных путей, из вытяжек и т. п</a:t>
            </a:r>
            <a:r>
              <a:rPr lang="ru-RU" sz="2000" dirty="0" smtClean="0"/>
              <a:t>.).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" y="1021976"/>
            <a:ext cx="9144000" cy="30896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2071" r="65097"/>
          <a:stretch/>
        </p:blipFill>
        <p:spPr>
          <a:xfrm>
            <a:off x="6601386" y="2810435"/>
            <a:ext cx="2300568" cy="1867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6052" t="55692" r="11791" b="30789"/>
          <a:stretch/>
        </p:blipFill>
        <p:spPr>
          <a:xfrm>
            <a:off x="7987352" y="3852951"/>
            <a:ext cx="282388" cy="255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9547" t="56384" r="28874" b="30097"/>
          <a:stretch/>
        </p:blipFill>
        <p:spPr>
          <a:xfrm>
            <a:off x="8337176" y="3866601"/>
            <a:ext cx="268941" cy="255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8257" t="3053" b="70400"/>
          <a:stretch/>
        </p:blipFill>
        <p:spPr>
          <a:xfrm>
            <a:off x="981510" y="3094347"/>
            <a:ext cx="2130981" cy="5017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4753" y="3272685"/>
            <a:ext cx="142013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карликовый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9562" t="75837" r="67393" b="11552"/>
          <a:stretch/>
        </p:blipFill>
        <p:spPr>
          <a:xfrm>
            <a:off x="1269278" y="3596065"/>
            <a:ext cx="1528550" cy="8734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155" y="3824652"/>
            <a:ext cx="457840" cy="4091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0368" y="3811475"/>
            <a:ext cx="496337" cy="473776"/>
          </a:xfrm>
          <a:prstGeom prst="rect">
            <a:avLst/>
          </a:prstGeom>
        </p:spPr>
      </p:pic>
      <p:sp>
        <p:nvSpPr>
          <p:cNvPr id="17" name="Равнобедренный треугольник 16"/>
          <p:cNvSpPr/>
          <p:nvPr/>
        </p:nvSpPr>
        <p:spPr>
          <a:xfrm>
            <a:off x="477672" y="3609512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96574" y="3743235"/>
            <a:ext cx="0" cy="658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714753" y="2988860"/>
            <a:ext cx="2384291" cy="14806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9483" y="-26266"/>
            <a:ext cx="4975412" cy="47001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148" y="3719954"/>
            <a:ext cx="8993875" cy="31380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Сначала </a:t>
            </a:r>
            <a:r>
              <a:rPr lang="ru-RU" sz="2000" b="1" dirty="0"/>
              <a:t>установим </a:t>
            </a:r>
            <a:r>
              <a:rPr lang="ru-RU" sz="2000" dirty="0"/>
              <a:t>маневровые светофоры, для которых не нужен анализ маневровой работы при определении мест установки:</a:t>
            </a:r>
          </a:p>
          <a:p>
            <a:pPr marL="0" indent="0" algn="just">
              <a:buNone/>
            </a:pPr>
            <a:r>
              <a:rPr lang="ru-RU" sz="2000" dirty="0" smtClean="0"/>
              <a:t>а</a:t>
            </a:r>
            <a:r>
              <a:rPr lang="ru-RU" sz="2000" dirty="0"/>
              <a:t>) маневровые светофоры с приемоотправочного пути при отсутствии выходных светофоров с этого </a:t>
            </a:r>
            <a:r>
              <a:rPr lang="ru-RU" sz="2000" dirty="0" smtClean="0"/>
              <a:t>пути.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б</a:t>
            </a:r>
            <a:r>
              <a:rPr lang="ru-RU" sz="2000" dirty="0"/>
              <a:t>) маневровые светофоры из тупиков. </a:t>
            </a:r>
            <a:r>
              <a:rPr lang="ru-RU" sz="2000" i="1" dirty="0"/>
              <a:t>Светофоры с приемоотправочных путей и светофоры из тупиков имеют красное запрещающее показание. Светофоры из тупиков устанавливаются мачтовыми.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dirty="0" smtClean="0"/>
              <a:t>в) </a:t>
            </a:r>
            <a:r>
              <a:rPr lang="ru-RU" sz="2000" dirty="0"/>
              <a:t>маневровые светофоры с бесстрелочного участка за входными </a:t>
            </a:r>
            <a:r>
              <a:rPr lang="ru-RU" sz="2000" dirty="0" smtClean="0"/>
              <a:t>светофорами.</a:t>
            </a:r>
          </a:p>
          <a:p>
            <a:pPr marL="0" indent="0" algn="just">
              <a:buNone/>
            </a:pPr>
            <a:r>
              <a:rPr lang="ru-RU" sz="2000" dirty="0"/>
              <a:t>Чтобы установить остальные маневровые светофоры необходимо проанализировать маневровую работу на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671"/>
            <a:ext cx="9136172" cy="31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94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4" y="4111624"/>
            <a:ext cx="9063319" cy="2598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4.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Все </a:t>
            </a:r>
            <a:r>
              <a:rPr lang="ru-RU" sz="2000" b="1" dirty="0">
                <a:solidFill>
                  <a:srgbClr val="002060"/>
                </a:solidFill>
              </a:rPr>
              <a:t>светофоры должны быть обозначены </a:t>
            </a:r>
            <a:r>
              <a:rPr lang="ru-RU" sz="2000" dirty="0"/>
              <a:t>(указаны их литерные знаки). Входные светофоры обозначаются буквами Н или Ч, в зависимости от направления движения по их разрешающим показаниям. Выходные светофоры так же  обозначаются буквами Н или Ч с добавлением номера </a:t>
            </a:r>
            <a:r>
              <a:rPr lang="ru-RU" sz="2000" dirty="0" smtClean="0"/>
              <a:t>пути</a:t>
            </a:r>
            <a:r>
              <a:rPr lang="ru-RU" sz="2000" dirty="0"/>
              <a:t>, с которого они разрешают движение.</a:t>
            </a:r>
          </a:p>
          <a:p>
            <a:pPr marL="0" indent="0" algn="just">
              <a:buNone/>
            </a:pPr>
            <a:r>
              <a:rPr lang="ru-RU" sz="2000" i="1" dirty="0" smtClean="0"/>
              <a:t>    Маневровые </a:t>
            </a:r>
            <a:r>
              <a:rPr lang="ru-RU" sz="2000" i="1" dirty="0"/>
              <a:t>светофоры </a:t>
            </a:r>
            <a:r>
              <a:rPr lang="ru-RU" sz="2000" b="1" i="1" dirty="0"/>
              <a:t>обозначаются</a:t>
            </a:r>
            <a:r>
              <a:rPr lang="ru-RU" sz="2000" i="1" dirty="0"/>
              <a:t> буквой М с добавлением их порядкового номера: чётными или нечётными, в зависимости от горловины </a:t>
            </a:r>
            <a:r>
              <a:rPr lang="ru-RU" sz="2000" i="1" dirty="0" smtClean="0"/>
              <a:t>станции</a:t>
            </a:r>
            <a:r>
              <a:rPr lang="ru-RU" sz="2000" i="1" dirty="0"/>
              <a:t>, в которой они установлены.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779929"/>
            <a:ext cx="9144000" cy="323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4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2810436"/>
            <a:ext cx="9036424" cy="3931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Составить </a:t>
            </a:r>
            <a:r>
              <a:rPr lang="ru-RU" sz="2000" b="1" dirty="0">
                <a:solidFill>
                  <a:srgbClr val="C00000"/>
                </a:solidFill>
              </a:rPr>
              <a:t>схему однониточного </a:t>
            </a:r>
            <a:r>
              <a:rPr lang="ru-RU" sz="2000" b="1" dirty="0" smtClean="0">
                <a:solidFill>
                  <a:srgbClr val="C00000"/>
                </a:solidFill>
              </a:rPr>
              <a:t>плана </a:t>
            </a:r>
            <a:r>
              <a:rPr lang="ru-RU" sz="2000" b="1" dirty="0" smtClean="0">
                <a:solidFill>
                  <a:srgbClr val="7030A0"/>
                </a:solidFill>
              </a:rPr>
              <a:t>промежуточной  </a:t>
            </a:r>
            <a:r>
              <a:rPr lang="ru-RU" sz="2000" b="1" dirty="0">
                <a:solidFill>
                  <a:srgbClr val="7030A0"/>
                </a:solidFill>
              </a:rPr>
              <a:t>станции и таблицу зависимости по враждебности маршрутов </a:t>
            </a:r>
            <a:r>
              <a:rPr lang="ru-RU" sz="2000" b="1" dirty="0"/>
              <a:t>согласно своего </a:t>
            </a:r>
            <a:r>
              <a:rPr lang="ru-RU" sz="2000" b="1" dirty="0" smtClean="0"/>
              <a:t>варианта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7030A0"/>
                </a:solidFill>
              </a:rPr>
              <a:t>части участковой станции </a:t>
            </a:r>
            <a:r>
              <a:rPr lang="ru-RU" sz="2000" b="1" dirty="0">
                <a:solidFill>
                  <a:srgbClr val="7030A0"/>
                </a:solidFill>
              </a:rPr>
              <a:t>и таблиц перечня маршрутов </a:t>
            </a:r>
            <a:r>
              <a:rPr lang="ru-RU" sz="2000" b="1" dirty="0" smtClean="0">
                <a:solidFill>
                  <a:srgbClr val="C00000"/>
                </a:solidFill>
              </a:rPr>
              <a:t>руководствуясь </a:t>
            </a:r>
            <a:r>
              <a:rPr lang="ru-RU" sz="2000" b="1" dirty="0">
                <a:solidFill>
                  <a:srgbClr val="C00000"/>
                </a:solidFill>
              </a:rPr>
              <a:t>предоставленной </a:t>
            </a:r>
            <a:r>
              <a:rPr lang="ru-RU" sz="2000" b="1" dirty="0" smtClean="0">
                <a:solidFill>
                  <a:srgbClr val="C00000"/>
                </a:solidFill>
              </a:rPr>
              <a:t>методикой.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Подготовка </a:t>
            </a:r>
            <a:r>
              <a:rPr lang="ru-RU" sz="2000" b="1" dirty="0"/>
              <a:t>плана станции к работе.</a:t>
            </a:r>
          </a:p>
          <a:p>
            <a:pPr marL="0" indent="0" algn="just">
              <a:buNone/>
            </a:pPr>
            <a:r>
              <a:rPr lang="ru-RU" sz="2000" b="1" dirty="0"/>
              <a:t>Вычертите план станции с соблюдением следующих размеров:</a:t>
            </a:r>
          </a:p>
          <a:p>
            <a:pPr marL="0" indent="0" algn="just">
              <a:buNone/>
            </a:pPr>
            <a:r>
              <a:rPr lang="ru-RU" sz="2000" b="1" dirty="0"/>
              <a:t>- расстояние между путями – 15 мм;</a:t>
            </a:r>
          </a:p>
          <a:p>
            <a:pPr marL="0" indent="0" algn="just">
              <a:buNone/>
            </a:pPr>
            <a:r>
              <a:rPr lang="ru-RU" sz="2000" b="1" dirty="0"/>
              <a:t>- угол наклона стрелки – 30 градусов;</a:t>
            </a:r>
          </a:p>
          <a:p>
            <a:pPr marL="0" indent="0" algn="just">
              <a:buNone/>
            </a:pPr>
            <a:r>
              <a:rPr lang="ru-RU" sz="2000" b="1" dirty="0"/>
              <a:t>- размеры обозначения стрелки оборудованной </a:t>
            </a:r>
            <a:r>
              <a:rPr lang="ru-RU" sz="2000" b="1" dirty="0" smtClean="0"/>
              <a:t>электроприводом.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</a:rPr>
              <a:t>Однониточный план строится </a:t>
            </a:r>
            <a:r>
              <a:rPr lang="ru-RU" sz="2000" b="1" i="1" u="sng" dirty="0">
                <a:solidFill>
                  <a:srgbClr val="002060"/>
                </a:solidFill>
              </a:rPr>
              <a:t>на миллиметровой бумаге</a:t>
            </a:r>
            <a:r>
              <a:rPr lang="ru-RU" sz="2000" b="1" i="1" dirty="0">
                <a:solidFill>
                  <a:srgbClr val="002060"/>
                </a:solidFill>
              </a:rPr>
              <a:t>, с соблюдением размеров.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635695"/>
              </p:ext>
            </p:extLst>
          </p:nvPr>
        </p:nvGraphicFramePr>
        <p:xfrm>
          <a:off x="53788" y="408643"/>
          <a:ext cx="879997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5" r:id="rId3" imgW="6971081" imgH="2326952" progId="Visio.Drawing.11">
                  <p:embed/>
                </p:oleObj>
              </mc:Choice>
              <mc:Fallback>
                <p:oleObj r:id="rId3" imgW="6971081" imgH="2326952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8" y="408643"/>
                        <a:ext cx="8799970" cy="2600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25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111624"/>
            <a:ext cx="906111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Особенности маршрутизации </a:t>
            </a:r>
            <a:r>
              <a:rPr lang="ru-RU" sz="2000" b="1" u="sng" dirty="0">
                <a:solidFill>
                  <a:srgbClr val="002060"/>
                </a:solidFill>
              </a:rPr>
              <a:t>участковых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станций.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При выполнении </a:t>
            </a:r>
            <a:r>
              <a:rPr lang="ru-RU" sz="2000" dirty="0"/>
              <a:t>маршрутизации участковых (крупных) </a:t>
            </a:r>
            <a:r>
              <a:rPr lang="ru-RU" sz="2000" dirty="0" smtClean="0"/>
              <a:t>станций </a:t>
            </a:r>
            <a:r>
              <a:rPr lang="ru-RU" sz="2000" dirty="0"/>
              <a:t>необходимо следовать дополнительным правилам расстановки изолирующих стыков и маневровых светофоров: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dirty="0"/>
              <a:t>за входными светофорами выделяются бесстрелочные секции. Это необходимо для того, чтобы обеспечить маневровые передвижения в пределах </a:t>
            </a:r>
            <a:r>
              <a:rPr lang="ru-RU" sz="2000" dirty="0" smtClean="0"/>
              <a:t>станции </a:t>
            </a:r>
            <a:r>
              <a:rPr lang="ru-RU" sz="2000" dirty="0"/>
              <a:t>без выхода маневрового состава на </a:t>
            </a:r>
            <a:r>
              <a:rPr lang="ru-RU" sz="2000" dirty="0" smtClean="0"/>
              <a:t>перегон.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6467"/>
          <a:stretch/>
        </p:blipFill>
        <p:spPr>
          <a:xfrm>
            <a:off x="240942" y="824556"/>
            <a:ext cx="8646459" cy="30138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235" y="824556"/>
            <a:ext cx="658906" cy="412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0942" y="2124635"/>
            <a:ext cx="807929" cy="26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7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2. спаренные </a:t>
            </a:r>
            <a:r>
              <a:rPr lang="ru-RU" sz="2000" dirty="0"/>
              <a:t>стрелки с  параллельными путями могут образовывать геометрическую фигуру, напоминающие </a:t>
            </a:r>
            <a:r>
              <a:rPr lang="ru-RU" sz="2000" dirty="0" smtClean="0"/>
              <a:t>трапецию. </a:t>
            </a:r>
            <a:r>
              <a:rPr lang="ru-RU" sz="2000" dirty="0"/>
              <a:t>Большое основание такой трапеции всегда разрезается изолирующим стыком. Это необходимо для того, чтобы каждая стрелочная изолированная секция имела «общую точку» - место через которое проходят все передвижения по данной секции независимо от положения стрелок.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567" t="11967" b="74161"/>
          <a:stretch/>
        </p:blipFill>
        <p:spPr>
          <a:xfrm>
            <a:off x="1395730" y="1048777"/>
            <a:ext cx="5655197" cy="170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7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59684"/>
            <a:ext cx="8789160" cy="16706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тех случаях, когда в малом основании такой трапеции имеется хотя бы одна стрелка в большом основании целесообразно установить два изолирующих стыка. Это приводит к появлению в горловине </a:t>
            </a:r>
            <a:r>
              <a:rPr lang="ru-RU" sz="2000" dirty="0" smtClean="0"/>
              <a:t>станции </a:t>
            </a:r>
            <a:r>
              <a:rPr lang="ru-RU" sz="2000" dirty="0"/>
              <a:t>бесстрелочных секций, которые способствуют повышению возможной интенсивности выполнения маневровой </a:t>
            </a:r>
            <a:r>
              <a:rPr lang="ru-RU" sz="2000" dirty="0" smtClean="0"/>
              <a:t>работы.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4114248" y="1801906"/>
            <a:ext cx="1064228" cy="6051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173506" y="1210236"/>
            <a:ext cx="2042552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149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2" y="4111624"/>
            <a:ext cx="9061110" cy="11865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В </a:t>
            </a:r>
            <a:r>
              <a:rPr lang="ru-RU" sz="2000" dirty="0"/>
              <a:t>ситуации, когда стрелки примыкают к пути с разных сторон от него, а их остряки направлены в противоположные стороны, эти стрелки отделяются друг от друга изолирующим </a:t>
            </a:r>
            <a:r>
              <a:rPr lang="ru-RU" sz="2000" dirty="0" smtClean="0"/>
              <a:t>стыком.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936" y="663272"/>
            <a:ext cx="4610936" cy="5076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57" y="1510355"/>
            <a:ext cx="6157494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26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4557" cy="2248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В </a:t>
            </a:r>
            <a:r>
              <a:rPr lang="ru-RU" sz="2000" b="1" dirty="0">
                <a:solidFill>
                  <a:srgbClr val="C00000"/>
                </a:solidFill>
              </a:rPr>
              <a:t>отличие от промежуточных </a:t>
            </a:r>
            <a:r>
              <a:rPr lang="ru-RU" sz="2000" b="1" dirty="0" smtClean="0">
                <a:solidFill>
                  <a:srgbClr val="C00000"/>
                </a:solidFill>
              </a:rPr>
              <a:t>станций</a:t>
            </a:r>
            <a:r>
              <a:rPr lang="ru-RU" sz="2000" dirty="0"/>
              <a:t>, при маршрутизации участковых необходимо произвести расстановку ещё нескольких маневровых светофоров для обеспечения выполнения необходимого объёма маневровой работы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Во-первых</a:t>
            </a:r>
            <a:r>
              <a:rPr lang="ru-RU" sz="2000" dirty="0" smtClean="0"/>
              <a:t> </a:t>
            </a:r>
            <a:r>
              <a:rPr lang="ru-RU" sz="2000" dirty="0"/>
              <a:t>– с бесстрелочных секций за входными светофорами устанавливаются маневровые светофоры, разрешающие движение маневрового состава в сторону станционных </a:t>
            </a:r>
            <a:r>
              <a:rPr lang="ru-RU" sz="2000" dirty="0" smtClean="0"/>
              <a:t>путей.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808" r="49845" b="26829"/>
          <a:stretch/>
        </p:blipFill>
        <p:spPr>
          <a:xfrm>
            <a:off x="242047" y="551329"/>
            <a:ext cx="8707305" cy="32945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047" y="1932200"/>
            <a:ext cx="1264024" cy="64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073153" y="1775012"/>
            <a:ext cx="847165" cy="443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74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2595" y="4057104"/>
            <a:ext cx="9144000" cy="121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Во-вторых</a:t>
            </a:r>
            <a:r>
              <a:rPr lang="ru-RU" sz="2000" dirty="0"/>
              <a:t> – с бесстрелочных секций в горловине станции в обоих </a:t>
            </a:r>
            <a:r>
              <a:rPr lang="ru-RU" sz="2000" dirty="0" smtClean="0"/>
              <a:t>направлениях. </a:t>
            </a:r>
            <a:r>
              <a:rPr lang="ru-RU" sz="2000" dirty="0"/>
              <a:t>Эти маневровые светофоры будут разрешать передвижение маневрового состава с бесстрелочных изолированных участков.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>
            <a:off x="3186953" y="1210236"/>
            <a:ext cx="2029105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узел 15"/>
          <p:cNvSpPr/>
          <p:nvPr/>
        </p:nvSpPr>
        <p:spPr>
          <a:xfrm>
            <a:off x="4087205" y="1098685"/>
            <a:ext cx="228600" cy="201706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476" y="933519"/>
            <a:ext cx="1062043" cy="38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05" y="94129"/>
            <a:ext cx="8083480" cy="386957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8993875" cy="29884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Все </a:t>
            </a:r>
            <a:r>
              <a:rPr lang="ru-RU" sz="2000" b="1" dirty="0"/>
              <a:t>маневровые передвижения в пределах горловины </a:t>
            </a:r>
            <a:r>
              <a:rPr lang="ru-RU" sz="2000" b="1" dirty="0" smtClean="0"/>
              <a:t>станции </a:t>
            </a:r>
            <a:r>
              <a:rPr lang="ru-RU" sz="2000" b="1" dirty="0"/>
              <a:t>должны выполняться с минимальным пробегом маневрового локомотива. </a:t>
            </a:r>
            <a:r>
              <a:rPr lang="ru-RU" sz="2000" dirty="0"/>
              <a:t>Для обеспечения выполнения этого условия следует рассмотреть возможность производства манёвров с любого станционного </a:t>
            </a:r>
            <a:r>
              <a:rPr lang="ru-RU" sz="2000" dirty="0" smtClean="0"/>
              <a:t>пути </a:t>
            </a:r>
            <a:r>
              <a:rPr lang="ru-RU" sz="2000" dirty="0"/>
              <a:t>на любой другой, а также и в противоположном направлении (в сторону перегона). Если передвижения  маневрового  состава  оказываются  слишком  </a:t>
            </a:r>
            <a:r>
              <a:rPr lang="ru-RU" sz="2000" dirty="0" smtClean="0"/>
              <a:t>длинными (проходят </a:t>
            </a:r>
            <a:r>
              <a:rPr lang="ru-RU" sz="2000" dirty="0"/>
              <a:t>через всю горловину) их следует сократить путём установки маневровых светофоров, разрешающих движение в том или ином направлении. При этом следует учитывать, что все светофоры устанавливаются в створе с изолирующими стыками, которые также  необходимо расположить и  показать на схематическом плане </a:t>
            </a:r>
            <a:r>
              <a:rPr lang="ru-RU" sz="2000" dirty="0" smtClean="0"/>
              <a:t>станции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3314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9090212" cy="1098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Схематический </a:t>
            </a:r>
            <a:r>
              <a:rPr lang="ru-RU" sz="2000" b="1" dirty="0">
                <a:solidFill>
                  <a:srgbClr val="002060"/>
                </a:solidFill>
              </a:rPr>
              <a:t>план станции и таблица зависимостей маршрутов, стрелок и светофоров </a:t>
            </a:r>
            <a:r>
              <a:rPr lang="ru-RU" sz="2000" b="1" dirty="0"/>
              <a:t>являются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основополагающими документами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/>
              <a:t>которые служат </a:t>
            </a:r>
            <a:r>
              <a:rPr lang="ru-RU" sz="2000" b="1" dirty="0">
                <a:solidFill>
                  <a:srgbClr val="002060"/>
                </a:solidFill>
              </a:rPr>
              <a:t>базой для проектирования и эксплуатации системы ЭЦ.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http://scbist.com/scb/uploaded/proektir_ec_kononov/4.files/image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9485313"/>
            <a:ext cx="94869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ist.com/scb/uploaded/proektir_ec_kononov/4.files/image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6973888"/>
            <a:ext cx="96488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scbist.com/scb/uploaded/proektir_ec_kononov/4.files/image02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27" b="12558"/>
          <a:stretch/>
        </p:blipFill>
        <p:spPr bwMode="auto">
          <a:xfrm>
            <a:off x="22879" y="457199"/>
            <a:ext cx="9121121" cy="298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cbist.com/scb/uploaded/proektir_ec_kononov/4.files/image0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0098088"/>
            <a:ext cx="6286500" cy="923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127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dirty="0" smtClean="0">
                <a:solidFill>
                  <a:srgbClr val="002060"/>
                </a:solidFill>
              </a:rPr>
              <a:t> станции.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5" y="694203"/>
            <a:ext cx="8095128" cy="596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2695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4353"/>
            <a:ext cx="9144000" cy="2423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по станции</a:t>
            </a:r>
            <a:r>
              <a:rPr lang="ru-RU" sz="2000" b="1" dirty="0"/>
              <a:t>, оборудованной ЭЦ осуществляется </a:t>
            </a:r>
            <a:r>
              <a:rPr lang="ru-RU" sz="2000" b="1" dirty="0">
                <a:solidFill>
                  <a:srgbClr val="002060"/>
                </a:solidFill>
              </a:rPr>
              <a:t>согласно таблице зависимостей стрелок и </a:t>
            </a:r>
            <a:r>
              <a:rPr lang="ru-RU" sz="2000" b="1" dirty="0" smtClean="0">
                <a:solidFill>
                  <a:srgbClr val="002060"/>
                </a:solidFill>
              </a:rPr>
              <a:t>сигналов</a:t>
            </a:r>
            <a:r>
              <a:rPr lang="ru-RU" sz="2000" b="1" dirty="0" smtClean="0"/>
              <a:t>. </a:t>
            </a:r>
            <a:r>
              <a:rPr lang="ru-RU" sz="2000" dirty="0"/>
              <a:t>В этой таблице все возможные по станции поездные маршруты делятся на категории приема и отправления, а маневровые — на группы, название которых определяется обозначением светофора. Положение стрелок обозначается по прямому пути знаком «+», а по боковому — знаком «—»; установленный маршрут показывается в таблице кружком, враждебные — косыми крестиками; отмечается так же показание входных и выходных светофоров, соответствующее установленному маршруту.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9559"/>
          <a:stretch/>
        </p:blipFill>
        <p:spPr>
          <a:xfrm>
            <a:off x="1276832" y="345683"/>
            <a:ext cx="5938019" cy="398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3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3762001"/>
            <a:ext cx="911266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обеспечения организации маршрутизированных передвижений </a:t>
            </a:r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станциям </a:t>
            </a:r>
            <a:r>
              <a:rPr lang="ru-RU" sz="2000" b="1" dirty="0"/>
              <a:t>производится</a:t>
            </a:r>
            <a:r>
              <a:rPr lang="ru-RU" sz="2000" b="1" dirty="0">
                <a:solidFill>
                  <a:srgbClr val="002060"/>
                </a:solidFill>
              </a:rPr>
              <a:t> расстановка поездных и маневровых </a:t>
            </a:r>
            <a:r>
              <a:rPr lang="ru-RU" sz="2000" b="1" dirty="0" smtClean="0">
                <a:solidFill>
                  <a:srgbClr val="002060"/>
                </a:solidFill>
              </a:rPr>
              <a:t>светофоров, т.е. </a:t>
            </a:r>
            <a:r>
              <a:rPr lang="ru-RU" sz="2000" b="1" dirty="0" smtClean="0">
                <a:solidFill>
                  <a:srgbClr val="C00000"/>
                </a:solidFill>
              </a:rPr>
              <a:t>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</a:rPr>
              <a:t>станции.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Маршрутизация </a:t>
            </a:r>
            <a:r>
              <a:rPr lang="ru-RU" sz="2000" b="1" dirty="0"/>
              <a:t>предполагает</a:t>
            </a:r>
            <a:r>
              <a:rPr lang="ru-RU" sz="2000" dirty="0"/>
              <a:t> создание условий для организации маршрутизированных поездных и маневровых  передвижений. Для этого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производится расстановка поездных и маневровых светофоров и изолирующих стыков.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4" y="551329"/>
            <a:ext cx="9108213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3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2577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>
                <a:solidFill>
                  <a:srgbClr val="002060"/>
                </a:solidFill>
              </a:rPr>
              <a:t>Например</a:t>
            </a:r>
            <a:r>
              <a:rPr lang="ru-RU" sz="2000" u="sng" dirty="0"/>
              <a:t>,</a:t>
            </a:r>
            <a:r>
              <a:rPr lang="ru-RU" sz="2000" dirty="0"/>
              <a:t> при приеме поезда из </a:t>
            </a:r>
            <a:r>
              <a:rPr lang="ru-RU" sz="2000" dirty="0" smtClean="0"/>
              <a:t>А </a:t>
            </a:r>
            <a:r>
              <a:rPr lang="ru-RU" sz="2000" dirty="0"/>
              <a:t>на путь </a:t>
            </a:r>
            <a:r>
              <a:rPr lang="ru-RU" sz="2000" dirty="0" smtClean="0"/>
              <a:t>3 </a:t>
            </a:r>
            <a:r>
              <a:rPr lang="ru-RU" sz="2000" dirty="0"/>
              <a:t>стрелка </a:t>
            </a:r>
            <a:r>
              <a:rPr lang="ru-RU" sz="2000" dirty="0" smtClean="0"/>
              <a:t>3,5 должны </a:t>
            </a:r>
            <a:r>
              <a:rPr lang="ru-RU" sz="2000" dirty="0"/>
              <a:t>быть </a:t>
            </a:r>
            <a:r>
              <a:rPr lang="ru-RU" sz="2000" dirty="0" smtClean="0"/>
              <a:t>установлены </a:t>
            </a:r>
            <a:r>
              <a:rPr lang="ru-RU" sz="2000" dirty="0"/>
              <a:t>по главному пути «+», а стрелка </a:t>
            </a:r>
            <a:r>
              <a:rPr lang="ru-RU" sz="2000" dirty="0" smtClean="0"/>
              <a:t>9 </a:t>
            </a:r>
            <a:r>
              <a:rPr lang="ru-RU" sz="2000" dirty="0"/>
              <a:t>— на боковой «—». Прием поезда производится по входному светофору Ч, имеющему показание два желтых огня (выходной светофор </a:t>
            </a:r>
            <a:r>
              <a:rPr lang="ru-RU" sz="2000" dirty="0" smtClean="0"/>
              <a:t>Н3 </a:t>
            </a:r>
            <a:r>
              <a:rPr lang="ru-RU" sz="2000" dirty="0"/>
              <a:t>закрыт). Косыми крестиками отмечены враждебные маршруты: приема из А на пути I и </a:t>
            </a:r>
            <a:r>
              <a:rPr lang="ru-RU" sz="2000" dirty="0" smtClean="0"/>
              <a:t>4, </a:t>
            </a:r>
            <a:r>
              <a:rPr lang="ru-RU" sz="2000" dirty="0"/>
              <a:t>отправления с путей </a:t>
            </a:r>
            <a:r>
              <a:rPr lang="ru-RU" sz="2000" dirty="0" smtClean="0"/>
              <a:t> </a:t>
            </a:r>
            <a:r>
              <a:rPr lang="ru-RU" sz="2000" dirty="0"/>
              <a:t>2 и 3 в сторону А; приема поезда на путь </a:t>
            </a:r>
            <a:r>
              <a:rPr lang="ru-RU" sz="2000" dirty="0" smtClean="0"/>
              <a:t>3 </a:t>
            </a:r>
            <a:r>
              <a:rPr lang="ru-RU" sz="2000" dirty="0"/>
              <a:t>с направления Б (маршрут № </a:t>
            </a:r>
            <a:r>
              <a:rPr lang="ru-RU" sz="2000" dirty="0" smtClean="0"/>
              <a:t>11).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24282" y="1290918"/>
            <a:ext cx="322730" cy="1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211763" y="1112744"/>
            <a:ext cx="1216650" cy="2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Равнобедренный треугольник 15"/>
          <p:cNvSpPr/>
          <p:nvPr/>
        </p:nvSpPr>
        <p:spPr>
          <a:xfrm>
            <a:off x="1415405" y="752400"/>
            <a:ext cx="234081" cy="6390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478" y="294086"/>
            <a:ext cx="1015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</a:rPr>
              <a:t>Станция  А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14709" y="347331"/>
            <a:ext cx="10054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19489" y="934571"/>
            <a:ext cx="196196" cy="356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0001"/>
          <a:stretch/>
        </p:blipFill>
        <p:spPr>
          <a:xfrm>
            <a:off x="1602990" y="396426"/>
            <a:ext cx="5938019" cy="452602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308552" y="337562"/>
            <a:ext cx="1203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Дуб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123767" y="3658219"/>
            <a:ext cx="5344263" cy="778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5340" y="1413622"/>
            <a:ext cx="15523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415405" y="1323491"/>
            <a:ext cx="1861195" cy="55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57825" y="1317027"/>
            <a:ext cx="412598" cy="3148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70423" y="1612890"/>
            <a:ext cx="66985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123767" y="3238500"/>
            <a:ext cx="1546656" cy="35242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287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dirty="0" smtClean="0">
                <a:solidFill>
                  <a:srgbClr val="002060"/>
                </a:solidFill>
              </a:rPr>
              <a:t> станции.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2127"/>
          <a:stretch/>
        </p:blipFill>
        <p:spPr>
          <a:xfrm>
            <a:off x="0" y="914402"/>
            <a:ext cx="9144000" cy="44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85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bist.com/scb/uploaded/proektir_ec_kononov/4.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3" y="160597"/>
            <a:ext cx="8507035" cy="47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3884" y="4882723"/>
            <a:ext cx="9144000" cy="197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В </a:t>
            </a:r>
            <a:r>
              <a:rPr lang="ru-RU" sz="2000" b="1" dirty="0"/>
              <a:t>таблицах зависимостей </a:t>
            </a:r>
            <a:r>
              <a:rPr lang="ru-RU" sz="2000" b="1" u="sng" dirty="0">
                <a:solidFill>
                  <a:srgbClr val="002060"/>
                </a:solidFill>
              </a:rPr>
              <a:t>для крупных станций </a:t>
            </a:r>
            <a:r>
              <a:rPr lang="ru-RU" sz="2000" b="1" dirty="0"/>
              <a:t>враждебность маршрутов не указывается. </a:t>
            </a:r>
            <a:r>
              <a:rPr lang="ru-RU" sz="2000" b="1" dirty="0">
                <a:solidFill>
                  <a:srgbClr val="002060"/>
                </a:solidFill>
              </a:rPr>
              <a:t>Таблицы составляются </a:t>
            </a:r>
            <a:r>
              <a:rPr lang="ru-RU" sz="2000" b="1" u="sng" dirty="0">
                <a:solidFill>
                  <a:srgbClr val="002060"/>
                </a:solidFill>
              </a:rPr>
              <a:t>отдельно</a:t>
            </a:r>
            <a:r>
              <a:rPr lang="ru-RU" sz="2000" b="1" dirty="0">
                <a:solidFill>
                  <a:srgbClr val="002060"/>
                </a:solidFill>
              </a:rPr>
              <a:t> для основных поездных маршрутов, а также вариантных поездных и маневровых маршрутов.</a:t>
            </a:r>
          </a:p>
          <a:p>
            <a:pPr marL="0" indent="0" algn="just">
              <a:buNone/>
            </a:pPr>
            <a:r>
              <a:rPr lang="ru-RU" sz="2000" dirty="0" smtClean="0"/>
              <a:t>      Таблицы </a:t>
            </a:r>
            <a:r>
              <a:rPr lang="ru-RU" sz="2000" dirty="0"/>
              <a:t>взаимных зависимостей используются для управления стрелками и сигналами, контроля правильности приготовления маршрута, его замыкания и схемы размыкания маршрута.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3196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7" y="4302857"/>
            <a:ext cx="9144000" cy="26627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Все </a:t>
            </a:r>
            <a:r>
              <a:rPr lang="ru-RU" sz="2000" b="1" dirty="0">
                <a:solidFill>
                  <a:srgbClr val="002060"/>
                </a:solidFill>
              </a:rPr>
              <a:t>основные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поездные маршруты </a:t>
            </a:r>
            <a:r>
              <a:rPr lang="ru-RU" sz="2000" b="1" dirty="0">
                <a:solidFill>
                  <a:srgbClr val="002060"/>
                </a:solidFill>
              </a:rPr>
              <a:t>приема и отправления </a:t>
            </a:r>
            <a:r>
              <a:rPr lang="ru-RU" sz="2000" dirty="0"/>
              <a:t>для данной горловины станции записывают в соответствии со специализацией путей в графы: </a:t>
            </a:r>
            <a:r>
              <a:rPr lang="ru-RU" sz="2000" b="1" i="1" dirty="0"/>
              <a:t>«Направление» </a:t>
            </a:r>
            <a:r>
              <a:rPr lang="ru-RU" sz="2000" b="1" dirty="0"/>
              <a:t>и </a:t>
            </a:r>
            <a:r>
              <a:rPr lang="ru-RU" sz="2000" b="1" i="1" dirty="0"/>
              <a:t>«Наименование маршрута». </a:t>
            </a:r>
            <a:r>
              <a:rPr lang="ru-RU" sz="2000" dirty="0"/>
              <a:t>В графу </a:t>
            </a:r>
            <a:r>
              <a:rPr lang="ru-RU" sz="2000" i="1" dirty="0"/>
              <a:t>«Литера светофора» </a:t>
            </a:r>
            <a:r>
              <a:rPr lang="ru-RU" sz="2000" dirty="0"/>
              <a:t>заносят буквенное обозначение литеры светофора, по которому разрешается движение по данному маршруту. </a:t>
            </a:r>
            <a:r>
              <a:rPr lang="ru-RU" sz="2000" dirty="0" smtClean="0"/>
              <a:t>Таблица </a:t>
            </a:r>
            <a:r>
              <a:rPr lang="ru-RU" sz="2000" dirty="0"/>
              <a:t>поездных маршрутов составляется для всей станции по принципу: «прием отправление» одной горловины, а затем - «отправление прием» другой </a:t>
            </a:r>
            <a:r>
              <a:rPr lang="ru-RU" sz="2000" dirty="0" smtClean="0"/>
              <a:t>горловины. </a:t>
            </a:r>
            <a:r>
              <a:rPr lang="ru-RU" sz="2000" dirty="0"/>
              <a:t>В таблице поездных маршрутов приводится положение всех ходовых и охранных стрелок, подлежащие замыканию при установке данного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6" idx="1"/>
          </p:cNvCxnSpPr>
          <p:nvPr/>
        </p:nvCxnSpPr>
        <p:spPr>
          <a:xfrm flipV="1">
            <a:off x="21255" y="1424983"/>
            <a:ext cx="2608734" cy="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-439" t="5450" r="-17" b="50781"/>
          <a:stretch/>
        </p:blipFill>
        <p:spPr>
          <a:xfrm>
            <a:off x="213172" y="1850213"/>
            <a:ext cx="5528722" cy="243137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002044" y="2750778"/>
            <a:ext cx="4379495" cy="12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638697" y="1424983"/>
            <a:ext cx="338836" cy="3182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77533" y="1743242"/>
            <a:ext cx="499081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30704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39786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219" y="2806024"/>
            <a:ext cx="201185" cy="445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398" y="2825532"/>
            <a:ext cx="201185" cy="445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07" y="2843378"/>
            <a:ext cx="201185" cy="445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753" y="2798261"/>
            <a:ext cx="201185" cy="4450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17" y="2795390"/>
            <a:ext cx="184553" cy="4450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108" y="2794614"/>
            <a:ext cx="201185" cy="44504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756136" y="3385317"/>
            <a:ext cx="176296" cy="810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602" y="3340105"/>
            <a:ext cx="188992" cy="8230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511" y="3372919"/>
            <a:ext cx="188992" cy="8230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639" y="3352099"/>
            <a:ext cx="188992" cy="8230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5297" y="3356952"/>
            <a:ext cx="188992" cy="82303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496" y="3368993"/>
            <a:ext cx="188992" cy="82303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388" y="3368992"/>
            <a:ext cx="188992" cy="82303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6243" y="3381902"/>
            <a:ext cx="188992" cy="8230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9703" y="3423474"/>
            <a:ext cx="18899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55" y="4639033"/>
            <a:ext cx="9144000" cy="22189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Во </a:t>
            </a:r>
            <a:r>
              <a:rPr lang="ru-RU" sz="2000" dirty="0"/>
              <a:t>вторую таблицу записывают </a:t>
            </a:r>
            <a:r>
              <a:rPr lang="ru-RU" sz="2000" b="1" dirty="0">
                <a:solidFill>
                  <a:srgbClr val="002060"/>
                </a:solidFill>
              </a:rPr>
              <a:t>вариантные поездные маршруты </a:t>
            </a:r>
            <a:r>
              <a:rPr lang="ru-RU" sz="2000" dirty="0"/>
              <a:t>приема и отправления в данной горловине станции. </a:t>
            </a:r>
            <a:r>
              <a:rPr lang="ru-RU" sz="2000" b="1" dirty="0">
                <a:solidFill>
                  <a:srgbClr val="C00000"/>
                </a:solidFill>
              </a:rPr>
              <a:t>Вариантным маршрутом 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путь следования поезда, имеющий одинаковые с основным маршрутом начало и конец, но отличающийся положением стрелок от основного маршрута. </a:t>
            </a:r>
            <a:r>
              <a:rPr lang="ru-RU" sz="2000" dirty="0"/>
              <a:t>Все вариантные маршруты приема и отправления заносятся в графы «Направление» и «Наименование маршрута». В графе «Стрелки, определяющие направление маршрута» записывают положение и номера тех стрелок, которые определяют направление маршрута данного варианта и отличают его от основного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21255" y="1379971"/>
            <a:ext cx="7474419" cy="52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28" y="2093252"/>
            <a:ext cx="5608806" cy="2438611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21255" y="1434737"/>
            <a:ext cx="2674237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95492" y="1526650"/>
            <a:ext cx="238539" cy="262393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41018" y="1748198"/>
            <a:ext cx="1504984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481921" y="1419726"/>
            <a:ext cx="408131" cy="369317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890052" y="1430506"/>
            <a:ext cx="2584174" cy="0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175138" y="3034700"/>
            <a:ext cx="1639623" cy="1203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960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62" y="5578923"/>
            <a:ext cx="9144000" cy="12790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Таблицы </a:t>
            </a:r>
            <a:r>
              <a:rPr lang="ru-RU" sz="2000" b="1" dirty="0">
                <a:solidFill>
                  <a:srgbClr val="002060"/>
                </a:solidFill>
              </a:rPr>
              <a:t>маневровых маршрутов </a:t>
            </a:r>
            <a:r>
              <a:rPr lang="ru-RU" sz="2000" dirty="0"/>
              <a:t>целесообразно составлять для горловин станции. В этих таблицах допустимо указание только тех стрелок, которые определяют направление маршрута. Необходимость согласия на въезд в депо, нецентрализованную зону станции и т.п., указывается в графе «Примечание».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938465" y="2743200"/>
            <a:ext cx="4379495" cy="120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864895" y="1431758"/>
            <a:ext cx="328462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28458" b="35779"/>
          <a:stretch/>
        </p:blipFill>
        <p:spPr>
          <a:xfrm>
            <a:off x="352889" y="1854944"/>
            <a:ext cx="8037387" cy="3795325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1143000" y="1094874"/>
            <a:ext cx="38501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28010" y="1106905"/>
            <a:ext cx="312821" cy="32485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t="43727" r="58199" b="42822"/>
          <a:stretch/>
        </p:blipFill>
        <p:spPr>
          <a:xfrm>
            <a:off x="-171123" y="904369"/>
            <a:ext cx="560745" cy="2474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6465" t="3447"/>
          <a:stretch/>
        </p:blipFill>
        <p:spPr>
          <a:xfrm>
            <a:off x="364321" y="921539"/>
            <a:ext cx="711667" cy="237129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20154" y="3176337"/>
            <a:ext cx="343074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53065" y="3441032"/>
            <a:ext cx="75799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690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618" t="44502" r="2059" b="3534"/>
          <a:stretch/>
        </p:blipFill>
        <p:spPr>
          <a:xfrm>
            <a:off x="584758" y="433788"/>
            <a:ext cx="8156942" cy="32960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057" t="34882" r="2207" b="21139"/>
          <a:stretch/>
        </p:blipFill>
        <p:spPr>
          <a:xfrm>
            <a:off x="0" y="3850105"/>
            <a:ext cx="8741700" cy="3007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8523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543"/>
            <a:ext cx="9144000" cy="37472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53" t="28690" r="7206" b="36759"/>
          <a:stretch/>
        </p:blipFill>
        <p:spPr>
          <a:xfrm>
            <a:off x="0" y="4141807"/>
            <a:ext cx="9144000" cy="2671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9720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0" y="537882"/>
            <a:ext cx="8821270" cy="3079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1" y="4169088"/>
            <a:ext cx="8821270" cy="2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62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1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0469"/>
            <a:ext cx="9144000" cy="21918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приёма поездов с перегона 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/>
              <a:t>устанавливаются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входные</a:t>
            </a:r>
            <a:r>
              <a:rPr lang="ru-RU" sz="2000" dirty="0"/>
              <a:t>, как правило, </a:t>
            </a:r>
            <a:r>
              <a:rPr lang="ru-RU" sz="2000" b="1" dirty="0">
                <a:solidFill>
                  <a:srgbClr val="C00000"/>
                </a:solidFill>
              </a:rPr>
              <a:t>мачтовые светофоры.  </a:t>
            </a:r>
            <a:r>
              <a:rPr lang="ru-RU" sz="2000" b="1" dirty="0">
                <a:solidFill>
                  <a:srgbClr val="002060"/>
                </a:solidFill>
              </a:rPr>
              <a:t>Для обеспечения установки маршрутов отправления на границах приёмоотправочных путей в направлении их специализации </a:t>
            </a:r>
            <a:r>
              <a:rPr lang="ru-RU" sz="2000" b="1" dirty="0"/>
              <a:t>устанавливаются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выходные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</a:t>
            </a:r>
            <a:r>
              <a:rPr lang="ru-RU" sz="2000" dirty="0"/>
              <a:t>, которые по конструкции могут быть мачтовыми или карликовыми в зависимости от возможности задания по ним маршрутов сквозного или безостановочного пропуска.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8433" t="35872" r="62940" b="9968"/>
          <a:stretch/>
        </p:blipFill>
        <p:spPr>
          <a:xfrm>
            <a:off x="1613646" y="1783752"/>
            <a:ext cx="591671" cy="2642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0592" t="36656" r="73135" b="9445"/>
          <a:stretch/>
        </p:blipFill>
        <p:spPr>
          <a:xfrm>
            <a:off x="7019412" y="1988987"/>
            <a:ext cx="982042" cy="24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834"/>
            <a:ext cx="9144000" cy="647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37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7320"/>
            <a:ext cx="9144000" cy="408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28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9" y="1344662"/>
            <a:ext cx="8934801" cy="480064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3431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" y="1210234"/>
            <a:ext cx="9136160" cy="519056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08479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283"/>
            <a:ext cx="9144000" cy="2543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8431" b="45686"/>
          <a:stretch/>
        </p:blipFill>
        <p:spPr>
          <a:xfrm>
            <a:off x="0" y="3215976"/>
            <a:ext cx="9035415" cy="2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3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13095"/>
            <a:ext cx="9144000" cy="2689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>
                <a:solidFill>
                  <a:srgbClr val="C00000"/>
                </a:solidFill>
              </a:rPr>
              <a:t>Маневровые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 </a:t>
            </a:r>
            <a:r>
              <a:rPr lang="ru-RU" sz="2000" b="1" dirty="0">
                <a:solidFill>
                  <a:srgbClr val="002060"/>
                </a:solidFill>
              </a:rPr>
              <a:t>устанавливаются </a:t>
            </a:r>
            <a:r>
              <a:rPr lang="ru-RU" sz="2000" dirty="0"/>
              <a:t>с целью обеспечения возможности одновременной установки нескольких маневровых маршрутов в горловине станции (для участковых станций) или, как минимум, обеспечения перестановки подвижных единиц с одного пути станции на любой другой (для промежуточных станций). </a:t>
            </a:r>
            <a:r>
              <a:rPr lang="ru-RU" sz="2000" b="1" dirty="0">
                <a:solidFill>
                  <a:srgbClr val="C00000"/>
                </a:solidFill>
              </a:rPr>
              <a:t>Все станционные светофоры устанавливаются справа по направлению движения </a:t>
            </a:r>
            <a:r>
              <a:rPr lang="ru-RU" sz="2000" dirty="0"/>
              <a:t>(исключением могут являться дополнительные входные светофоры для приёма поездов следующих по неправильному пути) в створе с изолирующими стыками, а их сигнализация должна обеспечивать выполнение требований Инструкции по сигнализации на железных дорогах РФ.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94" y="2530426"/>
            <a:ext cx="2540535" cy="14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23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71827"/>
            <a:ext cx="9144000" cy="206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Общие </a:t>
            </a:r>
            <a:r>
              <a:rPr lang="ru-RU" sz="2000" b="1" u="sng" dirty="0" smtClean="0">
                <a:solidFill>
                  <a:srgbClr val="C00000"/>
                </a:solidFill>
              </a:rPr>
              <a:t>положения.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Перед тем, как приступить к расстановке изолирующих стыков, необходимо выполнить подготовительную работу: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обозначить стрелки</a:t>
            </a:r>
            <a:r>
              <a:rPr lang="ru-RU" sz="2000" dirty="0"/>
              <a:t>, которые будут включены в </a:t>
            </a:r>
            <a:r>
              <a:rPr lang="ru-RU" sz="2000" dirty="0" smtClean="0"/>
              <a:t>централизацию;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388"/>
          <a:stretch/>
        </p:blipFill>
        <p:spPr>
          <a:xfrm>
            <a:off x="95531" y="1138366"/>
            <a:ext cx="8925640" cy="21913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5" y="2891903"/>
            <a:ext cx="2362228" cy="1514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19" y="430104"/>
            <a:ext cx="2688611" cy="17535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 rot="16200000">
            <a:off x="19307" y="654943"/>
            <a:ext cx="750625" cy="379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15 мм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34646" r="81533" b="1"/>
          <a:stretch/>
        </p:blipFill>
        <p:spPr>
          <a:xfrm>
            <a:off x="7177035" y="445176"/>
            <a:ext cx="790772" cy="1329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983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1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61533"/>
            <a:ext cx="9144000" cy="2888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2.</a:t>
            </a:r>
            <a:r>
              <a:rPr lang="ru-RU" sz="2000" dirty="0"/>
              <a:t> </a:t>
            </a:r>
            <a:r>
              <a:rPr lang="ru-RU" sz="2000" b="1" dirty="0"/>
              <a:t>показать ось станции </a:t>
            </a:r>
            <a:r>
              <a:rPr lang="ru-RU" sz="2000" dirty="0"/>
              <a:t>и </a:t>
            </a:r>
            <a:r>
              <a:rPr lang="ru-RU" sz="2000" b="1" dirty="0"/>
              <a:t>расположить</a:t>
            </a:r>
            <a:r>
              <a:rPr lang="ru-RU" sz="2000" dirty="0"/>
              <a:t> на схеме путевого развития </a:t>
            </a:r>
            <a:r>
              <a:rPr lang="ru-RU" sz="2000" dirty="0" smtClean="0"/>
              <a:t>станции </a:t>
            </a:r>
            <a:r>
              <a:rPr lang="ru-RU" sz="2000" b="1" dirty="0"/>
              <a:t>пассажирское здание и здание поста электрической </a:t>
            </a:r>
            <a:r>
              <a:rPr lang="ru-RU" sz="2000" b="1" dirty="0" smtClean="0"/>
              <a:t>централизации (ЭЦ), </a:t>
            </a:r>
            <a:r>
              <a:rPr lang="ru-RU" sz="2000" dirty="0"/>
              <a:t>а так же обозначить </a:t>
            </a:r>
            <a:r>
              <a:rPr lang="ru-RU" sz="2000" b="1" dirty="0"/>
              <a:t>специализацию станционных </a:t>
            </a:r>
            <a:r>
              <a:rPr lang="ru-RU" sz="2000" b="1" dirty="0" smtClean="0"/>
              <a:t>путей;</a:t>
            </a:r>
          </a:p>
          <a:p>
            <a:pPr marL="0" indent="0" algn="just">
              <a:buNone/>
            </a:pPr>
            <a:r>
              <a:rPr lang="ru-RU" sz="2000" i="1" dirty="0" smtClean="0"/>
              <a:t>     Следует </a:t>
            </a:r>
            <a:r>
              <a:rPr lang="ru-RU" sz="2000" i="1" dirty="0"/>
              <a:t>иметь в виду, что </a:t>
            </a:r>
            <a:r>
              <a:rPr lang="ru-RU" sz="2000" b="1" i="1" dirty="0">
                <a:solidFill>
                  <a:srgbClr val="002060"/>
                </a:solidFill>
              </a:rPr>
              <a:t>специализация </a:t>
            </a:r>
            <a:r>
              <a:rPr lang="ru-RU" sz="2000" b="1" i="1" dirty="0" smtClean="0">
                <a:solidFill>
                  <a:srgbClr val="002060"/>
                </a:solidFill>
              </a:rPr>
              <a:t>путей </a:t>
            </a:r>
            <a:r>
              <a:rPr lang="ru-RU" sz="2000" b="1" i="1" dirty="0"/>
              <a:t>подразумевает</a:t>
            </a:r>
            <a:r>
              <a:rPr lang="ru-RU" sz="2000" i="1" dirty="0"/>
              <a:t> указание направления поездных передвижений по каждому из станционных </a:t>
            </a:r>
            <a:r>
              <a:rPr lang="ru-RU" sz="2000" i="1" dirty="0" smtClean="0"/>
              <a:t>путей</a:t>
            </a:r>
            <a:r>
              <a:rPr lang="ru-RU" sz="2000" i="1" dirty="0"/>
              <a:t>. Главные </a:t>
            </a:r>
            <a:r>
              <a:rPr lang="ru-RU" sz="2000" i="1" dirty="0" smtClean="0"/>
              <a:t>пути</a:t>
            </a:r>
            <a:r>
              <a:rPr lang="ru-RU" sz="2000" i="1" dirty="0"/>
              <a:t>, как правило, специализируются для поездных  передвижений  в направлении движения по перегону, а остальные могут быть обезличенными, т. е. специализированными в обоих направлениях.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965"/>
            <a:ext cx="9144000" cy="3471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8950" t="21854" b="10580"/>
          <a:stretch/>
        </p:blipFill>
        <p:spPr>
          <a:xfrm>
            <a:off x="2055197" y="2728769"/>
            <a:ext cx="1276879" cy="11327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089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3"/>
            <a:ext cx="9144000" cy="308160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30707"/>
            <a:ext cx="9197787" cy="3227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b="1" dirty="0"/>
              <a:t>пронумеровать </a:t>
            </a:r>
            <a:r>
              <a:rPr lang="ru-RU" sz="2000" b="1" dirty="0" smtClean="0"/>
              <a:t>пути </a:t>
            </a:r>
            <a:r>
              <a:rPr lang="ru-RU" sz="2000" b="1" dirty="0"/>
              <a:t>и стрелочные переводы;</a:t>
            </a:r>
          </a:p>
          <a:p>
            <a:pPr marL="0" indent="0" algn="just">
              <a:buNone/>
            </a:pPr>
            <a:r>
              <a:rPr lang="ru-RU" sz="2000" i="1" dirty="0"/>
              <a:t>Пути и стрелочные переводы нумеруют в соответствии со следующими правилами:</a:t>
            </a:r>
          </a:p>
          <a:p>
            <a:pPr marL="0" indent="0" algn="just">
              <a:buNone/>
            </a:pPr>
            <a:r>
              <a:rPr lang="ru-RU" sz="2000" dirty="0" smtClean="0"/>
              <a:t>*главные </a:t>
            </a:r>
            <a:r>
              <a:rPr lang="ru-RU" sz="2000" dirty="0"/>
              <a:t>- римскими цифрами по направлениям движения: нечетные -I,III; четные- II, IV и </a:t>
            </a:r>
            <a:r>
              <a:rPr lang="ru-RU" sz="2000" dirty="0" smtClean="0"/>
              <a:t>т.п</a:t>
            </a:r>
          </a:p>
          <a:p>
            <a:pPr marL="0" indent="0" algn="just">
              <a:buNone/>
            </a:pPr>
            <a:r>
              <a:rPr lang="ru-RU" sz="2000" dirty="0" smtClean="0"/>
              <a:t>*приемо-отправочные </a:t>
            </a:r>
            <a:r>
              <a:rPr lang="ru-RU" sz="2000" dirty="0"/>
              <a:t>- арабскими числами, следующими по порядку заглавными, начиная от пассажирского здания в полевую сторону (3,4.5 и т.д.)</a:t>
            </a:r>
          </a:p>
          <a:p>
            <a:pPr marL="0" indent="0" algn="just">
              <a:buNone/>
            </a:pPr>
            <a:r>
              <a:rPr lang="ru-RU" sz="2000" dirty="0" smtClean="0"/>
              <a:t>*вытяжные</a:t>
            </a:r>
            <a:r>
              <a:rPr lang="ru-RU" sz="2000" dirty="0"/>
              <a:t>, погрузо-выгрузочные и предохранительные тупики - по порядку за </a:t>
            </a:r>
            <a:r>
              <a:rPr lang="ru-RU" sz="2000" dirty="0" err="1" smtClean="0"/>
              <a:t>приёмо</a:t>
            </a:r>
            <a:r>
              <a:rPr lang="ru-RU" sz="2000" dirty="0" smtClean="0"/>
              <a:t>-отправочными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000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2024</TotalTime>
  <Words>2108</Words>
  <Application>Microsoft Office PowerPoint</Application>
  <PresentationFormat>Экран (4:3)</PresentationFormat>
  <Paragraphs>179</Paragraphs>
  <Slides>44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Тема Office</vt:lpstr>
      <vt:lpstr>Документ Microsoft Visio</vt:lpstr>
      <vt:lpstr>ОАО "РЖД"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Презентация PowerPoint</vt:lpstr>
      <vt:lpstr>Таблица зависимости промежуточной станции</vt:lpstr>
      <vt:lpstr>Таблица зависимости промежуточной станции</vt:lpstr>
      <vt:lpstr>Презентация PowerPoint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Презентация PowerPoint</vt:lpstr>
      <vt:lpstr>Презентация PowerPoint</vt:lpstr>
      <vt:lpstr>Презентация PowerPoint</vt:lpstr>
      <vt:lpstr>Маршрутизация промежуточной станции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242</cp:revision>
  <cp:lastPrinted>2022-11-10T05:38:44Z</cp:lastPrinted>
  <dcterms:created xsi:type="dcterms:W3CDTF">2020-04-22T10:21:16Z</dcterms:created>
  <dcterms:modified xsi:type="dcterms:W3CDTF">2023-11-17T13:45:33Z</dcterms:modified>
</cp:coreProperties>
</file>