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257" r:id="rId2"/>
    <p:sldId id="258" r:id="rId3"/>
    <p:sldId id="264" r:id="rId4"/>
    <p:sldId id="265" r:id="rId5"/>
    <p:sldId id="266" r:id="rId6"/>
    <p:sldId id="267" r:id="rId7"/>
    <p:sldId id="268" r:id="rId8"/>
    <p:sldId id="269" r:id="rId9"/>
    <p:sldId id="263" r:id="rId10"/>
    <p:sldId id="262" r:id="rId11"/>
    <p:sldId id="261" r:id="rId12"/>
    <p:sldId id="260" r:id="rId13"/>
    <p:sldId id="312" r:id="rId14"/>
    <p:sldId id="314" r:id="rId15"/>
    <p:sldId id="315" r:id="rId16"/>
    <p:sldId id="316" r:id="rId17"/>
    <p:sldId id="270" r:id="rId18"/>
    <p:sldId id="271" r:id="rId19"/>
    <p:sldId id="272" r:id="rId20"/>
    <p:sldId id="273" r:id="rId21"/>
    <p:sldId id="339" r:id="rId22"/>
    <p:sldId id="274" r:id="rId23"/>
    <p:sldId id="276" r:id="rId24"/>
    <p:sldId id="277" r:id="rId25"/>
    <p:sldId id="317" r:id="rId26"/>
    <p:sldId id="278" r:id="rId27"/>
    <p:sldId id="319" r:id="rId28"/>
    <p:sldId id="318" r:id="rId29"/>
    <p:sldId id="331" r:id="rId30"/>
    <p:sldId id="329" r:id="rId31"/>
    <p:sldId id="333" r:id="rId32"/>
    <p:sldId id="323" r:id="rId33"/>
    <p:sldId id="279" r:id="rId34"/>
    <p:sldId id="280" r:id="rId35"/>
    <p:sldId id="281" r:id="rId36"/>
    <p:sldId id="282" r:id="rId37"/>
    <p:sldId id="283" r:id="rId38"/>
    <p:sldId id="284" r:id="rId39"/>
    <p:sldId id="285" r:id="rId40"/>
    <p:sldId id="286" r:id="rId41"/>
    <p:sldId id="340" r:id="rId42"/>
    <p:sldId id="336" r:id="rId43"/>
    <p:sldId id="301" r:id="rId44"/>
    <p:sldId id="302" r:id="rId45"/>
    <p:sldId id="303" r:id="rId46"/>
    <p:sldId id="304" r:id="rId47"/>
    <p:sldId id="305" r:id="rId48"/>
    <p:sldId id="306" r:id="rId49"/>
    <p:sldId id="307" r:id="rId50"/>
    <p:sldId id="338" r:id="rId51"/>
    <p:sldId id="341" r:id="rId52"/>
    <p:sldId id="342" r:id="rId53"/>
    <p:sldId id="343" r:id="rId54"/>
    <p:sldId id="320" r:id="rId55"/>
    <p:sldId id="334" r:id="rId5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88" autoAdjust="0"/>
    <p:restoredTop sz="94434" autoAdjust="0"/>
  </p:normalViewPr>
  <p:slideViewPr>
    <p:cSldViewPr snapToGrid="0">
      <p:cViewPr varScale="1">
        <p:scale>
          <a:sx n="71" d="100"/>
          <a:sy n="71" d="100"/>
        </p:scale>
        <p:origin x="1272"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0F528D-403E-45EC-B4B9-7B739A3A16CB}" type="datetimeFigureOut">
              <a:rPr lang="ru-RU" smtClean="0"/>
              <a:t>25.08.2023</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10EC57-C3B2-4593-9BB1-95A0D90130FB}" type="slidenum">
              <a:rPr lang="ru-RU" smtClean="0"/>
              <a:t>‹#›</a:t>
            </a:fld>
            <a:endParaRPr lang="ru-RU"/>
          </a:p>
        </p:txBody>
      </p:sp>
    </p:spTree>
    <p:extLst>
      <p:ext uri="{BB962C8B-B14F-4D97-AF65-F5344CB8AC3E}">
        <p14:creationId xmlns:p14="http://schemas.microsoft.com/office/powerpoint/2010/main" val="3690765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17606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18098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515907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E59C9C0C-6F4B-4948-A42D-9E86BE515D27}" type="datetimeFigureOut">
              <a:rPr lang="ru-RU" smtClean="0"/>
              <a:t>25.08.2023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131164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E59C9C0C-6F4B-4948-A42D-9E86BE515D27}" type="datetimeFigureOut">
              <a:rPr lang="ru-RU" smtClean="0"/>
              <a:t>25.08.2023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366822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E59C9C0C-6F4B-4948-A42D-9E86BE515D27}" type="datetimeFigureOut">
              <a:rPr lang="ru-RU" smtClean="0"/>
              <a:t>25.08.2023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2098980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E59C9C0C-6F4B-4948-A42D-9E86BE515D27}" type="datetimeFigureOut">
              <a:rPr lang="ru-RU" smtClean="0"/>
              <a:t>25.08.2023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947107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E59C9C0C-6F4B-4948-A42D-9E86BE515D27}" type="datetimeFigureOut">
              <a:rPr lang="ru-RU" smtClean="0"/>
              <a:t>25.08.2023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709267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C9C0C-6F4B-4948-A42D-9E86BE515D27}" type="datetimeFigureOut">
              <a:rPr lang="ru-RU" smtClean="0"/>
              <a:t>25.08.2023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607289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25.08.2023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1847284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E59C9C0C-6F4B-4948-A42D-9E86BE515D27}" type="datetimeFigureOut">
              <a:rPr lang="ru-RU" smtClean="0"/>
              <a:t>25.08.2023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936A7F5-AA71-43C0-AC85-9BEAA78537C6}" type="slidenum">
              <a:rPr lang="ru-RU" smtClean="0"/>
              <a:t>‹#›</a:t>
            </a:fld>
            <a:endParaRPr lang="ru-RU"/>
          </a:p>
        </p:txBody>
      </p:sp>
    </p:spTree>
    <p:extLst>
      <p:ext uri="{BB962C8B-B14F-4D97-AF65-F5344CB8AC3E}">
        <p14:creationId xmlns:p14="http://schemas.microsoft.com/office/powerpoint/2010/main" val="402729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C9C0C-6F4B-4948-A42D-9E86BE515D27}" type="datetimeFigureOut">
              <a:rPr lang="ru-RU" smtClean="0"/>
              <a:t>25.08.2023</a:t>
            </a:fld>
            <a:endParaRPr lang="ru-R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36A7F5-AA71-43C0-AC85-9BEAA78537C6}" type="slidenum">
              <a:rPr lang="ru-RU" smtClean="0"/>
              <a:t>‹#›</a:t>
            </a:fld>
            <a:endParaRPr lang="ru-RU"/>
          </a:p>
        </p:txBody>
      </p:sp>
    </p:spTree>
    <p:extLst>
      <p:ext uri="{BB962C8B-B14F-4D97-AF65-F5344CB8AC3E}">
        <p14:creationId xmlns:p14="http://schemas.microsoft.com/office/powerpoint/2010/main" val="30483062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5.png"/><Relationship Id="rId10"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3.png"/><Relationship Id="rId7" Type="http://schemas.openxmlformats.org/officeDocument/2006/relationships/image" Target="../media/image5.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31.png"/><Relationship Id="rId9" Type="http://schemas.openxmlformats.org/officeDocument/2006/relationships/image" Target="../media/image19.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0.png"/><Relationship Id="rId7" Type="http://schemas.openxmlformats.org/officeDocument/2006/relationships/image" Target="../media/image18.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8.png"/><Relationship Id="rId7" Type="http://schemas.openxmlformats.org/officeDocument/2006/relationships/image" Target="../media/image3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19.png"/><Relationship Id="rId10" Type="http://schemas.openxmlformats.org/officeDocument/2006/relationships/image" Target="../media/image41.png"/><Relationship Id="rId4" Type="http://schemas.openxmlformats.org/officeDocument/2006/relationships/image" Target="../media/image32.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8.png"/><Relationship Id="rId7" Type="http://schemas.openxmlformats.org/officeDocument/2006/relationships/image" Target="../media/image33.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9.png"/><Relationship Id="rId10" Type="http://schemas.openxmlformats.org/officeDocument/2006/relationships/image" Target="../media/image34.png"/><Relationship Id="rId4" Type="http://schemas.openxmlformats.org/officeDocument/2006/relationships/image" Target="../media/image32.png"/><Relationship Id="rId9"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7.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4.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57.png"/><Relationship Id="rId4" Type="http://schemas.openxmlformats.org/officeDocument/2006/relationships/image" Target="../media/image56.png"/></Relationships>
</file>

<file path=ppt/slides/_rels/slide3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58.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34.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1.png"/><Relationship Id="rId7" Type="http://schemas.openxmlformats.org/officeDocument/2006/relationships/image" Target="../media/image33.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62.png"/><Relationship Id="rId10" Type="http://schemas.openxmlformats.org/officeDocument/2006/relationships/image" Target="../media/image64.png"/><Relationship Id="rId4" Type="http://schemas.openxmlformats.org/officeDocument/2006/relationships/image" Target="../media/image31.png"/><Relationship Id="rId9" Type="http://schemas.openxmlformats.org/officeDocument/2006/relationships/image" Target="../media/image60.png"/></Relationships>
</file>

<file path=ppt/slides/_rels/slide3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4.png"/><Relationship Id="rId10" Type="http://schemas.openxmlformats.org/officeDocument/2006/relationships/image" Target="../media/image31.png"/><Relationship Id="rId4" Type="http://schemas.openxmlformats.org/officeDocument/2006/relationships/image" Target="../media/image62.png"/><Relationship Id="rId9" Type="http://schemas.openxmlformats.org/officeDocument/2006/relationships/image" Target="../media/image63.png"/></Relationships>
</file>

<file path=ppt/slides/_rels/slide37.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3.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4.png"/><Relationship Id="rId10" Type="http://schemas.openxmlformats.org/officeDocument/2006/relationships/image" Target="../media/image60.png"/><Relationship Id="rId4" Type="http://schemas.openxmlformats.org/officeDocument/2006/relationships/image" Target="../media/image62.png"/><Relationship Id="rId9" Type="http://schemas.openxmlformats.org/officeDocument/2006/relationships/image" Target="../media/image31.png"/></Relationships>
</file>

<file path=ppt/slides/_rels/slide38.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71.png"/><Relationship Id="rId3" Type="http://schemas.openxmlformats.org/officeDocument/2006/relationships/image" Target="../media/image61.png"/><Relationship Id="rId7" Type="http://schemas.openxmlformats.org/officeDocument/2006/relationships/image" Target="../media/image60.png"/><Relationship Id="rId12" Type="http://schemas.openxmlformats.org/officeDocument/2006/relationships/image" Target="../media/image70.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69.jpeg"/><Relationship Id="rId5" Type="http://schemas.openxmlformats.org/officeDocument/2006/relationships/image" Target="../media/image34.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 Id="rId1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1.png"/><Relationship Id="rId7"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1.png"/><Relationship Id="rId5" Type="http://schemas.openxmlformats.org/officeDocument/2006/relationships/image" Target="../media/image34.png"/><Relationship Id="rId10" Type="http://schemas.openxmlformats.org/officeDocument/2006/relationships/image" Target="../media/image78.png"/><Relationship Id="rId4" Type="http://schemas.openxmlformats.org/officeDocument/2006/relationships/image" Target="../media/image62.png"/><Relationship Id="rId9" Type="http://schemas.openxmlformats.org/officeDocument/2006/relationships/image" Target="../media/image77.png"/></Relationships>
</file>

<file path=ppt/slides/_rels/slide4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80.png"/><Relationship Id="rId7" Type="http://schemas.openxmlformats.org/officeDocument/2006/relationships/image" Target="../media/image83.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82.png"/><Relationship Id="rId10" Type="http://schemas.openxmlformats.org/officeDocument/2006/relationships/image" Target="../media/image52.png"/><Relationship Id="rId4" Type="http://schemas.openxmlformats.org/officeDocument/2006/relationships/image" Target="../media/image81.png"/><Relationship Id="rId9" Type="http://schemas.openxmlformats.org/officeDocument/2006/relationships/image" Target="../media/image85.png"/></Relationships>
</file>

<file path=ppt/slides/_rels/slide43.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52.png"/><Relationship Id="rId5" Type="http://schemas.openxmlformats.org/officeDocument/2006/relationships/image" Target="../media/image88.png"/><Relationship Id="rId10" Type="http://schemas.openxmlformats.org/officeDocument/2006/relationships/image" Target="../media/image92.png"/><Relationship Id="rId4" Type="http://schemas.openxmlformats.org/officeDocument/2006/relationships/image" Target="../media/image32.png"/><Relationship Id="rId9" Type="http://schemas.openxmlformats.org/officeDocument/2006/relationships/image" Target="../media/image5.png"/></Relationships>
</file>

<file path=ppt/slides/_rels/slide44.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7.png"/><Relationship Id="rId7" Type="http://schemas.openxmlformats.org/officeDocument/2006/relationships/image" Target="../media/image90.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52.png"/><Relationship Id="rId5" Type="http://schemas.openxmlformats.org/officeDocument/2006/relationships/image" Target="../media/image88.png"/><Relationship Id="rId10" Type="http://schemas.openxmlformats.org/officeDocument/2006/relationships/image" Target="../media/image92.png"/><Relationship Id="rId4" Type="http://schemas.openxmlformats.org/officeDocument/2006/relationships/image" Target="../media/image32.png"/><Relationship Id="rId9" Type="http://schemas.openxmlformats.org/officeDocument/2006/relationships/image" Target="../media/image5.png"/></Relationships>
</file>

<file path=ppt/slides/_rels/slide4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5.png"/><Relationship Id="rId10"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19.png"/></Relationships>
</file>

<file path=ppt/slides/_rels/slide4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5.png"/><Relationship Id="rId10"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19.png"/></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48.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6.png"/><Relationship Id="rId7" Type="http://schemas.openxmlformats.org/officeDocument/2006/relationships/image" Target="../media/image97.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101.png"/><Relationship Id="rId5" Type="http://schemas.openxmlformats.org/officeDocument/2006/relationships/image" Target="../media/image31.png"/><Relationship Id="rId10" Type="http://schemas.openxmlformats.org/officeDocument/2006/relationships/image" Target="../media/image100.png"/><Relationship Id="rId4" Type="http://schemas.openxmlformats.org/officeDocument/2006/relationships/image" Target="../media/image5.png"/><Relationship Id="rId9" Type="http://schemas.openxmlformats.org/officeDocument/2006/relationships/image" Target="../media/image99.png"/></Relationships>
</file>

<file path=ppt/slides/_rels/slide4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6.png"/><Relationship Id="rId7" Type="http://schemas.openxmlformats.org/officeDocument/2006/relationships/image" Target="../media/image89.pn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88.png"/><Relationship Id="rId4" Type="http://schemas.openxmlformats.org/officeDocument/2006/relationships/image" Target="../media/image32.png"/><Relationship Id="rId9" Type="http://schemas.openxmlformats.org/officeDocument/2006/relationships/image" Target="../media/image63.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18058"/>
          </a:xfrm>
        </p:spPr>
        <p:txBody>
          <a:bodyPr>
            <a:normAutofit fontScale="90000"/>
          </a:bodyPr>
          <a:lstStyle/>
          <a:p>
            <a:r>
              <a:rPr lang="ru-RU" b="1" dirty="0" smtClean="0"/>
              <a:t>ОАО </a:t>
            </a:r>
            <a:r>
              <a:rPr lang="ru-RU" b="1" dirty="0"/>
              <a:t>"РЖД"</a:t>
            </a:r>
          </a:p>
        </p:txBody>
      </p:sp>
      <p:sp>
        <p:nvSpPr>
          <p:cNvPr id="3" name="Подзаголовок 2"/>
          <p:cNvSpPr>
            <a:spLocks noGrp="1"/>
          </p:cNvSpPr>
          <p:nvPr>
            <p:ph sz="half" idx="1"/>
          </p:nvPr>
        </p:nvSpPr>
        <p:spPr>
          <a:xfrm>
            <a:off x="251520" y="5962373"/>
            <a:ext cx="8640960" cy="747464"/>
          </a:xfrm>
        </p:spPr>
        <p:txBody>
          <a:bodyPr>
            <a:noAutofit/>
          </a:bodyPr>
          <a:lstStyle/>
          <a:p>
            <a:pPr marL="0" indent="0">
              <a:buNone/>
            </a:pPr>
            <a:r>
              <a:rPr lang="ru-RU" sz="2400" dirty="0" smtClean="0">
                <a:solidFill>
                  <a:srgbClr val="C00000"/>
                </a:solidFill>
              </a:rPr>
              <a:t>                   </a:t>
            </a:r>
            <a:r>
              <a:rPr lang="ru-RU" sz="2400" b="1" dirty="0" smtClean="0">
                <a:solidFill>
                  <a:srgbClr val="C00000"/>
                </a:solidFill>
              </a:rPr>
              <a:t>Полуавтоматическая блокировка</a:t>
            </a:r>
            <a:endParaRPr lang="ru-RU" sz="2400" b="1" dirty="0">
              <a:solidFill>
                <a:srgbClr val="C00000"/>
              </a:solidFill>
            </a:endParaRPr>
          </a:p>
        </p:txBody>
      </p:sp>
      <p:sp>
        <p:nvSpPr>
          <p:cNvPr id="7" name="Объект 6"/>
          <p:cNvSpPr>
            <a:spLocks noGrp="1"/>
          </p:cNvSpPr>
          <p:nvPr>
            <p:ph sz="half" idx="2"/>
          </p:nvPr>
        </p:nvSpPr>
        <p:spPr>
          <a:xfrm>
            <a:off x="4644008" y="4365104"/>
            <a:ext cx="4038600" cy="1833067"/>
          </a:xfrm>
        </p:spPr>
        <p:txBody>
          <a:bodyPr>
            <a:normAutofit/>
          </a:bodyPr>
          <a:lstStyle/>
          <a:p>
            <a:pPr marL="0" indent="0">
              <a:buNone/>
            </a:pPr>
            <a:r>
              <a:rPr lang="ru-RU" sz="2400" dirty="0" smtClean="0"/>
              <a:t>.</a:t>
            </a:r>
            <a:endParaRPr lang="ru-RU" sz="2400" dirty="0"/>
          </a:p>
        </p:txBody>
      </p:sp>
      <p:pic>
        <p:nvPicPr>
          <p:cNvPr id="1036"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68499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246430" y="223715"/>
            <a:ext cx="6762698" cy="3874462"/>
          </a:xfrm>
          <a:prstGeom prst="rect">
            <a:avLst/>
          </a:prstGeom>
        </p:spPr>
      </p:pic>
      <p:sp>
        <p:nvSpPr>
          <p:cNvPr id="5" name="Заголовок 4"/>
          <p:cNvSpPr>
            <a:spLocks noGrp="1"/>
          </p:cNvSpPr>
          <p:nvPr>
            <p:ph type="title"/>
          </p:nvPr>
        </p:nvSpPr>
        <p:spPr>
          <a:xfrm>
            <a:off x="2771348" y="-177424"/>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26894" y="4098177"/>
            <a:ext cx="9103659" cy="2638800"/>
          </a:xfrm>
        </p:spPr>
        <p:txBody>
          <a:bodyPr>
            <a:normAutofit lnSpcReduction="10000"/>
          </a:bodyPr>
          <a:lstStyle/>
          <a:p>
            <a:pPr marL="0" indent="0" algn="just">
              <a:buNone/>
            </a:pPr>
            <a:r>
              <a:rPr lang="ru-RU" sz="2000" b="1" dirty="0" smtClean="0">
                <a:solidFill>
                  <a:srgbClr val="002060"/>
                </a:solidFill>
              </a:rPr>
              <a:t>     Релейная </a:t>
            </a:r>
            <a:r>
              <a:rPr lang="ru-RU" sz="2000" b="1" dirty="0">
                <a:solidFill>
                  <a:srgbClr val="002060"/>
                </a:solidFill>
              </a:rPr>
              <a:t>ПАБ системы ГТСС </a:t>
            </a:r>
            <a:r>
              <a:rPr lang="ru-RU" sz="2000" b="1" dirty="0"/>
              <a:t>применяется </a:t>
            </a:r>
            <a:r>
              <a:rPr lang="ru-RU" sz="2000" dirty="0"/>
              <a:t>на одно- и двухпутных участках </a:t>
            </a:r>
            <a:r>
              <a:rPr lang="ru-RU" sz="2000" b="1" i="1" dirty="0"/>
              <a:t>со станциями</a:t>
            </a:r>
            <a:r>
              <a:rPr lang="ru-RU" sz="2000" dirty="0"/>
              <a:t>, оборудованными стрелочными централизаторами, маршрутно-контрольными устройствами или ЭЦ стрелок и сигналов. В этой системе все блокировочные зависимости выполняются с помощью релейной аппаратуры. Блокировочные сигналы подаются с помощью нажатия кнопок, а прохождение этих сигналов контролируется лампочками на аппарате управления.</a:t>
            </a:r>
          </a:p>
          <a:p>
            <a:pPr marL="0" indent="0" algn="just">
              <a:buNone/>
            </a:pPr>
            <a:r>
              <a:rPr lang="ru-RU" sz="2000" dirty="0" smtClean="0"/>
              <a:t>   </a:t>
            </a:r>
            <a:r>
              <a:rPr lang="ru-RU" sz="2000" b="1" dirty="0" smtClean="0">
                <a:solidFill>
                  <a:srgbClr val="C00000"/>
                </a:solidFill>
              </a:rPr>
              <a:t>В </a:t>
            </a:r>
            <a:r>
              <a:rPr lang="ru-RU" sz="2000" b="1" dirty="0">
                <a:solidFill>
                  <a:srgbClr val="C00000"/>
                </a:solidFill>
              </a:rPr>
              <a:t>РПБ ГТСС </a:t>
            </a:r>
            <a:r>
              <a:rPr lang="ru-RU" sz="2000" b="1" dirty="0"/>
              <a:t>применяют</a:t>
            </a:r>
            <a:r>
              <a:rPr lang="ru-RU" sz="2000" b="1" dirty="0">
                <a:solidFill>
                  <a:srgbClr val="C00000"/>
                </a:solidFill>
              </a:rPr>
              <a:t> аппараты двух типов: </a:t>
            </a:r>
            <a:r>
              <a:rPr lang="ru-RU" sz="2000" b="1" dirty="0" smtClean="0">
                <a:solidFill>
                  <a:srgbClr val="002060"/>
                </a:solidFill>
              </a:rPr>
              <a:t>пульт - статив </a:t>
            </a:r>
            <a:r>
              <a:rPr lang="ru-RU" sz="2000" b="1" dirty="0">
                <a:solidFill>
                  <a:srgbClr val="002060"/>
                </a:solidFill>
              </a:rPr>
              <a:t>РПБ </a:t>
            </a:r>
            <a:r>
              <a:rPr lang="ru-RU" sz="2000" dirty="0"/>
              <a:t>на станциях, оборудованных маршрутно-контрольными устройствами (МКУ), и </a:t>
            </a:r>
            <a:r>
              <a:rPr lang="ru-RU" sz="2000" b="1" dirty="0">
                <a:solidFill>
                  <a:srgbClr val="002060"/>
                </a:solidFill>
              </a:rPr>
              <a:t>пульт-статив ПСРБ-2</a:t>
            </a:r>
            <a:r>
              <a:rPr lang="ru-RU" sz="2000" dirty="0"/>
              <a:t> на станциях, оборудованных стрелочными централизаторами.</a:t>
            </a:r>
          </a:p>
          <a:p>
            <a:pPr marL="0" indent="0" algn="just">
              <a:buNone/>
            </a:pPr>
            <a:endParaRPr lang="ru-RU" sz="2000" dirty="0"/>
          </a:p>
        </p:txBody>
      </p:sp>
    </p:spTree>
    <p:extLst>
      <p:ext uri="{BB962C8B-B14F-4D97-AF65-F5344CB8AC3E}">
        <p14:creationId xmlns:p14="http://schemas.microsoft.com/office/powerpoint/2010/main" val="12517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71348" y="0"/>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0" y="4944337"/>
            <a:ext cx="9103659" cy="1456462"/>
          </a:xfrm>
        </p:spPr>
        <p:txBody>
          <a:bodyPr>
            <a:normAutofit/>
          </a:bodyPr>
          <a:lstStyle/>
          <a:p>
            <a:pPr marL="0" indent="0" algn="just">
              <a:buNone/>
            </a:pPr>
            <a:r>
              <a:rPr lang="ru-RU" sz="2000" dirty="0" smtClean="0"/>
              <a:t>   </a:t>
            </a:r>
            <a:r>
              <a:rPr lang="ru-RU" sz="2000" b="1" dirty="0" smtClean="0"/>
              <a:t>Пульт- статив </a:t>
            </a:r>
            <a:r>
              <a:rPr lang="ru-RU" sz="2000" b="1" dirty="0"/>
              <a:t>РПБ </a:t>
            </a:r>
            <a:r>
              <a:rPr lang="ru-RU" sz="2000" dirty="0"/>
              <a:t>имеет такие же лампочки и кнопки, </a:t>
            </a:r>
            <a:r>
              <a:rPr lang="ru-RU" sz="2000" b="1" dirty="0"/>
              <a:t>как и </a:t>
            </a:r>
            <a:r>
              <a:rPr lang="ru-RU" sz="2000" b="1" dirty="0" smtClean="0"/>
              <a:t>пульт- статив </a:t>
            </a:r>
            <a:r>
              <a:rPr lang="ru-RU" sz="2000" b="1" dirty="0"/>
              <a:t>ПСРБ-2</a:t>
            </a:r>
            <a:r>
              <a:rPr lang="ru-RU" sz="2000" dirty="0"/>
              <a:t>, </a:t>
            </a:r>
            <a:r>
              <a:rPr lang="ru-RU" sz="2000" b="1" dirty="0">
                <a:solidFill>
                  <a:srgbClr val="C00000"/>
                </a:solidFill>
              </a:rPr>
              <a:t>но</a:t>
            </a:r>
            <a:r>
              <a:rPr lang="ru-RU" sz="2000" dirty="0"/>
              <a:t> </a:t>
            </a:r>
            <a:r>
              <a:rPr lang="ru-RU" sz="2000" b="1" dirty="0">
                <a:solidFill>
                  <a:srgbClr val="002060"/>
                </a:solidFill>
              </a:rPr>
              <a:t>схематический план путей станции отсутствует</a:t>
            </a:r>
            <a:r>
              <a:rPr lang="ru-RU" sz="2000" dirty="0"/>
              <a:t>. На станциях, оборудованных ЭЦ, кнопки управления и контрольные лампочки РПБ размещаются на пульте управления, а релейная аппаратура — на стативах ЭЦ.</a:t>
            </a:r>
          </a:p>
        </p:txBody>
      </p:sp>
      <p:pic>
        <p:nvPicPr>
          <p:cNvPr id="2" name="Рисунок 1"/>
          <p:cNvPicPr>
            <a:picLocks noChangeAspect="1"/>
          </p:cNvPicPr>
          <p:nvPr/>
        </p:nvPicPr>
        <p:blipFill>
          <a:blip r:embed="rId2"/>
          <a:stretch>
            <a:fillRect/>
          </a:stretch>
        </p:blipFill>
        <p:spPr>
          <a:xfrm>
            <a:off x="313597" y="477516"/>
            <a:ext cx="8557146" cy="4312848"/>
          </a:xfrm>
          <a:prstGeom prst="rect">
            <a:avLst/>
          </a:prstGeom>
        </p:spPr>
      </p:pic>
    </p:spTree>
    <p:extLst>
      <p:ext uri="{BB962C8B-B14F-4D97-AF65-F5344CB8AC3E}">
        <p14:creationId xmlns:p14="http://schemas.microsoft.com/office/powerpoint/2010/main" val="1409862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71348" y="0"/>
            <a:ext cx="4073205" cy="644808"/>
          </a:xfrm>
        </p:spPr>
        <p:txBody>
          <a:bodyPr>
            <a:normAutofit/>
          </a:bodyPr>
          <a:lstStyle/>
          <a:p>
            <a:r>
              <a:rPr lang="ru-RU" sz="2000" b="1" dirty="0">
                <a:solidFill>
                  <a:srgbClr val="C00000"/>
                </a:solidFill>
                <a:latin typeface="+mn-lt"/>
              </a:rPr>
              <a:t>Полуавтоматическая блокировка</a:t>
            </a:r>
          </a:p>
        </p:txBody>
      </p:sp>
      <p:pic>
        <p:nvPicPr>
          <p:cNvPr id="2" name="Рисунок 1"/>
          <p:cNvPicPr>
            <a:picLocks noChangeAspect="1"/>
          </p:cNvPicPr>
          <p:nvPr/>
        </p:nvPicPr>
        <p:blipFill rotWithShape="1">
          <a:blip r:embed="rId2"/>
          <a:srcRect r="3619" b="5158"/>
          <a:stretch/>
        </p:blipFill>
        <p:spPr>
          <a:xfrm>
            <a:off x="1369425" y="477672"/>
            <a:ext cx="6628163" cy="3944203"/>
          </a:xfrm>
          <a:prstGeom prst="rect">
            <a:avLst/>
          </a:prstGeom>
        </p:spPr>
      </p:pic>
      <p:sp>
        <p:nvSpPr>
          <p:cNvPr id="6" name="Объект 5"/>
          <p:cNvSpPr>
            <a:spLocks noGrp="1"/>
          </p:cNvSpPr>
          <p:nvPr>
            <p:ph idx="1"/>
          </p:nvPr>
        </p:nvSpPr>
        <p:spPr>
          <a:xfrm>
            <a:off x="-13648" y="4508404"/>
            <a:ext cx="9103659" cy="1851453"/>
          </a:xfrm>
        </p:spPr>
        <p:txBody>
          <a:bodyPr>
            <a:normAutofit/>
          </a:bodyPr>
          <a:lstStyle/>
          <a:p>
            <a:pPr marL="0" indent="0" algn="just">
              <a:buNone/>
            </a:pPr>
            <a:r>
              <a:rPr lang="ru-RU" sz="2000" dirty="0" smtClean="0"/>
              <a:t>    </a:t>
            </a:r>
            <a:r>
              <a:rPr lang="ru-RU" sz="2000" b="1" dirty="0" smtClean="0"/>
              <a:t>При </a:t>
            </a:r>
            <a:r>
              <a:rPr lang="ru-RU" sz="2000" b="1" dirty="0"/>
              <a:t>РПБ ГТСС </a:t>
            </a:r>
            <a:r>
              <a:rPr lang="ru-RU" sz="2000" dirty="0"/>
              <a:t>в качестве входных, выходных, проходных и предупредительных сигналов </a:t>
            </a:r>
            <a:r>
              <a:rPr lang="ru-RU" sz="2000" b="1" dirty="0"/>
              <a:t>служат светофоры</a:t>
            </a:r>
            <a:r>
              <a:rPr lang="ru-RU" sz="2000" dirty="0"/>
              <a:t>. </a:t>
            </a:r>
            <a:r>
              <a:rPr lang="ru-RU" sz="2000" dirty="0" smtClean="0"/>
              <a:t>Пульты - стативы </a:t>
            </a:r>
            <a:r>
              <a:rPr lang="ru-RU" sz="2000" dirty="0"/>
              <a:t>станций, ограничивающих перегон, связаны между собой линейной цепью. Для этой цели используются провода межстанционной </a:t>
            </a:r>
            <a:r>
              <a:rPr lang="ru-RU" sz="2000" dirty="0" smtClean="0"/>
              <a:t>связи или </a:t>
            </a:r>
            <a:r>
              <a:rPr lang="ru-RU" sz="2000" dirty="0"/>
              <a:t>специально подвешенные провода. Электропитание станционных устройств РПБ осуществляется постоянным током через преобразователь типа ППШ и выпрямительные устройства.</a:t>
            </a:r>
          </a:p>
          <a:p>
            <a:pPr marL="0" indent="0" algn="just">
              <a:buNone/>
            </a:pPr>
            <a:endParaRPr lang="ru-RU" sz="2000" dirty="0"/>
          </a:p>
        </p:txBody>
      </p:sp>
      <p:sp>
        <p:nvSpPr>
          <p:cNvPr id="3" name="Прямоугольник 2"/>
          <p:cNvSpPr/>
          <p:nvPr/>
        </p:nvSpPr>
        <p:spPr>
          <a:xfrm>
            <a:off x="2982226" y="3370007"/>
            <a:ext cx="1331677" cy="13273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chemeClr val="tx1">
                    <a:lumMod val="65000"/>
                    <a:lumOff val="35000"/>
                  </a:schemeClr>
                </a:solidFill>
              </a:rPr>
              <a:t>Подача прибытия </a:t>
            </a:r>
            <a:endParaRPr lang="ru-RU" sz="1100" b="1" dirty="0">
              <a:solidFill>
                <a:schemeClr val="tx1">
                  <a:lumMod val="65000"/>
                  <a:lumOff val="35000"/>
                </a:schemeClr>
              </a:solidFill>
            </a:endParaRPr>
          </a:p>
        </p:txBody>
      </p:sp>
      <p:sp>
        <p:nvSpPr>
          <p:cNvPr id="7" name="Прямоугольник 6"/>
          <p:cNvSpPr/>
          <p:nvPr/>
        </p:nvSpPr>
        <p:spPr>
          <a:xfrm>
            <a:off x="6178714" y="3436377"/>
            <a:ext cx="1331677" cy="13273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b="1" dirty="0" smtClean="0">
                <a:solidFill>
                  <a:schemeClr val="tx1">
                    <a:lumMod val="65000"/>
                    <a:lumOff val="35000"/>
                  </a:schemeClr>
                </a:solidFill>
              </a:rPr>
              <a:t>Подача прибытия </a:t>
            </a:r>
            <a:endParaRPr lang="ru-RU" sz="1100" b="1" dirty="0">
              <a:solidFill>
                <a:schemeClr val="tx1">
                  <a:lumMod val="65000"/>
                  <a:lumOff val="35000"/>
                </a:schemeClr>
              </a:solidFill>
            </a:endParaRPr>
          </a:p>
        </p:txBody>
      </p:sp>
      <p:sp>
        <p:nvSpPr>
          <p:cNvPr id="4" name="Прямоугольник 3"/>
          <p:cNvSpPr/>
          <p:nvPr/>
        </p:nvSpPr>
        <p:spPr>
          <a:xfrm>
            <a:off x="5633883" y="2359742"/>
            <a:ext cx="877529" cy="137344"/>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87963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46577"/>
          <a:stretch/>
        </p:blipFill>
        <p:spPr>
          <a:xfrm>
            <a:off x="579968" y="214503"/>
            <a:ext cx="7871069" cy="4021321"/>
          </a:xfrm>
          <a:prstGeom prst="rect">
            <a:avLst/>
          </a:prstGeom>
        </p:spPr>
      </p:pic>
      <p:sp>
        <p:nvSpPr>
          <p:cNvPr id="5" name="Заголовок 4"/>
          <p:cNvSpPr>
            <a:spLocks noGrp="1"/>
          </p:cNvSpPr>
          <p:nvPr>
            <p:ph type="title"/>
          </p:nvPr>
        </p:nvSpPr>
        <p:spPr>
          <a:xfrm>
            <a:off x="2367936" y="0"/>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40341" y="4531009"/>
            <a:ext cx="9103659" cy="1869141"/>
          </a:xfrm>
        </p:spPr>
        <p:txBody>
          <a:bodyPr>
            <a:normAutofit/>
          </a:bodyPr>
          <a:lstStyle/>
          <a:p>
            <a:pPr marL="0" indent="0" algn="just">
              <a:buNone/>
            </a:pPr>
            <a:r>
              <a:rPr lang="ru-RU" sz="2000" b="1" u="sng" dirty="0">
                <a:solidFill>
                  <a:srgbClr val="C00000"/>
                </a:solidFill>
              </a:rPr>
              <a:t>Однопутная релейная полуавтоматическая блокировка. </a:t>
            </a:r>
            <a:r>
              <a:rPr lang="ru-RU" sz="2000" b="1" dirty="0">
                <a:solidFill>
                  <a:srgbClr val="002060"/>
                </a:solidFill>
              </a:rPr>
              <a:t>Для управления </a:t>
            </a:r>
            <a:r>
              <a:rPr lang="ru-RU" sz="2000" b="1" dirty="0"/>
              <a:t>устройствами РПБ и контроля работы </a:t>
            </a:r>
            <a:r>
              <a:rPr lang="ru-RU" sz="2000" dirty="0"/>
              <a:t>на пульте-табло </a:t>
            </a:r>
            <a:r>
              <a:rPr lang="ru-RU" sz="2000" b="1" dirty="0"/>
              <a:t>для каждого направления движения</a:t>
            </a:r>
            <a:r>
              <a:rPr lang="ru-RU" sz="2000" dirty="0"/>
              <a:t> по перегону </a:t>
            </a:r>
            <a:r>
              <a:rPr lang="ru-RU" sz="2000" b="1" dirty="0" smtClean="0">
                <a:solidFill>
                  <a:srgbClr val="002060"/>
                </a:solidFill>
              </a:rPr>
              <a:t>устанавливаются</a:t>
            </a:r>
            <a:r>
              <a:rPr lang="ru-RU" sz="2000" b="1" dirty="0">
                <a:solidFill>
                  <a:srgbClr val="002060"/>
                </a:solidFill>
              </a:rPr>
              <a:t>: </a:t>
            </a:r>
            <a:r>
              <a:rPr lang="ru-RU" sz="2000" dirty="0"/>
              <a:t>трехпозиционные кнопки </a:t>
            </a:r>
            <a:r>
              <a:rPr lang="ru-RU" sz="2000" b="1" dirty="0">
                <a:solidFill>
                  <a:srgbClr val="C00000"/>
                </a:solidFill>
              </a:rPr>
              <a:t>Н(Ч)</a:t>
            </a:r>
            <a:r>
              <a:rPr lang="ru-RU" sz="2000" b="1" dirty="0"/>
              <a:t> </a:t>
            </a:r>
            <a:r>
              <a:rPr lang="ru-RU" sz="2000" dirty="0"/>
              <a:t>для открытия входного светофора; </a:t>
            </a:r>
            <a:r>
              <a:rPr lang="ru-RU" sz="2000" b="1" dirty="0">
                <a:solidFill>
                  <a:srgbClr val="C00000"/>
                </a:solidFill>
              </a:rPr>
              <a:t>ЧО(НО)</a:t>
            </a:r>
            <a:r>
              <a:rPr lang="ru-RU" sz="2000" dirty="0">
                <a:solidFill>
                  <a:srgbClr val="C00000"/>
                </a:solidFill>
              </a:rPr>
              <a:t> </a:t>
            </a:r>
            <a:r>
              <a:rPr lang="ru-RU" sz="2000" dirty="0"/>
              <a:t>— для открытия выходного светофора; </a:t>
            </a:r>
            <a:r>
              <a:rPr lang="ru-RU" sz="2000" b="1" dirty="0">
                <a:solidFill>
                  <a:srgbClr val="C00000"/>
                </a:solidFill>
              </a:rPr>
              <a:t>ДС/ОС</a:t>
            </a:r>
            <a:r>
              <a:rPr lang="ru-RU" sz="2000" b="1" dirty="0"/>
              <a:t> </a:t>
            </a:r>
            <a:r>
              <a:rPr lang="ru-RU" sz="2000" dirty="0"/>
              <a:t>— для </a:t>
            </a:r>
            <a:r>
              <a:rPr lang="ru-RU" sz="2000" dirty="0" smtClean="0"/>
              <a:t>дачи (</a:t>
            </a:r>
            <a:r>
              <a:rPr lang="ru-RU" sz="2000" dirty="0"/>
              <a:t>при нажатии) и отмены (при вытягивании) согласия на отправление поезда; </a:t>
            </a:r>
            <a:r>
              <a:rPr lang="ru-RU" sz="2000" b="1" dirty="0">
                <a:solidFill>
                  <a:srgbClr val="C00000"/>
                </a:solidFill>
              </a:rPr>
              <a:t>НВЗ (ЧВЗ) </a:t>
            </a:r>
            <a:r>
              <a:rPr lang="ru-RU" sz="2000" dirty="0"/>
              <a:t>— для выключения звонка; </a:t>
            </a:r>
          </a:p>
        </p:txBody>
      </p:sp>
      <p:cxnSp>
        <p:nvCxnSpPr>
          <p:cNvPr id="4" name="Прямая соединительная линия 3"/>
          <p:cNvCxnSpPr/>
          <p:nvPr/>
        </p:nvCxnSpPr>
        <p:spPr>
          <a:xfrm>
            <a:off x="5715000" y="4152900"/>
            <a:ext cx="20955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3057525" y="4152900"/>
            <a:ext cx="20955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6124575" y="4152900"/>
            <a:ext cx="20955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724150" y="4152900"/>
            <a:ext cx="20955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6441141" y="4152900"/>
            <a:ext cx="502584"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066925" y="4152900"/>
            <a:ext cx="56197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1338263" y="4152900"/>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7330669" y="4152900"/>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596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759521" y="216142"/>
            <a:ext cx="7870618" cy="4023709"/>
          </a:xfrm>
          <a:prstGeom prst="rect">
            <a:avLst/>
          </a:prstGeom>
        </p:spPr>
      </p:pic>
      <p:sp>
        <p:nvSpPr>
          <p:cNvPr id="5" name="Заголовок 4"/>
          <p:cNvSpPr>
            <a:spLocks noGrp="1"/>
          </p:cNvSpPr>
          <p:nvPr>
            <p:ph type="title"/>
          </p:nvPr>
        </p:nvSpPr>
        <p:spPr>
          <a:xfrm>
            <a:off x="2771348" y="0"/>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0" y="4455993"/>
            <a:ext cx="9103659" cy="1815353"/>
          </a:xfrm>
        </p:spPr>
        <p:txBody>
          <a:bodyPr>
            <a:normAutofit/>
          </a:bodyPr>
          <a:lstStyle/>
          <a:p>
            <a:pPr marL="0" indent="0" algn="just">
              <a:buNone/>
            </a:pPr>
            <a:r>
              <a:rPr lang="ru-RU" sz="2000" b="1" u="sng" dirty="0">
                <a:solidFill>
                  <a:srgbClr val="C00000"/>
                </a:solidFill>
              </a:rPr>
              <a:t>Однопутная релейная полуавтоматическая блокировка. </a:t>
            </a:r>
            <a:r>
              <a:rPr lang="ru-RU" sz="2000" b="1" dirty="0">
                <a:solidFill>
                  <a:srgbClr val="002060"/>
                </a:solidFill>
              </a:rPr>
              <a:t>Для управления </a:t>
            </a:r>
            <a:r>
              <a:rPr lang="ru-RU" sz="2000" b="1" dirty="0"/>
              <a:t>устройствами РПБ и контроля работы </a:t>
            </a:r>
            <a:r>
              <a:rPr lang="ru-RU" sz="2000" dirty="0"/>
              <a:t>на пульте-табло </a:t>
            </a:r>
            <a:r>
              <a:rPr lang="ru-RU" sz="2000" b="1" dirty="0"/>
              <a:t>для каждого направления движения</a:t>
            </a:r>
            <a:r>
              <a:rPr lang="ru-RU" sz="2000" dirty="0"/>
              <a:t> по перегону </a:t>
            </a:r>
            <a:r>
              <a:rPr lang="ru-RU" sz="2000" b="1" dirty="0">
                <a:solidFill>
                  <a:srgbClr val="002060"/>
                </a:solidFill>
              </a:rPr>
              <a:t>устанавливаются: </a:t>
            </a:r>
            <a:r>
              <a:rPr lang="ru-RU" sz="2000" dirty="0" smtClean="0"/>
              <a:t>двухпозиционные </a:t>
            </a:r>
            <a:r>
              <a:rPr lang="ru-RU" sz="2000" dirty="0"/>
              <a:t>кнопки </a:t>
            </a:r>
            <a:r>
              <a:rPr lang="ru-RU" sz="2000" b="1" dirty="0">
                <a:solidFill>
                  <a:srgbClr val="C00000"/>
                </a:solidFill>
              </a:rPr>
              <a:t>ДП</a:t>
            </a:r>
            <a:r>
              <a:rPr lang="ru-RU" sz="2000" dirty="0"/>
              <a:t> для дачи блокировочного сигнала прибытия поезда; </a:t>
            </a:r>
            <a:r>
              <a:rPr lang="ru-RU" sz="2000" b="1" dirty="0">
                <a:solidFill>
                  <a:srgbClr val="C00000"/>
                </a:solidFill>
              </a:rPr>
              <a:t>ЧОХ (НОХ) </a:t>
            </a:r>
            <a:r>
              <a:rPr lang="ru-RU" sz="2000" dirty="0"/>
              <a:t>— для отправления хозяйственного поезда; </a:t>
            </a:r>
            <a:r>
              <a:rPr lang="ru-RU" sz="2000" b="1" dirty="0">
                <a:solidFill>
                  <a:srgbClr val="C00000"/>
                </a:solidFill>
              </a:rPr>
              <a:t>ИП</a:t>
            </a:r>
            <a:r>
              <a:rPr lang="ru-RU" sz="2000" dirty="0">
                <a:solidFill>
                  <a:srgbClr val="C00000"/>
                </a:solidFill>
              </a:rPr>
              <a:t> </a:t>
            </a:r>
            <a:r>
              <a:rPr lang="ru-RU" sz="2000" dirty="0"/>
              <a:t>— для искусственного возбуждения реле прибытия поезда (с возвратной пружиной и счетчиком нажатий); </a:t>
            </a:r>
          </a:p>
        </p:txBody>
      </p:sp>
      <p:cxnSp>
        <p:nvCxnSpPr>
          <p:cNvPr id="8" name="Прямая соединительная линия 7"/>
          <p:cNvCxnSpPr/>
          <p:nvPr/>
        </p:nvCxnSpPr>
        <p:spPr>
          <a:xfrm>
            <a:off x="1880524" y="4163533"/>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7164905" y="4169736"/>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1136667" y="4163532"/>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7897522" y="4163532"/>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1739700" y="1994492"/>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7876256" y="1994491"/>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651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74914" y="212618"/>
            <a:ext cx="7870618" cy="4029805"/>
          </a:xfrm>
          <a:prstGeom prst="rect">
            <a:avLst/>
          </a:prstGeom>
        </p:spPr>
      </p:pic>
      <p:sp>
        <p:nvSpPr>
          <p:cNvPr id="5" name="Заголовок 4"/>
          <p:cNvSpPr>
            <a:spLocks noGrp="1"/>
          </p:cNvSpPr>
          <p:nvPr>
            <p:ph type="title"/>
          </p:nvPr>
        </p:nvSpPr>
        <p:spPr>
          <a:xfrm>
            <a:off x="2771348" y="0"/>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40341" y="4585447"/>
            <a:ext cx="9103659" cy="2057400"/>
          </a:xfrm>
        </p:spPr>
        <p:txBody>
          <a:bodyPr>
            <a:normAutofit/>
          </a:bodyPr>
          <a:lstStyle/>
          <a:p>
            <a:pPr marL="0" indent="0" algn="just">
              <a:buNone/>
            </a:pPr>
            <a:r>
              <a:rPr lang="ru-RU" sz="2000" b="1" u="sng" dirty="0">
                <a:solidFill>
                  <a:srgbClr val="C00000"/>
                </a:solidFill>
              </a:rPr>
              <a:t>Однопутная релейная полуавтоматическая блокировка. </a:t>
            </a:r>
            <a:r>
              <a:rPr lang="ru-RU" sz="2000" b="1" dirty="0">
                <a:solidFill>
                  <a:srgbClr val="002060"/>
                </a:solidFill>
              </a:rPr>
              <a:t>Для управления </a:t>
            </a:r>
            <a:r>
              <a:rPr lang="ru-RU" sz="2000" b="1" dirty="0"/>
              <a:t>устройствами РПБ и контроля работы </a:t>
            </a:r>
            <a:r>
              <a:rPr lang="ru-RU" sz="2000" dirty="0"/>
              <a:t>на пульте-табло </a:t>
            </a:r>
            <a:r>
              <a:rPr lang="ru-RU" sz="2000" b="1" dirty="0"/>
              <a:t>для каждого направления движения</a:t>
            </a:r>
            <a:r>
              <a:rPr lang="ru-RU" sz="2000" dirty="0"/>
              <a:t> по перегону </a:t>
            </a:r>
            <a:r>
              <a:rPr lang="ru-RU" sz="2000" b="1" dirty="0">
                <a:solidFill>
                  <a:srgbClr val="002060"/>
                </a:solidFill>
              </a:rPr>
              <a:t>устанавливаются: </a:t>
            </a:r>
            <a:r>
              <a:rPr lang="ru-RU" sz="2000" dirty="0" smtClean="0"/>
              <a:t>кнопка </a:t>
            </a:r>
            <a:r>
              <a:rPr lang="ru-RU" sz="2000" b="1" dirty="0">
                <a:solidFill>
                  <a:srgbClr val="C00000"/>
                </a:solidFill>
              </a:rPr>
              <a:t>Приглас. Н(Ч) </a:t>
            </a:r>
            <a:r>
              <a:rPr lang="ru-RU" sz="2000" dirty="0"/>
              <a:t>— для включения на входном светофоре пригласительного огня (с возвратной пружиной и счетчиком нажатий); </a:t>
            </a:r>
            <a:r>
              <a:rPr lang="ru-RU" sz="2000" i="1" u="sng" dirty="0"/>
              <a:t>контрольные лампочки</a:t>
            </a:r>
            <a:r>
              <a:rPr lang="ru-RU" sz="2000" u="sng" dirty="0"/>
              <a:t>: </a:t>
            </a:r>
            <a:r>
              <a:rPr lang="ru-RU" sz="2000" b="1" dirty="0">
                <a:solidFill>
                  <a:srgbClr val="C00000"/>
                </a:solidFill>
              </a:rPr>
              <a:t>желтая ДС</a:t>
            </a:r>
            <a:r>
              <a:rPr lang="ru-RU" sz="2000" dirty="0"/>
              <a:t>, контролирующая дачу согласия на отправление поезда со смежной станции; </a:t>
            </a:r>
            <a:r>
              <a:rPr lang="ru-RU" sz="2000" b="1" dirty="0">
                <a:solidFill>
                  <a:srgbClr val="C00000"/>
                </a:solidFill>
              </a:rPr>
              <a:t>зеленая ПС, </a:t>
            </a:r>
            <a:r>
              <a:rPr lang="ru-RU" sz="2000" dirty="0"/>
              <a:t>контролирующая получение согласия на отправление поезда со станции приема; </a:t>
            </a:r>
          </a:p>
        </p:txBody>
      </p:sp>
      <p:cxnSp>
        <p:nvCxnSpPr>
          <p:cNvPr id="7" name="Прямая соединительная линия 6"/>
          <p:cNvCxnSpPr/>
          <p:nvPr/>
        </p:nvCxnSpPr>
        <p:spPr>
          <a:xfrm>
            <a:off x="2486580" y="2005124"/>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6661197" y="2005123"/>
            <a:ext cx="366712" cy="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6091017" y="3589375"/>
            <a:ext cx="753536" cy="443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2977114" y="2711302"/>
            <a:ext cx="465897" cy="354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907661" y="2706872"/>
            <a:ext cx="753536" cy="443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a:off x="2600346" y="3612241"/>
            <a:ext cx="753536" cy="443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835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656861" y="185798"/>
            <a:ext cx="7870618" cy="4029805"/>
          </a:xfrm>
          <a:prstGeom prst="rect">
            <a:avLst/>
          </a:prstGeom>
        </p:spPr>
      </p:pic>
      <p:sp>
        <p:nvSpPr>
          <p:cNvPr id="5" name="Заголовок 4"/>
          <p:cNvSpPr>
            <a:spLocks noGrp="1"/>
          </p:cNvSpPr>
          <p:nvPr>
            <p:ph type="title"/>
          </p:nvPr>
        </p:nvSpPr>
        <p:spPr>
          <a:xfrm>
            <a:off x="2421724" y="-29355"/>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40341" y="4546201"/>
            <a:ext cx="9103659" cy="2581835"/>
          </a:xfrm>
        </p:spPr>
        <p:txBody>
          <a:bodyPr>
            <a:normAutofit/>
          </a:bodyPr>
          <a:lstStyle/>
          <a:p>
            <a:pPr marL="0" indent="0" algn="just">
              <a:buNone/>
            </a:pPr>
            <a:r>
              <a:rPr lang="ru-RU" sz="2000" b="1" u="sng" dirty="0">
                <a:solidFill>
                  <a:srgbClr val="C00000"/>
                </a:solidFill>
              </a:rPr>
              <a:t>Однопутная релейная полуавтоматическая блокировка.</a:t>
            </a:r>
            <a:r>
              <a:rPr lang="ru-RU" sz="2000" b="1" dirty="0">
                <a:solidFill>
                  <a:srgbClr val="C00000"/>
                </a:solidFill>
              </a:rPr>
              <a:t> </a:t>
            </a:r>
            <a:r>
              <a:rPr lang="ru-RU" sz="2000" b="1" dirty="0">
                <a:solidFill>
                  <a:srgbClr val="002060"/>
                </a:solidFill>
              </a:rPr>
              <a:t>Для управления </a:t>
            </a:r>
            <a:r>
              <a:rPr lang="ru-RU" sz="2000" b="1" dirty="0"/>
              <a:t>устройствами РПБ и контроля работы </a:t>
            </a:r>
            <a:r>
              <a:rPr lang="ru-RU" sz="2000" dirty="0"/>
              <a:t>на пульте-табло </a:t>
            </a:r>
            <a:r>
              <a:rPr lang="ru-RU" sz="2000" b="1" dirty="0"/>
              <a:t>для каждого направления движения</a:t>
            </a:r>
            <a:r>
              <a:rPr lang="ru-RU" sz="2000" dirty="0"/>
              <a:t> по перегону </a:t>
            </a:r>
            <a:r>
              <a:rPr lang="ru-RU" sz="2000" b="1" dirty="0">
                <a:solidFill>
                  <a:srgbClr val="002060"/>
                </a:solidFill>
              </a:rPr>
              <a:t>устанавливаются: </a:t>
            </a:r>
            <a:r>
              <a:rPr lang="ru-RU" sz="2000" b="1" dirty="0" smtClean="0">
                <a:solidFill>
                  <a:srgbClr val="C00000"/>
                </a:solidFill>
              </a:rPr>
              <a:t>красная </a:t>
            </a:r>
            <a:r>
              <a:rPr lang="ru-RU" sz="2000" b="1" dirty="0">
                <a:solidFill>
                  <a:srgbClr val="C00000"/>
                </a:solidFill>
              </a:rPr>
              <a:t>ПО</a:t>
            </a:r>
            <a:r>
              <a:rPr lang="ru-RU" sz="2000" b="1" dirty="0"/>
              <a:t>,</a:t>
            </a:r>
            <a:r>
              <a:rPr lang="ru-RU" sz="2000" dirty="0"/>
              <a:t> контролирующая занятость перегона отправленным со станции поездом; </a:t>
            </a:r>
            <a:r>
              <a:rPr lang="ru-RU" sz="2000" b="1" dirty="0">
                <a:solidFill>
                  <a:srgbClr val="C00000"/>
                </a:solidFill>
              </a:rPr>
              <a:t>красная ПП</a:t>
            </a:r>
            <a:r>
              <a:rPr lang="ru-RU" sz="2000" b="1" dirty="0" smtClean="0">
                <a:solidFill>
                  <a:srgbClr val="C00000"/>
                </a:solidFill>
              </a:rPr>
              <a:t>, </a:t>
            </a:r>
            <a:r>
              <a:rPr lang="ru-RU" sz="2000" dirty="0" smtClean="0"/>
              <a:t>контролирующая </a:t>
            </a:r>
            <a:r>
              <a:rPr lang="ru-RU" sz="2000" dirty="0"/>
              <a:t>занятость перегона прибывающим на станцию поездом; </a:t>
            </a:r>
            <a:r>
              <a:rPr lang="ru-RU" sz="2000" b="1" dirty="0">
                <a:solidFill>
                  <a:srgbClr val="C00000"/>
                </a:solidFill>
              </a:rPr>
              <a:t>белая ФП</a:t>
            </a:r>
            <a:r>
              <a:rPr lang="ru-RU" sz="2000" b="1" dirty="0"/>
              <a:t>,</a:t>
            </a:r>
            <a:r>
              <a:rPr lang="ru-RU" sz="2000" dirty="0"/>
              <a:t> контролирующая фактическое прибытие поезда на станцию; </a:t>
            </a:r>
            <a:r>
              <a:rPr lang="ru-RU" sz="2000" b="1" dirty="0">
                <a:solidFill>
                  <a:srgbClr val="C00000"/>
                </a:solidFill>
              </a:rPr>
              <a:t>белые лампочки по концам </a:t>
            </a:r>
            <a:r>
              <a:rPr lang="ru-RU" sz="2000" dirty="0"/>
              <a:t>изображения приемо-отправочных путей, контролирующие установку маршрута.</a:t>
            </a:r>
          </a:p>
          <a:p>
            <a:pPr marL="0" indent="0" algn="just">
              <a:buNone/>
            </a:pPr>
            <a:endParaRPr lang="ru-RU" sz="2000" dirty="0"/>
          </a:p>
        </p:txBody>
      </p:sp>
      <p:cxnSp>
        <p:nvCxnSpPr>
          <p:cNvPr id="7" name="Прямая соединительная линия 6"/>
          <p:cNvCxnSpPr/>
          <p:nvPr/>
        </p:nvCxnSpPr>
        <p:spPr>
          <a:xfrm>
            <a:off x="3439234" y="3439236"/>
            <a:ext cx="515148" cy="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a:off x="5243013" y="2690884"/>
            <a:ext cx="515148" cy="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a:off x="3439234" y="2693159"/>
            <a:ext cx="515148" cy="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p:cNvCxnSpPr/>
          <p:nvPr/>
        </p:nvCxnSpPr>
        <p:spPr>
          <a:xfrm>
            <a:off x="5243013" y="3562411"/>
            <a:ext cx="515148" cy="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Прямая соединительная линия 10"/>
          <p:cNvCxnSpPr/>
          <p:nvPr/>
        </p:nvCxnSpPr>
        <p:spPr>
          <a:xfrm>
            <a:off x="2896790" y="3293999"/>
            <a:ext cx="515148" cy="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5873084" y="3143535"/>
            <a:ext cx="515148" cy="1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501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07148" y="-28579"/>
            <a:ext cx="5442761" cy="490047"/>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0" y="4146779"/>
            <a:ext cx="9144000" cy="2009805"/>
          </a:xfrm>
        </p:spPr>
        <p:txBody>
          <a:bodyPr>
            <a:normAutofit/>
          </a:bodyPr>
          <a:lstStyle/>
          <a:p>
            <a:pPr marL="0" indent="0" algn="just">
              <a:buNone/>
            </a:pPr>
            <a:r>
              <a:rPr lang="ru-RU" sz="2000" b="1" dirty="0" smtClean="0">
                <a:solidFill>
                  <a:srgbClr val="002060"/>
                </a:solidFill>
              </a:rPr>
              <a:t>   </a:t>
            </a:r>
            <a:r>
              <a:rPr lang="ru-RU" sz="2000" b="1" u="sng" dirty="0" smtClean="0">
                <a:solidFill>
                  <a:srgbClr val="C00000"/>
                </a:solidFill>
              </a:rPr>
              <a:t>На </a:t>
            </a:r>
            <a:r>
              <a:rPr lang="ru-RU" sz="2000" b="1" u="sng" dirty="0">
                <a:solidFill>
                  <a:srgbClr val="C00000"/>
                </a:solidFill>
              </a:rPr>
              <a:t>однопутных участках </a:t>
            </a:r>
            <a:r>
              <a:rPr lang="ru-RU" sz="2000" b="1" dirty="0"/>
              <a:t>для открытия выходного светофора </a:t>
            </a:r>
            <a:r>
              <a:rPr lang="ru-RU" sz="2000" b="1" dirty="0">
                <a:solidFill>
                  <a:srgbClr val="002060"/>
                </a:solidFill>
              </a:rPr>
              <a:t>необходимо предварительно</a:t>
            </a:r>
            <a:r>
              <a:rPr lang="ru-RU" sz="2000" dirty="0"/>
              <a:t> </a:t>
            </a:r>
            <a:r>
              <a:rPr lang="ru-RU" sz="2000" b="1" dirty="0">
                <a:solidFill>
                  <a:srgbClr val="002060"/>
                </a:solidFill>
              </a:rPr>
              <a:t>получить</a:t>
            </a:r>
            <a:r>
              <a:rPr lang="ru-RU" sz="2000" dirty="0"/>
              <a:t> по блок-аппарату от ДСП соседней станции блокировочный сигнал согласия </a:t>
            </a:r>
            <a:r>
              <a:rPr lang="ru-RU" sz="2000" b="1" dirty="0"/>
              <a:t>или</a:t>
            </a:r>
            <a:r>
              <a:rPr lang="ru-RU" sz="2000" dirty="0"/>
              <a:t> </a:t>
            </a:r>
            <a:r>
              <a:rPr lang="ru-RU" sz="2000" b="1" dirty="0">
                <a:solidFill>
                  <a:srgbClr val="002060"/>
                </a:solidFill>
              </a:rPr>
              <a:t>переключить</a:t>
            </a:r>
            <a:r>
              <a:rPr lang="ru-RU" sz="2000" dirty="0"/>
              <a:t> блок-систему на соответствующее направление движения. </a:t>
            </a:r>
            <a:endParaRPr lang="ru-RU" sz="2000" dirty="0" smtClean="0"/>
          </a:p>
          <a:p>
            <a:pPr marL="0" indent="0" algn="just">
              <a:buNone/>
            </a:pPr>
            <a:r>
              <a:rPr lang="ru-RU" sz="2000" dirty="0" smtClean="0"/>
              <a:t>   Перед </a:t>
            </a:r>
            <a:r>
              <a:rPr lang="ru-RU" sz="2000" dirty="0"/>
              <a:t>отправлением поезда ДСП станции, приготовив маршрут отправления, открывает выходной </a:t>
            </a:r>
            <a:r>
              <a:rPr lang="ru-RU" sz="2000" dirty="0" smtClean="0"/>
              <a:t>светофор.</a:t>
            </a:r>
            <a:endParaRPr lang="ru-RU"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67067"/>
            <a:ext cx="8784976" cy="2102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290385" y="1361506"/>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1179321"/>
            <a:ext cx="5093915" cy="251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385130" y="836944"/>
            <a:ext cx="2664255" cy="369332"/>
          </a:xfrm>
          <a:prstGeom prst="rect">
            <a:avLst/>
          </a:prstGeom>
        </p:spPr>
        <p:txBody>
          <a:bodyPr wrap="none">
            <a:spAutoFit/>
          </a:bodyPr>
          <a:lstStyle/>
          <a:p>
            <a:r>
              <a:rPr lang="ru-RU" b="1" dirty="0"/>
              <a:t>Получение </a:t>
            </a:r>
            <a:r>
              <a:rPr lang="ru-RU" b="1" dirty="0" smtClean="0"/>
              <a:t>согласия (ПС)</a:t>
            </a:r>
            <a:endParaRPr lang="ru-RU" b="1" dirty="0"/>
          </a:p>
        </p:txBody>
      </p:sp>
      <p:sp>
        <p:nvSpPr>
          <p:cNvPr id="9" name="Прямоугольник 8"/>
          <p:cNvSpPr/>
          <p:nvPr/>
        </p:nvSpPr>
        <p:spPr>
          <a:xfrm>
            <a:off x="49517" y="1682597"/>
            <a:ext cx="490035" cy="37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7524328" y="6568001"/>
            <a:ext cx="1649059" cy="307777"/>
          </a:xfrm>
          <a:prstGeom prst="rect">
            <a:avLst/>
          </a:prstGeom>
        </p:spPr>
        <p:txBody>
          <a:bodyPr wrap="square">
            <a:spAutoFit/>
          </a:bodyPr>
          <a:lstStyle/>
          <a:p>
            <a:r>
              <a:rPr lang="ru-RU" sz="1400" dirty="0"/>
              <a:t>(ИДП Прил.№3 п.1)</a:t>
            </a:r>
          </a:p>
        </p:txBody>
      </p:sp>
      <p:sp>
        <p:nvSpPr>
          <p:cNvPr id="16" name="Прямоугольник 15"/>
          <p:cNvSpPr/>
          <p:nvPr/>
        </p:nvSpPr>
        <p:spPr>
          <a:xfrm>
            <a:off x="4355976" y="3645024"/>
            <a:ext cx="576064" cy="236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3997641" y="2574466"/>
            <a:ext cx="136815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3413158" y="2192011"/>
            <a:ext cx="1916009" cy="337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sp>
        <p:nvSpPr>
          <p:cNvPr id="19" name="Прямоугольник 18"/>
          <p:cNvSpPr/>
          <p:nvPr/>
        </p:nvSpPr>
        <p:spPr>
          <a:xfrm>
            <a:off x="3421608" y="1939271"/>
            <a:ext cx="1734906" cy="292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p:cNvPicPr>
            <a:picLocks noChangeAspect="1"/>
          </p:cNvPicPr>
          <p:nvPr/>
        </p:nvPicPr>
        <p:blipFill>
          <a:blip r:embed="rId4"/>
          <a:stretch>
            <a:fillRect/>
          </a:stretch>
        </p:blipFill>
        <p:spPr>
          <a:xfrm>
            <a:off x="-1664386" y="3492611"/>
            <a:ext cx="883997" cy="304826"/>
          </a:xfrm>
          <a:prstGeom prst="rect">
            <a:avLst/>
          </a:prstGeom>
        </p:spPr>
      </p:pic>
      <p:pic>
        <p:nvPicPr>
          <p:cNvPr id="8" name="Рисунок 7"/>
          <p:cNvPicPr>
            <a:picLocks noChangeAspect="1"/>
          </p:cNvPicPr>
          <p:nvPr/>
        </p:nvPicPr>
        <p:blipFill>
          <a:blip r:embed="rId5"/>
          <a:stretch>
            <a:fillRect/>
          </a:stretch>
        </p:blipFill>
        <p:spPr>
          <a:xfrm>
            <a:off x="-828600" y="3416858"/>
            <a:ext cx="1258646" cy="401031"/>
          </a:xfrm>
          <a:prstGeom prst="rect">
            <a:avLst/>
          </a:prstGeom>
        </p:spPr>
      </p:pic>
      <p:sp>
        <p:nvSpPr>
          <p:cNvPr id="22" name="Равнобедренный треугольник 21"/>
          <p:cNvSpPr/>
          <p:nvPr/>
        </p:nvSpPr>
        <p:spPr>
          <a:xfrm>
            <a:off x="6228184" y="3684507"/>
            <a:ext cx="342241" cy="3211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6"/>
          <a:stretch>
            <a:fillRect/>
          </a:stretch>
        </p:blipFill>
        <p:spPr>
          <a:xfrm>
            <a:off x="6166132" y="3535454"/>
            <a:ext cx="432854" cy="493819"/>
          </a:xfrm>
          <a:prstGeom prst="rect">
            <a:avLst/>
          </a:prstGeom>
        </p:spPr>
      </p:pic>
      <p:sp>
        <p:nvSpPr>
          <p:cNvPr id="29" name="Блок-схема: узел 28"/>
          <p:cNvSpPr/>
          <p:nvPr/>
        </p:nvSpPr>
        <p:spPr>
          <a:xfrm>
            <a:off x="2172593"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1503289"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1937009" y="3063572"/>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1739709" y="3061695"/>
            <a:ext cx="216024" cy="236580"/>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09979" y="3195949"/>
            <a:ext cx="737702" cy="307777"/>
          </a:xfrm>
          <a:prstGeom prst="rect">
            <a:avLst/>
          </a:prstGeom>
        </p:spPr>
        <p:txBody>
          <a:bodyPr wrap="none">
            <a:spAutoFit/>
          </a:bodyPr>
          <a:lstStyle/>
          <a:p>
            <a:r>
              <a:rPr lang="ru-RU" sz="1400" b="1" dirty="0" smtClean="0"/>
              <a:t>№2731</a:t>
            </a:r>
            <a:endParaRPr lang="ru-RU" sz="1400" b="1" dirty="0"/>
          </a:p>
        </p:txBody>
      </p:sp>
      <p:sp>
        <p:nvSpPr>
          <p:cNvPr id="34" name="Блок-схема: узел 33"/>
          <p:cNvSpPr/>
          <p:nvPr/>
        </p:nvSpPr>
        <p:spPr>
          <a:xfrm>
            <a:off x="1462289"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узел 34"/>
          <p:cNvSpPr/>
          <p:nvPr/>
        </p:nvSpPr>
        <p:spPr>
          <a:xfrm>
            <a:off x="1952445"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узел 35"/>
          <p:cNvSpPr/>
          <p:nvPr/>
        </p:nvSpPr>
        <p:spPr>
          <a:xfrm>
            <a:off x="2200937"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917214" y="3154875"/>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631826" y="3159926"/>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640212" y="351403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917214" y="351372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3193995" y="318582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2924740" y="3185822"/>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6034091" y="3505743"/>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5785956" y="351034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7635876" y="2799712"/>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7884368" y="279971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8339211" y="318582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8066953" y="319614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8340535" y="353545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8066953" y="352704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роцесс 9"/>
          <p:cNvSpPr/>
          <p:nvPr/>
        </p:nvSpPr>
        <p:spPr>
          <a:xfrm>
            <a:off x="179512" y="3185821"/>
            <a:ext cx="250534" cy="231037"/>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58513" y="3137028"/>
            <a:ext cx="389850" cy="307777"/>
          </a:xfrm>
          <a:prstGeom prst="rect">
            <a:avLst/>
          </a:prstGeom>
        </p:spPr>
        <p:txBody>
          <a:bodyPr wrap="none">
            <a:spAutoFit/>
          </a:bodyPr>
          <a:lstStyle/>
          <a:p>
            <a:r>
              <a:rPr lang="ru-RU" sz="1400" b="1" dirty="0"/>
              <a:t>Н2</a:t>
            </a:r>
          </a:p>
        </p:txBody>
      </p:sp>
      <p:sp>
        <p:nvSpPr>
          <p:cNvPr id="12" name="Прямоугольник 11"/>
          <p:cNvSpPr/>
          <p:nvPr/>
        </p:nvSpPr>
        <p:spPr>
          <a:xfrm>
            <a:off x="8184296" y="2807184"/>
            <a:ext cx="378630" cy="307777"/>
          </a:xfrm>
          <a:prstGeom prst="rect">
            <a:avLst/>
          </a:prstGeom>
        </p:spPr>
        <p:txBody>
          <a:bodyPr wrap="none">
            <a:spAutoFit/>
          </a:bodyPr>
          <a:lstStyle/>
          <a:p>
            <a:r>
              <a:rPr lang="ru-RU" sz="1400" b="1" dirty="0" smtClean="0"/>
              <a:t>Ч2</a:t>
            </a:r>
            <a:endParaRPr lang="ru-RU" sz="1400" b="1" dirty="0"/>
          </a:p>
        </p:txBody>
      </p:sp>
      <p:sp>
        <p:nvSpPr>
          <p:cNvPr id="25" name="Блок-схема: процесс 24"/>
          <p:cNvSpPr/>
          <p:nvPr/>
        </p:nvSpPr>
        <p:spPr>
          <a:xfrm>
            <a:off x="7234315" y="2768540"/>
            <a:ext cx="367158" cy="32432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8620739" y="3162923"/>
            <a:ext cx="378630" cy="307777"/>
          </a:xfrm>
          <a:prstGeom prst="rect">
            <a:avLst/>
          </a:prstGeom>
        </p:spPr>
        <p:txBody>
          <a:bodyPr wrap="none">
            <a:spAutoFit/>
          </a:bodyPr>
          <a:lstStyle/>
          <a:p>
            <a:r>
              <a:rPr lang="ru-RU" sz="1400" b="1" dirty="0" smtClean="0"/>
              <a:t>Ч1</a:t>
            </a:r>
            <a:endParaRPr lang="ru-RU" sz="1400" b="1" dirty="0"/>
          </a:p>
        </p:txBody>
      </p:sp>
      <p:sp>
        <p:nvSpPr>
          <p:cNvPr id="27" name="Блок-схема: процесс 26"/>
          <p:cNvSpPr/>
          <p:nvPr/>
        </p:nvSpPr>
        <p:spPr>
          <a:xfrm>
            <a:off x="7794695" y="3195949"/>
            <a:ext cx="228174" cy="22090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5" name="Прямая со стрелкой 14"/>
          <p:cNvCxnSpPr/>
          <p:nvPr/>
        </p:nvCxnSpPr>
        <p:spPr>
          <a:xfrm>
            <a:off x="1763688" y="3416858"/>
            <a:ext cx="3384376" cy="0"/>
          </a:xfrm>
          <a:prstGeom prst="straightConnector1">
            <a:avLst/>
          </a:prstGeom>
          <a:ln w="28575">
            <a:solidFill>
              <a:srgbClr val="C00000"/>
            </a:solidFill>
            <a:prstDash val="lgDashDotDot"/>
            <a:tailEnd type="triangle"/>
          </a:ln>
        </p:spPr>
        <p:style>
          <a:lnRef idx="1">
            <a:schemeClr val="accent1"/>
          </a:lnRef>
          <a:fillRef idx="0">
            <a:schemeClr val="accent1"/>
          </a:fillRef>
          <a:effectRef idx="0">
            <a:schemeClr val="accent1"/>
          </a:effectRef>
          <a:fontRef idx="minor">
            <a:schemeClr val="tx1"/>
          </a:fontRef>
        </p:style>
      </p:cxnSp>
      <p:pic>
        <p:nvPicPr>
          <p:cNvPr id="58" name="Рисунок 57"/>
          <p:cNvPicPr>
            <a:picLocks noChangeAspect="1"/>
          </p:cNvPicPr>
          <p:nvPr/>
        </p:nvPicPr>
        <p:blipFill rotWithShape="1">
          <a:blip r:embed="rId7"/>
          <a:srcRect l="8313" t="9952" b="26485"/>
          <a:stretch/>
        </p:blipFill>
        <p:spPr>
          <a:xfrm rot="10800000">
            <a:off x="498503" y="3867829"/>
            <a:ext cx="950253" cy="288032"/>
          </a:xfrm>
          <a:prstGeom prst="rect">
            <a:avLst/>
          </a:prstGeom>
        </p:spPr>
      </p:pic>
      <p:sp>
        <p:nvSpPr>
          <p:cNvPr id="56" name="Прямоугольник 55"/>
          <p:cNvSpPr/>
          <p:nvPr/>
        </p:nvSpPr>
        <p:spPr>
          <a:xfrm>
            <a:off x="293079" y="3844755"/>
            <a:ext cx="389850" cy="307777"/>
          </a:xfrm>
          <a:prstGeom prst="rect">
            <a:avLst/>
          </a:prstGeom>
        </p:spPr>
        <p:txBody>
          <a:bodyPr wrap="none">
            <a:spAutoFit/>
          </a:bodyPr>
          <a:lstStyle/>
          <a:p>
            <a:r>
              <a:rPr lang="ru-RU" sz="1400" b="1" dirty="0" smtClean="0"/>
              <a:t>Н3</a:t>
            </a:r>
            <a:endParaRPr lang="ru-RU" sz="1400" b="1" dirty="0"/>
          </a:p>
        </p:txBody>
      </p:sp>
      <p:sp>
        <p:nvSpPr>
          <p:cNvPr id="57" name="Блок-схема: процесс 56"/>
          <p:cNvSpPr/>
          <p:nvPr/>
        </p:nvSpPr>
        <p:spPr>
          <a:xfrm>
            <a:off x="1194216" y="3534364"/>
            <a:ext cx="230440" cy="24799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 стрелкой 10"/>
          <p:cNvCxnSpPr/>
          <p:nvPr/>
        </p:nvCxnSpPr>
        <p:spPr>
          <a:xfrm>
            <a:off x="430046" y="3789040"/>
            <a:ext cx="1008112" cy="0"/>
          </a:xfrm>
          <a:prstGeom prst="straightConnector1">
            <a:avLst/>
          </a:prstGeom>
          <a:ln w="28575">
            <a:solidFill>
              <a:srgbClr val="C00000"/>
            </a:solidFill>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p:nvPr/>
        </p:nvCxnSpPr>
        <p:spPr>
          <a:xfrm flipV="1">
            <a:off x="1441436" y="3440511"/>
            <a:ext cx="322468" cy="30017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2" name="Блок-схема: узел 61"/>
          <p:cNvSpPr/>
          <p:nvPr/>
        </p:nvSpPr>
        <p:spPr>
          <a:xfrm>
            <a:off x="849309" y="387325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1126311" y="387334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6731027" y="3617373"/>
            <a:ext cx="937459" cy="250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6667906" y="36166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6955165" y="36116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7218470" y="36245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7505971" y="361974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2" name="Рисунок 31"/>
          <p:cNvPicPr>
            <a:picLocks noChangeAspect="1"/>
          </p:cNvPicPr>
          <p:nvPr/>
        </p:nvPicPr>
        <p:blipFill rotWithShape="1">
          <a:blip r:embed="rId8"/>
          <a:srcRect l="3243" t="21651" r="56152" b="39500"/>
          <a:stretch/>
        </p:blipFill>
        <p:spPr>
          <a:xfrm>
            <a:off x="227723" y="920429"/>
            <a:ext cx="1709286" cy="1788491"/>
          </a:xfrm>
          <a:prstGeom prst="rect">
            <a:avLst/>
          </a:prstGeom>
        </p:spPr>
      </p:pic>
      <p:pic>
        <p:nvPicPr>
          <p:cNvPr id="33" name="Рисунок 32"/>
          <p:cNvPicPr>
            <a:picLocks noChangeAspect="1"/>
          </p:cNvPicPr>
          <p:nvPr/>
        </p:nvPicPr>
        <p:blipFill rotWithShape="1">
          <a:blip r:embed="rId9"/>
          <a:srcRect l="57382" r="3247"/>
          <a:stretch/>
        </p:blipFill>
        <p:spPr>
          <a:xfrm>
            <a:off x="7349909" y="941085"/>
            <a:ext cx="1635578" cy="1792046"/>
          </a:xfrm>
          <a:prstGeom prst="rect">
            <a:avLst/>
          </a:prstGeom>
        </p:spPr>
      </p:pic>
      <p:pic>
        <p:nvPicPr>
          <p:cNvPr id="5124"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1720" y="1701912"/>
            <a:ext cx="5093916" cy="286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113894" y="1835532"/>
            <a:ext cx="2514535" cy="369332"/>
          </a:xfrm>
          <a:prstGeom prst="rect">
            <a:avLst/>
          </a:prstGeom>
        </p:spPr>
        <p:txBody>
          <a:bodyPr wrap="none">
            <a:spAutoFit/>
          </a:bodyPr>
          <a:lstStyle/>
          <a:p>
            <a:r>
              <a:rPr lang="ru-RU" b="1" dirty="0"/>
              <a:t>Запрос на </a:t>
            </a:r>
            <a:r>
              <a:rPr lang="ru-RU" b="1" dirty="0" smtClean="0"/>
              <a:t>отправление</a:t>
            </a:r>
            <a:endParaRPr lang="ru-RU" b="1" dirty="0"/>
          </a:p>
        </p:txBody>
      </p:sp>
      <p:sp>
        <p:nvSpPr>
          <p:cNvPr id="67" name="Прямоугольник 66"/>
          <p:cNvSpPr/>
          <p:nvPr/>
        </p:nvSpPr>
        <p:spPr>
          <a:xfrm>
            <a:off x="325392" y="405837"/>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68" name="Прямоугольник 67"/>
          <p:cNvSpPr/>
          <p:nvPr/>
        </p:nvSpPr>
        <p:spPr>
          <a:xfrm>
            <a:off x="7437041" y="41737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Tree>
    <p:extLst>
      <p:ext uri="{BB962C8B-B14F-4D97-AF65-F5344CB8AC3E}">
        <p14:creationId xmlns:p14="http://schemas.microsoft.com/office/powerpoint/2010/main" val="2865475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67"/>
                                        </p:tgtEl>
                                        <p:attrNameLst>
                                          <p:attrName>fillcolor</p:attrName>
                                        </p:attrNameLst>
                                      </p:cBhvr>
                                      <p:to>
                                        <a:srgbClr val="009900"/>
                                      </p:to>
                                    </p:animClr>
                                    <p:set>
                                      <p:cBhvr>
                                        <p:cTn id="7" dur="500" fill="hold"/>
                                        <p:tgtEl>
                                          <p:spTgt spid="67"/>
                                        </p:tgtEl>
                                        <p:attrNameLst>
                                          <p:attrName>fill.type</p:attrName>
                                        </p:attrNameLst>
                                      </p:cBhvr>
                                      <p:to>
                                        <p:strVal val="solid"/>
                                      </p:to>
                                    </p:set>
                                    <p:set>
                                      <p:cBhvr>
                                        <p:cTn id="8" dur="500" fill="hold"/>
                                        <p:tgtEl>
                                          <p:spTgt spid="67"/>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67"/>
                                        </p:tgtEl>
                                        <p:attrNameLst>
                                          <p:attrName>fillcolor</p:attrName>
                                        </p:attrNameLst>
                                      </p:cBhvr>
                                      <p:to>
                                        <a:srgbClr val="990000"/>
                                      </p:to>
                                    </p:animClr>
                                    <p:set>
                                      <p:cBhvr>
                                        <p:cTn id="11" dur="500" fill="hold"/>
                                        <p:tgtEl>
                                          <p:spTgt spid="67"/>
                                        </p:tgtEl>
                                        <p:attrNameLst>
                                          <p:attrName>fill.type</p:attrName>
                                        </p:attrNameLst>
                                      </p:cBhvr>
                                      <p:to>
                                        <p:strVal val="solid"/>
                                      </p:to>
                                    </p:set>
                                    <p:set>
                                      <p:cBhvr>
                                        <p:cTn id="12" dur="500" fill="hold"/>
                                        <p:tgtEl>
                                          <p:spTgt spid="67"/>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67"/>
                                        </p:tgtEl>
                                        <p:attrNameLst>
                                          <p:attrName>fillcolor</p:attrName>
                                        </p:attrNameLst>
                                      </p:cBhvr>
                                      <p:to>
                                        <a:schemeClr val="accent1"/>
                                      </p:to>
                                    </p:animClr>
                                    <p:set>
                                      <p:cBhvr>
                                        <p:cTn id="15" dur="500" fill="hold"/>
                                        <p:tgtEl>
                                          <p:spTgt spid="67"/>
                                        </p:tgtEl>
                                        <p:attrNameLst>
                                          <p:attrName>fill.type</p:attrName>
                                        </p:attrNameLst>
                                      </p:cBhvr>
                                      <p:to>
                                        <p:strVal val="solid"/>
                                      </p:to>
                                    </p:set>
                                    <p:set>
                                      <p:cBhvr>
                                        <p:cTn id="16" dur="500" fill="hold"/>
                                        <p:tgtEl>
                                          <p:spTgt spid="67"/>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68"/>
                                        </p:tgtEl>
                                        <p:attrNameLst>
                                          <p:attrName>fillcolor</p:attrName>
                                        </p:attrNameLst>
                                      </p:cBhvr>
                                      <p:to>
                                        <a:srgbClr val="009900"/>
                                      </p:to>
                                    </p:animClr>
                                    <p:set>
                                      <p:cBhvr>
                                        <p:cTn id="20" dur="500" fill="hold"/>
                                        <p:tgtEl>
                                          <p:spTgt spid="68"/>
                                        </p:tgtEl>
                                        <p:attrNameLst>
                                          <p:attrName>fill.type</p:attrName>
                                        </p:attrNameLst>
                                      </p:cBhvr>
                                      <p:to>
                                        <p:strVal val="solid"/>
                                      </p:to>
                                    </p:set>
                                    <p:set>
                                      <p:cBhvr>
                                        <p:cTn id="21" dur="500" fill="hold"/>
                                        <p:tgtEl>
                                          <p:spTgt spid="68"/>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68"/>
                                        </p:tgtEl>
                                        <p:attrNameLst>
                                          <p:attrName>fillcolor</p:attrName>
                                        </p:attrNameLst>
                                      </p:cBhvr>
                                      <p:to>
                                        <a:srgbClr val="990000"/>
                                      </p:to>
                                    </p:animClr>
                                    <p:set>
                                      <p:cBhvr>
                                        <p:cTn id="24" dur="500" fill="hold"/>
                                        <p:tgtEl>
                                          <p:spTgt spid="68"/>
                                        </p:tgtEl>
                                        <p:attrNameLst>
                                          <p:attrName>fill.type</p:attrName>
                                        </p:attrNameLst>
                                      </p:cBhvr>
                                      <p:to>
                                        <p:strVal val="solid"/>
                                      </p:to>
                                    </p:set>
                                    <p:set>
                                      <p:cBhvr>
                                        <p:cTn id="25" dur="500" fill="hold"/>
                                        <p:tgtEl>
                                          <p:spTgt spid="68"/>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68"/>
                                        </p:tgtEl>
                                        <p:attrNameLst>
                                          <p:attrName>fillcolor</p:attrName>
                                        </p:attrNameLst>
                                      </p:cBhvr>
                                      <p:to>
                                        <a:schemeClr val="accent1"/>
                                      </p:to>
                                    </p:animClr>
                                    <p:set>
                                      <p:cBhvr>
                                        <p:cTn id="28" dur="500" fill="hold"/>
                                        <p:tgtEl>
                                          <p:spTgt spid="68"/>
                                        </p:tgtEl>
                                        <p:attrNameLst>
                                          <p:attrName>fill.type</p:attrName>
                                        </p:attrNameLst>
                                      </p:cBhvr>
                                      <p:to>
                                        <p:strVal val="solid"/>
                                      </p:to>
                                    </p:set>
                                    <p:set>
                                      <p:cBhvr>
                                        <p:cTn id="29" dur="500" fill="hold"/>
                                        <p:tgtEl>
                                          <p:spTgt spid="6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90830" y="-11913"/>
            <a:ext cx="8229600" cy="490066"/>
          </a:xfrm>
        </p:spPr>
        <p:txBody>
          <a:bodyPr>
            <a:noAutofit/>
          </a:bodyPr>
          <a:lstStyle/>
          <a:p>
            <a:r>
              <a:rPr lang="ru-RU" sz="2000" b="1" dirty="0" smtClean="0">
                <a:solidFill>
                  <a:srgbClr val="C00000"/>
                </a:solidFill>
              </a:rPr>
              <a:t>Движение поездов при полуавтоблокировке</a:t>
            </a:r>
            <a:endParaRPr lang="ru-RU" sz="2000" b="1" dirty="0">
              <a:solidFill>
                <a:srgbClr val="C00000"/>
              </a:solidFill>
            </a:endParaRPr>
          </a:p>
        </p:txBody>
      </p:sp>
      <p:sp>
        <p:nvSpPr>
          <p:cNvPr id="6" name="Объект 5"/>
          <p:cNvSpPr>
            <a:spLocks noGrp="1"/>
          </p:cNvSpPr>
          <p:nvPr>
            <p:ph idx="1"/>
          </p:nvPr>
        </p:nvSpPr>
        <p:spPr>
          <a:xfrm>
            <a:off x="6350" y="3865792"/>
            <a:ext cx="9137650" cy="1328662"/>
          </a:xfrm>
        </p:spPr>
        <p:txBody>
          <a:bodyPr>
            <a:normAutofit/>
          </a:bodyPr>
          <a:lstStyle/>
          <a:p>
            <a:pPr marL="0" indent="0" algn="just">
              <a:buNone/>
            </a:pPr>
            <a:r>
              <a:rPr lang="ru-RU" sz="2000" b="1" dirty="0">
                <a:solidFill>
                  <a:srgbClr val="002060"/>
                </a:solidFill>
              </a:rPr>
              <a:t>Одновременно с</a:t>
            </a:r>
            <a:r>
              <a:rPr lang="ru-RU" sz="2000" dirty="0">
                <a:solidFill>
                  <a:srgbClr val="002060"/>
                </a:solidFill>
              </a:rPr>
              <a:t> </a:t>
            </a:r>
            <a:r>
              <a:rPr lang="ru-RU" sz="2000" b="1" dirty="0">
                <a:solidFill>
                  <a:srgbClr val="002060"/>
                </a:solidFill>
              </a:rPr>
              <a:t>открытием выходного светофора </a:t>
            </a:r>
            <a:r>
              <a:rPr lang="ru-RU" sz="2000" b="1" dirty="0"/>
              <a:t>на соседнюю </a:t>
            </a:r>
            <a:r>
              <a:rPr lang="ru-RU" sz="2000" b="1" dirty="0" smtClean="0"/>
              <a:t>станцию </a:t>
            </a:r>
            <a:r>
              <a:rPr lang="ru-RU" sz="2000" b="1" dirty="0">
                <a:solidFill>
                  <a:srgbClr val="002060"/>
                </a:solidFill>
              </a:rPr>
              <a:t>автоматически подается блокировочный сигнал об отправлении </a:t>
            </a:r>
            <a:r>
              <a:rPr lang="ru-RU" sz="2000" b="1" dirty="0" smtClean="0">
                <a:solidFill>
                  <a:srgbClr val="002060"/>
                </a:solidFill>
              </a:rPr>
              <a:t>поезда ПО. </a:t>
            </a:r>
            <a:r>
              <a:rPr lang="ru-RU" sz="2000" dirty="0"/>
              <a:t>После прохода поездом выходного светофора ДСП станции </a:t>
            </a:r>
            <a:r>
              <a:rPr lang="ru-RU" sz="2000" dirty="0" smtClean="0"/>
              <a:t>по </a:t>
            </a:r>
            <a:r>
              <a:rPr lang="ru-RU" sz="2000" dirty="0"/>
              <a:t>телефону извещает ДСП соседней станции о времени фактического отправления поезда</a:t>
            </a:r>
            <a:r>
              <a:rPr lang="ru-RU" sz="2000" dirty="0" smtClean="0"/>
              <a:t>.</a:t>
            </a:r>
            <a:endParaRPr lang="ru-RU"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243640"/>
            <a:ext cx="8712968" cy="2332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7704" y="895679"/>
            <a:ext cx="5445293" cy="31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131840" y="1067222"/>
            <a:ext cx="2840073" cy="369332"/>
          </a:xfrm>
          <a:prstGeom prst="rect">
            <a:avLst/>
          </a:prstGeom>
        </p:spPr>
        <p:txBody>
          <a:bodyPr wrap="none">
            <a:spAutoFit/>
          </a:bodyPr>
          <a:lstStyle/>
          <a:p>
            <a:r>
              <a:rPr lang="ru-RU" b="1" dirty="0" smtClean="0"/>
              <a:t>Путевое отправление (ПО)</a:t>
            </a:r>
            <a:endParaRPr lang="ru-RU" b="1" dirty="0"/>
          </a:p>
        </p:txBody>
      </p:sp>
      <p:sp>
        <p:nvSpPr>
          <p:cNvPr id="3" name="Прямоугольник 2"/>
          <p:cNvSpPr/>
          <p:nvPr/>
        </p:nvSpPr>
        <p:spPr>
          <a:xfrm>
            <a:off x="2236520" y="517839"/>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sp>
        <p:nvSpPr>
          <p:cNvPr id="8" name="Прямоугольник 7"/>
          <p:cNvSpPr/>
          <p:nvPr/>
        </p:nvSpPr>
        <p:spPr>
          <a:xfrm>
            <a:off x="251520" y="1196752"/>
            <a:ext cx="239310" cy="376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Равнобедренный треугольник 19"/>
          <p:cNvSpPr/>
          <p:nvPr/>
        </p:nvSpPr>
        <p:spPr>
          <a:xfrm>
            <a:off x="6228184" y="3370509"/>
            <a:ext cx="319255" cy="3465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9" name="Рисунок 18"/>
          <p:cNvPicPr>
            <a:picLocks noChangeAspect="1"/>
          </p:cNvPicPr>
          <p:nvPr/>
        </p:nvPicPr>
        <p:blipFill>
          <a:blip r:embed="rId4"/>
          <a:stretch>
            <a:fillRect/>
          </a:stretch>
        </p:blipFill>
        <p:spPr>
          <a:xfrm>
            <a:off x="6171384" y="3222430"/>
            <a:ext cx="432854" cy="493819"/>
          </a:xfrm>
          <a:prstGeom prst="rect">
            <a:avLst/>
          </a:prstGeom>
        </p:spPr>
      </p:pic>
      <p:sp>
        <p:nvSpPr>
          <p:cNvPr id="21" name="Прямоугольник 20"/>
          <p:cNvSpPr/>
          <p:nvPr/>
        </p:nvSpPr>
        <p:spPr>
          <a:xfrm>
            <a:off x="4067944" y="2136427"/>
            <a:ext cx="1368152"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4394611" y="3320013"/>
            <a:ext cx="681445" cy="3962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3527884" y="1436554"/>
            <a:ext cx="1692188" cy="336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3415973" y="1755975"/>
            <a:ext cx="1916009" cy="337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pic>
        <p:nvPicPr>
          <p:cNvPr id="24" name="Рисунок 23"/>
          <p:cNvPicPr>
            <a:picLocks noChangeAspect="1"/>
          </p:cNvPicPr>
          <p:nvPr/>
        </p:nvPicPr>
        <p:blipFill>
          <a:blip r:embed="rId5"/>
          <a:stretch>
            <a:fillRect/>
          </a:stretch>
        </p:blipFill>
        <p:spPr>
          <a:xfrm>
            <a:off x="-1692696" y="3212976"/>
            <a:ext cx="883997" cy="304826"/>
          </a:xfrm>
          <a:prstGeom prst="rect">
            <a:avLst/>
          </a:prstGeom>
        </p:spPr>
      </p:pic>
      <p:sp>
        <p:nvSpPr>
          <p:cNvPr id="30" name="Блок-схема: узел 29"/>
          <p:cNvSpPr/>
          <p:nvPr/>
        </p:nvSpPr>
        <p:spPr>
          <a:xfrm>
            <a:off x="6757752" y="3298770"/>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п.4)</a:t>
            </a:r>
            <a:endParaRPr lang="ru-RU" sz="1400" dirty="0"/>
          </a:p>
        </p:txBody>
      </p:sp>
      <p:sp>
        <p:nvSpPr>
          <p:cNvPr id="29" name="Прямоугольник 28"/>
          <p:cNvSpPr/>
          <p:nvPr/>
        </p:nvSpPr>
        <p:spPr>
          <a:xfrm>
            <a:off x="-414174" y="2909842"/>
            <a:ext cx="737702" cy="307777"/>
          </a:xfrm>
          <a:prstGeom prst="rect">
            <a:avLst/>
          </a:prstGeom>
        </p:spPr>
        <p:txBody>
          <a:bodyPr wrap="none">
            <a:spAutoFit/>
          </a:bodyPr>
          <a:lstStyle/>
          <a:p>
            <a:r>
              <a:rPr lang="ru-RU" sz="1400" b="1" dirty="0" smtClean="0"/>
              <a:t>№2731</a:t>
            </a:r>
            <a:endParaRPr lang="ru-RU" sz="1400" b="1" dirty="0"/>
          </a:p>
        </p:txBody>
      </p:sp>
      <p:sp>
        <p:nvSpPr>
          <p:cNvPr id="37" name="Блок-схема: узел 36"/>
          <p:cNvSpPr/>
          <p:nvPr/>
        </p:nvSpPr>
        <p:spPr>
          <a:xfrm>
            <a:off x="982462" y="2828274"/>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740561" y="283831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1777000" y="2694520"/>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732358" y="320699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2235668" y="269452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1565086" y="270100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2006334" y="268803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3000486" y="2838316"/>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3246509" y="282942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2" name="Прямая со стрелкой 11"/>
          <p:cNvCxnSpPr/>
          <p:nvPr/>
        </p:nvCxnSpPr>
        <p:spPr>
          <a:xfrm>
            <a:off x="1835696" y="2996952"/>
            <a:ext cx="3384376"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Блок-схема: узел 46"/>
          <p:cNvSpPr/>
          <p:nvPr/>
        </p:nvSpPr>
        <p:spPr>
          <a:xfrm>
            <a:off x="6113517" y="3221647"/>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5870594" y="321481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7445754" y="329309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7206328" y="328877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6987086" y="3296379"/>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6757752" y="329584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8101356" y="321011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8336409" y="321011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8104905" y="284875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8355148" y="283476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7681354" y="2442184"/>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7910688" y="244218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Блок-схема: процесс 8"/>
          <p:cNvSpPr/>
          <p:nvPr/>
        </p:nvSpPr>
        <p:spPr>
          <a:xfrm>
            <a:off x="7268707" y="2342979"/>
            <a:ext cx="354093" cy="30606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роцесс 9"/>
          <p:cNvSpPr/>
          <p:nvPr/>
        </p:nvSpPr>
        <p:spPr>
          <a:xfrm>
            <a:off x="7828204" y="2821318"/>
            <a:ext cx="229334" cy="227658"/>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процесс 15"/>
          <p:cNvSpPr/>
          <p:nvPr/>
        </p:nvSpPr>
        <p:spPr>
          <a:xfrm>
            <a:off x="235154" y="2701003"/>
            <a:ext cx="276050" cy="337493"/>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233260" y="2774999"/>
            <a:ext cx="389850" cy="307777"/>
          </a:xfrm>
          <a:prstGeom prst="rect">
            <a:avLst/>
          </a:prstGeom>
        </p:spPr>
        <p:txBody>
          <a:bodyPr wrap="none">
            <a:spAutoFit/>
          </a:bodyPr>
          <a:lstStyle/>
          <a:p>
            <a:r>
              <a:rPr lang="ru-RU" sz="1400" b="1" dirty="0"/>
              <a:t>Н2</a:t>
            </a:r>
          </a:p>
        </p:txBody>
      </p:sp>
      <p:sp>
        <p:nvSpPr>
          <p:cNvPr id="18" name="Прямоугольник 17"/>
          <p:cNvSpPr/>
          <p:nvPr/>
        </p:nvSpPr>
        <p:spPr>
          <a:xfrm>
            <a:off x="8606767" y="2797943"/>
            <a:ext cx="405880" cy="338554"/>
          </a:xfrm>
          <a:prstGeom prst="rect">
            <a:avLst/>
          </a:prstGeom>
        </p:spPr>
        <p:txBody>
          <a:bodyPr wrap="none">
            <a:spAutoFit/>
          </a:bodyPr>
          <a:lstStyle/>
          <a:p>
            <a:r>
              <a:rPr lang="ru-RU" sz="1600" b="1" dirty="0" smtClean="0"/>
              <a:t>Ч1</a:t>
            </a:r>
            <a:endParaRPr lang="ru-RU" sz="1600" b="1" dirty="0"/>
          </a:p>
        </p:txBody>
      </p:sp>
      <p:sp>
        <p:nvSpPr>
          <p:cNvPr id="25" name="Прямоугольник 24"/>
          <p:cNvSpPr/>
          <p:nvPr/>
        </p:nvSpPr>
        <p:spPr>
          <a:xfrm>
            <a:off x="8173625" y="2401163"/>
            <a:ext cx="405880" cy="338554"/>
          </a:xfrm>
          <a:prstGeom prst="rect">
            <a:avLst/>
          </a:prstGeom>
        </p:spPr>
        <p:txBody>
          <a:bodyPr wrap="none">
            <a:spAutoFit/>
          </a:bodyPr>
          <a:lstStyle/>
          <a:p>
            <a:r>
              <a:rPr lang="ru-RU" sz="1600" b="1" dirty="0" smtClean="0"/>
              <a:t>Ч2</a:t>
            </a:r>
            <a:endParaRPr lang="ru-RU" sz="1600" b="1" dirty="0"/>
          </a:p>
        </p:txBody>
      </p:sp>
      <p:pic>
        <p:nvPicPr>
          <p:cNvPr id="60" name="Рисунок 59"/>
          <p:cNvPicPr>
            <a:picLocks noChangeAspect="1"/>
          </p:cNvPicPr>
          <p:nvPr/>
        </p:nvPicPr>
        <p:blipFill rotWithShape="1">
          <a:blip r:embed="rId6"/>
          <a:srcRect l="8313" t="9952" b="26485"/>
          <a:stretch/>
        </p:blipFill>
        <p:spPr>
          <a:xfrm rot="10800000">
            <a:off x="380101" y="3566818"/>
            <a:ext cx="950253" cy="288032"/>
          </a:xfrm>
          <a:prstGeom prst="rect">
            <a:avLst/>
          </a:prstGeom>
        </p:spPr>
      </p:pic>
      <p:sp>
        <p:nvSpPr>
          <p:cNvPr id="61" name="Блок-схема: узел 60"/>
          <p:cNvSpPr/>
          <p:nvPr/>
        </p:nvSpPr>
        <p:spPr>
          <a:xfrm>
            <a:off x="978451" y="321011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772813" y="358178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1018513" y="3581787"/>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Прямоугольник 63"/>
          <p:cNvSpPr/>
          <p:nvPr/>
        </p:nvSpPr>
        <p:spPr>
          <a:xfrm>
            <a:off x="159105" y="3568556"/>
            <a:ext cx="389850" cy="307777"/>
          </a:xfrm>
          <a:prstGeom prst="rect">
            <a:avLst/>
          </a:prstGeom>
        </p:spPr>
        <p:txBody>
          <a:bodyPr wrap="none">
            <a:spAutoFit/>
          </a:bodyPr>
          <a:lstStyle/>
          <a:p>
            <a:r>
              <a:rPr lang="ru-RU" sz="1400" b="1" dirty="0" smtClean="0"/>
              <a:t>Н3</a:t>
            </a:r>
            <a:endParaRPr lang="ru-RU" sz="1400" b="1" dirty="0"/>
          </a:p>
        </p:txBody>
      </p:sp>
      <p:sp>
        <p:nvSpPr>
          <p:cNvPr id="26" name="Блок-схема: процесс 25"/>
          <p:cNvSpPr/>
          <p:nvPr/>
        </p:nvSpPr>
        <p:spPr>
          <a:xfrm>
            <a:off x="1260414" y="3179232"/>
            <a:ext cx="229441" cy="234514"/>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4" name="Прямая со стрелкой 13"/>
          <p:cNvCxnSpPr/>
          <p:nvPr/>
        </p:nvCxnSpPr>
        <p:spPr>
          <a:xfrm>
            <a:off x="467544" y="3429000"/>
            <a:ext cx="1008112" cy="0"/>
          </a:xfrm>
          <a:prstGeom prst="straightConnector1">
            <a:avLst/>
          </a:prstGeom>
          <a:ln w="28575">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V="1">
            <a:off x="1441220" y="2996952"/>
            <a:ext cx="394476" cy="44419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6" name="Прямоугольник 65"/>
          <p:cNvSpPr/>
          <p:nvPr/>
        </p:nvSpPr>
        <p:spPr>
          <a:xfrm>
            <a:off x="245321" y="3172603"/>
            <a:ext cx="389850" cy="307777"/>
          </a:xfrm>
          <a:prstGeom prst="rect">
            <a:avLst/>
          </a:prstGeom>
        </p:spPr>
        <p:txBody>
          <a:bodyPr wrap="none">
            <a:spAutoFit/>
          </a:bodyPr>
          <a:lstStyle/>
          <a:p>
            <a:r>
              <a:rPr lang="ru-RU" sz="1400" b="1" dirty="0" smtClean="0"/>
              <a:t>Н1</a:t>
            </a:r>
            <a:endParaRPr lang="ru-RU" sz="1400" b="1" dirty="0"/>
          </a:p>
        </p:txBody>
      </p:sp>
      <p:pic>
        <p:nvPicPr>
          <p:cNvPr id="13" name="Рисунок 12"/>
          <p:cNvPicPr>
            <a:picLocks noChangeAspect="1"/>
          </p:cNvPicPr>
          <p:nvPr/>
        </p:nvPicPr>
        <p:blipFill>
          <a:blip r:embed="rId7"/>
          <a:stretch>
            <a:fillRect/>
          </a:stretch>
        </p:blipFill>
        <p:spPr>
          <a:xfrm>
            <a:off x="-828600" y="3119498"/>
            <a:ext cx="1258646" cy="401031"/>
          </a:xfrm>
          <a:prstGeom prst="rect">
            <a:avLst/>
          </a:prstGeom>
        </p:spPr>
      </p:pic>
      <p:pic>
        <p:nvPicPr>
          <p:cNvPr id="59" name="Рисунок 58"/>
          <p:cNvPicPr>
            <a:picLocks noChangeAspect="1"/>
          </p:cNvPicPr>
          <p:nvPr/>
        </p:nvPicPr>
        <p:blipFill rotWithShape="1">
          <a:blip r:embed="rId8"/>
          <a:srcRect l="3243" t="21651" r="56152" b="39500"/>
          <a:stretch/>
        </p:blipFill>
        <p:spPr>
          <a:xfrm>
            <a:off x="188160" y="548680"/>
            <a:ext cx="1709286" cy="1788491"/>
          </a:xfrm>
          <a:prstGeom prst="rect">
            <a:avLst/>
          </a:prstGeom>
        </p:spPr>
      </p:pic>
      <p:pic>
        <p:nvPicPr>
          <p:cNvPr id="65" name="Рисунок 64"/>
          <p:cNvPicPr>
            <a:picLocks noChangeAspect="1"/>
          </p:cNvPicPr>
          <p:nvPr/>
        </p:nvPicPr>
        <p:blipFill rotWithShape="1">
          <a:blip r:embed="rId9"/>
          <a:srcRect l="57382" r="3247"/>
          <a:stretch/>
        </p:blipFill>
        <p:spPr>
          <a:xfrm>
            <a:off x="7386182" y="541932"/>
            <a:ext cx="1621097" cy="1792046"/>
          </a:xfrm>
          <a:prstGeom prst="rect">
            <a:avLst/>
          </a:prstGeom>
        </p:spPr>
      </p:pic>
      <p:sp>
        <p:nvSpPr>
          <p:cNvPr id="67" name="Прямоугольник 66"/>
          <p:cNvSpPr/>
          <p:nvPr/>
        </p:nvSpPr>
        <p:spPr>
          <a:xfrm>
            <a:off x="328965" y="64592"/>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68" name="Прямоугольник 67"/>
          <p:cNvSpPr/>
          <p:nvPr/>
        </p:nvSpPr>
        <p:spPr>
          <a:xfrm>
            <a:off x="7503199" y="53297"/>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Tree>
    <p:extLst>
      <p:ext uri="{BB962C8B-B14F-4D97-AF65-F5344CB8AC3E}">
        <p14:creationId xmlns:p14="http://schemas.microsoft.com/office/powerpoint/2010/main" val="2548519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67"/>
                                        </p:tgtEl>
                                        <p:attrNameLst>
                                          <p:attrName>fillcolor</p:attrName>
                                        </p:attrNameLst>
                                      </p:cBhvr>
                                      <p:to>
                                        <a:srgbClr val="009900"/>
                                      </p:to>
                                    </p:animClr>
                                    <p:set>
                                      <p:cBhvr>
                                        <p:cTn id="7" dur="500" fill="hold"/>
                                        <p:tgtEl>
                                          <p:spTgt spid="67"/>
                                        </p:tgtEl>
                                        <p:attrNameLst>
                                          <p:attrName>fill.type</p:attrName>
                                        </p:attrNameLst>
                                      </p:cBhvr>
                                      <p:to>
                                        <p:strVal val="solid"/>
                                      </p:to>
                                    </p:set>
                                    <p:set>
                                      <p:cBhvr>
                                        <p:cTn id="8" dur="500" fill="hold"/>
                                        <p:tgtEl>
                                          <p:spTgt spid="67"/>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67"/>
                                        </p:tgtEl>
                                        <p:attrNameLst>
                                          <p:attrName>fillcolor</p:attrName>
                                        </p:attrNameLst>
                                      </p:cBhvr>
                                      <p:to>
                                        <a:srgbClr val="990000"/>
                                      </p:to>
                                    </p:animClr>
                                    <p:set>
                                      <p:cBhvr>
                                        <p:cTn id="11" dur="500" fill="hold"/>
                                        <p:tgtEl>
                                          <p:spTgt spid="67"/>
                                        </p:tgtEl>
                                        <p:attrNameLst>
                                          <p:attrName>fill.type</p:attrName>
                                        </p:attrNameLst>
                                      </p:cBhvr>
                                      <p:to>
                                        <p:strVal val="solid"/>
                                      </p:to>
                                    </p:set>
                                    <p:set>
                                      <p:cBhvr>
                                        <p:cTn id="12" dur="500" fill="hold"/>
                                        <p:tgtEl>
                                          <p:spTgt spid="67"/>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67"/>
                                        </p:tgtEl>
                                        <p:attrNameLst>
                                          <p:attrName>fillcolor</p:attrName>
                                        </p:attrNameLst>
                                      </p:cBhvr>
                                      <p:to>
                                        <a:schemeClr val="accent1"/>
                                      </p:to>
                                    </p:animClr>
                                    <p:set>
                                      <p:cBhvr>
                                        <p:cTn id="15" dur="500" fill="hold"/>
                                        <p:tgtEl>
                                          <p:spTgt spid="67"/>
                                        </p:tgtEl>
                                        <p:attrNameLst>
                                          <p:attrName>fill.type</p:attrName>
                                        </p:attrNameLst>
                                      </p:cBhvr>
                                      <p:to>
                                        <p:strVal val="solid"/>
                                      </p:to>
                                    </p:set>
                                    <p:set>
                                      <p:cBhvr>
                                        <p:cTn id="16" dur="500" fill="hold"/>
                                        <p:tgtEl>
                                          <p:spTgt spid="67"/>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68"/>
                                        </p:tgtEl>
                                        <p:attrNameLst>
                                          <p:attrName>fillcolor</p:attrName>
                                        </p:attrNameLst>
                                      </p:cBhvr>
                                      <p:to>
                                        <a:srgbClr val="009900"/>
                                      </p:to>
                                    </p:animClr>
                                    <p:set>
                                      <p:cBhvr>
                                        <p:cTn id="20" dur="500" fill="hold"/>
                                        <p:tgtEl>
                                          <p:spTgt spid="68"/>
                                        </p:tgtEl>
                                        <p:attrNameLst>
                                          <p:attrName>fill.type</p:attrName>
                                        </p:attrNameLst>
                                      </p:cBhvr>
                                      <p:to>
                                        <p:strVal val="solid"/>
                                      </p:to>
                                    </p:set>
                                    <p:set>
                                      <p:cBhvr>
                                        <p:cTn id="21" dur="500" fill="hold"/>
                                        <p:tgtEl>
                                          <p:spTgt spid="68"/>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68"/>
                                        </p:tgtEl>
                                        <p:attrNameLst>
                                          <p:attrName>fillcolor</p:attrName>
                                        </p:attrNameLst>
                                      </p:cBhvr>
                                      <p:to>
                                        <a:srgbClr val="990000"/>
                                      </p:to>
                                    </p:animClr>
                                    <p:set>
                                      <p:cBhvr>
                                        <p:cTn id="24" dur="500" fill="hold"/>
                                        <p:tgtEl>
                                          <p:spTgt spid="68"/>
                                        </p:tgtEl>
                                        <p:attrNameLst>
                                          <p:attrName>fill.type</p:attrName>
                                        </p:attrNameLst>
                                      </p:cBhvr>
                                      <p:to>
                                        <p:strVal val="solid"/>
                                      </p:to>
                                    </p:set>
                                    <p:set>
                                      <p:cBhvr>
                                        <p:cTn id="25" dur="500" fill="hold"/>
                                        <p:tgtEl>
                                          <p:spTgt spid="68"/>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68"/>
                                        </p:tgtEl>
                                        <p:attrNameLst>
                                          <p:attrName>fillcolor</p:attrName>
                                        </p:attrNameLst>
                                      </p:cBhvr>
                                      <p:to>
                                        <a:schemeClr val="accent1"/>
                                      </p:to>
                                    </p:animClr>
                                    <p:set>
                                      <p:cBhvr>
                                        <p:cTn id="28" dur="500" fill="hold"/>
                                        <p:tgtEl>
                                          <p:spTgt spid="68"/>
                                        </p:tgtEl>
                                        <p:attrNameLst>
                                          <p:attrName>fill.type</p:attrName>
                                        </p:attrNameLst>
                                      </p:cBhvr>
                                      <p:to>
                                        <p:strVal val="solid"/>
                                      </p:to>
                                    </p:set>
                                    <p:set>
                                      <p:cBhvr>
                                        <p:cTn id="29" dur="500" fill="hold"/>
                                        <p:tgtEl>
                                          <p:spTgt spid="6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53019" y="1243"/>
            <a:ext cx="5402429"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4192" y="4292962"/>
            <a:ext cx="9051595" cy="1826485"/>
          </a:xfrm>
        </p:spPr>
        <p:txBody>
          <a:bodyPr>
            <a:normAutofit/>
          </a:bodyPr>
          <a:lstStyle/>
          <a:p>
            <a:pPr marL="0" indent="0" algn="just">
              <a:buNone/>
            </a:pPr>
            <a:r>
              <a:rPr lang="ru-RU" sz="2000" b="1" dirty="0">
                <a:solidFill>
                  <a:srgbClr val="C00000"/>
                </a:solidFill>
              </a:rPr>
              <a:t>Перед приемом поезда </a:t>
            </a:r>
            <a:r>
              <a:rPr lang="ru-RU" sz="2000" b="1" dirty="0"/>
              <a:t>ДСП станции заблаговременно </a:t>
            </a:r>
            <a:r>
              <a:rPr lang="ru-RU" sz="2000" b="1" dirty="0">
                <a:solidFill>
                  <a:srgbClr val="002060"/>
                </a:solidFill>
              </a:rPr>
              <a:t>приготавливает маршрут приема и открывает входной светофор. </a:t>
            </a:r>
            <a:r>
              <a:rPr lang="ru-RU" sz="2000" b="1" dirty="0"/>
              <a:t>После прохода прибывающим поездом </a:t>
            </a:r>
            <a:r>
              <a:rPr lang="ru-RU" sz="2000" dirty="0"/>
              <a:t>входного светофора последний автоматически закрывается </a:t>
            </a:r>
            <a:r>
              <a:rPr lang="ru-RU" sz="2000" b="1" dirty="0"/>
              <a:t>или</a:t>
            </a:r>
            <a:r>
              <a:rPr lang="ru-RU" sz="2000" dirty="0"/>
              <a:t> ДСП станции устанавливает сигнальную кнопку (рукоятку) в положение закрытия сигнала, если на станции нет электрической изоляции путей и </a:t>
            </a:r>
            <a:r>
              <a:rPr lang="ru-RU" sz="2000" dirty="0" smtClean="0"/>
              <a:t>стрелок </a:t>
            </a:r>
            <a:r>
              <a:rPr lang="ru-RU" sz="2000" dirty="0"/>
              <a:t>(ЭЦ).</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2" y="1083226"/>
            <a:ext cx="8856983" cy="271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337669" y="410433"/>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4784" y="808515"/>
            <a:ext cx="5471512" cy="3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Равнобедренный треугольник 10"/>
          <p:cNvSpPr/>
          <p:nvPr/>
        </p:nvSpPr>
        <p:spPr>
          <a:xfrm>
            <a:off x="6156176" y="3501008"/>
            <a:ext cx="278177" cy="35441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36512" y="3301856"/>
            <a:ext cx="445956" cy="369332"/>
          </a:xfrm>
          <a:prstGeom prst="rect">
            <a:avLst/>
          </a:prstGeom>
          <a:noFill/>
        </p:spPr>
        <p:txBody>
          <a:bodyPr wrap="none">
            <a:spAutoFit/>
          </a:bodyPr>
          <a:lstStyle/>
          <a:p>
            <a:r>
              <a:rPr lang="ru-RU" b="1" dirty="0" smtClean="0"/>
              <a:t>Н1</a:t>
            </a:r>
            <a:endParaRPr lang="ru-RU" b="1" dirty="0"/>
          </a:p>
        </p:txBody>
      </p:sp>
      <p:sp>
        <p:nvSpPr>
          <p:cNvPr id="14" name="Прямоугольник 13"/>
          <p:cNvSpPr/>
          <p:nvPr/>
        </p:nvSpPr>
        <p:spPr>
          <a:xfrm>
            <a:off x="8100392" y="2438944"/>
            <a:ext cx="429926" cy="369332"/>
          </a:xfrm>
          <a:prstGeom prst="rect">
            <a:avLst/>
          </a:prstGeom>
        </p:spPr>
        <p:txBody>
          <a:bodyPr wrap="none">
            <a:spAutoFit/>
          </a:bodyPr>
          <a:lstStyle/>
          <a:p>
            <a:r>
              <a:rPr lang="ru-RU" b="1" dirty="0" smtClean="0"/>
              <a:t>Ч2</a:t>
            </a:r>
            <a:endParaRPr lang="ru-RU" b="1" dirty="0"/>
          </a:p>
        </p:txBody>
      </p:sp>
      <p:sp>
        <p:nvSpPr>
          <p:cNvPr id="15" name="Прямоугольник 14"/>
          <p:cNvSpPr/>
          <p:nvPr/>
        </p:nvSpPr>
        <p:spPr>
          <a:xfrm>
            <a:off x="0" y="2864608"/>
            <a:ext cx="323528" cy="402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74223" y="2881127"/>
            <a:ext cx="471973" cy="369332"/>
          </a:xfrm>
          <a:prstGeom prst="rect">
            <a:avLst/>
          </a:prstGeom>
          <a:noFill/>
        </p:spPr>
        <p:txBody>
          <a:bodyPr wrap="square">
            <a:spAutoFit/>
          </a:bodyPr>
          <a:lstStyle/>
          <a:p>
            <a:r>
              <a:rPr lang="ru-RU" b="1" dirty="0" smtClean="0"/>
              <a:t>Н2</a:t>
            </a:r>
            <a:endParaRPr lang="ru-RU" b="1" dirty="0"/>
          </a:p>
        </p:txBody>
      </p:sp>
      <p:sp>
        <p:nvSpPr>
          <p:cNvPr id="20" name="Прямоугольник 19"/>
          <p:cNvSpPr/>
          <p:nvPr/>
        </p:nvSpPr>
        <p:spPr>
          <a:xfrm>
            <a:off x="1043608" y="3301856"/>
            <a:ext cx="270884"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4211960" y="3501008"/>
            <a:ext cx="864096" cy="354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6111111" y="3429000"/>
            <a:ext cx="328936" cy="369332"/>
          </a:xfrm>
          <a:prstGeom prst="rect">
            <a:avLst/>
          </a:prstGeom>
        </p:spPr>
        <p:txBody>
          <a:bodyPr wrap="none">
            <a:spAutoFit/>
          </a:bodyPr>
          <a:lstStyle/>
          <a:p>
            <a:r>
              <a:rPr lang="ru-RU" b="1" dirty="0" smtClean="0"/>
              <a:t>Н</a:t>
            </a:r>
            <a:endParaRPr lang="ru-RU" b="1" dirty="0"/>
          </a:p>
        </p:txBody>
      </p:sp>
      <p:sp>
        <p:nvSpPr>
          <p:cNvPr id="26" name="Прямоугольник 25"/>
          <p:cNvSpPr/>
          <p:nvPr/>
        </p:nvSpPr>
        <p:spPr>
          <a:xfrm>
            <a:off x="8544964" y="2917245"/>
            <a:ext cx="429926" cy="369332"/>
          </a:xfrm>
          <a:prstGeom prst="rect">
            <a:avLst/>
          </a:prstGeom>
        </p:spPr>
        <p:txBody>
          <a:bodyPr wrap="none">
            <a:spAutoFit/>
          </a:bodyPr>
          <a:lstStyle/>
          <a:p>
            <a:r>
              <a:rPr lang="ru-RU" b="1" dirty="0" smtClean="0"/>
              <a:t>Ч1</a:t>
            </a:r>
            <a:endParaRPr lang="ru-RU" b="1" dirty="0"/>
          </a:p>
        </p:txBody>
      </p:sp>
      <p:sp>
        <p:nvSpPr>
          <p:cNvPr id="27" name="Прямоугольник 26"/>
          <p:cNvSpPr/>
          <p:nvPr/>
        </p:nvSpPr>
        <p:spPr>
          <a:xfrm>
            <a:off x="7724576" y="2924944"/>
            <a:ext cx="231800" cy="289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3253955" y="1712910"/>
            <a:ext cx="1916009" cy="337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sp>
        <p:nvSpPr>
          <p:cNvPr id="29" name="Прямоугольник 28"/>
          <p:cNvSpPr/>
          <p:nvPr/>
        </p:nvSpPr>
        <p:spPr>
          <a:xfrm>
            <a:off x="3347864" y="1412776"/>
            <a:ext cx="1728192" cy="265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4"/>
          <a:stretch>
            <a:fillRect/>
          </a:stretch>
        </p:blipFill>
        <p:spPr>
          <a:xfrm>
            <a:off x="7949435" y="2851957"/>
            <a:ext cx="1136352" cy="402371"/>
          </a:xfrm>
          <a:prstGeom prst="rect">
            <a:avLst/>
          </a:prstGeom>
        </p:spPr>
      </p:pic>
      <p:pic>
        <p:nvPicPr>
          <p:cNvPr id="9" name="Рисунок 8"/>
          <p:cNvPicPr>
            <a:picLocks noChangeAspect="1"/>
          </p:cNvPicPr>
          <p:nvPr/>
        </p:nvPicPr>
        <p:blipFill>
          <a:blip r:embed="rId5"/>
          <a:stretch>
            <a:fillRect/>
          </a:stretch>
        </p:blipFill>
        <p:spPr>
          <a:xfrm>
            <a:off x="7073012" y="2961016"/>
            <a:ext cx="883364" cy="306427"/>
          </a:xfrm>
          <a:prstGeom prst="rect">
            <a:avLst/>
          </a:prstGeom>
        </p:spPr>
      </p:pic>
      <p:sp>
        <p:nvSpPr>
          <p:cNvPr id="36" name="Прямоугольник 35"/>
          <p:cNvSpPr/>
          <p:nvPr/>
        </p:nvSpPr>
        <p:spPr>
          <a:xfrm>
            <a:off x="7524328" y="6568001"/>
            <a:ext cx="1649059" cy="307777"/>
          </a:xfrm>
          <a:prstGeom prst="rect">
            <a:avLst/>
          </a:prstGeom>
        </p:spPr>
        <p:txBody>
          <a:bodyPr wrap="square">
            <a:spAutoFit/>
          </a:bodyPr>
          <a:lstStyle/>
          <a:p>
            <a:r>
              <a:rPr lang="ru-RU" sz="1400" dirty="0"/>
              <a:t>(ИДП Прил.№3 п.1)</a:t>
            </a:r>
          </a:p>
        </p:txBody>
      </p:sp>
      <p:sp>
        <p:nvSpPr>
          <p:cNvPr id="31" name="Прямоугольник 30"/>
          <p:cNvSpPr/>
          <p:nvPr/>
        </p:nvSpPr>
        <p:spPr>
          <a:xfrm>
            <a:off x="8472485" y="2730713"/>
            <a:ext cx="737702" cy="307777"/>
          </a:xfrm>
          <a:prstGeom prst="rect">
            <a:avLst/>
          </a:prstGeom>
        </p:spPr>
        <p:txBody>
          <a:bodyPr wrap="none">
            <a:spAutoFit/>
          </a:bodyPr>
          <a:lstStyle/>
          <a:p>
            <a:r>
              <a:rPr lang="ru-RU" sz="1400" b="1" dirty="0" smtClean="0"/>
              <a:t>№2731</a:t>
            </a:r>
            <a:endParaRPr lang="ru-RU" sz="1400" b="1" dirty="0"/>
          </a:p>
        </p:txBody>
      </p:sp>
      <p:pic>
        <p:nvPicPr>
          <p:cNvPr id="32" name="Рисунок 31"/>
          <p:cNvPicPr>
            <a:picLocks noChangeAspect="1"/>
          </p:cNvPicPr>
          <p:nvPr/>
        </p:nvPicPr>
        <p:blipFill rotWithShape="1">
          <a:blip r:embed="rId6"/>
          <a:srcRect l="8313" t="9952" b="26485"/>
          <a:stretch/>
        </p:blipFill>
        <p:spPr>
          <a:xfrm rot="10800000">
            <a:off x="238234" y="3772794"/>
            <a:ext cx="950253" cy="288032"/>
          </a:xfrm>
          <a:prstGeom prst="rect">
            <a:avLst/>
          </a:prstGeom>
        </p:spPr>
      </p:pic>
      <p:sp>
        <p:nvSpPr>
          <p:cNvPr id="2" name="Прямоугольник 1"/>
          <p:cNvSpPr/>
          <p:nvPr/>
        </p:nvSpPr>
        <p:spPr>
          <a:xfrm>
            <a:off x="-8077" y="3735357"/>
            <a:ext cx="447558" cy="369332"/>
          </a:xfrm>
          <a:prstGeom prst="rect">
            <a:avLst/>
          </a:prstGeom>
        </p:spPr>
        <p:txBody>
          <a:bodyPr wrap="none">
            <a:spAutoFit/>
          </a:bodyPr>
          <a:lstStyle/>
          <a:p>
            <a:r>
              <a:rPr lang="ru-RU" b="1" dirty="0" smtClean="0"/>
              <a:t>Н3</a:t>
            </a:r>
            <a:endParaRPr lang="ru-RU" b="1" dirty="0"/>
          </a:p>
        </p:txBody>
      </p:sp>
      <p:sp>
        <p:nvSpPr>
          <p:cNvPr id="37" name="Блок-схема: узел 36"/>
          <p:cNvSpPr/>
          <p:nvPr/>
        </p:nvSpPr>
        <p:spPr>
          <a:xfrm>
            <a:off x="765353" y="294872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532865" y="294082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773975" y="337952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534376" y="337561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627662" y="378678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868084" y="3795313"/>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1366355" y="278799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1602613" y="278700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1828177" y="279453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2063497" y="279453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2818376" y="2940822"/>
            <a:ext cx="238305" cy="255676"/>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8023815" y="338277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3077201" y="2940822"/>
            <a:ext cx="238305" cy="25567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5739662" y="3369325"/>
            <a:ext cx="238305" cy="25567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5983661" y="3370406"/>
            <a:ext cx="238305" cy="255676"/>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6635334" y="3479681"/>
            <a:ext cx="238305" cy="25567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7333602" y="3468712"/>
            <a:ext cx="238305" cy="25567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7117143" y="3474285"/>
            <a:ext cx="238305" cy="255676"/>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6884951" y="3468712"/>
            <a:ext cx="238305" cy="255676"/>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7590089" y="2498830"/>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8242692" y="339245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7834768" y="250950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9" name="Рисунок 58"/>
          <p:cNvPicPr>
            <a:picLocks noChangeAspect="1"/>
          </p:cNvPicPr>
          <p:nvPr/>
        </p:nvPicPr>
        <p:blipFill rotWithShape="1">
          <a:blip r:embed="rId7"/>
          <a:srcRect l="3243" t="21651" r="56152" b="39500"/>
          <a:stretch/>
        </p:blipFill>
        <p:spPr>
          <a:xfrm>
            <a:off x="55498" y="560389"/>
            <a:ext cx="1709286" cy="1788491"/>
          </a:xfrm>
          <a:prstGeom prst="rect">
            <a:avLst/>
          </a:prstGeom>
        </p:spPr>
      </p:pic>
      <p:pic>
        <p:nvPicPr>
          <p:cNvPr id="60" name="Рисунок 59"/>
          <p:cNvPicPr>
            <a:picLocks noChangeAspect="1"/>
          </p:cNvPicPr>
          <p:nvPr/>
        </p:nvPicPr>
        <p:blipFill rotWithShape="1">
          <a:blip r:embed="rId8"/>
          <a:srcRect l="57382" r="3247"/>
          <a:stretch/>
        </p:blipFill>
        <p:spPr>
          <a:xfrm>
            <a:off x="7308304" y="556834"/>
            <a:ext cx="1621097" cy="1792046"/>
          </a:xfrm>
          <a:prstGeom prst="rect">
            <a:avLst/>
          </a:prstGeom>
        </p:spPr>
      </p:pic>
      <p:sp>
        <p:nvSpPr>
          <p:cNvPr id="4" name="Прямоугольник 3"/>
          <p:cNvSpPr/>
          <p:nvPr/>
        </p:nvSpPr>
        <p:spPr>
          <a:xfrm>
            <a:off x="3169040" y="1074141"/>
            <a:ext cx="2949935" cy="369332"/>
          </a:xfrm>
          <a:prstGeom prst="rect">
            <a:avLst/>
          </a:prstGeom>
        </p:spPr>
        <p:txBody>
          <a:bodyPr wrap="square">
            <a:spAutoFit/>
          </a:bodyPr>
          <a:lstStyle/>
          <a:p>
            <a:r>
              <a:rPr lang="ru-RU" b="1" dirty="0" smtClean="0"/>
              <a:t>Прибытие поезда (ПП)</a:t>
            </a:r>
            <a:endParaRPr lang="ru-RU" b="1" dirty="0"/>
          </a:p>
        </p:txBody>
      </p:sp>
      <p:sp>
        <p:nvSpPr>
          <p:cNvPr id="61" name="Прямоугольник 60"/>
          <p:cNvSpPr/>
          <p:nvPr/>
        </p:nvSpPr>
        <p:spPr>
          <a:xfrm>
            <a:off x="247863" y="52222"/>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62" name="Прямоугольник 61"/>
          <p:cNvSpPr/>
          <p:nvPr/>
        </p:nvSpPr>
        <p:spPr>
          <a:xfrm>
            <a:off x="7429304" y="36253"/>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Tree>
    <p:extLst>
      <p:ext uri="{BB962C8B-B14F-4D97-AF65-F5344CB8AC3E}">
        <p14:creationId xmlns:p14="http://schemas.microsoft.com/office/powerpoint/2010/main" val="25817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61"/>
                                        </p:tgtEl>
                                        <p:attrNameLst>
                                          <p:attrName>fillcolor</p:attrName>
                                        </p:attrNameLst>
                                      </p:cBhvr>
                                      <p:to>
                                        <a:srgbClr val="009900"/>
                                      </p:to>
                                    </p:animClr>
                                    <p:set>
                                      <p:cBhvr>
                                        <p:cTn id="7" dur="500" fill="hold"/>
                                        <p:tgtEl>
                                          <p:spTgt spid="61"/>
                                        </p:tgtEl>
                                        <p:attrNameLst>
                                          <p:attrName>fill.type</p:attrName>
                                        </p:attrNameLst>
                                      </p:cBhvr>
                                      <p:to>
                                        <p:strVal val="solid"/>
                                      </p:to>
                                    </p:set>
                                    <p:set>
                                      <p:cBhvr>
                                        <p:cTn id="8" dur="500" fill="hold"/>
                                        <p:tgtEl>
                                          <p:spTgt spid="61"/>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61"/>
                                        </p:tgtEl>
                                        <p:attrNameLst>
                                          <p:attrName>fillcolor</p:attrName>
                                        </p:attrNameLst>
                                      </p:cBhvr>
                                      <p:to>
                                        <a:srgbClr val="990000"/>
                                      </p:to>
                                    </p:animClr>
                                    <p:set>
                                      <p:cBhvr>
                                        <p:cTn id="11" dur="500" fill="hold"/>
                                        <p:tgtEl>
                                          <p:spTgt spid="61"/>
                                        </p:tgtEl>
                                        <p:attrNameLst>
                                          <p:attrName>fill.type</p:attrName>
                                        </p:attrNameLst>
                                      </p:cBhvr>
                                      <p:to>
                                        <p:strVal val="solid"/>
                                      </p:to>
                                    </p:set>
                                    <p:set>
                                      <p:cBhvr>
                                        <p:cTn id="12" dur="500" fill="hold"/>
                                        <p:tgtEl>
                                          <p:spTgt spid="61"/>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61"/>
                                        </p:tgtEl>
                                        <p:attrNameLst>
                                          <p:attrName>fillcolor</p:attrName>
                                        </p:attrNameLst>
                                      </p:cBhvr>
                                      <p:to>
                                        <a:schemeClr val="accent1"/>
                                      </p:to>
                                    </p:animClr>
                                    <p:set>
                                      <p:cBhvr>
                                        <p:cTn id="15" dur="500" fill="hold"/>
                                        <p:tgtEl>
                                          <p:spTgt spid="61"/>
                                        </p:tgtEl>
                                        <p:attrNameLst>
                                          <p:attrName>fill.type</p:attrName>
                                        </p:attrNameLst>
                                      </p:cBhvr>
                                      <p:to>
                                        <p:strVal val="solid"/>
                                      </p:to>
                                    </p:set>
                                    <p:set>
                                      <p:cBhvr>
                                        <p:cTn id="16" dur="500" fill="hold"/>
                                        <p:tgtEl>
                                          <p:spTgt spid="61"/>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62"/>
                                        </p:tgtEl>
                                        <p:attrNameLst>
                                          <p:attrName>fillcolor</p:attrName>
                                        </p:attrNameLst>
                                      </p:cBhvr>
                                      <p:to>
                                        <a:srgbClr val="009900"/>
                                      </p:to>
                                    </p:animClr>
                                    <p:set>
                                      <p:cBhvr>
                                        <p:cTn id="20" dur="500" fill="hold"/>
                                        <p:tgtEl>
                                          <p:spTgt spid="62"/>
                                        </p:tgtEl>
                                        <p:attrNameLst>
                                          <p:attrName>fill.type</p:attrName>
                                        </p:attrNameLst>
                                      </p:cBhvr>
                                      <p:to>
                                        <p:strVal val="solid"/>
                                      </p:to>
                                    </p:set>
                                    <p:set>
                                      <p:cBhvr>
                                        <p:cTn id="21" dur="500" fill="hold"/>
                                        <p:tgtEl>
                                          <p:spTgt spid="62"/>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62"/>
                                        </p:tgtEl>
                                        <p:attrNameLst>
                                          <p:attrName>fillcolor</p:attrName>
                                        </p:attrNameLst>
                                      </p:cBhvr>
                                      <p:to>
                                        <a:srgbClr val="990000"/>
                                      </p:to>
                                    </p:animClr>
                                    <p:set>
                                      <p:cBhvr>
                                        <p:cTn id="24" dur="500" fill="hold"/>
                                        <p:tgtEl>
                                          <p:spTgt spid="62"/>
                                        </p:tgtEl>
                                        <p:attrNameLst>
                                          <p:attrName>fill.type</p:attrName>
                                        </p:attrNameLst>
                                      </p:cBhvr>
                                      <p:to>
                                        <p:strVal val="solid"/>
                                      </p:to>
                                    </p:set>
                                    <p:set>
                                      <p:cBhvr>
                                        <p:cTn id="25" dur="500" fill="hold"/>
                                        <p:tgtEl>
                                          <p:spTgt spid="62"/>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62"/>
                                        </p:tgtEl>
                                        <p:attrNameLst>
                                          <p:attrName>fillcolor</p:attrName>
                                        </p:attrNameLst>
                                      </p:cBhvr>
                                      <p:to>
                                        <a:schemeClr val="accent1"/>
                                      </p:to>
                                    </p:animClr>
                                    <p:set>
                                      <p:cBhvr>
                                        <p:cTn id="28" dur="500" fill="hold"/>
                                        <p:tgtEl>
                                          <p:spTgt spid="62"/>
                                        </p:tgtEl>
                                        <p:attrNameLst>
                                          <p:attrName>fill.type</p:attrName>
                                        </p:attrNameLst>
                                      </p:cBhvr>
                                      <p:to>
                                        <p:strVal val="solid"/>
                                      </p:to>
                                    </p:set>
                                    <p:set>
                                      <p:cBhvr>
                                        <p:cTn id="29" dur="500" fill="hold"/>
                                        <p:tgtEl>
                                          <p:spTgt spid="6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411941" y="26894"/>
            <a:ext cx="7109162" cy="3509682"/>
          </a:xfrm>
          <a:prstGeom prst="rect">
            <a:avLst/>
          </a:prstGeom>
        </p:spPr>
      </p:pic>
      <p:sp>
        <p:nvSpPr>
          <p:cNvPr id="5" name="Заголовок 4"/>
          <p:cNvSpPr>
            <a:spLocks noGrp="1"/>
          </p:cNvSpPr>
          <p:nvPr>
            <p:ph type="title"/>
          </p:nvPr>
        </p:nvSpPr>
        <p:spPr>
          <a:xfrm>
            <a:off x="1776266" y="-94130"/>
            <a:ext cx="4073205" cy="644808"/>
          </a:xfrm>
        </p:spPr>
        <p:txBody>
          <a:bodyPr>
            <a:normAutofit/>
          </a:bodyPr>
          <a:lstStyle/>
          <a:p>
            <a:r>
              <a:rPr lang="ru-RU" sz="2000" b="1" u="sng" dirty="0">
                <a:solidFill>
                  <a:srgbClr val="C00000"/>
                </a:solidFill>
                <a:latin typeface="+mn-lt"/>
              </a:rPr>
              <a:t>Полуавтоматическая блокировка</a:t>
            </a:r>
          </a:p>
        </p:txBody>
      </p:sp>
      <p:sp>
        <p:nvSpPr>
          <p:cNvPr id="6" name="Объект 5"/>
          <p:cNvSpPr>
            <a:spLocks noGrp="1"/>
          </p:cNvSpPr>
          <p:nvPr>
            <p:ph idx="1"/>
          </p:nvPr>
        </p:nvSpPr>
        <p:spPr>
          <a:xfrm>
            <a:off x="40341" y="3536576"/>
            <a:ext cx="9103659" cy="3321424"/>
          </a:xfrm>
        </p:spPr>
        <p:txBody>
          <a:bodyPr>
            <a:normAutofit lnSpcReduction="10000"/>
          </a:bodyPr>
          <a:lstStyle/>
          <a:p>
            <a:pPr marL="457200" indent="-457200" algn="just">
              <a:buAutoNum type="arabicPeriod"/>
            </a:pPr>
            <a:r>
              <a:rPr lang="ru-RU" sz="2000" b="1" dirty="0" smtClean="0"/>
              <a:t>Назначение </a:t>
            </a:r>
            <a:r>
              <a:rPr lang="ru-RU" sz="2000" b="1" dirty="0"/>
              <a:t>и область определения ПАБ</a:t>
            </a:r>
            <a:r>
              <a:rPr lang="ru-RU" sz="2000" b="1" dirty="0" smtClean="0"/>
              <a:t>.</a:t>
            </a:r>
          </a:p>
          <a:p>
            <a:pPr marL="457200" indent="-457200" algn="just">
              <a:buAutoNum type="arabicPeriod"/>
            </a:pPr>
            <a:r>
              <a:rPr lang="ru-RU" sz="2000" b="1" dirty="0"/>
              <a:t>Требования ПТЭ, предъявляемые к устройствам ПАБ; общие принципы работы; обеспечение безопасности движения поездов; классификация систем</a:t>
            </a:r>
            <a:r>
              <a:rPr lang="ru-RU" sz="2000" b="1" dirty="0" smtClean="0"/>
              <a:t>.</a:t>
            </a:r>
          </a:p>
          <a:p>
            <a:pPr marL="457200" indent="-457200" algn="just">
              <a:buAutoNum type="arabicPeriod"/>
            </a:pPr>
            <a:r>
              <a:rPr lang="ru-RU" sz="2000" b="1" dirty="0"/>
              <a:t>Релейная полуавтоматическая блокировка системы ГТСС (РПБ ГТСС); аппараты управления и порядок работы на них при приеме и отправлении поездов</a:t>
            </a:r>
            <a:r>
              <a:rPr lang="ru-RU" sz="2000" b="1" dirty="0" smtClean="0"/>
              <a:t>.</a:t>
            </a:r>
          </a:p>
          <a:p>
            <a:pPr marL="457200" indent="-457200" algn="just">
              <a:buAutoNum type="arabicPeriod"/>
            </a:pPr>
            <a:r>
              <a:rPr lang="ru-RU" sz="2000" b="1" dirty="0"/>
              <a:t>Способы фиксации проследования поезда при ПАБ</a:t>
            </a:r>
            <a:r>
              <a:rPr lang="ru-RU" sz="2000" b="1" dirty="0" smtClean="0"/>
              <a:t>.</a:t>
            </a:r>
          </a:p>
          <a:p>
            <a:pPr marL="457200" indent="-457200" algn="just">
              <a:buAutoNum type="arabicPeriod"/>
            </a:pPr>
            <a:r>
              <a:rPr lang="ru-RU" sz="2000" b="1" dirty="0"/>
              <a:t>Назначение и виды блок-постов, порядок действий сигналиста и ДСП при проследовании поездов через блок-пост.</a:t>
            </a:r>
          </a:p>
        </p:txBody>
      </p:sp>
      <p:sp>
        <p:nvSpPr>
          <p:cNvPr id="7" name="Прямоугольник 6"/>
          <p:cNvSpPr/>
          <p:nvPr/>
        </p:nvSpPr>
        <p:spPr>
          <a:xfrm>
            <a:off x="1419456" y="366012"/>
            <a:ext cx="3540265" cy="400110"/>
          </a:xfrm>
          <a:prstGeom prst="rect">
            <a:avLst/>
          </a:prstGeom>
        </p:spPr>
        <p:txBody>
          <a:bodyPr wrap="none">
            <a:spAutoFit/>
          </a:bodyPr>
          <a:lstStyle/>
          <a:p>
            <a:r>
              <a:rPr lang="ru-RU" sz="2000" b="1" u="sng" dirty="0" smtClean="0">
                <a:solidFill>
                  <a:srgbClr val="002060"/>
                </a:solidFill>
              </a:rPr>
              <a:t>Курс лекций Глава 7 стр. 40-44</a:t>
            </a:r>
            <a:endParaRPr lang="ru-RU" sz="2000" b="1" u="sng" dirty="0">
              <a:solidFill>
                <a:srgbClr val="002060"/>
              </a:solidFill>
            </a:endParaRPr>
          </a:p>
        </p:txBody>
      </p:sp>
    </p:spTree>
    <p:extLst>
      <p:ext uri="{BB962C8B-B14F-4D97-AF65-F5344CB8AC3E}">
        <p14:creationId xmlns:p14="http://schemas.microsoft.com/office/powerpoint/2010/main" val="2522066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855611" y="41577"/>
            <a:ext cx="5481312"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4190" y="4289044"/>
            <a:ext cx="9109809" cy="1037009"/>
          </a:xfrm>
        </p:spPr>
        <p:txBody>
          <a:bodyPr>
            <a:normAutofit/>
          </a:bodyPr>
          <a:lstStyle/>
          <a:p>
            <a:pPr marL="0" indent="0" algn="just">
              <a:buNone/>
            </a:pPr>
            <a:r>
              <a:rPr lang="ru-RU" sz="2000" b="1" dirty="0">
                <a:solidFill>
                  <a:srgbClr val="002060"/>
                </a:solidFill>
              </a:rPr>
              <a:t>Убедившись в прибытии поезда на </a:t>
            </a:r>
            <a:r>
              <a:rPr lang="ru-RU" sz="2000" b="1" dirty="0" smtClean="0">
                <a:solidFill>
                  <a:srgbClr val="002060"/>
                </a:solidFill>
              </a:rPr>
              <a:t>станцию </a:t>
            </a:r>
            <a:r>
              <a:rPr lang="ru-RU" sz="2000" b="1" dirty="0">
                <a:solidFill>
                  <a:srgbClr val="C00000"/>
                </a:solidFill>
              </a:rPr>
              <a:t>в полном составе</a:t>
            </a:r>
            <a:r>
              <a:rPr lang="ru-RU" sz="2000" dirty="0"/>
              <a:t>, </a:t>
            </a:r>
            <a:r>
              <a:rPr lang="ru-RU" sz="2000" b="1" dirty="0"/>
              <a:t>ДСП станции подает</a:t>
            </a:r>
            <a:r>
              <a:rPr lang="ru-RU" sz="2000" dirty="0"/>
              <a:t> на </a:t>
            </a:r>
            <a:r>
              <a:rPr lang="ru-RU" sz="2000" dirty="0" smtClean="0"/>
              <a:t>станцию </a:t>
            </a:r>
            <a:r>
              <a:rPr lang="ru-RU" sz="2000" dirty="0"/>
              <a:t>отправления </a:t>
            </a:r>
            <a:r>
              <a:rPr lang="ru-RU" sz="2000" b="1" dirty="0">
                <a:solidFill>
                  <a:srgbClr val="002060"/>
                </a:solidFill>
              </a:rPr>
              <a:t>блокировочный сигнал </a:t>
            </a:r>
            <a:r>
              <a:rPr lang="ru-RU" sz="2000" b="1" dirty="0" smtClean="0">
                <a:solidFill>
                  <a:srgbClr val="002060"/>
                </a:solidFill>
              </a:rPr>
              <a:t>прибытия ПП</a:t>
            </a:r>
            <a:r>
              <a:rPr lang="ru-RU" sz="2000" dirty="0" smtClean="0"/>
              <a:t>, </a:t>
            </a:r>
            <a:r>
              <a:rPr lang="ru-RU" sz="2000" dirty="0"/>
              <a:t>а также по телефону извещает ДСП станции отправления о времени прибытия </a:t>
            </a:r>
            <a:r>
              <a:rPr lang="ru-RU" sz="2000" dirty="0" smtClean="0"/>
              <a:t>поезда.</a:t>
            </a:r>
            <a:endParaRPr lang="ru-RU"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2" y="1083226"/>
            <a:ext cx="8856983" cy="271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156383" y="571218"/>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4784" y="985780"/>
            <a:ext cx="5471512" cy="258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4"/>
          <a:stretch>
            <a:fillRect/>
          </a:stretch>
        </p:blipFill>
        <p:spPr>
          <a:xfrm>
            <a:off x="8260185" y="2864608"/>
            <a:ext cx="1136352" cy="402371"/>
          </a:xfrm>
          <a:prstGeom prst="rect">
            <a:avLst/>
          </a:prstGeom>
        </p:spPr>
      </p:pic>
      <p:pic>
        <p:nvPicPr>
          <p:cNvPr id="9" name="Рисунок 8"/>
          <p:cNvPicPr>
            <a:picLocks noChangeAspect="1"/>
          </p:cNvPicPr>
          <p:nvPr/>
        </p:nvPicPr>
        <p:blipFill>
          <a:blip r:embed="rId5"/>
          <a:stretch>
            <a:fillRect/>
          </a:stretch>
        </p:blipFill>
        <p:spPr>
          <a:xfrm>
            <a:off x="7376820" y="2973325"/>
            <a:ext cx="883364" cy="306427"/>
          </a:xfrm>
          <a:prstGeom prst="rect">
            <a:avLst/>
          </a:prstGeom>
        </p:spPr>
      </p:pic>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Равнобедренный треугольник 10"/>
          <p:cNvSpPr/>
          <p:nvPr/>
        </p:nvSpPr>
        <p:spPr>
          <a:xfrm>
            <a:off x="6156176" y="3501008"/>
            <a:ext cx="278177" cy="35441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36512" y="3301856"/>
            <a:ext cx="445956" cy="369332"/>
          </a:xfrm>
          <a:prstGeom prst="rect">
            <a:avLst/>
          </a:prstGeom>
          <a:noFill/>
        </p:spPr>
        <p:txBody>
          <a:bodyPr wrap="none">
            <a:spAutoFit/>
          </a:bodyPr>
          <a:lstStyle/>
          <a:p>
            <a:r>
              <a:rPr lang="ru-RU" b="1" dirty="0" smtClean="0"/>
              <a:t>Н1</a:t>
            </a:r>
            <a:endParaRPr lang="ru-RU" b="1" dirty="0"/>
          </a:p>
        </p:txBody>
      </p:sp>
      <p:sp>
        <p:nvSpPr>
          <p:cNvPr id="14" name="Прямоугольник 13"/>
          <p:cNvSpPr/>
          <p:nvPr/>
        </p:nvSpPr>
        <p:spPr>
          <a:xfrm>
            <a:off x="8100392" y="2438944"/>
            <a:ext cx="429926" cy="369332"/>
          </a:xfrm>
          <a:prstGeom prst="rect">
            <a:avLst/>
          </a:prstGeom>
        </p:spPr>
        <p:txBody>
          <a:bodyPr wrap="none">
            <a:spAutoFit/>
          </a:bodyPr>
          <a:lstStyle/>
          <a:p>
            <a:r>
              <a:rPr lang="ru-RU" b="1" dirty="0" smtClean="0"/>
              <a:t>Ч2</a:t>
            </a:r>
            <a:endParaRPr lang="ru-RU" b="1" dirty="0"/>
          </a:p>
        </p:txBody>
      </p:sp>
      <p:sp>
        <p:nvSpPr>
          <p:cNvPr id="15" name="Прямоугольник 14"/>
          <p:cNvSpPr/>
          <p:nvPr/>
        </p:nvSpPr>
        <p:spPr>
          <a:xfrm>
            <a:off x="0" y="2864608"/>
            <a:ext cx="323528" cy="402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74223" y="2881127"/>
            <a:ext cx="471973" cy="369332"/>
          </a:xfrm>
          <a:prstGeom prst="rect">
            <a:avLst/>
          </a:prstGeom>
          <a:noFill/>
        </p:spPr>
        <p:txBody>
          <a:bodyPr wrap="square">
            <a:spAutoFit/>
          </a:bodyPr>
          <a:lstStyle/>
          <a:p>
            <a:r>
              <a:rPr lang="ru-RU" b="1" dirty="0" smtClean="0"/>
              <a:t>Н2</a:t>
            </a:r>
            <a:endParaRPr lang="ru-RU" b="1" dirty="0"/>
          </a:p>
        </p:txBody>
      </p:sp>
      <p:sp>
        <p:nvSpPr>
          <p:cNvPr id="20" name="Прямоугольник 19"/>
          <p:cNvSpPr/>
          <p:nvPr/>
        </p:nvSpPr>
        <p:spPr>
          <a:xfrm>
            <a:off x="1043608" y="3301856"/>
            <a:ext cx="270884"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4211960" y="3501008"/>
            <a:ext cx="864096" cy="354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6"/>
          <a:stretch>
            <a:fillRect/>
          </a:stretch>
        </p:blipFill>
        <p:spPr>
          <a:xfrm>
            <a:off x="6083362" y="3424278"/>
            <a:ext cx="432854" cy="493819"/>
          </a:xfrm>
          <a:prstGeom prst="rect">
            <a:avLst/>
          </a:prstGeom>
        </p:spPr>
      </p:pic>
      <p:sp>
        <p:nvSpPr>
          <p:cNvPr id="31" name="Прямоугольник 30"/>
          <p:cNvSpPr/>
          <p:nvPr/>
        </p:nvSpPr>
        <p:spPr>
          <a:xfrm>
            <a:off x="3253955" y="1712910"/>
            <a:ext cx="1916009" cy="337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п.1)</a:t>
            </a:r>
          </a:p>
        </p:txBody>
      </p:sp>
      <p:sp>
        <p:nvSpPr>
          <p:cNvPr id="32" name="Прямоугольник 31"/>
          <p:cNvSpPr/>
          <p:nvPr/>
        </p:nvSpPr>
        <p:spPr>
          <a:xfrm>
            <a:off x="8754532" y="2666687"/>
            <a:ext cx="737702" cy="307777"/>
          </a:xfrm>
          <a:prstGeom prst="rect">
            <a:avLst/>
          </a:prstGeom>
        </p:spPr>
        <p:txBody>
          <a:bodyPr wrap="none">
            <a:spAutoFit/>
          </a:bodyPr>
          <a:lstStyle/>
          <a:p>
            <a:r>
              <a:rPr lang="ru-RU" sz="1400" b="1" dirty="0" smtClean="0"/>
              <a:t>№2731</a:t>
            </a:r>
            <a:endParaRPr lang="ru-RU" sz="1400" b="1" dirty="0"/>
          </a:p>
        </p:txBody>
      </p:sp>
      <p:pic>
        <p:nvPicPr>
          <p:cNvPr id="34" name="Рисунок 33"/>
          <p:cNvPicPr>
            <a:picLocks noChangeAspect="1"/>
          </p:cNvPicPr>
          <p:nvPr/>
        </p:nvPicPr>
        <p:blipFill rotWithShape="1">
          <a:blip r:embed="rId7"/>
          <a:srcRect l="8313" t="9952" b="26485"/>
          <a:stretch/>
        </p:blipFill>
        <p:spPr>
          <a:xfrm rot="10800000">
            <a:off x="238234" y="3772794"/>
            <a:ext cx="950253" cy="288032"/>
          </a:xfrm>
          <a:prstGeom prst="rect">
            <a:avLst/>
          </a:prstGeom>
        </p:spPr>
      </p:pic>
      <p:sp>
        <p:nvSpPr>
          <p:cNvPr id="35" name="Прямоугольник 34"/>
          <p:cNvSpPr/>
          <p:nvPr/>
        </p:nvSpPr>
        <p:spPr>
          <a:xfrm>
            <a:off x="-8077" y="3735357"/>
            <a:ext cx="447558" cy="369332"/>
          </a:xfrm>
          <a:prstGeom prst="rect">
            <a:avLst/>
          </a:prstGeom>
        </p:spPr>
        <p:txBody>
          <a:bodyPr wrap="none">
            <a:spAutoFit/>
          </a:bodyPr>
          <a:lstStyle/>
          <a:p>
            <a:r>
              <a:rPr lang="ru-RU" b="1" dirty="0" smtClean="0"/>
              <a:t>Н3</a:t>
            </a:r>
            <a:endParaRPr lang="ru-RU" b="1" dirty="0"/>
          </a:p>
        </p:txBody>
      </p:sp>
      <p:sp>
        <p:nvSpPr>
          <p:cNvPr id="36" name="Блок-схема: узел 35"/>
          <p:cNvSpPr/>
          <p:nvPr/>
        </p:nvSpPr>
        <p:spPr>
          <a:xfrm>
            <a:off x="627662" y="378678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526442" y="337269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526442" y="295644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770837" y="337419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777430" y="294872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892097" y="3808458"/>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2054592" y="278350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1824782" y="278350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1620357" y="2792023"/>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1379215" y="280143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8011723" y="3383936"/>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8249949" y="339608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7596336" y="2498140"/>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7828845" y="249535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7326854" y="349515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7107589" y="3480444"/>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6884812" y="348652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6638888" y="349323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8" name="Рисунок 57"/>
          <p:cNvPicPr>
            <a:picLocks noChangeAspect="1"/>
          </p:cNvPicPr>
          <p:nvPr/>
        </p:nvPicPr>
        <p:blipFill rotWithShape="1">
          <a:blip r:embed="rId8"/>
          <a:srcRect l="3243" t="21651" r="56152" b="39500"/>
          <a:stretch/>
        </p:blipFill>
        <p:spPr>
          <a:xfrm>
            <a:off x="55498" y="560389"/>
            <a:ext cx="1709286" cy="1788491"/>
          </a:xfrm>
          <a:prstGeom prst="rect">
            <a:avLst/>
          </a:prstGeom>
        </p:spPr>
      </p:pic>
      <p:pic>
        <p:nvPicPr>
          <p:cNvPr id="59" name="Рисунок 58"/>
          <p:cNvPicPr>
            <a:picLocks noChangeAspect="1"/>
          </p:cNvPicPr>
          <p:nvPr/>
        </p:nvPicPr>
        <p:blipFill rotWithShape="1">
          <a:blip r:embed="rId9"/>
          <a:srcRect l="57382" r="3247"/>
          <a:stretch/>
        </p:blipFill>
        <p:spPr>
          <a:xfrm>
            <a:off x="7308304" y="556834"/>
            <a:ext cx="1621097" cy="1792046"/>
          </a:xfrm>
          <a:prstGeom prst="rect">
            <a:avLst/>
          </a:prstGeom>
        </p:spPr>
      </p:pic>
      <p:sp>
        <p:nvSpPr>
          <p:cNvPr id="4" name="Прямоугольник 3"/>
          <p:cNvSpPr/>
          <p:nvPr/>
        </p:nvSpPr>
        <p:spPr>
          <a:xfrm>
            <a:off x="3195816" y="1150829"/>
            <a:ext cx="2453364" cy="369332"/>
          </a:xfrm>
          <a:prstGeom prst="rect">
            <a:avLst/>
          </a:prstGeom>
        </p:spPr>
        <p:txBody>
          <a:bodyPr wrap="none">
            <a:spAutoFit/>
          </a:bodyPr>
          <a:lstStyle/>
          <a:p>
            <a:r>
              <a:rPr lang="ru-RU" b="1" dirty="0" smtClean="0"/>
              <a:t>Прибытие поезда (ПП)</a:t>
            </a:r>
            <a:endParaRPr lang="ru-RU" b="1" dirty="0"/>
          </a:p>
        </p:txBody>
      </p:sp>
      <p:sp>
        <p:nvSpPr>
          <p:cNvPr id="2" name="Прямоугольник 1"/>
          <p:cNvSpPr/>
          <p:nvPr/>
        </p:nvSpPr>
        <p:spPr>
          <a:xfrm>
            <a:off x="2797354" y="2918501"/>
            <a:ext cx="524848" cy="331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3088761" y="296740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2846306" y="2974464"/>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5744284" y="3301856"/>
            <a:ext cx="483900" cy="3693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5735936" y="339512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5990566" y="3395124"/>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Прямоугольник 59"/>
          <p:cNvSpPr/>
          <p:nvPr/>
        </p:nvSpPr>
        <p:spPr>
          <a:xfrm>
            <a:off x="229453" y="64832"/>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61" name="Прямоугольник 60"/>
          <p:cNvSpPr/>
          <p:nvPr/>
        </p:nvSpPr>
        <p:spPr>
          <a:xfrm>
            <a:off x="7441521" y="64832"/>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Tree>
    <p:extLst>
      <p:ext uri="{BB962C8B-B14F-4D97-AF65-F5344CB8AC3E}">
        <p14:creationId xmlns:p14="http://schemas.microsoft.com/office/powerpoint/2010/main" val="620394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60"/>
                                        </p:tgtEl>
                                        <p:attrNameLst>
                                          <p:attrName>fillcolor</p:attrName>
                                        </p:attrNameLst>
                                      </p:cBhvr>
                                      <p:to>
                                        <a:srgbClr val="009900"/>
                                      </p:to>
                                    </p:animClr>
                                    <p:set>
                                      <p:cBhvr>
                                        <p:cTn id="7" dur="500" fill="hold"/>
                                        <p:tgtEl>
                                          <p:spTgt spid="60"/>
                                        </p:tgtEl>
                                        <p:attrNameLst>
                                          <p:attrName>fill.type</p:attrName>
                                        </p:attrNameLst>
                                      </p:cBhvr>
                                      <p:to>
                                        <p:strVal val="solid"/>
                                      </p:to>
                                    </p:set>
                                    <p:set>
                                      <p:cBhvr>
                                        <p:cTn id="8" dur="500" fill="hold"/>
                                        <p:tgtEl>
                                          <p:spTgt spid="60"/>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60"/>
                                        </p:tgtEl>
                                        <p:attrNameLst>
                                          <p:attrName>fillcolor</p:attrName>
                                        </p:attrNameLst>
                                      </p:cBhvr>
                                      <p:to>
                                        <a:srgbClr val="990000"/>
                                      </p:to>
                                    </p:animClr>
                                    <p:set>
                                      <p:cBhvr>
                                        <p:cTn id="11" dur="500" fill="hold"/>
                                        <p:tgtEl>
                                          <p:spTgt spid="60"/>
                                        </p:tgtEl>
                                        <p:attrNameLst>
                                          <p:attrName>fill.type</p:attrName>
                                        </p:attrNameLst>
                                      </p:cBhvr>
                                      <p:to>
                                        <p:strVal val="solid"/>
                                      </p:to>
                                    </p:set>
                                    <p:set>
                                      <p:cBhvr>
                                        <p:cTn id="12" dur="500" fill="hold"/>
                                        <p:tgtEl>
                                          <p:spTgt spid="60"/>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60"/>
                                        </p:tgtEl>
                                        <p:attrNameLst>
                                          <p:attrName>fillcolor</p:attrName>
                                        </p:attrNameLst>
                                      </p:cBhvr>
                                      <p:to>
                                        <a:schemeClr val="accent1"/>
                                      </p:to>
                                    </p:animClr>
                                    <p:set>
                                      <p:cBhvr>
                                        <p:cTn id="15" dur="500" fill="hold"/>
                                        <p:tgtEl>
                                          <p:spTgt spid="60"/>
                                        </p:tgtEl>
                                        <p:attrNameLst>
                                          <p:attrName>fill.type</p:attrName>
                                        </p:attrNameLst>
                                      </p:cBhvr>
                                      <p:to>
                                        <p:strVal val="solid"/>
                                      </p:to>
                                    </p:set>
                                    <p:set>
                                      <p:cBhvr>
                                        <p:cTn id="16" dur="500" fill="hold"/>
                                        <p:tgtEl>
                                          <p:spTgt spid="60"/>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61"/>
                                        </p:tgtEl>
                                        <p:attrNameLst>
                                          <p:attrName>fillcolor</p:attrName>
                                        </p:attrNameLst>
                                      </p:cBhvr>
                                      <p:to>
                                        <a:srgbClr val="009900"/>
                                      </p:to>
                                    </p:animClr>
                                    <p:set>
                                      <p:cBhvr>
                                        <p:cTn id="20" dur="500" fill="hold"/>
                                        <p:tgtEl>
                                          <p:spTgt spid="61"/>
                                        </p:tgtEl>
                                        <p:attrNameLst>
                                          <p:attrName>fill.type</p:attrName>
                                        </p:attrNameLst>
                                      </p:cBhvr>
                                      <p:to>
                                        <p:strVal val="solid"/>
                                      </p:to>
                                    </p:set>
                                    <p:set>
                                      <p:cBhvr>
                                        <p:cTn id="21" dur="500" fill="hold"/>
                                        <p:tgtEl>
                                          <p:spTgt spid="61"/>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61"/>
                                        </p:tgtEl>
                                        <p:attrNameLst>
                                          <p:attrName>fillcolor</p:attrName>
                                        </p:attrNameLst>
                                      </p:cBhvr>
                                      <p:to>
                                        <a:srgbClr val="990000"/>
                                      </p:to>
                                    </p:animClr>
                                    <p:set>
                                      <p:cBhvr>
                                        <p:cTn id="24" dur="500" fill="hold"/>
                                        <p:tgtEl>
                                          <p:spTgt spid="61"/>
                                        </p:tgtEl>
                                        <p:attrNameLst>
                                          <p:attrName>fill.type</p:attrName>
                                        </p:attrNameLst>
                                      </p:cBhvr>
                                      <p:to>
                                        <p:strVal val="solid"/>
                                      </p:to>
                                    </p:set>
                                    <p:set>
                                      <p:cBhvr>
                                        <p:cTn id="25" dur="500" fill="hold"/>
                                        <p:tgtEl>
                                          <p:spTgt spid="61"/>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61"/>
                                        </p:tgtEl>
                                        <p:attrNameLst>
                                          <p:attrName>fillcolor</p:attrName>
                                        </p:attrNameLst>
                                      </p:cBhvr>
                                      <p:to>
                                        <a:schemeClr val="accent1"/>
                                      </p:to>
                                    </p:animClr>
                                    <p:set>
                                      <p:cBhvr>
                                        <p:cTn id="28" dur="500" fill="hold"/>
                                        <p:tgtEl>
                                          <p:spTgt spid="61"/>
                                        </p:tgtEl>
                                        <p:attrNameLst>
                                          <p:attrName>fill.type</p:attrName>
                                        </p:attrNameLst>
                                      </p:cBhvr>
                                      <p:to>
                                        <p:strVal val="solid"/>
                                      </p:to>
                                    </p:set>
                                    <p:set>
                                      <p:cBhvr>
                                        <p:cTn id="29" dur="500" fill="hold"/>
                                        <p:tgtEl>
                                          <p:spTgt spid="6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4"/>
          <p:cNvSpPr txBox="1">
            <a:spLocks/>
          </p:cNvSpPr>
          <p:nvPr/>
        </p:nvSpPr>
        <p:spPr>
          <a:xfrm>
            <a:off x="1855611" y="-12823"/>
            <a:ext cx="5481312" cy="4900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pic>
        <p:nvPicPr>
          <p:cNvPr id="7" name="Рисунок 6"/>
          <p:cNvPicPr>
            <a:picLocks noChangeAspect="1"/>
          </p:cNvPicPr>
          <p:nvPr/>
        </p:nvPicPr>
        <p:blipFill rotWithShape="1">
          <a:blip r:embed="rId2"/>
          <a:srcRect l="8453" t="67748" r="8050" b="7781"/>
          <a:stretch/>
        </p:blipFill>
        <p:spPr>
          <a:xfrm>
            <a:off x="968188" y="531643"/>
            <a:ext cx="7113494" cy="1563594"/>
          </a:xfrm>
          <a:prstGeom prst="rect">
            <a:avLst/>
          </a:prstGeom>
        </p:spPr>
      </p:pic>
      <p:pic>
        <p:nvPicPr>
          <p:cNvPr id="8" name="Рисунок 7"/>
          <p:cNvPicPr>
            <a:picLocks noChangeAspect="1"/>
          </p:cNvPicPr>
          <p:nvPr/>
        </p:nvPicPr>
        <p:blipFill>
          <a:blip r:embed="rId3"/>
          <a:stretch>
            <a:fillRect/>
          </a:stretch>
        </p:blipFill>
        <p:spPr>
          <a:xfrm>
            <a:off x="1468823" y="1179229"/>
            <a:ext cx="908046" cy="322210"/>
          </a:xfrm>
          <a:prstGeom prst="rect">
            <a:avLst/>
          </a:prstGeom>
        </p:spPr>
      </p:pic>
      <p:pic>
        <p:nvPicPr>
          <p:cNvPr id="9" name="Рисунок 8"/>
          <p:cNvPicPr>
            <a:picLocks noChangeAspect="1"/>
          </p:cNvPicPr>
          <p:nvPr/>
        </p:nvPicPr>
        <p:blipFill>
          <a:blip r:embed="rId4"/>
          <a:stretch>
            <a:fillRect/>
          </a:stretch>
        </p:blipFill>
        <p:spPr>
          <a:xfrm>
            <a:off x="806293" y="1281791"/>
            <a:ext cx="675977" cy="233095"/>
          </a:xfrm>
          <a:prstGeom prst="rect">
            <a:avLst/>
          </a:prstGeom>
        </p:spPr>
      </p:pic>
      <p:cxnSp>
        <p:nvCxnSpPr>
          <p:cNvPr id="11" name="Прямая со стрелкой 10"/>
          <p:cNvCxnSpPr/>
          <p:nvPr/>
        </p:nvCxnSpPr>
        <p:spPr>
          <a:xfrm>
            <a:off x="2433918" y="1340334"/>
            <a:ext cx="2864223" cy="0"/>
          </a:xfrm>
          <a:prstGeom prst="straightConnector1">
            <a:avLst/>
          </a:prstGeom>
          <a:ln w="38100">
            <a:solidFill>
              <a:srgbClr val="C00000"/>
            </a:solidFill>
            <a:prstDash val="lgDash"/>
            <a:tailEnd type="triangle"/>
          </a:ln>
        </p:spPr>
        <p:style>
          <a:lnRef idx="1">
            <a:schemeClr val="accent1"/>
          </a:lnRef>
          <a:fillRef idx="0">
            <a:schemeClr val="accent1"/>
          </a:fillRef>
          <a:effectRef idx="0">
            <a:schemeClr val="accent1"/>
          </a:effectRef>
          <a:fontRef idx="minor">
            <a:schemeClr val="tx1"/>
          </a:fontRef>
        </p:style>
      </p:cxnSp>
      <p:pic>
        <p:nvPicPr>
          <p:cNvPr id="13" name="Рисунок 12"/>
          <p:cNvPicPr>
            <a:picLocks noChangeAspect="1"/>
          </p:cNvPicPr>
          <p:nvPr/>
        </p:nvPicPr>
        <p:blipFill rotWithShape="1">
          <a:blip r:embed="rId5"/>
          <a:srcRect l="39275" t="9830" b="12741"/>
          <a:stretch/>
        </p:blipFill>
        <p:spPr>
          <a:xfrm>
            <a:off x="7748601" y="727917"/>
            <a:ext cx="1398494" cy="1340841"/>
          </a:xfrm>
          <a:prstGeom prst="rect">
            <a:avLst/>
          </a:prstGeom>
        </p:spPr>
      </p:pic>
      <p:pic>
        <p:nvPicPr>
          <p:cNvPr id="14" name="Рисунок 13"/>
          <p:cNvPicPr>
            <a:picLocks noChangeAspect="1"/>
          </p:cNvPicPr>
          <p:nvPr/>
        </p:nvPicPr>
        <p:blipFill rotWithShape="1">
          <a:blip r:embed="rId6"/>
          <a:srcRect l="50769"/>
          <a:stretch/>
        </p:blipFill>
        <p:spPr>
          <a:xfrm>
            <a:off x="-5702" y="170283"/>
            <a:ext cx="1306971" cy="1911616"/>
          </a:xfrm>
          <a:prstGeom prst="rect">
            <a:avLst/>
          </a:prstGeom>
        </p:spPr>
      </p:pic>
      <p:sp>
        <p:nvSpPr>
          <p:cNvPr id="15" name="Скругленный прямоугольник 14"/>
          <p:cNvSpPr/>
          <p:nvPr/>
        </p:nvSpPr>
        <p:spPr>
          <a:xfrm>
            <a:off x="40340" y="2326340"/>
            <a:ext cx="1855611" cy="1663429"/>
          </a:xfrm>
          <a:prstGeom prst="roundRect">
            <a:avLst/>
          </a:prstGeom>
          <a:solidFill>
            <a:schemeClr val="accent2">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*запрещающее показание всех выходных светофоров заблокировано</a:t>
            </a:r>
            <a:endParaRPr lang="ru-RU" sz="1600" b="1" dirty="0">
              <a:solidFill>
                <a:schemeClr val="tx1"/>
              </a:solidFill>
            </a:endParaRPr>
          </a:p>
        </p:txBody>
      </p:sp>
      <p:sp>
        <p:nvSpPr>
          <p:cNvPr id="12" name="Выноска со стрелкой вправо 11"/>
          <p:cNvSpPr/>
          <p:nvPr/>
        </p:nvSpPr>
        <p:spPr>
          <a:xfrm>
            <a:off x="1855611" y="2456597"/>
            <a:ext cx="2985332" cy="1533172"/>
          </a:xfrm>
          <a:prstGeom prst="rightArrowCallou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ст.А делает запрос по телефону у ДСП ст.Б о возможности отправления</a:t>
            </a:r>
            <a:endParaRPr lang="ru-RU" sz="1600" b="1" dirty="0">
              <a:solidFill>
                <a:schemeClr val="tx1"/>
              </a:solidFill>
            </a:endParaRPr>
          </a:p>
        </p:txBody>
      </p:sp>
      <p:sp>
        <p:nvSpPr>
          <p:cNvPr id="17" name="Скругленный прямоугольник 16"/>
          <p:cNvSpPr/>
          <p:nvPr/>
        </p:nvSpPr>
        <p:spPr>
          <a:xfrm>
            <a:off x="7135217" y="2326341"/>
            <a:ext cx="1928100" cy="1663428"/>
          </a:xfrm>
          <a:prstGeom prst="roundRect">
            <a:avLst/>
          </a:prstGeom>
          <a:solidFill>
            <a:schemeClr val="accent6">
              <a:lumMod val="20000"/>
              <a:lumOff val="8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*блокировка светофоров на ст.А снимается</a:t>
            </a:r>
            <a:endParaRPr lang="ru-RU" sz="1600" b="1" dirty="0">
              <a:solidFill>
                <a:schemeClr val="tx1"/>
              </a:solidFill>
            </a:endParaRPr>
          </a:p>
        </p:txBody>
      </p:sp>
      <p:sp>
        <p:nvSpPr>
          <p:cNvPr id="16" name="Выноска со стрелкой вниз 15"/>
          <p:cNvSpPr/>
          <p:nvPr/>
        </p:nvSpPr>
        <p:spPr>
          <a:xfrm>
            <a:off x="4881282" y="2456597"/>
            <a:ext cx="2253935" cy="2339789"/>
          </a:xfrm>
          <a:prstGeom prst="downArrowCallou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ст.Б нажимает кнопку «</a:t>
            </a:r>
            <a:r>
              <a:rPr lang="ru-RU" sz="1600" b="1" dirty="0" smtClean="0">
                <a:solidFill>
                  <a:schemeClr val="accent2">
                    <a:lumMod val="50000"/>
                  </a:schemeClr>
                </a:solidFill>
              </a:rPr>
              <a:t>ДС</a:t>
            </a:r>
            <a:r>
              <a:rPr lang="ru-RU" sz="1600" b="1" dirty="0" smtClean="0">
                <a:solidFill>
                  <a:schemeClr val="tx1"/>
                </a:solidFill>
              </a:rPr>
              <a:t>»- «Дача согласия», а у ДСП ст.А загорается лампа «</a:t>
            </a:r>
            <a:r>
              <a:rPr lang="ru-RU" sz="1600" b="1" dirty="0" smtClean="0">
                <a:solidFill>
                  <a:schemeClr val="accent2">
                    <a:lumMod val="50000"/>
                  </a:schemeClr>
                </a:solidFill>
              </a:rPr>
              <a:t>ПС</a:t>
            </a:r>
            <a:r>
              <a:rPr lang="ru-RU" sz="1600" b="1" dirty="0" smtClean="0">
                <a:solidFill>
                  <a:schemeClr val="tx1"/>
                </a:solidFill>
              </a:rPr>
              <a:t>»- получение согласия»</a:t>
            </a:r>
            <a:endParaRPr lang="ru-RU" sz="1600" b="1" dirty="0">
              <a:solidFill>
                <a:schemeClr val="tx1"/>
              </a:solidFill>
            </a:endParaRPr>
          </a:p>
        </p:txBody>
      </p:sp>
      <p:sp>
        <p:nvSpPr>
          <p:cNvPr id="18" name="Выноска со стрелкой влево 17"/>
          <p:cNvSpPr/>
          <p:nvPr/>
        </p:nvSpPr>
        <p:spPr>
          <a:xfrm>
            <a:off x="4171173" y="4796386"/>
            <a:ext cx="2964044" cy="1909482"/>
          </a:xfrm>
          <a:prstGeom prst="leftArrowCallou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ДСП ст.А готовит маршрут отправления и открывает выходной светофор. Поезд отправляется.</a:t>
            </a:r>
            <a:endParaRPr lang="ru-RU" sz="1600" b="1" dirty="0">
              <a:solidFill>
                <a:schemeClr val="tx1"/>
              </a:solidFill>
            </a:endParaRPr>
          </a:p>
        </p:txBody>
      </p:sp>
      <p:sp>
        <p:nvSpPr>
          <p:cNvPr id="19" name="Скругленный прямоугольник 18"/>
          <p:cNvSpPr/>
          <p:nvPr/>
        </p:nvSpPr>
        <p:spPr>
          <a:xfrm>
            <a:off x="7135217" y="4926642"/>
            <a:ext cx="1928100" cy="1675863"/>
          </a:xfrm>
          <a:prstGeom prst="roundRect">
            <a:avLst/>
          </a:prstGeom>
          <a:solidFill>
            <a:schemeClr val="accent1">
              <a:lumMod val="20000"/>
              <a:lumOff val="8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*на ст. А загорается лампа «</a:t>
            </a:r>
            <a:r>
              <a:rPr lang="ru-RU" b="1" dirty="0" smtClean="0">
                <a:solidFill>
                  <a:srgbClr val="C00000"/>
                </a:solidFill>
              </a:rPr>
              <a:t>ПО</a:t>
            </a:r>
            <a:r>
              <a:rPr lang="ru-RU" b="1" dirty="0" smtClean="0">
                <a:solidFill>
                  <a:schemeClr val="tx1"/>
                </a:solidFill>
              </a:rPr>
              <a:t>», а на ст.Б – «</a:t>
            </a:r>
            <a:r>
              <a:rPr lang="ru-RU" b="1" dirty="0" smtClean="0">
                <a:solidFill>
                  <a:srgbClr val="C00000"/>
                </a:solidFill>
              </a:rPr>
              <a:t>ПП</a:t>
            </a:r>
            <a:r>
              <a:rPr lang="ru-RU" b="1" dirty="0" smtClean="0">
                <a:solidFill>
                  <a:schemeClr val="tx1"/>
                </a:solidFill>
              </a:rPr>
              <a:t>». </a:t>
            </a:r>
            <a:endParaRPr lang="ru-RU" b="1" dirty="0">
              <a:solidFill>
                <a:schemeClr val="tx1"/>
              </a:solidFill>
            </a:endParaRPr>
          </a:p>
        </p:txBody>
      </p:sp>
      <p:sp>
        <p:nvSpPr>
          <p:cNvPr id="20" name="Выноска со стрелкой вверх 19"/>
          <p:cNvSpPr/>
          <p:nvPr/>
        </p:nvSpPr>
        <p:spPr>
          <a:xfrm>
            <a:off x="1855611" y="3989769"/>
            <a:ext cx="2294275" cy="2716099"/>
          </a:xfrm>
          <a:prstGeom prst="upArrowCallout">
            <a:avLst/>
          </a:prstGeom>
          <a:solidFill>
            <a:schemeClr val="bg1">
              <a:lumMod val="9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По прибытии поезда на ст. Б ДСП убеждается в полном прибытии состава и нажимает кнопку «</a:t>
            </a:r>
            <a:r>
              <a:rPr lang="ru-RU" sz="1600" b="1" dirty="0" smtClean="0">
                <a:solidFill>
                  <a:schemeClr val="accent2">
                    <a:lumMod val="50000"/>
                  </a:schemeClr>
                </a:solidFill>
              </a:rPr>
              <a:t>ДП</a:t>
            </a:r>
            <a:r>
              <a:rPr lang="ru-RU" sz="1600" b="1" dirty="0" smtClean="0">
                <a:solidFill>
                  <a:schemeClr val="tx1"/>
                </a:solidFill>
              </a:rPr>
              <a:t>» - «Дача прибытия».</a:t>
            </a:r>
            <a:r>
              <a:rPr lang="ru-RU" sz="1600" b="1" dirty="0" smtClean="0"/>
              <a:t> </a:t>
            </a:r>
            <a:endParaRPr lang="ru-RU" sz="1600" b="1" dirty="0"/>
          </a:p>
        </p:txBody>
      </p:sp>
      <p:sp>
        <p:nvSpPr>
          <p:cNvPr id="21" name="Скругленный прямоугольник 20"/>
          <p:cNvSpPr/>
          <p:nvPr/>
        </p:nvSpPr>
        <p:spPr>
          <a:xfrm>
            <a:off x="40340" y="4926642"/>
            <a:ext cx="1815271" cy="1675863"/>
          </a:xfrm>
          <a:prstGeom prst="roundRect">
            <a:avLst/>
          </a:prstGeom>
          <a:solidFill>
            <a:schemeClr val="accent4">
              <a:lumMod val="40000"/>
              <a:lumOff val="60000"/>
            </a:schemeClr>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*на ст.А посылается блок-сигнал «</a:t>
            </a:r>
            <a:r>
              <a:rPr lang="ru-RU" b="1" dirty="0" smtClean="0">
                <a:solidFill>
                  <a:srgbClr val="C00000"/>
                </a:solidFill>
              </a:rPr>
              <a:t>ПП</a:t>
            </a:r>
            <a:r>
              <a:rPr lang="ru-RU" b="1" dirty="0" smtClean="0">
                <a:solidFill>
                  <a:schemeClr val="tx1"/>
                </a:solidFill>
              </a:rPr>
              <a:t>» и лампа «</a:t>
            </a:r>
            <a:r>
              <a:rPr lang="ru-RU" b="1" dirty="0" smtClean="0">
                <a:solidFill>
                  <a:srgbClr val="C00000"/>
                </a:solidFill>
              </a:rPr>
              <a:t>ПО</a:t>
            </a:r>
            <a:r>
              <a:rPr lang="ru-RU" b="1" dirty="0" smtClean="0">
                <a:solidFill>
                  <a:schemeClr val="tx1"/>
                </a:solidFill>
              </a:rPr>
              <a:t>» гаснет. </a:t>
            </a:r>
            <a:endParaRPr lang="ru-RU" b="1" dirty="0">
              <a:solidFill>
                <a:schemeClr val="tx1"/>
              </a:solidFill>
            </a:endParaRPr>
          </a:p>
        </p:txBody>
      </p:sp>
      <p:sp>
        <p:nvSpPr>
          <p:cNvPr id="23" name="Заголовок 4"/>
          <p:cNvSpPr txBox="1">
            <a:spLocks/>
          </p:cNvSpPr>
          <p:nvPr/>
        </p:nvSpPr>
        <p:spPr>
          <a:xfrm>
            <a:off x="1422292" y="354430"/>
            <a:ext cx="6266331" cy="4900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000" b="1" u="sng" dirty="0" smtClean="0">
                <a:solidFill>
                  <a:schemeClr val="accent6">
                    <a:lumMod val="50000"/>
                  </a:schemeClr>
                </a:solidFill>
                <a:latin typeface="+mn-lt"/>
              </a:rPr>
              <a:t>Цикл действий ДСП при отправлении поезда при ПАБ</a:t>
            </a:r>
            <a:endParaRPr lang="ru-RU" sz="2000" b="1" u="sng" dirty="0">
              <a:solidFill>
                <a:schemeClr val="accent6">
                  <a:lumMod val="50000"/>
                </a:schemeClr>
              </a:solidFill>
              <a:latin typeface="+mn-lt"/>
            </a:endParaRPr>
          </a:p>
        </p:txBody>
      </p:sp>
    </p:spTree>
    <p:extLst>
      <p:ext uri="{BB962C8B-B14F-4D97-AF65-F5344CB8AC3E}">
        <p14:creationId xmlns:p14="http://schemas.microsoft.com/office/powerpoint/2010/main" val="643276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b="4082"/>
          <a:stretch/>
        </p:blipFill>
        <p:spPr>
          <a:xfrm>
            <a:off x="86348" y="2155278"/>
            <a:ext cx="8803387" cy="2520280"/>
          </a:xfrm>
          <a:prstGeom prst="rect">
            <a:avLst/>
          </a:prstGeom>
        </p:spPr>
      </p:pic>
      <p:sp>
        <p:nvSpPr>
          <p:cNvPr id="5" name="Заголовок 4"/>
          <p:cNvSpPr txBox="1">
            <a:spLocks/>
          </p:cNvSpPr>
          <p:nvPr/>
        </p:nvSpPr>
        <p:spPr>
          <a:xfrm>
            <a:off x="457199" y="14988"/>
            <a:ext cx="8229600" cy="4900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pic>
        <p:nvPicPr>
          <p:cNvPr id="6" name="Рисунок 5"/>
          <p:cNvPicPr>
            <a:picLocks noChangeAspect="1"/>
          </p:cNvPicPr>
          <p:nvPr/>
        </p:nvPicPr>
        <p:blipFill rotWithShape="1">
          <a:blip r:embed="rId3"/>
          <a:srcRect l="3243" t="21651" r="56152" b="39500"/>
          <a:stretch/>
        </p:blipFill>
        <p:spPr>
          <a:xfrm>
            <a:off x="35496" y="505054"/>
            <a:ext cx="1709286" cy="1788491"/>
          </a:xfrm>
          <a:prstGeom prst="rect">
            <a:avLst/>
          </a:prstGeom>
        </p:spPr>
      </p:pic>
      <p:sp>
        <p:nvSpPr>
          <p:cNvPr id="9" name="Прямоугольник 8"/>
          <p:cNvSpPr/>
          <p:nvPr/>
        </p:nvSpPr>
        <p:spPr>
          <a:xfrm>
            <a:off x="188104" y="2096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10" name="Прямоугольник 9"/>
          <p:cNvSpPr/>
          <p:nvPr/>
        </p:nvSpPr>
        <p:spPr>
          <a:xfrm>
            <a:off x="1115616" y="578348"/>
            <a:ext cx="576064" cy="410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u="sng" dirty="0" smtClean="0">
                <a:solidFill>
                  <a:schemeClr val="tx1"/>
                </a:solidFill>
              </a:rPr>
              <a:t>Ст. А</a:t>
            </a:r>
            <a:endParaRPr lang="ru-RU" sz="1400" b="1" u="sng" dirty="0">
              <a:solidFill>
                <a:schemeClr val="tx1"/>
              </a:solidFill>
            </a:endParaRPr>
          </a:p>
        </p:txBody>
      </p:sp>
      <p:sp>
        <p:nvSpPr>
          <p:cNvPr id="11" name="Прямоугольник 10"/>
          <p:cNvSpPr/>
          <p:nvPr/>
        </p:nvSpPr>
        <p:spPr>
          <a:xfrm>
            <a:off x="1115616" y="2293545"/>
            <a:ext cx="720080" cy="199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611560" y="3192003"/>
            <a:ext cx="648072" cy="597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1115616" y="3429000"/>
            <a:ext cx="45158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p:cNvPicPr>
            <a:picLocks noChangeAspect="1"/>
          </p:cNvPicPr>
          <p:nvPr/>
        </p:nvPicPr>
        <p:blipFill rotWithShape="1">
          <a:blip r:embed="rId4"/>
          <a:srcRect l="8313" t="9952" b="26485"/>
          <a:stretch/>
        </p:blipFill>
        <p:spPr>
          <a:xfrm rot="10800000">
            <a:off x="1216553" y="4431562"/>
            <a:ext cx="950253" cy="288032"/>
          </a:xfrm>
          <a:prstGeom prst="rect">
            <a:avLst/>
          </a:prstGeom>
        </p:spPr>
      </p:pic>
      <p:sp>
        <p:nvSpPr>
          <p:cNvPr id="8" name="Блок-схема: узел 7"/>
          <p:cNvSpPr/>
          <p:nvPr/>
        </p:nvSpPr>
        <p:spPr>
          <a:xfrm>
            <a:off x="1850447" y="4474720"/>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Блок-схема: узел 6"/>
          <p:cNvSpPr/>
          <p:nvPr/>
        </p:nvSpPr>
        <p:spPr>
          <a:xfrm>
            <a:off x="1606362" y="4463432"/>
            <a:ext cx="229334" cy="2341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p:cNvPicPr>
            <a:picLocks noChangeAspect="1"/>
          </p:cNvPicPr>
          <p:nvPr/>
        </p:nvPicPr>
        <p:blipFill rotWithShape="1">
          <a:blip r:embed="rId4"/>
          <a:srcRect l="8313" t="9952" b="26485"/>
          <a:stretch/>
        </p:blipFill>
        <p:spPr>
          <a:xfrm rot="10800000">
            <a:off x="877652" y="3944873"/>
            <a:ext cx="950253" cy="288032"/>
          </a:xfrm>
          <a:prstGeom prst="rect">
            <a:avLst/>
          </a:prstGeom>
        </p:spPr>
      </p:pic>
      <p:pic>
        <p:nvPicPr>
          <p:cNvPr id="16" name="Рисунок 15"/>
          <p:cNvPicPr>
            <a:picLocks noChangeAspect="1"/>
          </p:cNvPicPr>
          <p:nvPr/>
        </p:nvPicPr>
        <p:blipFill rotWithShape="1">
          <a:blip r:embed="rId5"/>
          <a:srcRect l="57382" r="3247"/>
          <a:stretch/>
        </p:blipFill>
        <p:spPr>
          <a:xfrm>
            <a:off x="7492999" y="488798"/>
            <a:ext cx="1621097" cy="1792046"/>
          </a:xfrm>
          <a:prstGeom prst="rect">
            <a:avLst/>
          </a:prstGeom>
        </p:spPr>
      </p:pic>
      <p:sp>
        <p:nvSpPr>
          <p:cNvPr id="17" name="Прямоугольник 16"/>
          <p:cNvSpPr/>
          <p:nvPr/>
        </p:nvSpPr>
        <p:spPr>
          <a:xfrm>
            <a:off x="7613999" y="2096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18" name="Прямоугольник 17"/>
          <p:cNvSpPr/>
          <p:nvPr/>
        </p:nvSpPr>
        <p:spPr>
          <a:xfrm>
            <a:off x="6588224" y="2280844"/>
            <a:ext cx="648072" cy="356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832575" y="4378234"/>
            <a:ext cx="447558" cy="369332"/>
          </a:xfrm>
          <a:prstGeom prst="rect">
            <a:avLst/>
          </a:prstGeom>
          <a:solidFill>
            <a:schemeClr val="bg1"/>
          </a:solidFill>
        </p:spPr>
        <p:txBody>
          <a:bodyPr wrap="none">
            <a:spAutoFit/>
          </a:bodyPr>
          <a:lstStyle/>
          <a:p>
            <a:r>
              <a:rPr lang="ru-RU" b="1" dirty="0"/>
              <a:t>Н3</a:t>
            </a:r>
          </a:p>
        </p:txBody>
      </p:sp>
      <p:sp>
        <p:nvSpPr>
          <p:cNvPr id="20" name="Прямоугольник 19"/>
          <p:cNvSpPr/>
          <p:nvPr/>
        </p:nvSpPr>
        <p:spPr>
          <a:xfrm>
            <a:off x="628447" y="3898971"/>
            <a:ext cx="447558" cy="369332"/>
          </a:xfrm>
          <a:prstGeom prst="rect">
            <a:avLst/>
          </a:prstGeom>
        </p:spPr>
        <p:txBody>
          <a:bodyPr wrap="none">
            <a:spAutoFit/>
          </a:bodyPr>
          <a:lstStyle/>
          <a:p>
            <a:r>
              <a:rPr lang="ru-RU" b="1" dirty="0" smtClean="0"/>
              <a:t>Н1</a:t>
            </a:r>
            <a:endParaRPr lang="ru-RU" b="1" dirty="0"/>
          </a:p>
        </p:txBody>
      </p:sp>
      <p:sp>
        <p:nvSpPr>
          <p:cNvPr id="21" name="Блок-схема: узел 20"/>
          <p:cNvSpPr/>
          <p:nvPr/>
        </p:nvSpPr>
        <p:spPr>
          <a:xfrm>
            <a:off x="1509893" y="3966949"/>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1261011" y="395894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3260018" y="3874680"/>
            <a:ext cx="1512168" cy="57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3547" y="3415418"/>
            <a:ext cx="604900" cy="369332"/>
          </a:xfrm>
          <a:prstGeom prst="rect">
            <a:avLst/>
          </a:prstGeom>
          <a:solidFill>
            <a:schemeClr val="bg1"/>
          </a:solidFill>
        </p:spPr>
        <p:txBody>
          <a:bodyPr wrap="square">
            <a:spAutoFit/>
          </a:bodyPr>
          <a:lstStyle/>
          <a:p>
            <a:r>
              <a:rPr lang="ru-RU" b="1" dirty="0" smtClean="0"/>
              <a:t>1П</a:t>
            </a:r>
            <a:endParaRPr lang="ru-RU" b="1" dirty="0"/>
          </a:p>
        </p:txBody>
      </p:sp>
      <p:sp>
        <p:nvSpPr>
          <p:cNvPr id="31" name="Прямоугольник 30"/>
          <p:cNvSpPr/>
          <p:nvPr/>
        </p:nvSpPr>
        <p:spPr>
          <a:xfrm>
            <a:off x="4596469" y="4090145"/>
            <a:ext cx="2088233" cy="393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2" name="Рисунок 31"/>
          <p:cNvPicPr>
            <a:picLocks noChangeAspect="1"/>
          </p:cNvPicPr>
          <p:nvPr/>
        </p:nvPicPr>
        <p:blipFill rotWithShape="1">
          <a:blip r:embed="rId4"/>
          <a:srcRect l="8313" t="9952" b="26485"/>
          <a:stretch/>
        </p:blipFill>
        <p:spPr>
          <a:xfrm rot="10800000">
            <a:off x="5522253" y="4062384"/>
            <a:ext cx="950253" cy="288032"/>
          </a:xfrm>
          <a:prstGeom prst="rect">
            <a:avLst/>
          </a:prstGeom>
        </p:spPr>
      </p:pic>
      <p:pic>
        <p:nvPicPr>
          <p:cNvPr id="33" name="Рисунок 32"/>
          <p:cNvPicPr>
            <a:picLocks noChangeAspect="1"/>
          </p:cNvPicPr>
          <p:nvPr/>
        </p:nvPicPr>
        <p:blipFill rotWithShape="1">
          <a:blip r:embed="rId4"/>
          <a:srcRect l="8313" t="9952" b="26485"/>
          <a:stretch/>
        </p:blipFill>
        <p:spPr>
          <a:xfrm rot="10800000">
            <a:off x="4550879" y="4050917"/>
            <a:ext cx="950253" cy="288032"/>
          </a:xfrm>
          <a:prstGeom prst="rect">
            <a:avLst/>
          </a:prstGeom>
        </p:spPr>
      </p:pic>
      <p:sp>
        <p:nvSpPr>
          <p:cNvPr id="29" name="Прямоугольник 28"/>
          <p:cNvSpPr/>
          <p:nvPr/>
        </p:nvSpPr>
        <p:spPr>
          <a:xfrm>
            <a:off x="4249835" y="4010267"/>
            <a:ext cx="476412" cy="369332"/>
          </a:xfrm>
          <a:prstGeom prst="rect">
            <a:avLst/>
          </a:prstGeom>
        </p:spPr>
        <p:txBody>
          <a:bodyPr wrap="none">
            <a:spAutoFit/>
          </a:bodyPr>
          <a:lstStyle/>
          <a:p>
            <a:r>
              <a:rPr lang="ru-RU" b="1" dirty="0" smtClean="0"/>
              <a:t>ПН</a:t>
            </a:r>
            <a:endParaRPr lang="ru-RU" b="1" dirty="0"/>
          </a:p>
        </p:txBody>
      </p:sp>
      <p:sp>
        <p:nvSpPr>
          <p:cNvPr id="30" name="Прямоугольник 29"/>
          <p:cNvSpPr/>
          <p:nvPr/>
        </p:nvSpPr>
        <p:spPr>
          <a:xfrm>
            <a:off x="5373227" y="4014132"/>
            <a:ext cx="330540" cy="369332"/>
          </a:xfrm>
          <a:prstGeom prst="rect">
            <a:avLst/>
          </a:prstGeom>
        </p:spPr>
        <p:txBody>
          <a:bodyPr wrap="none">
            <a:spAutoFit/>
          </a:bodyPr>
          <a:lstStyle/>
          <a:p>
            <a:r>
              <a:rPr lang="ru-RU" b="1" dirty="0" smtClean="0"/>
              <a:t>Н</a:t>
            </a:r>
            <a:endParaRPr lang="ru-RU" b="1" dirty="0"/>
          </a:p>
        </p:txBody>
      </p:sp>
      <p:sp>
        <p:nvSpPr>
          <p:cNvPr id="34" name="Прямоугольник 33"/>
          <p:cNvSpPr/>
          <p:nvPr/>
        </p:nvSpPr>
        <p:spPr>
          <a:xfrm>
            <a:off x="2411595" y="2396670"/>
            <a:ext cx="3557322" cy="476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4660423" y="2873188"/>
            <a:ext cx="935364" cy="280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6" name="Рисунок 35"/>
          <p:cNvPicPr>
            <a:picLocks noChangeAspect="1"/>
          </p:cNvPicPr>
          <p:nvPr/>
        </p:nvPicPr>
        <p:blipFill rotWithShape="1">
          <a:blip r:embed="rId4"/>
          <a:srcRect l="8313" t="9952" b="26485"/>
          <a:stretch/>
        </p:blipFill>
        <p:spPr>
          <a:xfrm>
            <a:off x="2187234" y="2581586"/>
            <a:ext cx="950253" cy="288032"/>
          </a:xfrm>
          <a:prstGeom prst="rect">
            <a:avLst/>
          </a:prstGeom>
        </p:spPr>
      </p:pic>
      <p:pic>
        <p:nvPicPr>
          <p:cNvPr id="37" name="Рисунок 36"/>
          <p:cNvPicPr>
            <a:picLocks noChangeAspect="1"/>
          </p:cNvPicPr>
          <p:nvPr/>
        </p:nvPicPr>
        <p:blipFill rotWithShape="1">
          <a:blip r:embed="rId4"/>
          <a:srcRect l="8313" t="9952" b="26485"/>
          <a:stretch/>
        </p:blipFill>
        <p:spPr>
          <a:xfrm>
            <a:off x="3068205" y="2550135"/>
            <a:ext cx="950253" cy="288032"/>
          </a:xfrm>
          <a:prstGeom prst="rect">
            <a:avLst/>
          </a:prstGeom>
        </p:spPr>
      </p:pic>
      <p:pic>
        <p:nvPicPr>
          <p:cNvPr id="38" name="Рисунок 37"/>
          <p:cNvPicPr>
            <a:picLocks noChangeAspect="1"/>
          </p:cNvPicPr>
          <p:nvPr/>
        </p:nvPicPr>
        <p:blipFill rotWithShape="1">
          <a:blip r:embed="rId4"/>
          <a:srcRect l="8313" t="9952" b="26485"/>
          <a:stretch/>
        </p:blipFill>
        <p:spPr>
          <a:xfrm>
            <a:off x="7123712" y="2755100"/>
            <a:ext cx="950253" cy="288032"/>
          </a:xfrm>
          <a:prstGeom prst="rect">
            <a:avLst/>
          </a:prstGeom>
        </p:spPr>
      </p:pic>
      <p:cxnSp>
        <p:nvCxnSpPr>
          <p:cNvPr id="41" name="Прямая соединительная линия 40"/>
          <p:cNvCxnSpPr/>
          <p:nvPr/>
        </p:nvCxnSpPr>
        <p:spPr>
          <a:xfrm>
            <a:off x="8222705" y="2660771"/>
            <a:ext cx="891391"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2" name="Прямоугольник 41"/>
          <p:cNvSpPr/>
          <p:nvPr/>
        </p:nvSpPr>
        <p:spPr>
          <a:xfrm>
            <a:off x="7794730" y="2339424"/>
            <a:ext cx="928048" cy="288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8028384" y="2869618"/>
            <a:ext cx="658415" cy="273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43"/>
          <p:cNvSpPr/>
          <p:nvPr/>
        </p:nvSpPr>
        <p:spPr>
          <a:xfrm>
            <a:off x="8028384" y="3490521"/>
            <a:ext cx="640016" cy="294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Прямоугольник 44"/>
          <p:cNvSpPr/>
          <p:nvPr/>
        </p:nvSpPr>
        <p:spPr>
          <a:xfrm>
            <a:off x="8028384" y="4062384"/>
            <a:ext cx="640016" cy="224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9" name="Рисунок 38"/>
          <p:cNvPicPr>
            <a:picLocks noChangeAspect="1"/>
          </p:cNvPicPr>
          <p:nvPr/>
        </p:nvPicPr>
        <p:blipFill rotWithShape="1">
          <a:blip r:embed="rId4"/>
          <a:srcRect l="8313" t="9952" b="26485"/>
          <a:stretch/>
        </p:blipFill>
        <p:spPr>
          <a:xfrm>
            <a:off x="7220694" y="2293737"/>
            <a:ext cx="950253" cy="288032"/>
          </a:xfrm>
          <a:prstGeom prst="rect">
            <a:avLst/>
          </a:prstGeom>
        </p:spPr>
      </p:pic>
      <p:cxnSp>
        <p:nvCxnSpPr>
          <p:cNvPr id="47" name="Прямая соединительная линия 46"/>
          <p:cNvCxnSpPr/>
          <p:nvPr/>
        </p:nvCxnSpPr>
        <p:spPr>
          <a:xfrm>
            <a:off x="8215224" y="3163134"/>
            <a:ext cx="943149"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8103869" y="4338949"/>
            <a:ext cx="1040131"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8103869" y="3820656"/>
            <a:ext cx="1040131"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2" name="Блок-схема: узел 51"/>
          <p:cNvSpPr/>
          <p:nvPr/>
        </p:nvSpPr>
        <p:spPr>
          <a:xfrm>
            <a:off x="2273737" y="2615032"/>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2510566" y="262746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3400631" y="259951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3153729" y="2584217"/>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5184628" y="4077861"/>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4935642" y="406812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6164404" y="4094917"/>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5924510" y="407786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Блок-схема: узел 59"/>
          <p:cNvSpPr/>
          <p:nvPr/>
        </p:nvSpPr>
        <p:spPr>
          <a:xfrm>
            <a:off x="7542602" y="233078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Блок-схема: узел 60"/>
          <p:cNvSpPr/>
          <p:nvPr/>
        </p:nvSpPr>
        <p:spPr>
          <a:xfrm>
            <a:off x="7446078" y="278151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7301962" y="232068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7212614" y="2772148"/>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4" name="Рисунок 63"/>
          <p:cNvPicPr>
            <a:picLocks noChangeAspect="1"/>
          </p:cNvPicPr>
          <p:nvPr/>
        </p:nvPicPr>
        <p:blipFill>
          <a:blip r:embed="rId6"/>
          <a:stretch>
            <a:fillRect/>
          </a:stretch>
        </p:blipFill>
        <p:spPr>
          <a:xfrm>
            <a:off x="8181055" y="2785921"/>
            <a:ext cx="1136352" cy="402371"/>
          </a:xfrm>
          <a:prstGeom prst="rect">
            <a:avLst/>
          </a:prstGeom>
        </p:spPr>
      </p:pic>
      <p:pic>
        <p:nvPicPr>
          <p:cNvPr id="65" name="Рисунок 64"/>
          <p:cNvPicPr>
            <a:picLocks noChangeAspect="1"/>
          </p:cNvPicPr>
          <p:nvPr/>
        </p:nvPicPr>
        <p:blipFill>
          <a:blip r:embed="rId6"/>
          <a:stretch>
            <a:fillRect/>
          </a:stretch>
        </p:blipFill>
        <p:spPr>
          <a:xfrm>
            <a:off x="86348" y="3397173"/>
            <a:ext cx="1136352" cy="402371"/>
          </a:xfrm>
          <a:prstGeom prst="rect">
            <a:avLst/>
          </a:prstGeom>
        </p:spPr>
      </p:pic>
      <p:pic>
        <p:nvPicPr>
          <p:cNvPr id="66" name="Рисунок 65"/>
          <p:cNvPicPr>
            <a:picLocks noChangeAspect="1"/>
          </p:cNvPicPr>
          <p:nvPr/>
        </p:nvPicPr>
        <p:blipFill>
          <a:blip r:embed="rId7"/>
          <a:stretch>
            <a:fillRect/>
          </a:stretch>
        </p:blipFill>
        <p:spPr>
          <a:xfrm>
            <a:off x="-797016" y="3514229"/>
            <a:ext cx="883364" cy="306427"/>
          </a:xfrm>
          <a:prstGeom prst="rect">
            <a:avLst/>
          </a:prstGeom>
        </p:spPr>
      </p:pic>
      <p:cxnSp>
        <p:nvCxnSpPr>
          <p:cNvPr id="70" name="Прямая соединительная линия 69"/>
          <p:cNvCxnSpPr/>
          <p:nvPr/>
        </p:nvCxnSpPr>
        <p:spPr>
          <a:xfrm>
            <a:off x="-803904" y="3813351"/>
            <a:ext cx="1254215" cy="21112"/>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1280133" y="3645024"/>
            <a:ext cx="3898290" cy="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flipH="1">
            <a:off x="4018458" y="3043132"/>
            <a:ext cx="4081934" cy="2458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67"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35019" y="1701370"/>
            <a:ext cx="5445293" cy="31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08800" y="1170051"/>
            <a:ext cx="5471512" cy="258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 name="Прямоугольник 68"/>
          <p:cNvSpPr/>
          <p:nvPr/>
        </p:nvSpPr>
        <p:spPr>
          <a:xfrm>
            <a:off x="2712331" y="1479164"/>
            <a:ext cx="3890667" cy="369332"/>
          </a:xfrm>
          <a:prstGeom prst="rect">
            <a:avLst/>
          </a:prstGeom>
        </p:spPr>
        <p:txBody>
          <a:bodyPr wrap="square">
            <a:spAutoFit/>
          </a:bodyPr>
          <a:lstStyle/>
          <a:p>
            <a:r>
              <a:rPr lang="ru-RU" b="1" dirty="0" smtClean="0"/>
              <a:t>Путевое отправление (ПО) нечетное</a:t>
            </a:r>
            <a:endParaRPr lang="ru-RU" b="1" dirty="0"/>
          </a:p>
        </p:txBody>
      </p:sp>
      <p:sp>
        <p:nvSpPr>
          <p:cNvPr id="71" name="Прямоугольник 70"/>
          <p:cNvSpPr/>
          <p:nvPr/>
        </p:nvSpPr>
        <p:spPr>
          <a:xfrm>
            <a:off x="2699579" y="837582"/>
            <a:ext cx="3575274" cy="369332"/>
          </a:xfrm>
          <a:prstGeom prst="rect">
            <a:avLst/>
          </a:prstGeom>
        </p:spPr>
        <p:txBody>
          <a:bodyPr wrap="none">
            <a:spAutoFit/>
          </a:bodyPr>
          <a:lstStyle/>
          <a:p>
            <a:r>
              <a:rPr lang="ru-RU" b="1" dirty="0" smtClean="0"/>
              <a:t>Путевое отправление (ПО) четное</a:t>
            </a:r>
            <a:endParaRPr lang="ru-RU" b="1" dirty="0"/>
          </a:p>
        </p:txBody>
      </p:sp>
      <p:sp>
        <p:nvSpPr>
          <p:cNvPr id="48" name="Прямоугольник 47"/>
          <p:cNvSpPr/>
          <p:nvPr/>
        </p:nvSpPr>
        <p:spPr>
          <a:xfrm>
            <a:off x="99016" y="4050917"/>
            <a:ext cx="555508" cy="217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5034" y="4042637"/>
            <a:ext cx="585029" cy="369332"/>
          </a:xfrm>
          <a:prstGeom prst="rect">
            <a:avLst/>
          </a:prstGeom>
          <a:noFill/>
        </p:spPr>
        <p:txBody>
          <a:bodyPr wrap="square">
            <a:spAutoFit/>
          </a:bodyPr>
          <a:lstStyle/>
          <a:p>
            <a:r>
              <a:rPr lang="ru-RU" b="1" dirty="0" smtClean="0"/>
              <a:t>3П</a:t>
            </a:r>
            <a:endParaRPr lang="ru-RU" b="1" dirty="0"/>
          </a:p>
        </p:txBody>
      </p:sp>
      <p:sp>
        <p:nvSpPr>
          <p:cNvPr id="50" name="Прямоугольник 49"/>
          <p:cNvSpPr/>
          <p:nvPr/>
        </p:nvSpPr>
        <p:spPr>
          <a:xfrm>
            <a:off x="188104" y="2833660"/>
            <a:ext cx="616440" cy="3204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99016" y="2818361"/>
            <a:ext cx="555508" cy="324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66161" y="2892437"/>
            <a:ext cx="595212" cy="369332"/>
          </a:xfrm>
          <a:prstGeom prst="rect">
            <a:avLst/>
          </a:prstGeom>
          <a:noFill/>
        </p:spPr>
        <p:txBody>
          <a:bodyPr wrap="square">
            <a:spAutoFit/>
          </a:bodyPr>
          <a:lstStyle/>
          <a:p>
            <a:r>
              <a:rPr lang="en-US" b="1" dirty="0" smtClean="0"/>
              <a:t>II</a:t>
            </a:r>
            <a:r>
              <a:rPr lang="ru-RU" b="1" dirty="0" smtClean="0"/>
              <a:t>П</a:t>
            </a:r>
            <a:endParaRPr lang="ru-RU" b="1" dirty="0"/>
          </a:p>
        </p:txBody>
      </p:sp>
      <p:sp>
        <p:nvSpPr>
          <p:cNvPr id="73" name="Прямоугольник 72"/>
          <p:cNvSpPr/>
          <p:nvPr/>
        </p:nvSpPr>
        <p:spPr>
          <a:xfrm>
            <a:off x="114868" y="2339424"/>
            <a:ext cx="442314" cy="275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80587" y="2394315"/>
            <a:ext cx="618806" cy="369332"/>
          </a:xfrm>
          <a:prstGeom prst="rect">
            <a:avLst/>
          </a:prstGeom>
          <a:noFill/>
        </p:spPr>
        <p:txBody>
          <a:bodyPr wrap="square">
            <a:spAutoFit/>
          </a:bodyPr>
          <a:lstStyle/>
          <a:p>
            <a:r>
              <a:rPr lang="ru-RU" b="1" dirty="0" smtClean="0"/>
              <a:t>4П</a:t>
            </a:r>
            <a:endParaRPr lang="ru-RU" b="1" dirty="0"/>
          </a:p>
        </p:txBody>
      </p:sp>
      <p:sp>
        <p:nvSpPr>
          <p:cNvPr id="74" name="Прямоугольник 73"/>
          <p:cNvSpPr/>
          <p:nvPr/>
        </p:nvSpPr>
        <p:spPr>
          <a:xfrm>
            <a:off x="8019100" y="2247478"/>
            <a:ext cx="433132" cy="369332"/>
          </a:xfrm>
          <a:prstGeom prst="rect">
            <a:avLst/>
          </a:prstGeom>
        </p:spPr>
        <p:txBody>
          <a:bodyPr wrap="none">
            <a:spAutoFit/>
          </a:bodyPr>
          <a:lstStyle/>
          <a:p>
            <a:r>
              <a:rPr lang="ru-RU" b="1" dirty="0" smtClean="0"/>
              <a:t>Ч4</a:t>
            </a:r>
            <a:endParaRPr lang="ru-RU" b="1" dirty="0"/>
          </a:p>
        </p:txBody>
      </p:sp>
      <p:sp>
        <p:nvSpPr>
          <p:cNvPr id="75" name="Прямоугольник 74"/>
          <p:cNvSpPr/>
          <p:nvPr/>
        </p:nvSpPr>
        <p:spPr>
          <a:xfrm>
            <a:off x="7869620" y="2698384"/>
            <a:ext cx="486766" cy="369332"/>
          </a:xfrm>
          <a:prstGeom prst="rect">
            <a:avLst/>
          </a:prstGeom>
        </p:spPr>
        <p:txBody>
          <a:bodyPr wrap="square">
            <a:spAutoFit/>
          </a:bodyPr>
          <a:lstStyle/>
          <a:p>
            <a:r>
              <a:rPr lang="ru-RU" b="1" dirty="0" smtClean="0"/>
              <a:t>Ч2</a:t>
            </a:r>
            <a:endParaRPr lang="ru-RU" b="1" dirty="0"/>
          </a:p>
        </p:txBody>
      </p:sp>
      <p:sp>
        <p:nvSpPr>
          <p:cNvPr id="76" name="Прямоугольник 75"/>
          <p:cNvSpPr/>
          <p:nvPr/>
        </p:nvSpPr>
        <p:spPr>
          <a:xfrm>
            <a:off x="8769640" y="4062941"/>
            <a:ext cx="447558" cy="369332"/>
          </a:xfrm>
          <a:prstGeom prst="rect">
            <a:avLst/>
          </a:prstGeom>
        </p:spPr>
        <p:txBody>
          <a:bodyPr wrap="none">
            <a:spAutoFit/>
          </a:bodyPr>
          <a:lstStyle/>
          <a:p>
            <a:r>
              <a:rPr lang="ru-RU" b="1" dirty="0" smtClean="0"/>
              <a:t>3П</a:t>
            </a:r>
            <a:endParaRPr lang="ru-RU" b="1" dirty="0"/>
          </a:p>
        </p:txBody>
      </p:sp>
      <p:sp>
        <p:nvSpPr>
          <p:cNvPr id="77" name="Прямоугольник 76"/>
          <p:cNvSpPr/>
          <p:nvPr/>
        </p:nvSpPr>
        <p:spPr>
          <a:xfrm>
            <a:off x="8797368" y="3517052"/>
            <a:ext cx="391454" cy="369332"/>
          </a:xfrm>
          <a:prstGeom prst="rect">
            <a:avLst/>
          </a:prstGeom>
        </p:spPr>
        <p:txBody>
          <a:bodyPr wrap="none">
            <a:spAutoFit/>
          </a:bodyPr>
          <a:lstStyle/>
          <a:p>
            <a:r>
              <a:rPr lang="en-US" b="1" dirty="0" smtClean="0"/>
              <a:t>I</a:t>
            </a:r>
            <a:r>
              <a:rPr lang="ru-RU" b="1" dirty="0" smtClean="0"/>
              <a:t>П</a:t>
            </a:r>
            <a:endParaRPr lang="ru-RU" b="1" dirty="0"/>
          </a:p>
        </p:txBody>
      </p:sp>
      <p:sp>
        <p:nvSpPr>
          <p:cNvPr id="78" name="Прямоугольник 77"/>
          <p:cNvSpPr/>
          <p:nvPr/>
        </p:nvSpPr>
        <p:spPr>
          <a:xfrm>
            <a:off x="8756746" y="2372186"/>
            <a:ext cx="447558" cy="369332"/>
          </a:xfrm>
          <a:prstGeom prst="rect">
            <a:avLst/>
          </a:prstGeom>
        </p:spPr>
        <p:txBody>
          <a:bodyPr wrap="none">
            <a:spAutoFit/>
          </a:bodyPr>
          <a:lstStyle/>
          <a:p>
            <a:r>
              <a:rPr lang="ru-RU" b="1" dirty="0"/>
              <a:t>4П</a:t>
            </a:r>
          </a:p>
        </p:txBody>
      </p:sp>
      <p:pic>
        <p:nvPicPr>
          <p:cNvPr id="79" name="Picture 4"/>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b="7202"/>
          <a:stretch/>
        </p:blipFill>
        <p:spPr bwMode="auto">
          <a:xfrm>
            <a:off x="9276800" y="2772148"/>
            <a:ext cx="835408" cy="407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0" name="Прямая соединительная линия 79"/>
          <p:cNvCxnSpPr/>
          <p:nvPr/>
        </p:nvCxnSpPr>
        <p:spPr>
          <a:xfrm>
            <a:off x="8820472" y="3144937"/>
            <a:ext cx="1254215" cy="21112"/>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3" name="Прямоугольник 82"/>
          <p:cNvSpPr/>
          <p:nvPr/>
        </p:nvSpPr>
        <p:spPr>
          <a:xfrm>
            <a:off x="3830251" y="2492896"/>
            <a:ext cx="461986" cy="369332"/>
          </a:xfrm>
          <a:prstGeom prst="rect">
            <a:avLst/>
          </a:prstGeom>
        </p:spPr>
        <p:txBody>
          <a:bodyPr wrap="none">
            <a:spAutoFit/>
          </a:bodyPr>
          <a:lstStyle/>
          <a:p>
            <a:r>
              <a:rPr lang="ru-RU" b="1" dirty="0" smtClean="0"/>
              <a:t>ПЧ</a:t>
            </a:r>
            <a:endParaRPr lang="ru-RU" b="1" dirty="0"/>
          </a:p>
        </p:txBody>
      </p:sp>
      <p:sp>
        <p:nvSpPr>
          <p:cNvPr id="84" name="Прямоугольник 83"/>
          <p:cNvSpPr/>
          <p:nvPr/>
        </p:nvSpPr>
        <p:spPr>
          <a:xfrm>
            <a:off x="2928006" y="2549114"/>
            <a:ext cx="316112" cy="369332"/>
          </a:xfrm>
          <a:prstGeom prst="rect">
            <a:avLst/>
          </a:prstGeom>
        </p:spPr>
        <p:txBody>
          <a:bodyPr wrap="none">
            <a:spAutoFit/>
          </a:bodyPr>
          <a:lstStyle/>
          <a:p>
            <a:r>
              <a:rPr lang="ru-RU" b="1" dirty="0" smtClean="0"/>
              <a:t>Ч</a:t>
            </a:r>
            <a:endParaRPr lang="ru-RU" b="1" dirty="0"/>
          </a:p>
        </p:txBody>
      </p:sp>
      <p:sp>
        <p:nvSpPr>
          <p:cNvPr id="81" name="Равнобедренный треугольник 80"/>
          <p:cNvSpPr/>
          <p:nvPr/>
        </p:nvSpPr>
        <p:spPr>
          <a:xfrm>
            <a:off x="6140260" y="3837919"/>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Равнобедренный треугольник 81"/>
          <p:cNvSpPr/>
          <p:nvPr/>
        </p:nvSpPr>
        <p:spPr>
          <a:xfrm rot="10800000">
            <a:off x="3156421" y="2972834"/>
            <a:ext cx="159405" cy="172344"/>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p:cNvSpPr>
            <a:spLocks noGrp="1"/>
          </p:cNvSpPr>
          <p:nvPr>
            <p:ph idx="1"/>
          </p:nvPr>
        </p:nvSpPr>
        <p:spPr>
          <a:xfrm>
            <a:off x="23546" y="4908813"/>
            <a:ext cx="9090549" cy="1793030"/>
          </a:xfrm>
        </p:spPr>
        <p:txBody>
          <a:bodyPr>
            <a:normAutofit/>
          </a:bodyPr>
          <a:lstStyle/>
          <a:p>
            <a:pPr marL="0" indent="0" algn="just">
              <a:buNone/>
            </a:pPr>
            <a:r>
              <a:rPr lang="ru-RU" sz="2000" dirty="0"/>
              <a:t> </a:t>
            </a:r>
            <a:r>
              <a:rPr lang="ru-RU" sz="2000" b="1" u="sng" dirty="0">
                <a:solidFill>
                  <a:srgbClr val="C00000"/>
                </a:solidFill>
              </a:rPr>
              <a:t>При двухпутном </a:t>
            </a:r>
            <a:r>
              <a:rPr lang="ru-RU" sz="2000" b="1" u="sng" dirty="0" smtClean="0">
                <a:solidFill>
                  <a:srgbClr val="C00000"/>
                </a:solidFill>
              </a:rPr>
              <a:t>межстанционном перегоне</a:t>
            </a:r>
            <a:r>
              <a:rPr lang="ru-RU" sz="2000" b="1" dirty="0" smtClean="0">
                <a:solidFill>
                  <a:srgbClr val="C00000"/>
                </a:solidFill>
              </a:rPr>
              <a:t> </a:t>
            </a:r>
            <a:r>
              <a:rPr lang="ru-RU" sz="2000" b="1" dirty="0"/>
              <a:t>по каждому из путей обеспечивается движение</a:t>
            </a:r>
            <a:r>
              <a:rPr lang="ru-RU" sz="2000" dirty="0"/>
              <a:t> </a:t>
            </a:r>
            <a:r>
              <a:rPr lang="ru-RU" sz="2000" b="1" dirty="0">
                <a:solidFill>
                  <a:srgbClr val="002060"/>
                </a:solidFill>
              </a:rPr>
              <a:t>только в одном направлении</a:t>
            </a:r>
            <a:r>
              <a:rPr lang="ru-RU" sz="2000" dirty="0"/>
              <a:t>, которое принимается за </a:t>
            </a:r>
            <a:r>
              <a:rPr lang="ru-RU" sz="2000" dirty="0" smtClean="0"/>
              <a:t>нормальное, </a:t>
            </a:r>
            <a:r>
              <a:rPr lang="ru-RU" sz="2000" dirty="0"/>
              <a:t>поэтому </a:t>
            </a:r>
            <a:r>
              <a:rPr lang="ru-RU" sz="2000" b="1" dirty="0"/>
              <a:t>при ПАБ поезда следует ограждать только с «хвоста</a:t>
            </a:r>
            <a:r>
              <a:rPr lang="ru-RU" sz="2000" b="1" dirty="0" smtClean="0"/>
              <a:t>», </a:t>
            </a:r>
            <a:r>
              <a:rPr lang="ru-RU" sz="2000" dirty="0"/>
              <a:t>так как встречное столкновение исключается. При этом дежурному по станции для того, </a:t>
            </a:r>
            <a:r>
              <a:rPr lang="ru-RU" sz="2000" b="1" dirty="0">
                <a:solidFill>
                  <a:srgbClr val="C00000"/>
                </a:solidFill>
              </a:rPr>
              <a:t>чтобы отправить поезд на перегон, не нужно запрашивать разрешение с соседней станции</a:t>
            </a:r>
            <a:r>
              <a:rPr lang="ru-RU" sz="2000" dirty="0"/>
              <a:t>. </a:t>
            </a:r>
            <a:endParaRPr lang="ru-RU" sz="2000" b="1" dirty="0">
              <a:solidFill>
                <a:srgbClr val="002060"/>
              </a:solidFill>
            </a:endParaRPr>
          </a:p>
        </p:txBody>
      </p:sp>
    </p:spTree>
    <p:extLst>
      <p:ext uri="{BB962C8B-B14F-4D97-AF65-F5344CB8AC3E}">
        <p14:creationId xmlns:p14="http://schemas.microsoft.com/office/powerpoint/2010/main" val="236412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9"/>
                                        </p:tgtEl>
                                        <p:attrNameLst>
                                          <p:attrName>fillcolor</p:attrName>
                                        </p:attrNameLst>
                                      </p:cBhvr>
                                      <p:to>
                                        <a:srgbClr val="009900"/>
                                      </p:to>
                                    </p:animClr>
                                    <p:set>
                                      <p:cBhvr>
                                        <p:cTn id="7" dur="500" fill="hold"/>
                                        <p:tgtEl>
                                          <p:spTgt spid="9"/>
                                        </p:tgtEl>
                                        <p:attrNameLst>
                                          <p:attrName>fill.type</p:attrName>
                                        </p:attrNameLst>
                                      </p:cBhvr>
                                      <p:to>
                                        <p:strVal val="solid"/>
                                      </p:to>
                                    </p:set>
                                    <p:set>
                                      <p:cBhvr>
                                        <p:cTn id="8" dur="500" fill="hold"/>
                                        <p:tgtEl>
                                          <p:spTgt spid="9"/>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9"/>
                                        </p:tgtEl>
                                        <p:attrNameLst>
                                          <p:attrName>fillcolor</p:attrName>
                                        </p:attrNameLst>
                                      </p:cBhvr>
                                      <p:to>
                                        <a:srgbClr val="990000"/>
                                      </p:to>
                                    </p:animClr>
                                    <p:set>
                                      <p:cBhvr>
                                        <p:cTn id="11" dur="500" fill="hold"/>
                                        <p:tgtEl>
                                          <p:spTgt spid="9"/>
                                        </p:tgtEl>
                                        <p:attrNameLst>
                                          <p:attrName>fill.type</p:attrName>
                                        </p:attrNameLst>
                                      </p:cBhvr>
                                      <p:to>
                                        <p:strVal val="solid"/>
                                      </p:to>
                                    </p:set>
                                    <p:set>
                                      <p:cBhvr>
                                        <p:cTn id="12" dur="500" fill="hold"/>
                                        <p:tgtEl>
                                          <p:spTgt spid="9"/>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9"/>
                                        </p:tgtEl>
                                        <p:attrNameLst>
                                          <p:attrName>fillcolor</p:attrName>
                                        </p:attrNameLst>
                                      </p:cBhvr>
                                      <p:to>
                                        <a:schemeClr val="accent1"/>
                                      </p:to>
                                    </p:animClr>
                                    <p:set>
                                      <p:cBhvr>
                                        <p:cTn id="15" dur="500" fill="hold"/>
                                        <p:tgtEl>
                                          <p:spTgt spid="9"/>
                                        </p:tgtEl>
                                        <p:attrNameLst>
                                          <p:attrName>fill.type</p:attrName>
                                        </p:attrNameLst>
                                      </p:cBhvr>
                                      <p:to>
                                        <p:strVal val="solid"/>
                                      </p:to>
                                    </p:set>
                                    <p:set>
                                      <p:cBhvr>
                                        <p:cTn id="16" dur="500" fill="hold"/>
                                        <p:tgtEl>
                                          <p:spTgt spid="9"/>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17"/>
                                        </p:tgtEl>
                                        <p:attrNameLst>
                                          <p:attrName>fillcolor</p:attrName>
                                        </p:attrNameLst>
                                      </p:cBhvr>
                                      <p:to>
                                        <a:srgbClr val="009900"/>
                                      </p:to>
                                    </p:animClr>
                                    <p:set>
                                      <p:cBhvr>
                                        <p:cTn id="20" dur="500" fill="hold"/>
                                        <p:tgtEl>
                                          <p:spTgt spid="17"/>
                                        </p:tgtEl>
                                        <p:attrNameLst>
                                          <p:attrName>fill.type</p:attrName>
                                        </p:attrNameLst>
                                      </p:cBhvr>
                                      <p:to>
                                        <p:strVal val="solid"/>
                                      </p:to>
                                    </p:set>
                                    <p:set>
                                      <p:cBhvr>
                                        <p:cTn id="21" dur="500" fill="hold"/>
                                        <p:tgtEl>
                                          <p:spTgt spid="17"/>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17"/>
                                        </p:tgtEl>
                                        <p:attrNameLst>
                                          <p:attrName>fillcolor</p:attrName>
                                        </p:attrNameLst>
                                      </p:cBhvr>
                                      <p:to>
                                        <a:srgbClr val="990000"/>
                                      </p:to>
                                    </p:animClr>
                                    <p:set>
                                      <p:cBhvr>
                                        <p:cTn id="24" dur="500" fill="hold"/>
                                        <p:tgtEl>
                                          <p:spTgt spid="17"/>
                                        </p:tgtEl>
                                        <p:attrNameLst>
                                          <p:attrName>fill.type</p:attrName>
                                        </p:attrNameLst>
                                      </p:cBhvr>
                                      <p:to>
                                        <p:strVal val="solid"/>
                                      </p:to>
                                    </p:set>
                                    <p:set>
                                      <p:cBhvr>
                                        <p:cTn id="25" dur="500" fill="hold"/>
                                        <p:tgtEl>
                                          <p:spTgt spid="17"/>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17"/>
                                        </p:tgtEl>
                                        <p:attrNameLst>
                                          <p:attrName>fillcolor</p:attrName>
                                        </p:attrNameLst>
                                      </p:cBhvr>
                                      <p:to>
                                        <a:schemeClr val="accent1"/>
                                      </p:to>
                                    </p:animClr>
                                    <p:set>
                                      <p:cBhvr>
                                        <p:cTn id="28" dur="500" fill="hold"/>
                                        <p:tgtEl>
                                          <p:spTgt spid="17"/>
                                        </p:tgtEl>
                                        <p:attrNameLst>
                                          <p:attrName>fill.type</p:attrName>
                                        </p:attrNameLst>
                                      </p:cBhvr>
                                      <p:to>
                                        <p:strVal val="solid"/>
                                      </p:to>
                                    </p:set>
                                    <p:set>
                                      <p:cBhvr>
                                        <p:cTn id="29" dur="500" fill="hold"/>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034" y="4762752"/>
            <a:ext cx="9106996" cy="2095248"/>
          </a:xfrm>
        </p:spPr>
        <p:txBody>
          <a:bodyPr>
            <a:normAutofit lnSpcReduction="10000"/>
          </a:bodyPr>
          <a:lstStyle/>
          <a:p>
            <a:pPr marL="0" indent="0" algn="just">
              <a:buNone/>
            </a:pPr>
            <a:r>
              <a:rPr lang="ru-RU" sz="2000" b="1" dirty="0">
                <a:solidFill>
                  <a:srgbClr val="002060"/>
                </a:solidFill>
              </a:rPr>
              <a:t>После отправления поезда на перегон </a:t>
            </a:r>
            <a:r>
              <a:rPr lang="ru-RU" sz="2000" dirty="0"/>
              <a:t>выходной светофор перекрывается на запрещающий и он не может быть открыт до тех пор, пока с соседней станции не будет получен сигнал о том, что поезд прибыл в полном составе. </a:t>
            </a:r>
            <a:r>
              <a:rPr lang="ru-RU" sz="2000" b="1" dirty="0">
                <a:solidFill>
                  <a:srgbClr val="002060"/>
                </a:solidFill>
              </a:rPr>
              <a:t>Такая система ПАБ называется односторонней.   </a:t>
            </a:r>
          </a:p>
          <a:p>
            <a:pPr marL="0" indent="0" algn="just">
              <a:buNone/>
            </a:pPr>
            <a:r>
              <a:rPr lang="ru-RU" sz="2000" dirty="0" smtClean="0"/>
              <a:t> </a:t>
            </a:r>
            <a:r>
              <a:rPr lang="ru-RU" sz="2000" b="1" dirty="0">
                <a:solidFill>
                  <a:srgbClr val="002060"/>
                </a:solidFill>
              </a:rPr>
              <a:t>Убедившись в прибытии поезда на станцию </a:t>
            </a:r>
            <a:r>
              <a:rPr lang="ru-RU" sz="2000" b="1" dirty="0">
                <a:solidFill>
                  <a:srgbClr val="C00000"/>
                </a:solidFill>
              </a:rPr>
              <a:t>в полном составе</a:t>
            </a:r>
            <a:r>
              <a:rPr lang="ru-RU" sz="2000" dirty="0"/>
              <a:t>, ДСП станции подает на станцию отправления блокировочный сигнал прибытия, а также по телефону извещает ДСП станции отправления о времени прибытия поезда.</a:t>
            </a:r>
          </a:p>
        </p:txBody>
      </p:sp>
      <p:pic>
        <p:nvPicPr>
          <p:cNvPr id="4" name="Рисунок 3"/>
          <p:cNvPicPr>
            <a:picLocks noChangeAspect="1"/>
          </p:cNvPicPr>
          <p:nvPr/>
        </p:nvPicPr>
        <p:blipFill rotWithShape="1">
          <a:blip r:embed="rId2"/>
          <a:srcRect b="4082"/>
          <a:stretch/>
        </p:blipFill>
        <p:spPr>
          <a:xfrm>
            <a:off x="86348" y="2155278"/>
            <a:ext cx="8803387" cy="2520280"/>
          </a:xfrm>
          <a:prstGeom prst="rect">
            <a:avLst/>
          </a:prstGeom>
        </p:spPr>
      </p:pic>
      <p:sp>
        <p:nvSpPr>
          <p:cNvPr id="5" name="Заголовок 4"/>
          <p:cNvSpPr txBox="1">
            <a:spLocks/>
          </p:cNvSpPr>
          <p:nvPr/>
        </p:nvSpPr>
        <p:spPr>
          <a:xfrm>
            <a:off x="457199" y="14988"/>
            <a:ext cx="8229600" cy="4900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pic>
        <p:nvPicPr>
          <p:cNvPr id="6" name="Рисунок 5"/>
          <p:cNvPicPr>
            <a:picLocks noChangeAspect="1"/>
          </p:cNvPicPr>
          <p:nvPr/>
        </p:nvPicPr>
        <p:blipFill rotWithShape="1">
          <a:blip r:embed="rId3"/>
          <a:srcRect l="3243" t="21651" r="56152" b="39500"/>
          <a:stretch/>
        </p:blipFill>
        <p:spPr>
          <a:xfrm>
            <a:off x="35496" y="505054"/>
            <a:ext cx="1709286" cy="1788491"/>
          </a:xfrm>
          <a:prstGeom prst="rect">
            <a:avLst/>
          </a:prstGeom>
        </p:spPr>
      </p:pic>
      <p:sp>
        <p:nvSpPr>
          <p:cNvPr id="9" name="Прямоугольник 8"/>
          <p:cNvSpPr/>
          <p:nvPr/>
        </p:nvSpPr>
        <p:spPr>
          <a:xfrm>
            <a:off x="188104" y="2096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10" name="Прямоугольник 9"/>
          <p:cNvSpPr/>
          <p:nvPr/>
        </p:nvSpPr>
        <p:spPr>
          <a:xfrm>
            <a:off x="1115616" y="578348"/>
            <a:ext cx="576064" cy="4107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400" b="1" u="sng" dirty="0" smtClean="0">
                <a:solidFill>
                  <a:schemeClr val="tx1"/>
                </a:solidFill>
              </a:rPr>
              <a:t>Ст. А</a:t>
            </a:r>
            <a:endParaRPr lang="ru-RU" sz="1400" b="1" u="sng" dirty="0">
              <a:solidFill>
                <a:schemeClr val="tx1"/>
              </a:solidFill>
            </a:endParaRPr>
          </a:p>
        </p:txBody>
      </p:sp>
      <p:sp>
        <p:nvSpPr>
          <p:cNvPr id="11" name="Прямоугольник 10"/>
          <p:cNvSpPr/>
          <p:nvPr/>
        </p:nvSpPr>
        <p:spPr>
          <a:xfrm>
            <a:off x="1115616" y="2293545"/>
            <a:ext cx="720080" cy="199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611560" y="3192003"/>
            <a:ext cx="648072" cy="5970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1115616" y="3429000"/>
            <a:ext cx="451584"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Рисунок 13"/>
          <p:cNvPicPr>
            <a:picLocks noChangeAspect="1"/>
          </p:cNvPicPr>
          <p:nvPr/>
        </p:nvPicPr>
        <p:blipFill rotWithShape="1">
          <a:blip r:embed="rId4"/>
          <a:srcRect l="8313" t="9952" b="26485"/>
          <a:stretch/>
        </p:blipFill>
        <p:spPr>
          <a:xfrm rot="10800000">
            <a:off x="1216553" y="4431562"/>
            <a:ext cx="950253" cy="288032"/>
          </a:xfrm>
          <a:prstGeom prst="rect">
            <a:avLst/>
          </a:prstGeom>
        </p:spPr>
      </p:pic>
      <p:sp>
        <p:nvSpPr>
          <p:cNvPr id="8" name="Блок-схема: узел 7"/>
          <p:cNvSpPr/>
          <p:nvPr/>
        </p:nvSpPr>
        <p:spPr>
          <a:xfrm>
            <a:off x="1850447" y="4474720"/>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Блок-схема: узел 6"/>
          <p:cNvSpPr/>
          <p:nvPr/>
        </p:nvSpPr>
        <p:spPr>
          <a:xfrm>
            <a:off x="1606362" y="4463432"/>
            <a:ext cx="229334" cy="234144"/>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5" name="Рисунок 14"/>
          <p:cNvPicPr>
            <a:picLocks noChangeAspect="1"/>
          </p:cNvPicPr>
          <p:nvPr/>
        </p:nvPicPr>
        <p:blipFill rotWithShape="1">
          <a:blip r:embed="rId4"/>
          <a:srcRect l="8313" t="9952" b="26485"/>
          <a:stretch/>
        </p:blipFill>
        <p:spPr>
          <a:xfrm rot="10800000">
            <a:off x="877652" y="3944873"/>
            <a:ext cx="950253" cy="288032"/>
          </a:xfrm>
          <a:prstGeom prst="rect">
            <a:avLst/>
          </a:prstGeom>
        </p:spPr>
      </p:pic>
      <p:pic>
        <p:nvPicPr>
          <p:cNvPr id="16" name="Рисунок 15"/>
          <p:cNvPicPr>
            <a:picLocks noChangeAspect="1"/>
          </p:cNvPicPr>
          <p:nvPr/>
        </p:nvPicPr>
        <p:blipFill rotWithShape="1">
          <a:blip r:embed="rId5"/>
          <a:srcRect l="57382" r="3247"/>
          <a:stretch/>
        </p:blipFill>
        <p:spPr>
          <a:xfrm>
            <a:off x="7492999" y="488798"/>
            <a:ext cx="1621097" cy="1792046"/>
          </a:xfrm>
          <a:prstGeom prst="rect">
            <a:avLst/>
          </a:prstGeom>
        </p:spPr>
      </p:pic>
      <p:sp>
        <p:nvSpPr>
          <p:cNvPr id="17" name="Прямоугольник 16"/>
          <p:cNvSpPr/>
          <p:nvPr/>
        </p:nvSpPr>
        <p:spPr>
          <a:xfrm>
            <a:off x="7613999" y="2096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18" name="Прямоугольник 17"/>
          <p:cNvSpPr/>
          <p:nvPr/>
        </p:nvSpPr>
        <p:spPr>
          <a:xfrm>
            <a:off x="6588224" y="2280844"/>
            <a:ext cx="648072" cy="3560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832575" y="4378234"/>
            <a:ext cx="447558" cy="369332"/>
          </a:xfrm>
          <a:prstGeom prst="rect">
            <a:avLst/>
          </a:prstGeom>
          <a:solidFill>
            <a:schemeClr val="bg1"/>
          </a:solidFill>
        </p:spPr>
        <p:txBody>
          <a:bodyPr wrap="none">
            <a:spAutoFit/>
          </a:bodyPr>
          <a:lstStyle/>
          <a:p>
            <a:r>
              <a:rPr lang="ru-RU" b="1" dirty="0"/>
              <a:t>Н3</a:t>
            </a:r>
          </a:p>
        </p:txBody>
      </p:sp>
      <p:sp>
        <p:nvSpPr>
          <p:cNvPr id="20" name="Прямоугольник 19"/>
          <p:cNvSpPr/>
          <p:nvPr/>
        </p:nvSpPr>
        <p:spPr>
          <a:xfrm>
            <a:off x="628447" y="3898971"/>
            <a:ext cx="447558" cy="369332"/>
          </a:xfrm>
          <a:prstGeom prst="rect">
            <a:avLst/>
          </a:prstGeom>
        </p:spPr>
        <p:txBody>
          <a:bodyPr wrap="none">
            <a:spAutoFit/>
          </a:bodyPr>
          <a:lstStyle/>
          <a:p>
            <a:r>
              <a:rPr lang="ru-RU" b="1" dirty="0" smtClean="0"/>
              <a:t>Н1</a:t>
            </a:r>
            <a:endParaRPr lang="ru-RU" b="1" dirty="0"/>
          </a:p>
        </p:txBody>
      </p:sp>
      <p:sp>
        <p:nvSpPr>
          <p:cNvPr id="21" name="Блок-схема: узел 20"/>
          <p:cNvSpPr/>
          <p:nvPr/>
        </p:nvSpPr>
        <p:spPr>
          <a:xfrm>
            <a:off x="1509893" y="3966949"/>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Блок-схема: узел 21"/>
          <p:cNvSpPr/>
          <p:nvPr/>
        </p:nvSpPr>
        <p:spPr>
          <a:xfrm>
            <a:off x="1261011" y="395894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Прямоугольник 22"/>
          <p:cNvSpPr/>
          <p:nvPr/>
        </p:nvSpPr>
        <p:spPr>
          <a:xfrm>
            <a:off x="3260018" y="3874680"/>
            <a:ext cx="1512168" cy="57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3547" y="3415418"/>
            <a:ext cx="604900" cy="369332"/>
          </a:xfrm>
          <a:prstGeom prst="rect">
            <a:avLst/>
          </a:prstGeom>
          <a:solidFill>
            <a:schemeClr val="bg1"/>
          </a:solidFill>
        </p:spPr>
        <p:txBody>
          <a:bodyPr wrap="square">
            <a:spAutoFit/>
          </a:bodyPr>
          <a:lstStyle/>
          <a:p>
            <a:r>
              <a:rPr lang="ru-RU" b="1" dirty="0" smtClean="0"/>
              <a:t>1П</a:t>
            </a:r>
            <a:endParaRPr lang="ru-RU" b="1" dirty="0"/>
          </a:p>
        </p:txBody>
      </p:sp>
      <p:sp>
        <p:nvSpPr>
          <p:cNvPr id="31" name="Прямоугольник 30"/>
          <p:cNvSpPr/>
          <p:nvPr/>
        </p:nvSpPr>
        <p:spPr>
          <a:xfrm>
            <a:off x="4596469" y="4090145"/>
            <a:ext cx="2088233" cy="393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2" name="Рисунок 31"/>
          <p:cNvPicPr>
            <a:picLocks noChangeAspect="1"/>
          </p:cNvPicPr>
          <p:nvPr/>
        </p:nvPicPr>
        <p:blipFill rotWithShape="1">
          <a:blip r:embed="rId4"/>
          <a:srcRect l="8313" t="9952" b="26485"/>
          <a:stretch/>
        </p:blipFill>
        <p:spPr>
          <a:xfrm rot="10800000">
            <a:off x="5522253" y="4062384"/>
            <a:ext cx="950253" cy="288032"/>
          </a:xfrm>
          <a:prstGeom prst="rect">
            <a:avLst/>
          </a:prstGeom>
        </p:spPr>
      </p:pic>
      <p:pic>
        <p:nvPicPr>
          <p:cNvPr id="33" name="Рисунок 32"/>
          <p:cNvPicPr>
            <a:picLocks noChangeAspect="1"/>
          </p:cNvPicPr>
          <p:nvPr/>
        </p:nvPicPr>
        <p:blipFill rotWithShape="1">
          <a:blip r:embed="rId4"/>
          <a:srcRect l="8313" t="9952" b="26485"/>
          <a:stretch/>
        </p:blipFill>
        <p:spPr>
          <a:xfrm rot="10800000">
            <a:off x="4550879" y="4050917"/>
            <a:ext cx="950253" cy="288032"/>
          </a:xfrm>
          <a:prstGeom prst="rect">
            <a:avLst/>
          </a:prstGeom>
        </p:spPr>
      </p:pic>
      <p:sp>
        <p:nvSpPr>
          <p:cNvPr id="29" name="Прямоугольник 28"/>
          <p:cNvSpPr/>
          <p:nvPr/>
        </p:nvSpPr>
        <p:spPr>
          <a:xfrm>
            <a:off x="4249835" y="4010267"/>
            <a:ext cx="476412" cy="369332"/>
          </a:xfrm>
          <a:prstGeom prst="rect">
            <a:avLst/>
          </a:prstGeom>
        </p:spPr>
        <p:txBody>
          <a:bodyPr wrap="none">
            <a:spAutoFit/>
          </a:bodyPr>
          <a:lstStyle/>
          <a:p>
            <a:r>
              <a:rPr lang="ru-RU" b="1" dirty="0" smtClean="0"/>
              <a:t>ПН</a:t>
            </a:r>
            <a:endParaRPr lang="ru-RU" b="1" dirty="0"/>
          </a:p>
        </p:txBody>
      </p:sp>
      <p:sp>
        <p:nvSpPr>
          <p:cNvPr id="30" name="Прямоугольник 29"/>
          <p:cNvSpPr/>
          <p:nvPr/>
        </p:nvSpPr>
        <p:spPr>
          <a:xfrm>
            <a:off x="5373227" y="4014132"/>
            <a:ext cx="330540" cy="369332"/>
          </a:xfrm>
          <a:prstGeom prst="rect">
            <a:avLst/>
          </a:prstGeom>
        </p:spPr>
        <p:txBody>
          <a:bodyPr wrap="none">
            <a:spAutoFit/>
          </a:bodyPr>
          <a:lstStyle/>
          <a:p>
            <a:r>
              <a:rPr lang="ru-RU" b="1" dirty="0" smtClean="0"/>
              <a:t>Н</a:t>
            </a:r>
            <a:endParaRPr lang="ru-RU" b="1" dirty="0"/>
          </a:p>
        </p:txBody>
      </p:sp>
      <p:sp>
        <p:nvSpPr>
          <p:cNvPr id="34" name="Прямоугольник 33"/>
          <p:cNvSpPr/>
          <p:nvPr/>
        </p:nvSpPr>
        <p:spPr>
          <a:xfrm>
            <a:off x="2411595" y="2396670"/>
            <a:ext cx="3557322" cy="4765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4660423" y="2873188"/>
            <a:ext cx="935364" cy="2808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6" name="Рисунок 35"/>
          <p:cNvPicPr>
            <a:picLocks noChangeAspect="1"/>
          </p:cNvPicPr>
          <p:nvPr/>
        </p:nvPicPr>
        <p:blipFill rotWithShape="1">
          <a:blip r:embed="rId4"/>
          <a:srcRect l="8313" t="9952" b="26485"/>
          <a:stretch/>
        </p:blipFill>
        <p:spPr>
          <a:xfrm>
            <a:off x="2187234" y="2581586"/>
            <a:ext cx="950253" cy="288032"/>
          </a:xfrm>
          <a:prstGeom prst="rect">
            <a:avLst/>
          </a:prstGeom>
        </p:spPr>
      </p:pic>
      <p:pic>
        <p:nvPicPr>
          <p:cNvPr id="37" name="Рисунок 36"/>
          <p:cNvPicPr>
            <a:picLocks noChangeAspect="1"/>
          </p:cNvPicPr>
          <p:nvPr/>
        </p:nvPicPr>
        <p:blipFill rotWithShape="1">
          <a:blip r:embed="rId4"/>
          <a:srcRect l="8313" t="9952" b="26485"/>
          <a:stretch/>
        </p:blipFill>
        <p:spPr>
          <a:xfrm>
            <a:off x="3068205" y="2550135"/>
            <a:ext cx="950253" cy="288032"/>
          </a:xfrm>
          <a:prstGeom prst="rect">
            <a:avLst/>
          </a:prstGeom>
        </p:spPr>
      </p:pic>
      <p:pic>
        <p:nvPicPr>
          <p:cNvPr id="38" name="Рисунок 37"/>
          <p:cNvPicPr>
            <a:picLocks noChangeAspect="1"/>
          </p:cNvPicPr>
          <p:nvPr/>
        </p:nvPicPr>
        <p:blipFill rotWithShape="1">
          <a:blip r:embed="rId4"/>
          <a:srcRect l="8313" t="9952" b="26485"/>
          <a:stretch/>
        </p:blipFill>
        <p:spPr>
          <a:xfrm>
            <a:off x="7123712" y="2755100"/>
            <a:ext cx="950253" cy="288032"/>
          </a:xfrm>
          <a:prstGeom prst="rect">
            <a:avLst/>
          </a:prstGeom>
        </p:spPr>
      </p:pic>
      <p:cxnSp>
        <p:nvCxnSpPr>
          <p:cNvPr id="41" name="Прямая соединительная линия 40"/>
          <p:cNvCxnSpPr/>
          <p:nvPr/>
        </p:nvCxnSpPr>
        <p:spPr>
          <a:xfrm>
            <a:off x="8222705" y="2660771"/>
            <a:ext cx="891391" cy="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2" name="Прямоугольник 41"/>
          <p:cNvSpPr/>
          <p:nvPr/>
        </p:nvSpPr>
        <p:spPr>
          <a:xfrm>
            <a:off x="7794730" y="2339424"/>
            <a:ext cx="928048" cy="2880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Прямоугольник 42"/>
          <p:cNvSpPr/>
          <p:nvPr/>
        </p:nvSpPr>
        <p:spPr>
          <a:xfrm>
            <a:off x="8028384" y="2869618"/>
            <a:ext cx="658415" cy="2733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Прямоугольник 43"/>
          <p:cNvSpPr/>
          <p:nvPr/>
        </p:nvSpPr>
        <p:spPr>
          <a:xfrm>
            <a:off x="8028384" y="3490521"/>
            <a:ext cx="640016" cy="294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Прямоугольник 44"/>
          <p:cNvSpPr/>
          <p:nvPr/>
        </p:nvSpPr>
        <p:spPr>
          <a:xfrm>
            <a:off x="8028384" y="4062384"/>
            <a:ext cx="640016" cy="224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9" name="Рисунок 38"/>
          <p:cNvPicPr>
            <a:picLocks noChangeAspect="1"/>
          </p:cNvPicPr>
          <p:nvPr/>
        </p:nvPicPr>
        <p:blipFill rotWithShape="1">
          <a:blip r:embed="rId4"/>
          <a:srcRect l="8313" t="9952" b="26485"/>
          <a:stretch/>
        </p:blipFill>
        <p:spPr>
          <a:xfrm>
            <a:off x="7220694" y="2293737"/>
            <a:ext cx="950253" cy="288032"/>
          </a:xfrm>
          <a:prstGeom prst="rect">
            <a:avLst/>
          </a:prstGeom>
        </p:spPr>
      </p:pic>
      <p:cxnSp>
        <p:nvCxnSpPr>
          <p:cNvPr id="47" name="Прямая соединительная линия 46"/>
          <p:cNvCxnSpPr/>
          <p:nvPr/>
        </p:nvCxnSpPr>
        <p:spPr>
          <a:xfrm>
            <a:off x="8215224" y="3163134"/>
            <a:ext cx="943149"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9" name="Прямая соединительная линия 48"/>
          <p:cNvCxnSpPr/>
          <p:nvPr/>
        </p:nvCxnSpPr>
        <p:spPr>
          <a:xfrm>
            <a:off x="8103869" y="4338949"/>
            <a:ext cx="1040131"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a:off x="8103869" y="3820656"/>
            <a:ext cx="1040131"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2" name="Блок-схема: узел 51"/>
          <p:cNvSpPr/>
          <p:nvPr/>
        </p:nvSpPr>
        <p:spPr>
          <a:xfrm>
            <a:off x="2273737" y="2615032"/>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2510566" y="262746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3400631" y="259951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3153729" y="2584217"/>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5184628" y="4077861"/>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4935642" y="406812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6164404" y="4094917"/>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5924510" y="407786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Блок-схема: узел 59"/>
          <p:cNvSpPr/>
          <p:nvPr/>
        </p:nvSpPr>
        <p:spPr>
          <a:xfrm>
            <a:off x="7542602" y="233078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Блок-схема: узел 60"/>
          <p:cNvSpPr/>
          <p:nvPr/>
        </p:nvSpPr>
        <p:spPr>
          <a:xfrm>
            <a:off x="7446078" y="278151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7301962" y="232068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7212614" y="2772148"/>
            <a:ext cx="229334" cy="234144"/>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6" name="Рисунок 65"/>
          <p:cNvPicPr>
            <a:picLocks noChangeAspect="1"/>
          </p:cNvPicPr>
          <p:nvPr/>
        </p:nvPicPr>
        <p:blipFill>
          <a:blip r:embed="rId6"/>
          <a:stretch>
            <a:fillRect/>
          </a:stretch>
        </p:blipFill>
        <p:spPr>
          <a:xfrm>
            <a:off x="6472506" y="3484421"/>
            <a:ext cx="883364" cy="306427"/>
          </a:xfrm>
          <a:prstGeom prst="rect">
            <a:avLst/>
          </a:prstGeom>
        </p:spPr>
      </p:pic>
      <p:pic>
        <p:nvPicPr>
          <p:cNvPr id="67"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5019" y="1701370"/>
            <a:ext cx="5445293" cy="31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8800" y="1170051"/>
            <a:ext cx="5471512" cy="258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Прямоугольник 47"/>
          <p:cNvSpPr/>
          <p:nvPr/>
        </p:nvSpPr>
        <p:spPr>
          <a:xfrm>
            <a:off x="99016" y="4050917"/>
            <a:ext cx="555508" cy="217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45034" y="4042637"/>
            <a:ext cx="585029" cy="369332"/>
          </a:xfrm>
          <a:prstGeom prst="rect">
            <a:avLst/>
          </a:prstGeom>
          <a:noFill/>
        </p:spPr>
        <p:txBody>
          <a:bodyPr wrap="square">
            <a:spAutoFit/>
          </a:bodyPr>
          <a:lstStyle/>
          <a:p>
            <a:r>
              <a:rPr lang="ru-RU" b="1" dirty="0" smtClean="0"/>
              <a:t>3П</a:t>
            </a:r>
            <a:endParaRPr lang="ru-RU" b="1" dirty="0"/>
          </a:p>
        </p:txBody>
      </p:sp>
      <p:sp>
        <p:nvSpPr>
          <p:cNvPr id="50" name="Прямоугольник 49"/>
          <p:cNvSpPr/>
          <p:nvPr/>
        </p:nvSpPr>
        <p:spPr>
          <a:xfrm>
            <a:off x="188104" y="2833660"/>
            <a:ext cx="616440" cy="3204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Прямоугольник 71"/>
          <p:cNvSpPr/>
          <p:nvPr/>
        </p:nvSpPr>
        <p:spPr>
          <a:xfrm>
            <a:off x="99016" y="2818361"/>
            <a:ext cx="555508" cy="324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a:off x="-66161" y="2892437"/>
            <a:ext cx="595212" cy="369332"/>
          </a:xfrm>
          <a:prstGeom prst="rect">
            <a:avLst/>
          </a:prstGeom>
          <a:noFill/>
        </p:spPr>
        <p:txBody>
          <a:bodyPr wrap="square">
            <a:spAutoFit/>
          </a:bodyPr>
          <a:lstStyle/>
          <a:p>
            <a:r>
              <a:rPr lang="en-US" b="1" dirty="0" smtClean="0"/>
              <a:t>II</a:t>
            </a:r>
            <a:r>
              <a:rPr lang="ru-RU" b="1" dirty="0" smtClean="0"/>
              <a:t>П</a:t>
            </a:r>
            <a:endParaRPr lang="ru-RU" b="1" dirty="0"/>
          </a:p>
        </p:txBody>
      </p:sp>
      <p:sp>
        <p:nvSpPr>
          <p:cNvPr id="73" name="Прямоугольник 72"/>
          <p:cNvSpPr/>
          <p:nvPr/>
        </p:nvSpPr>
        <p:spPr>
          <a:xfrm>
            <a:off x="114868" y="2339424"/>
            <a:ext cx="442314" cy="2756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80587" y="2394315"/>
            <a:ext cx="618806" cy="369332"/>
          </a:xfrm>
          <a:prstGeom prst="rect">
            <a:avLst/>
          </a:prstGeom>
          <a:noFill/>
        </p:spPr>
        <p:txBody>
          <a:bodyPr wrap="square">
            <a:spAutoFit/>
          </a:bodyPr>
          <a:lstStyle/>
          <a:p>
            <a:r>
              <a:rPr lang="ru-RU" b="1" dirty="0" smtClean="0"/>
              <a:t>4П</a:t>
            </a:r>
            <a:endParaRPr lang="ru-RU" b="1" dirty="0"/>
          </a:p>
        </p:txBody>
      </p:sp>
      <p:sp>
        <p:nvSpPr>
          <p:cNvPr id="74" name="Прямоугольник 73"/>
          <p:cNvSpPr/>
          <p:nvPr/>
        </p:nvSpPr>
        <p:spPr>
          <a:xfrm>
            <a:off x="8019100" y="2247478"/>
            <a:ext cx="433132" cy="369332"/>
          </a:xfrm>
          <a:prstGeom prst="rect">
            <a:avLst/>
          </a:prstGeom>
        </p:spPr>
        <p:txBody>
          <a:bodyPr wrap="none">
            <a:spAutoFit/>
          </a:bodyPr>
          <a:lstStyle/>
          <a:p>
            <a:r>
              <a:rPr lang="ru-RU" b="1" dirty="0" smtClean="0"/>
              <a:t>Ч4</a:t>
            </a:r>
            <a:endParaRPr lang="ru-RU" b="1" dirty="0"/>
          </a:p>
        </p:txBody>
      </p:sp>
      <p:sp>
        <p:nvSpPr>
          <p:cNvPr id="75" name="Прямоугольник 74"/>
          <p:cNvSpPr/>
          <p:nvPr/>
        </p:nvSpPr>
        <p:spPr>
          <a:xfrm>
            <a:off x="7869620" y="2698384"/>
            <a:ext cx="486766" cy="369332"/>
          </a:xfrm>
          <a:prstGeom prst="rect">
            <a:avLst/>
          </a:prstGeom>
        </p:spPr>
        <p:txBody>
          <a:bodyPr wrap="square">
            <a:spAutoFit/>
          </a:bodyPr>
          <a:lstStyle/>
          <a:p>
            <a:r>
              <a:rPr lang="ru-RU" b="1" dirty="0" smtClean="0"/>
              <a:t>Ч2</a:t>
            </a:r>
            <a:endParaRPr lang="ru-RU" b="1" dirty="0"/>
          </a:p>
        </p:txBody>
      </p:sp>
      <p:sp>
        <p:nvSpPr>
          <p:cNvPr id="76" name="Прямоугольник 75"/>
          <p:cNvSpPr/>
          <p:nvPr/>
        </p:nvSpPr>
        <p:spPr>
          <a:xfrm>
            <a:off x="8769640" y="4062941"/>
            <a:ext cx="447558" cy="369332"/>
          </a:xfrm>
          <a:prstGeom prst="rect">
            <a:avLst/>
          </a:prstGeom>
        </p:spPr>
        <p:txBody>
          <a:bodyPr wrap="none">
            <a:spAutoFit/>
          </a:bodyPr>
          <a:lstStyle/>
          <a:p>
            <a:r>
              <a:rPr lang="ru-RU" b="1" dirty="0" smtClean="0"/>
              <a:t>3П</a:t>
            </a:r>
            <a:endParaRPr lang="ru-RU" b="1" dirty="0"/>
          </a:p>
        </p:txBody>
      </p:sp>
      <p:sp>
        <p:nvSpPr>
          <p:cNvPr id="77" name="Прямоугольник 76"/>
          <p:cNvSpPr/>
          <p:nvPr/>
        </p:nvSpPr>
        <p:spPr>
          <a:xfrm>
            <a:off x="8797368" y="3517052"/>
            <a:ext cx="391454" cy="369332"/>
          </a:xfrm>
          <a:prstGeom prst="rect">
            <a:avLst/>
          </a:prstGeom>
        </p:spPr>
        <p:txBody>
          <a:bodyPr wrap="none">
            <a:spAutoFit/>
          </a:bodyPr>
          <a:lstStyle/>
          <a:p>
            <a:r>
              <a:rPr lang="en-US" b="1" dirty="0" smtClean="0"/>
              <a:t>I</a:t>
            </a:r>
            <a:r>
              <a:rPr lang="ru-RU" b="1" dirty="0" smtClean="0"/>
              <a:t>П</a:t>
            </a:r>
            <a:endParaRPr lang="ru-RU" b="1" dirty="0"/>
          </a:p>
        </p:txBody>
      </p:sp>
      <p:sp>
        <p:nvSpPr>
          <p:cNvPr id="78" name="Прямоугольник 77"/>
          <p:cNvSpPr/>
          <p:nvPr/>
        </p:nvSpPr>
        <p:spPr>
          <a:xfrm>
            <a:off x="8756746" y="2372186"/>
            <a:ext cx="447558" cy="369332"/>
          </a:xfrm>
          <a:prstGeom prst="rect">
            <a:avLst/>
          </a:prstGeom>
        </p:spPr>
        <p:txBody>
          <a:bodyPr wrap="none">
            <a:spAutoFit/>
          </a:bodyPr>
          <a:lstStyle/>
          <a:p>
            <a:r>
              <a:rPr lang="ru-RU" b="1" dirty="0"/>
              <a:t>4П</a:t>
            </a:r>
          </a:p>
        </p:txBody>
      </p:sp>
      <p:pic>
        <p:nvPicPr>
          <p:cNvPr id="79"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1" r="7144" b="15043"/>
          <a:stretch/>
        </p:blipFill>
        <p:spPr bwMode="auto">
          <a:xfrm>
            <a:off x="1370022" y="2773209"/>
            <a:ext cx="767414" cy="373403"/>
          </a:xfrm>
          <a:prstGeom prst="snip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 name="Прямоугольник 82"/>
          <p:cNvSpPr/>
          <p:nvPr/>
        </p:nvSpPr>
        <p:spPr>
          <a:xfrm>
            <a:off x="3830251" y="2492896"/>
            <a:ext cx="461986" cy="369332"/>
          </a:xfrm>
          <a:prstGeom prst="rect">
            <a:avLst/>
          </a:prstGeom>
        </p:spPr>
        <p:txBody>
          <a:bodyPr wrap="none">
            <a:spAutoFit/>
          </a:bodyPr>
          <a:lstStyle/>
          <a:p>
            <a:r>
              <a:rPr lang="ru-RU" b="1" dirty="0" smtClean="0"/>
              <a:t>ПЧ</a:t>
            </a:r>
            <a:endParaRPr lang="ru-RU" b="1" dirty="0"/>
          </a:p>
        </p:txBody>
      </p:sp>
      <p:sp>
        <p:nvSpPr>
          <p:cNvPr id="84" name="Прямоугольник 83"/>
          <p:cNvSpPr/>
          <p:nvPr/>
        </p:nvSpPr>
        <p:spPr>
          <a:xfrm>
            <a:off x="2928006" y="2549114"/>
            <a:ext cx="316112" cy="369332"/>
          </a:xfrm>
          <a:prstGeom prst="rect">
            <a:avLst/>
          </a:prstGeom>
        </p:spPr>
        <p:txBody>
          <a:bodyPr wrap="none">
            <a:spAutoFit/>
          </a:bodyPr>
          <a:lstStyle/>
          <a:p>
            <a:r>
              <a:rPr lang="ru-RU" b="1" dirty="0" smtClean="0"/>
              <a:t>Ч</a:t>
            </a:r>
            <a:endParaRPr lang="ru-RU" b="1" dirty="0"/>
          </a:p>
        </p:txBody>
      </p:sp>
      <p:sp>
        <p:nvSpPr>
          <p:cNvPr id="81" name="Прямоугольник 80"/>
          <p:cNvSpPr/>
          <p:nvPr/>
        </p:nvSpPr>
        <p:spPr>
          <a:xfrm>
            <a:off x="2156383" y="571218"/>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82" name="Picture 4"/>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b="7202"/>
          <a:stretch/>
        </p:blipFill>
        <p:spPr bwMode="auto">
          <a:xfrm>
            <a:off x="7355870" y="3394596"/>
            <a:ext cx="835408" cy="407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Рисунок 64"/>
          <p:cNvPicPr>
            <a:picLocks noChangeAspect="1"/>
          </p:cNvPicPr>
          <p:nvPr/>
        </p:nvPicPr>
        <p:blipFill>
          <a:blip r:embed="rId10"/>
          <a:stretch>
            <a:fillRect/>
          </a:stretch>
        </p:blipFill>
        <p:spPr>
          <a:xfrm>
            <a:off x="8181958" y="3410011"/>
            <a:ext cx="1136352" cy="402371"/>
          </a:xfrm>
          <a:prstGeom prst="rect">
            <a:avLst/>
          </a:prstGeom>
        </p:spPr>
      </p:pic>
      <p:pic>
        <p:nvPicPr>
          <p:cNvPr id="64" name="Рисунок 63"/>
          <p:cNvPicPr>
            <a:picLocks noChangeAspect="1"/>
          </p:cNvPicPr>
          <p:nvPr/>
        </p:nvPicPr>
        <p:blipFill>
          <a:blip r:embed="rId10"/>
          <a:stretch>
            <a:fillRect/>
          </a:stretch>
        </p:blipFill>
        <p:spPr>
          <a:xfrm>
            <a:off x="300185" y="2759762"/>
            <a:ext cx="1136352" cy="402371"/>
          </a:xfrm>
          <a:prstGeom prst="rect">
            <a:avLst/>
          </a:prstGeom>
        </p:spPr>
      </p:pic>
      <p:sp>
        <p:nvSpPr>
          <p:cNvPr id="86" name="Прямоугольник 85"/>
          <p:cNvSpPr/>
          <p:nvPr/>
        </p:nvSpPr>
        <p:spPr>
          <a:xfrm>
            <a:off x="2669144" y="896330"/>
            <a:ext cx="3484699" cy="369332"/>
          </a:xfrm>
          <a:prstGeom prst="rect">
            <a:avLst/>
          </a:prstGeom>
        </p:spPr>
        <p:txBody>
          <a:bodyPr wrap="square">
            <a:spAutoFit/>
          </a:bodyPr>
          <a:lstStyle/>
          <a:p>
            <a:r>
              <a:rPr lang="ru-RU" b="1" dirty="0" smtClean="0"/>
              <a:t>Прибытие поезда (ПП) четное</a:t>
            </a:r>
            <a:endParaRPr lang="ru-RU" b="1" dirty="0"/>
          </a:p>
        </p:txBody>
      </p:sp>
      <p:sp>
        <p:nvSpPr>
          <p:cNvPr id="87" name="Прямоугольник 86"/>
          <p:cNvSpPr/>
          <p:nvPr/>
        </p:nvSpPr>
        <p:spPr>
          <a:xfrm>
            <a:off x="2669144" y="1451632"/>
            <a:ext cx="3484699" cy="369332"/>
          </a:xfrm>
          <a:prstGeom prst="rect">
            <a:avLst/>
          </a:prstGeom>
        </p:spPr>
        <p:txBody>
          <a:bodyPr wrap="square">
            <a:spAutoFit/>
          </a:bodyPr>
          <a:lstStyle/>
          <a:p>
            <a:r>
              <a:rPr lang="ru-RU" b="1" dirty="0" smtClean="0"/>
              <a:t>Прибытие поезда (ПП) нечетное</a:t>
            </a:r>
            <a:endParaRPr lang="ru-RU" b="1" dirty="0"/>
          </a:p>
        </p:txBody>
      </p:sp>
      <p:sp>
        <p:nvSpPr>
          <p:cNvPr id="88" name="Равнобедренный треугольник 87"/>
          <p:cNvSpPr/>
          <p:nvPr/>
        </p:nvSpPr>
        <p:spPr>
          <a:xfrm rot="10800000">
            <a:off x="3156421" y="2972834"/>
            <a:ext cx="159405" cy="172344"/>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Равнобедренный треугольник 88"/>
          <p:cNvSpPr/>
          <p:nvPr/>
        </p:nvSpPr>
        <p:spPr>
          <a:xfrm>
            <a:off x="6140260" y="3837919"/>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8577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9"/>
                                        </p:tgtEl>
                                        <p:attrNameLst>
                                          <p:attrName>fillcolor</p:attrName>
                                        </p:attrNameLst>
                                      </p:cBhvr>
                                      <p:to>
                                        <a:srgbClr val="009900"/>
                                      </p:to>
                                    </p:animClr>
                                    <p:set>
                                      <p:cBhvr>
                                        <p:cTn id="7" dur="500" fill="hold"/>
                                        <p:tgtEl>
                                          <p:spTgt spid="9"/>
                                        </p:tgtEl>
                                        <p:attrNameLst>
                                          <p:attrName>fill.type</p:attrName>
                                        </p:attrNameLst>
                                      </p:cBhvr>
                                      <p:to>
                                        <p:strVal val="solid"/>
                                      </p:to>
                                    </p:set>
                                    <p:set>
                                      <p:cBhvr>
                                        <p:cTn id="8" dur="500" fill="hold"/>
                                        <p:tgtEl>
                                          <p:spTgt spid="9"/>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9"/>
                                        </p:tgtEl>
                                        <p:attrNameLst>
                                          <p:attrName>fillcolor</p:attrName>
                                        </p:attrNameLst>
                                      </p:cBhvr>
                                      <p:to>
                                        <a:srgbClr val="990000"/>
                                      </p:to>
                                    </p:animClr>
                                    <p:set>
                                      <p:cBhvr>
                                        <p:cTn id="11" dur="500" fill="hold"/>
                                        <p:tgtEl>
                                          <p:spTgt spid="9"/>
                                        </p:tgtEl>
                                        <p:attrNameLst>
                                          <p:attrName>fill.type</p:attrName>
                                        </p:attrNameLst>
                                      </p:cBhvr>
                                      <p:to>
                                        <p:strVal val="solid"/>
                                      </p:to>
                                    </p:set>
                                    <p:set>
                                      <p:cBhvr>
                                        <p:cTn id="12" dur="500" fill="hold"/>
                                        <p:tgtEl>
                                          <p:spTgt spid="9"/>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9"/>
                                        </p:tgtEl>
                                        <p:attrNameLst>
                                          <p:attrName>fillcolor</p:attrName>
                                        </p:attrNameLst>
                                      </p:cBhvr>
                                      <p:to>
                                        <a:schemeClr val="accent1"/>
                                      </p:to>
                                    </p:animClr>
                                    <p:set>
                                      <p:cBhvr>
                                        <p:cTn id="15" dur="500" fill="hold"/>
                                        <p:tgtEl>
                                          <p:spTgt spid="9"/>
                                        </p:tgtEl>
                                        <p:attrNameLst>
                                          <p:attrName>fill.type</p:attrName>
                                        </p:attrNameLst>
                                      </p:cBhvr>
                                      <p:to>
                                        <p:strVal val="solid"/>
                                      </p:to>
                                    </p:set>
                                    <p:set>
                                      <p:cBhvr>
                                        <p:cTn id="16" dur="500" fill="hold"/>
                                        <p:tgtEl>
                                          <p:spTgt spid="9"/>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17"/>
                                        </p:tgtEl>
                                        <p:attrNameLst>
                                          <p:attrName>fillcolor</p:attrName>
                                        </p:attrNameLst>
                                      </p:cBhvr>
                                      <p:to>
                                        <a:srgbClr val="009900"/>
                                      </p:to>
                                    </p:animClr>
                                    <p:set>
                                      <p:cBhvr>
                                        <p:cTn id="20" dur="500" fill="hold"/>
                                        <p:tgtEl>
                                          <p:spTgt spid="17"/>
                                        </p:tgtEl>
                                        <p:attrNameLst>
                                          <p:attrName>fill.type</p:attrName>
                                        </p:attrNameLst>
                                      </p:cBhvr>
                                      <p:to>
                                        <p:strVal val="solid"/>
                                      </p:to>
                                    </p:set>
                                    <p:set>
                                      <p:cBhvr>
                                        <p:cTn id="21" dur="500" fill="hold"/>
                                        <p:tgtEl>
                                          <p:spTgt spid="17"/>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17"/>
                                        </p:tgtEl>
                                        <p:attrNameLst>
                                          <p:attrName>fillcolor</p:attrName>
                                        </p:attrNameLst>
                                      </p:cBhvr>
                                      <p:to>
                                        <a:srgbClr val="990000"/>
                                      </p:to>
                                    </p:animClr>
                                    <p:set>
                                      <p:cBhvr>
                                        <p:cTn id="24" dur="500" fill="hold"/>
                                        <p:tgtEl>
                                          <p:spTgt spid="17"/>
                                        </p:tgtEl>
                                        <p:attrNameLst>
                                          <p:attrName>fill.type</p:attrName>
                                        </p:attrNameLst>
                                      </p:cBhvr>
                                      <p:to>
                                        <p:strVal val="solid"/>
                                      </p:to>
                                    </p:set>
                                    <p:set>
                                      <p:cBhvr>
                                        <p:cTn id="25" dur="500" fill="hold"/>
                                        <p:tgtEl>
                                          <p:spTgt spid="17"/>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17"/>
                                        </p:tgtEl>
                                        <p:attrNameLst>
                                          <p:attrName>fillcolor</p:attrName>
                                        </p:attrNameLst>
                                      </p:cBhvr>
                                      <p:to>
                                        <a:schemeClr val="accent1"/>
                                      </p:to>
                                    </p:animClr>
                                    <p:set>
                                      <p:cBhvr>
                                        <p:cTn id="28" dur="500" fill="hold"/>
                                        <p:tgtEl>
                                          <p:spTgt spid="17"/>
                                        </p:tgtEl>
                                        <p:attrNameLst>
                                          <p:attrName>fill.type</p:attrName>
                                        </p:attrNameLst>
                                      </p:cBhvr>
                                      <p:to>
                                        <p:strVal val="solid"/>
                                      </p:to>
                                    </p:set>
                                    <p:set>
                                      <p:cBhvr>
                                        <p:cTn id="29" dur="500" fill="hold"/>
                                        <p:tgtEl>
                                          <p:spTgt spid="17"/>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49025" y="-67235"/>
            <a:ext cx="5338446" cy="504056"/>
          </a:xfrm>
        </p:spPr>
        <p:txBody>
          <a:bodyPr>
            <a:norm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
        <p:nvSpPr>
          <p:cNvPr id="3" name="Объект 2"/>
          <p:cNvSpPr>
            <a:spLocks noGrp="1"/>
          </p:cNvSpPr>
          <p:nvPr>
            <p:ph idx="1"/>
          </p:nvPr>
        </p:nvSpPr>
        <p:spPr>
          <a:xfrm>
            <a:off x="53788" y="4351744"/>
            <a:ext cx="9036496" cy="2524034"/>
          </a:xfrm>
        </p:spPr>
        <p:txBody>
          <a:bodyPr>
            <a:noAutofit/>
          </a:bodyPr>
          <a:lstStyle/>
          <a:p>
            <a:pPr marL="0" indent="0" algn="just">
              <a:buNone/>
            </a:pPr>
            <a:r>
              <a:rPr lang="ru-RU" sz="2000" b="1" dirty="0" smtClean="0">
                <a:solidFill>
                  <a:srgbClr val="C00000"/>
                </a:solidFill>
              </a:rPr>
              <a:t>   ДСП станции запрещается </a:t>
            </a:r>
            <a:r>
              <a:rPr lang="ru-RU" sz="2000" dirty="0" smtClean="0"/>
              <a:t>передавать на станцию отправления уведомление о прибытии поезда и блокировочный сигнал прибытия, если он предварительно не убедится в том, что </a:t>
            </a:r>
            <a:r>
              <a:rPr lang="ru-RU" sz="2000" b="1" dirty="0" smtClean="0">
                <a:solidFill>
                  <a:srgbClr val="C00000"/>
                </a:solidFill>
              </a:rPr>
              <a:t>поезд с перегона прибыл в полном составе. </a:t>
            </a:r>
          </a:p>
          <a:p>
            <a:pPr marL="0" indent="0" algn="just">
              <a:buNone/>
            </a:pPr>
            <a:r>
              <a:rPr lang="ru-RU" sz="2000" dirty="0" smtClean="0"/>
              <a:t>  В </a:t>
            </a:r>
            <a:r>
              <a:rPr lang="ru-RU" sz="2000" dirty="0"/>
              <a:t>прибытии поезда на </a:t>
            </a:r>
            <a:r>
              <a:rPr lang="ru-RU" sz="2000" dirty="0" smtClean="0"/>
              <a:t>станцию </a:t>
            </a:r>
            <a:r>
              <a:rPr lang="ru-RU" sz="2000" dirty="0"/>
              <a:t>в полном составе ДСП станции убеждается по наличию поездного сигнала на последнем хвостовом вагоне поезда </a:t>
            </a:r>
            <a:r>
              <a:rPr lang="ru-RU" sz="2000" dirty="0" smtClean="0"/>
              <a:t>лично или по </a:t>
            </a:r>
            <a:r>
              <a:rPr lang="ru-RU" sz="2000" dirty="0"/>
              <a:t>докладам других работников </a:t>
            </a:r>
            <a:r>
              <a:rPr lang="ru-RU" sz="2000" dirty="0" smtClean="0"/>
              <a:t>станции указанным </a:t>
            </a:r>
            <a:r>
              <a:rPr lang="ru-RU" sz="2000" dirty="0"/>
              <a:t>в ТРА </a:t>
            </a:r>
            <a:r>
              <a:rPr lang="ru-RU" sz="2000" dirty="0" smtClean="0"/>
              <a:t>станции. </a:t>
            </a:r>
            <a:endParaRPr lang="ru-RU" sz="2000" b="1" dirty="0" smtClean="0"/>
          </a:p>
        </p:txBody>
      </p:sp>
      <p:sp>
        <p:nvSpPr>
          <p:cNvPr id="5" name="Прямоугольник 4"/>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п.2)</a:t>
            </a:r>
            <a:endParaRPr lang="ru-RU" sz="1400" dirty="0"/>
          </a:p>
        </p:txBody>
      </p:sp>
      <p:pic>
        <p:nvPicPr>
          <p:cNvPr id="6" name="Рисунок 5"/>
          <p:cNvPicPr>
            <a:picLocks noChangeAspect="1"/>
          </p:cNvPicPr>
          <p:nvPr/>
        </p:nvPicPr>
        <p:blipFill rotWithShape="1">
          <a:blip r:embed="rId2"/>
          <a:srcRect l="5900" t="34565"/>
          <a:stretch/>
        </p:blipFill>
        <p:spPr>
          <a:xfrm>
            <a:off x="288032" y="370221"/>
            <a:ext cx="8604448" cy="3968626"/>
          </a:xfrm>
          <a:prstGeom prst="rect">
            <a:avLst/>
          </a:prstGeom>
        </p:spPr>
      </p:pic>
    </p:spTree>
    <p:extLst>
      <p:ext uri="{BB962C8B-B14F-4D97-AF65-F5344CB8AC3E}">
        <p14:creationId xmlns:p14="http://schemas.microsoft.com/office/powerpoint/2010/main" val="17138761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71348" y="0"/>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40341" y="3565914"/>
            <a:ext cx="9103659" cy="3050039"/>
          </a:xfrm>
        </p:spPr>
        <p:txBody>
          <a:bodyPr>
            <a:normAutofit/>
          </a:bodyPr>
          <a:lstStyle/>
          <a:p>
            <a:pPr marL="0" indent="0" algn="just">
              <a:buNone/>
            </a:pPr>
            <a:r>
              <a:rPr lang="ru-RU" sz="2000" b="1" u="sng" dirty="0" smtClean="0">
                <a:solidFill>
                  <a:srgbClr val="002060"/>
                </a:solidFill>
              </a:rPr>
              <a:t>Системы фиксации проследования и контроля прибытия поезда</a:t>
            </a:r>
            <a:r>
              <a:rPr lang="ru-RU" sz="2000" dirty="0" smtClean="0"/>
              <a:t>. </a:t>
            </a:r>
            <a:r>
              <a:rPr lang="ru-RU" sz="2000" b="1" dirty="0" smtClean="0"/>
              <a:t>В </a:t>
            </a:r>
            <a:r>
              <a:rPr lang="ru-RU" sz="2000" b="1" dirty="0"/>
              <a:t>ПАБ имеются устройства</a:t>
            </a:r>
            <a:r>
              <a:rPr lang="ru-RU" sz="2000" dirty="0"/>
              <a:t>, фиксирующие проследование поездов и осуществляющие при приеме и отправлении автоматическое закрытие входных и выходных светофоров. </a:t>
            </a:r>
            <a:r>
              <a:rPr lang="ru-RU" sz="2000" b="1" dirty="0"/>
              <a:t>Прибытие поезда с перегона на станцию </a:t>
            </a:r>
            <a:r>
              <a:rPr lang="ru-RU" sz="2000" dirty="0"/>
              <a:t>контролируется приборами блокировки, позволяющими после разделки маршрута приема послать на станцию отправления блокировочный </a:t>
            </a:r>
            <a:r>
              <a:rPr lang="ru-RU" sz="2000" b="1" dirty="0">
                <a:solidFill>
                  <a:srgbClr val="002060"/>
                </a:solidFill>
              </a:rPr>
              <a:t>сигнал </a:t>
            </a:r>
            <a:r>
              <a:rPr lang="ru-RU" sz="2000" b="1" dirty="0" smtClean="0">
                <a:solidFill>
                  <a:srgbClr val="002060"/>
                </a:solidFill>
              </a:rPr>
              <a:t>ПП </a:t>
            </a:r>
            <a:r>
              <a:rPr lang="ru-RU" sz="2000" dirty="0" smtClean="0"/>
              <a:t>«путевое прибытие».  </a:t>
            </a:r>
            <a:r>
              <a:rPr lang="ru-RU" sz="2000" b="1" dirty="0">
                <a:solidFill>
                  <a:srgbClr val="002060"/>
                </a:solidFill>
              </a:rPr>
              <a:t>При ПАБ </a:t>
            </a:r>
            <a:r>
              <a:rPr lang="ru-RU" sz="2000" dirty="0"/>
              <a:t>на главных и приемо-отправочных путях станций, а также в стрелочных горловинах устраивают </a:t>
            </a:r>
            <a:r>
              <a:rPr lang="ru-RU" sz="2000" b="1" dirty="0"/>
              <a:t>рельсовые цепи</a:t>
            </a:r>
            <a:r>
              <a:rPr lang="ru-RU" sz="2000" dirty="0"/>
              <a:t>. Автоматическое закрытие входных и выходных сигналов осуществляется от воздействия колесных пар поезда на рельсовую цепь (РЦ).</a:t>
            </a:r>
          </a:p>
          <a:p>
            <a:pPr marL="0" indent="0" algn="just">
              <a:buNone/>
            </a:pPr>
            <a:endParaRPr lang="ru-RU" sz="2000" dirty="0"/>
          </a:p>
        </p:txBody>
      </p:sp>
      <p:sp>
        <p:nvSpPr>
          <p:cNvPr id="3" name="Прямоугольник 2"/>
          <p:cNvSpPr/>
          <p:nvPr/>
        </p:nvSpPr>
        <p:spPr>
          <a:xfrm>
            <a:off x="6222684" y="2435705"/>
            <a:ext cx="328936" cy="369332"/>
          </a:xfrm>
          <a:prstGeom prst="rect">
            <a:avLst/>
          </a:prstGeom>
        </p:spPr>
        <p:txBody>
          <a:bodyPr wrap="none">
            <a:spAutoFit/>
          </a:bodyPr>
          <a:lstStyle/>
          <a:p>
            <a:r>
              <a:rPr lang="ru-RU" b="1" dirty="0" smtClean="0"/>
              <a:t>Н</a:t>
            </a:r>
            <a:endParaRPr lang="ru-RU" b="1" dirty="0"/>
          </a:p>
        </p:txBody>
      </p:sp>
      <p:pic>
        <p:nvPicPr>
          <p:cNvPr id="4" name="Рисунок 3"/>
          <p:cNvPicPr>
            <a:picLocks noChangeAspect="1"/>
          </p:cNvPicPr>
          <p:nvPr/>
        </p:nvPicPr>
        <p:blipFill rotWithShape="1">
          <a:blip r:embed="rId2"/>
          <a:srcRect b="37168"/>
          <a:stretch/>
        </p:blipFill>
        <p:spPr>
          <a:xfrm>
            <a:off x="1712314" y="455328"/>
            <a:ext cx="7260965" cy="3190884"/>
          </a:xfrm>
          <a:prstGeom prst="rect">
            <a:avLst/>
          </a:prstGeom>
        </p:spPr>
      </p:pic>
      <p:sp>
        <p:nvSpPr>
          <p:cNvPr id="7" name="Прямоугольник 6"/>
          <p:cNvSpPr/>
          <p:nvPr/>
        </p:nvSpPr>
        <p:spPr>
          <a:xfrm>
            <a:off x="846161" y="398477"/>
            <a:ext cx="368490" cy="2190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3"/>
          <a:stretch>
            <a:fillRect/>
          </a:stretch>
        </p:blipFill>
        <p:spPr>
          <a:xfrm>
            <a:off x="54585" y="1378390"/>
            <a:ext cx="2922374" cy="2048076"/>
          </a:xfrm>
          <a:prstGeom prst="rect">
            <a:avLst/>
          </a:prstGeom>
        </p:spPr>
      </p:pic>
      <p:sp>
        <p:nvSpPr>
          <p:cNvPr id="9" name="Прямоугольник 8"/>
          <p:cNvSpPr/>
          <p:nvPr/>
        </p:nvSpPr>
        <p:spPr>
          <a:xfrm>
            <a:off x="1515772" y="322404"/>
            <a:ext cx="708813" cy="2917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423651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17235" y="-44218"/>
            <a:ext cx="5196555"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1866" b="7112"/>
          <a:stretch/>
        </p:blipFill>
        <p:spPr bwMode="auto">
          <a:xfrm>
            <a:off x="188258" y="278867"/>
            <a:ext cx="8848237" cy="4653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Рисунок 6"/>
          <p:cNvPicPr>
            <a:picLocks noChangeAspect="1"/>
          </p:cNvPicPr>
          <p:nvPr/>
        </p:nvPicPr>
        <p:blipFill rotWithShape="1">
          <a:blip r:embed="rId3"/>
          <a:srcRect l="17967" b="11355"/>
          <a:stretch/>
        </p:blipFill>
        <p:spPr>
          <a:xfrm>
            <a:off x="39990" y="317356"/>
            <a:ext cx="2088232" cy="1800200"/>
          </a:xfrm>
          <a:prstGeom prst="rect">
            <a:avLst/>
          </a:prstGeom>
        </p:spPr>
      </p:pic>
      <p:sp>
        <p:nvSpPr>
          <p:cNvPr id="4" name="Прямоугольник 3"/>
          <p:cNvSpPr/>
          <p:nvPr/>
        </p:nvSpPr>
        <p:spPr>
          <a:xfrm>
            <a:off x="2128222" y="548680"/>
            <a:ext cx="1363658" cy="6023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4860032" y="548679"/>
            <a:ext cx="1509579" cy="6023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3728" y="659029"/>
            <a:ext cx="4176464" cy="32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Прямоугольник 9"/>
          <p:cNvSpPr/>
          <p:nvPr/>
        </p:nvSpPr>
        <p:spPr>
          <a:xfrm>
            <a:off x="3079364" y="414211"/>
            <a:ext cx="2453364" cy="369332"/>
          </a:xfrm>
          <a:prstGeom prst="rect">
            <a:avLst/>
          </a:prstGeom>
        </p:spPr>
        <p:txBody>
          <a:bodyPr wrap="none">
            <a:spAutoFit/>
          </a:bodyPr>
          <a:lstStyle/>
          <a:p>
            <a:r>
              <a:rPr lang="ru-RU" b="1" dirty="0" smtClean="0"/>
              <a:t>Прибытие поезда (ПП)</a:t>
            </a:r>
            <a:endParaRPr lang="ru-RU" b="1" dirty="0"/>
          </a:p>
        </p:txBody>
      </p:sp>
      <p:sp>
        <p:nvSpPr>
          <p:cNvPr id="8" name="Прямоугольник 7"/>
          <p:cNvSpPr/>
          <p:nvPr/>
        </p:nvSpPr>
        <p:spPr>
          <a:xfrm>
            <a:off x="5614821" y="2627364"/>
            <a:ext cx="1080120" cy="87364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p:cNvPicPr>
            <a:picLocks noChangeAspect="1"/>
          </p:cNvPicPr>
          <p:nvPr/>
        </p:nvPicPr>
        <p:blipFill rotWithShape="1">
          <a:blip r:embed="rId5"/>
          <a:srcRect b="11360"/>
          <a:stretch/>
        </p:blipFill>
        <p:spPr>
          <a:xfrm>
            <a:off x="6328448" y="317356"/>
            <a:ext cx="2774389" cy="1944216"/>
          </a:xfrm>
          <a:prstGeom prst="rect">
            <a:avLst/>
          </a:prstGeom>
        </p:spPr>
      </p:pic>
      <p:sp>
        <p:nvSpPr>
          <p:cNvPr id="3" name="Объект 2"/>
          <p:cNvSpPr>
            <a:spLocks noGrp="1"/>
          </p:cNvSpPr>
          <p:nvPr>
            <p:ph idx="1"/>
          </p:nvPr>
        </p:nvSpPr>
        <p:spPr>
          <a:xfrm>
            <a:off x="0" y="5101201"/>
            <a:ext cx="9130553" cy="1583956"/>
          </a:xfrm>
        </p:spPr>
        <p:txBody>
          <a:bodyPr>
            <a:noAutofit/>
          </a:bodyPr>
          <a:lstStyle/>
          <a:p>
            <a:pPr marL="0" indent="0" algn="just">
              <a:buNone/>
            </a:pPr>
            <a:r>
              <a:rPr lang="ru-RU" sz="2000" dirty="0" smtClean="0"/>
              <a:t>     </a:t>
            </a:r>
            <a:r>
              <a:rPr lang="ru-RU" sz="2000" b="1" dirty="0" smtClean="0">
                <a:solidFill>
                  <a:srgbClr val="C00000"/>
                </a:solidFill>
              </a:rPr>
              <a:t>При </a:t>
            </a:r>
            <a:r>
              <a:rPr lang="ru-RU" sz="2000" b="1" dirty="0">
                <a:solidFill>
                  <a:srgbClr val="C00000"/>
                </a:solidFill>
              </a:rPr>
              <a:t>наличии </a:t>
            </a:r>
            <a:r>
              <a:rPr lang="ru-RU" sz="2000" b="1" dirty="0"/>
              <a:t>устройств автоматического контроля прибытия </a:t>
            </a:r>
            <a:r>
              <a:rPr lang="ru-RU" sz="2000" b="1" dirty="0" smtClean="0"/>
              <a:t>поезда </a:t>
            </a:r>
            <a:r>
              <a:rPr lang="ru-RU" sz="2000" b="1" dirty="0" smtClean="0">
                <a:solidFill>
                  <a:srgbClr val="C00000"/>
                </a:solidFill>
              </a:rPr>
              <a:t>(УКП СО) </a:t>
            </a:r>
            <a:r>
              <a:rPr lang="ru-RU" sz="2000" dirty="0"/>
              <a:t>на </a:t>
            </a:r>
            <a:r>
              <a:rPr lang="ru-RU" sz="2000" dirty="0" smtClean="0"/>
              <a:t>станцию </a:t>
            </a:r>
            <a:r>
              <a:rPr lang="ru-RU" sz="2000" dirty="0"/>
              <a:t>в полном составе ДСП станции после прибытия поезда убеждается в свободности перегона по индикации на аппаратах управления этих устройств, блокировочный сигнал прибытия в этом случае может </a:t>
            </a:r>
            <a:r>
              <a:rPr lang="ru-RU" sz="2000" b="1" dirty="0">
                <a:solidFill>
                  <a:srgbClr val="002060"/>
                </a:solidFill>
              </a:rPr>
              <a:t>подаваться автоматически</a:t>
            </a:r>
            <a:r>
              <a:rPr lang="ru-RU" sz="2000" b="1" dirty="0" smtClean="0">
                <a:solidFill>
                  <a:srgbClr val="002060"/>
                </a:solidFill>
              </a:rPr>
              <a:t>.</a:t>
            </a:r>
          </a:p>
        </p:txBody>
      </p:sp>
    </p:spTree>
    <p:extLst>
      <p:ext uri="{BB962C8B-B14F-4D97-AF65-F5344CB8AC3E}">
        <p14:creationId xmlns:p14="http://schemas.microsoft.com/office/powerpoint/2010/main" val="36680842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srcRect t="21000" b="7601"/>
          <a:stretch/>
        </p:blipFill>
        <p:spPr>
          <a:xfrm>
            <a:off x="36512" y="341194"/>
            <a:ext cx="9107488" cy="3672408"/>
          </a:xfrm>
          <a:prstGeom prst="rect">
            <a:avLst/>
          </a:prstGeom>
        </p:spPr>
      </p:pic>
      <p:sp>
        <p:nvSpPr>
          <p:cNvPr id="5" name="Заголовок 4"/>
          <p:cNvSpPr>
            <a:spLocks noGrp="1"/>
          </p:cNvSpPr>
          <p:nvPr>
            <p:ph type="title"/>
          </p:nvPr>
        </p:nvSpPr>
        <p:spPr>
          <a:xfrm>
            <a:off x="2043947" y="0"/>
            <a:ext cx="5351935" cy="490066"/>
          </a:xfrm>
        </p:spPr>
        <p:txBody>
          <a:bodyPr>
            <a:noAutofit/>
          </a:bodyPr>
          <a:lstStyle/>
          <a:p>
            <a:r>
              <a:rPr lang="ru-RU" sz="2000" b="1" dirty="0" smtClean="0">
                <a:solidFill>
                  <a:srgbClr val="C00000"/>
                </a:solidFill>
                <a:latin typeface="+mn-lt"/>
              </a:rPr>
              <a:t>Полуавтоматическая блокировка</a:t>
            </a:r>
            <a:endParaRPr lang="ru-RU" sz="2000" b="1" dirty="0">
              <a:solidFill>
                <a:srgbClr val="C00000"/>
              </a:solidFill>
              <a:latin typeface="+mn-lt"/>
            </a:endParaRPr>
          </a:p>
        </p:txBody>
      </p:sp>
      <p:sp>
        <p:nvSpPr>
          <p:cNvPr id="2" name="Прямоугольник 1"/>
          <p:cNvSpPr/>
          <p:nvPr/>
        </p:nvSpPr>
        <p:spPr>
          <a:xfrm>
            <a:off x="49415" y="4140194"/>
            <a:ext cx="9054244" cy="2246769"/>
          </a:xfrm>
          <a:prstGeom prst="rect">
            <a:avLst/>
          </a:prstGeom>
        </p:spPr>
        <p:txBody>
          <a:bodyPr wrap="square">
            <a:spAutoFit/>
          </a:bodyPr>
          <a:lstStyle/>
          <a:p>
            <a:pPr algn="just"/>
            <a:r>
              <a:rPr lang="ru-RU" sz="2000" b="1" u="sng" dirty="0">
                <a:solidFill>
                  <a:srgbClr val="C00000"/>
                </a:solidFill>
              </a:rPr>
              <a:t>Магнитная </a:t>
            </a:r>
            <a:r>
              <a:rPr lang="ru-RU" sz="2000" b="1" u="sng" dirty="0" smtClean="0">
                <a:solidFill>
                  <a:srgbClr val="C00000"/>
                </a:solidFill>
              </a:rPr>
              <a:t>педаль</a:t>
            </a:r>
            <a:r>
              <a:rPr lang="ru-RU" sz="2000" u="sng" dirty="0" smtClean="0">
                <a:solidFill>
                  <a:srgbClr val="C00000"/>
                </a:solidFill>
              </a:rPr>
              <a:t>. </a:t>
            </a:r>
            <a:r>
              <a:rPr lang="ru-RU" sz="2000" b="1" dirty="0" smtClean="0">
                <a:solidFill>
                  <a:srgbClr val="002060"/>
                </a:solidFill>
              </a:rPr>
              <a:t>Наибольшее </a:t>
            </a:r>
            <a:r>
              <a:rPr lang="ru-RU" sz="2000" b="1" dirty="0">
                <a:solidFill>
                  <a:srgbClr val="002060"/>
                </a:solidFill>
              </a:rPr>
              <a:t>распространение получила </a:t>
            </a:r>
            <a:r>
              <a:rPr lang="ru-RU" sz="2000" b="1" dirty="0"/>
              <a:t>система</a:t>
            </a:r>
            <a:r>
              <a:rPr lang="ru-RU" sz="2000" dirty="0"/>
              <a:t> </a:t>
            </a:r>
            <a:r>
              <a:rPr lang="ru-RU" sz="2000" b="1" dirty="0">
                <a:solidFill>
                  <a:srgbClr val="C00000"/>
                </a:solidFill>
              </a:rPr>
              <a:t>у</a:t>
            </a:r>
            <a:r>
              <a:rPr lang="ru-RU" sz="2000" b="1" dirty="0"/>
              <a:t>стройств </a:t>
            </a:r>
            <a:r>
              <a:rPr lang="ru-RU" sz="2000" b="1" dirty="0">
                <a:solidFill>
                  <a:srgbClr val="C00000"/>
                </a:solidFill>
              </a:rPr>
              <a:t>к</a:t>
            </a:r>
            <a:r>
              <a:rPr lang="ru-RU" sz="2000" b="1" dirty="0"/>
              <a:t>онтроля состояния свободности </a:t>
            </a:r>
            <a:r>
              <a:rPr lang="ru-RU" sz="2000" b="1" dirty="0">
                <a:solidFill>
                  <a:srgbClr val="C00000"/>
                </a:solidFill>
              </a:rPr>
              <a:t>п</a:t>
            </a:r>
            <a:r>
              <a:rPr lang="ru-RU" sz="2000" b="1" dirty="0"/>
              <a:t>ерегона методом </a:t>
            </a:r>
            <a:r>
              <a:rPr lang="ru-RU" sz="2000" b="1" dirty="0">
                <a:solidFill>
                  <a:srgbClr val="C00000"/>
                </a:solidFill>
              </a:rPr>
              <a:t>с</a:t>
            </a:r>
            <a:r>
              <a:rPr lang="ru-RU" sz="2000" b="1" dirty="0"/>
              <a:t>чета </a:t>
            </a:r>
            <a:r>
              <a:rPr lang="ru-RU" sz="2000" b="1" dirty="0">
                <a:solidFill>
                  <a:srgbClr val="C00000"/>
                </a:solidFill>
              </a:rPr>
              <a:t>о</a:t>
            </a:r>
            <a:r>
              <a:rPr lang="ru-RU" sz="2000" b="1" dirty="0"/>
              <a:t>сей подвижного состава </a:t>
            </a:r>
            <a:r>
              <a:rPr lang="ru-RU" sz="2000" dirty="0"/>
              <a:t>(</a:t>
            </a:r>
            <a:r>
              <a:rPr lang="ru-RU" sz="2000" b="1" dirty="0">
                <a:solidFill>
                  <a:srgbClr val="C00000"/>
                </a:solidFill>
              </a:rPr>
              <a:t>УКП СО</a:t>
            </a:r>
            <a:r>
              <a:rPr lang="ru-RU" sz="2000" dirty="0"/>
              <a:t>). Действие этой системы основано на применении путевых датчиков (магнитных педалей), которые не используют рельсовую линию для определения местонахождения поезда. Система УКП СО обеспечивает контроль состояния свободности перегона и автоматизацию процесса контроля прибытия поезда на станцию в полном составе.</a:t>
            </a:r>
          </a:p>
        </p:txBody>
      </p:sp>
    </p:spTree>
    <p:extLst>
      <p:ext uri="{BB962C8B-B14F-4D97-AF65-F5344CB8AC3E}">
        <p14:creationId xmlns:p14="http://schemas.microsoft.com/office/powerpoint/2010/main" val="30168766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26894" y="4098177"/>
            <a:ext cx="9103659" cy="2638800"/>
          </a:xfrm>
        </p:spPr>
        <p:txBody>
          <a:bodyPr>
            <a:normAutofit/>
          </a:bodyPr>
          <a:lstStyle/>
          <a:p>
            <a:pPr marL="0" indent="0" algn="just">
              <a:buNone/>
            </a:pPr>
            <a:r>
              <a:rPr lang="ru-RU" sz="2000" dirty="0"/>
              <a:t> </a:t>
            </a:r>
            <a:r>
              <a:rPr lang="ru-RU" sz="2000" b="1" dirty="0">
                <a:solidFill>
                  <a:srgbClr val="002060"/>
                </a:solidFill>
              </a:rPr>
              <a:t>Система УКП СО </a:t>
            </a:r>
            <a:r>
              <a:rPr lang="ru-RU" sz="2000" b="1" dirty="0"/>
              <a:t>состоит из двух счетных пунктов</a:t>
            </a:r>
            <a:r>
              <a:rPr lang="ru-RU" sz="2000" dirty="0"/>
              <a:t>, расположенных на границах контролируемого перегона, и контролирующего устройства. Счетные пункты связаны с контролирующим устройством линейной цепью. </a:t>
            </a:r>
            <a:r>
              <a:rPr lang="ru-RU" sz="2000" b="1" dirty="0">
                <a:solidFill>
                  <a:srgbClr val="C00000"/>
                </a:solidFill>
              </a:rPr>
              <a:t>Принцип действия системы</a:t>
            </a:r>
            <a:r>
              <a:rPr lang="ru-RU" sz="2000" dirty="0"/>
              <a:t> </a:t>
            </a:r>
            <a:r>
              <a:rPr lang="ru-RU" sz="2000" b="1" dirty="0"/>
              <a:t>основан </a:t>
            </a:r>
            <a:r>
              <a:rPr lang="ru-RU" sz="2000" b="1" dirty="0">
                <a:solidFill>
                  <a:srgbClr val="002060"/>
                </a:solidFill>
              </a:rPr>
              <a:t>на счете осей подвижного состава в каждом счетном пункте и последующем автоматическом сравнении результатов счета контролирующим устройством. </a:t>
            </a:r>
            <a:r>
              <a:rPr lang="ru-RU" sz="2000" dirty="0"/>
              <a:t>При одинаковых результатах счета на каждом счетном пункте после прохода поезда по перегону вырабатывается сигнал об освобождении подвижным составом контролируемого перегона. Этот сигнал передается на аппараты управления дежурных по станциям.</a:t>
            </a:r>
          </a:p>
        </p:txBody>
      </p:sp>
      <p:sp>
        <p:nvSpPr>
          <p:cNvPr id="8" name="Заголовок 4"/>
          <p:cNvSpPr>
            <a:spLocks noGrp="1"/>
          </p:cNvSpPr>
          <p:nvPr>
            <p:ph type="title"/>
          </p:nvPr>
        </p:nvSpPr>
        <p:spPr>
          <a:xfrm>
            <a:off x="2043947" y="0"/>
            <a:ext cx="5351935" cy="490066"/>
          </a:xfrm>
        </p:spPr>
        <p:txBody>
          <a:bodyPr>
            <a:noAutofit/>
          </a:bodyPr>
          <a:lstStyle/>
          <a:p>
            <a:r>
              <a:rPr lang="ru-RU" sz="2000" b="1" dirty="0" smtClean="0">
                <a:solidFill>
                  <a:srgbClr val="C00000"/>
                </a:solidFill>
                <a:latin typeface="+mn-lt"/>
              </a:rPr>
              <a:t>Полуавтоматическая блокировка</a:t>
            </a:r>
            <a:endParaRPr lang="ru-RU" sz="2000" b="1" dirty="0">
              <a:solidFill>
                <a:srgbClr val="C00000"/>
              </a:solidFill>
              <a:latin typeface="+mn-lt"/>
            </a:endParaRPr>
          </a:p>
        </p:txBody>
      </p:sp>
      <p:pic>
        <p:nvPicPr>
          <p:cNvPr id="11" name="Рисунок 10"/>
          <p:cNvPicPr>
            <a:picLocks noChangeAspect="1"/>
          </p:cNvPicPr>
          <p:nvPr/>
        </p:nvPicPr>
        <p:blipFill>
          <a:blip r:embed="rId2"/>
          <a:stretch>
            <a:fillRect/>
          </a:stretch>
        </p:blipFill>
        <p:spPr>
          <a:xfrm>
            <a:off x="504566" y="334878"/>
            <a:ext cx="7710923" cy="3763299"/>
          </a:xfrm>
          <a:prstGeom prst="rect">
            <a:avLst/>
          </a:prstGeom>
        </p:spPr>
      </p:pic>
    </p:spTree>
    <p:extLst>
      <p:ext uri="{BB962C8B-B14F-4D97-AF65-F5344CB8AC3E}">
        <p14:creationId xmlns:p14="http://schemas.microsoft.com/office/powerpoint/2010/main" val="9708017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60223" y="-93695"/>
            <a:ext cx="5311588" cy="490066"/>
          </a:xfrm>
        </p:spPr>
        <p:txBody>
          <a:bodyPr>
            <a:noAutofit/>
          </a:bodyPr>
          <a:lstStyle/>
          <a:p>
            <a:r>
              <a:rPr lang="ru-RU" sz="2000" b="1" dirty="0" smtClean="0">
                <a:solidFill>
                  <a:srgbClr val="C00000"/>
                </a:solidFill>
                <a:latin typeface="+mn-lt"/>
              </a:rPr>
              <a:t>Движение поездов при полуавтоблокировки</a:t>
            </a:r>
            <a:endParaRPr lang="ru-RU" sz="2000" b="1" dirty="0">
              <a:solidFill>
                <a:srgbClr val="C00000"/>
              </a:solidFill>
              <a:latin typeface="+mn-lt"/>
            </a:endParaRPr>
          </a:p>
        </p:txBody>
      </p:sp>
      <p:sp>
        <p:nvSpPr>
          <p:cNvPr id="6" name="Объект 5"/>
          <p:cNvSpPr>
            <a:spLocks noGrp="1"/>
          </p:cNvSpPr>
          <p:nvPr>
            <p:ph idx="1"/>
          </p:nvPr>
        </p:nvSpPr>
        <p:spPr>
          <a:xfrm>
            <a:off x="29387" y="4905656"/>
            <a:ext cx="9144000" cy="1880136"/>
          </a:xfrm>
        </p:spPr>
        <p:txBody>
          <a:bodyPr>
            <a:noAutofit/>
          </a:bodyPr>
          <a:lstStyle/>
          <a:p>
            <a:pPr marL="0" indent="0" algn="just">
              <a:buNone/>
            </a:pPr>
            <a:r>
              <a:rPr lang="ru-RU" sz="2000" b="1" u="sng" dirty="0">
                <a:solidFill>
                  <a:srgbClr val="C00000"/>
                </a:solidFill>
              </a:rPr>
              <a:t>ПУТЕВЫЕ ПОСТЫ</a:t>
            </a:r>
            <a:r>
              <a:rPr lang="ru-RU" sz="2000" u="sng" dirty="0">
                <a:solidFill>
                  <a:srgbClr val="C00000"/>
                </a:solidFill>
              </a:rPr>
              <a:t>.</a:t>
            </a:r>
            <a:r>
              <a:rPr lang="ru-RU" sz="2000" dirty="0">
                <a:solidFill>
                  <a:srgbClr val="C00000"/>
                </a:solidFill>
              </a:rPr>
              <a:t> </a:t>
            </a:r>
            <a:r>
              <a:rPr lang="ru-RU" sz="2000" b="1" dirty="0">
                <a:solidFill>
                  <a:srgbClr val="002060"/>
                </a:solidFill>
              </a:rPr>
              <a:t>Для увеличения пропускной способности </a:t>
            </a:r>
            <a:r>
              <a:rPr lang="ru-RU" sz="2000" dirty="0"/>
              <a:t>однопутных и двухпутных участков железных дорог, оборудованных устройствами ПАБ, </a:t>
            </a:r>
            <a:r>
              <a:rPr lang="ru-RU" sz="2000" b="1" dirty="0">
                <a:solidFill>
                  <a:srgbClr val="002060"/>
                </a:solidFill>
              </a:rPr>
              <a:t>устраивают путевые посты (блок-посты), </a:t>
            </a:r>
            <a:r>
              <a:rPr lang="ru-RU" sz="2000" dirty="0"/>
              <a:t>которые могут быть постоянными, действующими круглый год, или временными, действующими в периоды интенсивных перевозок или во время "окон". Такие посты могут быть обслуживаемыми или автоматизированными.</a:t>
            </a:r>
          </a:p>
          <a:p>
            <a:pPr marL="0" indent="0" algn="just">
              <a:buNone/>
            </a:pPr>
            <a:endParaRPr lang="ru-RU" sz="2000" dirty="0"/>
          </a:p>
        </p:txBody>
      </p:sp>
      <p:pic>
        <p:nvPicPr>
          <p:cNvPr id="819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13056" b="10386"/>
          <a:stretch/>
        </p:blipFill>
        <p:spPr bwMode="auto">
          <a:xfrm>
            <a:off x="262822" y="332656"/>
            <a:ext cx="8618355" cy="457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Рисунок 2"/>
          <p:cNvPicPr>
            <a:picLocks noChangeAspect="1"/>
          </p:cNvPicPr>
          <p:nvPr/>
        </p:nvPicPr>
        <p:blipFill>
          <a:blip r:embed="rId3"/>
          <a:stretch>
            <a:fillRect/>
          </a:stretch>
        </p:blipFill>
        <p:spPr>
          <a:xfrm>
            <a:off x="3942158" y="3213960"/>
            <a:ext cx="629841" cy="544745"/>
          </a:xfrm>
          <a:prstGeom prst="rect">
            <a:avLst/>
          </a:prstGeom>
        </p:spPr>
      </p:pic>
      <p:pic>
        <p:nvPicPr>
          <p:cNvPr id="7" name="Рисунок 6"/>
          <p:cNvPicPr>
            <a:picLocks noChangeAspect="1"/>
          </p:cNvPicPr>
          <p:nvPr/>
        </p:nvPicPr>
        <p:blipFill>
          <a:blip r:embed="rId4"/>
          <a:stretch>
            <a:fillRect/>
          </a:stretch>
        </p:blipFill>
        <p:spPr>
          <a:xfrm>
            <a:off x="4417271" y="3423458"/>
            <a:ext cx="298746" cy="474460"/>
          </a:xfrm>
          <a:prstGeom prst="rect">
            <a:avLst/>
          </a:prstGeom>
        </p:spPr>
      </p:pic>
    </p:spTree>
    <p:extLst>
      <p:ext uri="{BB962C8B-B14F-4D97-AF65-F5344CB8AC3E}">
        <p14:creationId xmlns:p14="http://schemas.microsoft.com/office/powerpoint/2010/main" val="40123456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43947" y="0"/>
            <a:ext cx="5351935" cy="490066"/>
          </a:xfrm>
        </p:spPr>
        <p:txBody>
          <a:bodyPr>
            <a:noAutofit/>
          </a:bodyPr>
          <a:lstStyle/>
          <a:p>
            <a:r>
              <a:rPr lang="ru-RU" sz="2000" b="1" dirty="0">
                <a:solidFill>
                  <a:srgbClr val="C00000"/>
                </a:solidFill>
                <a:latin typeface="+mn-lt"/>
              </a:rPr>
              <a:t>Движение поездов при полуавтоблокировки</a:t>
            </a:r>
          </a:p>
        </p:txBody>
      </p:sp>
      <p:sp>
        <p:nvSpPr>
          <p:cNvPr id="2" name="Прямоугольник 1"/>
          <p:cNvSpPr/>
          <p:nvPr/>
        </p:nvSpPr>
        <p:spPr>
          <a:xfrm>
            <a:off x="40341" y="3732064"/>
            <a:ext cx="9054244" cy="3170099"/>
          </a:xfrm>
          <a:prstGeom prst="rect">
            <a:avLst/>
          </a:prstGeom>
        </p:spPr>
        <p:txBody>
          <a:bodyPr wrap="square">
            <a:spAutoFit/>
          </a:bodyPr>
          <a:lstStyle/>
          <a:p>
            <a:pPr algn="just"/>
            <a:r>
              <a:rPr lang="ru-RU" sz="2000" b="1" dirty="0" smtClean="0">
                <a:solidFill>
                  <a:srgbClr val="002060"/>
                </a:solidFill>
              </a:rPr>
              <a:t>   </a:t>
            </a:r>
            <a:r>
              <a:rPr lang="ru-RU" sz="2000" b="1" dirty="0" smtClean="0">
                <a:solidFill>
                  <a:srgbClr val="C00000"/>
                </a:solidFill>
              </a:rPr>
              <a:t>Полуавтоматическая </a:t>
            </a:r>
            <a:r>
              <a:rPr lang="ru-RU" sz="2000" b="1" dirty="0">
                <a:solidFill>
                  <a:srgbClr val="C00000"/>
                </a:solidFill>
              </a:rPr>
              <a:t>блокировка </a:t>
            </a:r>
            <a:r>
              <a:rPr lang="ru-RU" sz="2000" b="1" dirty="0" smtClean="0">
                <a:solidFill>
                  <a:srgbClr val="C00000"/>
                </a:solidFill>
              </a:rPr>
              <a:t>(ПАБ</a:t>
            </a:r>
            <a:r>
              <a:rPr lang="ru-RU" sz="2000" b="1" dirty="0">
                <a:solidFill>
                  <a:srgbClr val="C00000"/>
                </a:solidFill>
              </a:rPr>
              <a:t>) </a:t>
            </a:r>
            <a:r>
              <a:rPr lang="ru-RU" sz="2000" b="1" dirty="0"/>
              <a:t>относится </a:t>
            </a:r>
            <a:r>
              <a:rPr lang="ru-RU" sz="2000" b="1" dirty="0">
                <a:solidFill>
                  <a:srgbClr val="002060"/>
                </a:solidFill>
              </a:rPr>
              <a:t>к перегонным устройствам </a:t>
            </a:r>
            <a:r>
              <a:rPr lang="ru-RU" sz="2000" b="1" dirty="0"/>
              <a:t>и служит </a:t>
            </a:r>
            <a:r>
              <a:rPr lang="ru-RU" sz="2000" b="1" dirty="0">
                <a:solidFill>
                  <a:srgbClr val="002060"/>
                </a:solidFill>
              </a:rPr>
              <a:t>для </a:t>
            </a:r>
            <a:r>
              <a:rPr lang="ru-RU" sz="2000" b="1" dirty="0" smtClean="0">
                <a:solidFill>
                  <a:srgbClr val="002060"/>
                </a:solidFill>
              </a:rPr>
              <a:t>интервального регулирования </a:t>
            </a:r>
            <a:r>
              <a:rPr lang="ru-RU" sz="2000" b="1" dirty="0">
                <a:solidFill>
                  <a:srgbClr val="002060"/>
                </a:solidFill>
              </a:rPr>
              <a:t>движения поездов </a:t>
            </a:r>
            <a:r>
              <a:rPr lang="ru-RU" sz="2000" b="1" dirty="0" smtClean="0">
                <a:solidFill>
                  <a:srgbClr val="002060"/>
                </a:solidFill>
              </a:rPr>
              <a:t>на </a:t>
            </a:r>
            <a:r>
              <a:rPr lang="ru-RU" sz="2000" b="1" dirty="0">
                <a:solidFill>
                  <a:srgbClr val="002060"/>
                </a:solidFill>
              </a:rPr>
              <a:t>однопутных и двухпутных малодеятельных участках </a:t>
            </a:r>
            <a:r>
              <a:rPr lang="ru-RU" sz="2000" b="1" dirty="0" smtClean="0">
                <a:solidFill>
                  <a:srgbClr val="002060"/>
                </a:solidFill>
              </a:rPr>
              <a:t>железных </a:t>
            </a:r>
            <a:r>
              <a:rPr lang="ru-RU" sz="2000" b="1" dirty="0">
                <a:solidFill>
                  <a:srgbClr val="002060"/>
                </a:solidFill>
              </a:rPr>
              <a:t>дорог.</a:t>
            </a:r>
          </a:p>
          <a:p>
            <a:pPr algn="just"/>
            <a:r>
              <a:rPr lang="ru-RU" sz="2000" b="1" dirty="0" smtClean="0">
                <a:solidFill>
                  <a:srgbClr val="002060"/>
                </a:solidFill>
              </a:rPr>
              <a:t>    </a:t>
            </a:r>
            <a:r>
              <a:rPr lang="ru-RU" sz="2000" b="1" dirty="0" smtClean="0">
                <a:solidFill>
                  <a:srgbClr val="C00000"/>
                </a:solidFill>
              </a:rPr>
              <a:t>При </a:t>
            </a:r>
            <a:r>
              <a:rPr lang="ru-RU" sz="2000" b="1" dirty="0">
                <a:solidFill>
                  <a:srgbClr val="C00000"/>
                </a:solidFill>
              </a:rPr>
              <a:t>полуавтоблокировке </a:t>
            </a:r>
            <a:r>
              <a:rPr lang="ru-RU" sz="2000" b="1" dirty="0">
                <a:solidFill>
                  <a:srgbClr val="002060"/>
                </a:solidFill>
              </a:rPr>
              <a:t>управление сигналами </a:t>
            </a:r>
            <a:r>
              <a:rPr lang="ru-RU" sz="2000" b="1" dirty="0"/>
              <a:t>осуществляется </a:t>
            </a:r>
            <a:r>
              <a:rPr lang="ru-RU" sz="2000" b="1" dirty="0">
                <a:solidFill>
                  <a:srgbClr val="C00000"/>
                </a:solidFill>
              </a:rPr>
              <a:t>частично вручную</a:t>
            </a:r>
            <a:r>
              <a:rPr lang="ru-RU" sz="2000" dirty="0"/>
              <a:t> ДСП станции или </a:t>
            </a:r>
            <a:r>
              <a:rPr lang="ru-RU" sz="2000" dirty="0" smtClean="0"/>
              <a:t>дежурного по путевому посту, </a:t>
            </a:r>
            <a:r>
              <a:rPr lang="ru-RU" sz="2000" dirty="0"/>
              <a:t>а </a:t>
            </a:r>
            <a:r>
              <a:rPr lang="ru-RU" sz="2000" b="1" dirty="0">
                <a:solidFill>
                  <a:srgbClr val="C00000"/>
                </a:solidFill>
              </a:rPr>
              <a:t>частично </a:t>
            </a:r>
            <a:r>
              <a:rPr lang="ru-RU" sz="2000" dirty="0"/>
              <a:t>- </a:t>
            </a:r>
            <a:r>
              <a:rPr lang="ru-RU" sz="2000" b="1" dirty="0">
                <a:solidFill>
                  <a:srgbClr val="C00000"/>
                </a:solidFill>
              </a:rPr>
              <a:t>автоматически</a:t>
            </a:r>
            <a:r>
              <a:rPr lang="ru-RU" sz="2000" dirty="0"/>
              <a:t> от воздействия движущегося поезда на путевые приборы и рельсовые цепи. </a:t>
            </a:r>
            <a:r>
              <a:rPr lang="ru-RU" sz="2000" b="1" dirty="0"/>
              <a:t>Ограждаемым (блокируемым) отрезком пути при </a:t>
            </a:r>
            <a:r>
              <a:rPr lang="ru-RU" sz="2000" b="1" dirty="0" smtClean="0"/>
              <a:t>ПАБ </a:t>
            </a:r>
            <a:r>
              <a:rPr lang="ru-RU" sz="2000" dirty="0" smtClean="0"/>
              <a:t>является </a:t>
            </a:r>
            <a:r>
              <a:rPr lang="ru-RU" sz="2000" dirty="0"/>
              <a:t>межстанционный (между раздельными пунктами) или межпостовой перегон (часть перегона между станцией и путевым постом, либо между постами).</a:t>
            </a:r>
          </a:p>
        </p:txBody>
      </p:sp>
      <p:pic>
        <p:nvPicPr>
          <p:cNvPr id="4" name="Рисунок 3"/>
          <p:cNvPicPr>
            <a:picLocks noChangeAspect="1"/>
          </p:cNvPicPr>
          <p:nvPr/>
        </p:nvPicPr>
        <p:blipFill>
          <a:blip r:embed="rId2"/>
          <a:stretch>
            <a:fillRect/>
          </a:stretch>
        </p:blipFill>
        <p:spPr>
          <a:xfrm>
            <a:off x="725169" y="960963"/>
            <a:ext cx="7693662" cy="2851784"/>
          </a:xfrm>
          <a:prstGeom prst="rect">
            <a:avLst/>
          </a:prstGeom>
        </p:spPr>
      </p:pic>
      <p:sp>
        <p:nvSpPr>
          <p:cNvPr id="6" name="Прямоугольник 5"/>
          <p:cNvSpPr/>
          <p:nvPr/>
        </p:nvSpPr>
        <p:spPr>
          <a:xfrm>
            <a:off x="2199156" y="591631"/>
            <a:ext cx="2187394" cy="369332"/>
          </a:xfrm>
          <a:prstGeom prst="rect">
            <a:avLst/>
          </a:prstGeom>
          <a:ln>
            <a:solidFill>
              <a:schemeClr val="tx1"/>
            </a:solidFill>
          </a:ln>
        </p:spPr>
        <p:txBody>
          <a:bodyPr wrap="none">
            <a:spAutoFit/>
          </a:bodyPr>
          <a:lstStyle/>
          <a:p>
            <a:r>
              <a:rPr lang="ru-RU" b="1" dirty="0" smtClean="0"/>
              <a:t>выходной светофор</a:t>
            </a:r>
            <a:endParaRPr lang="ru-RU" b="1" dirty="0"/>
          </a:p>
        </p:txBody>
      </p:sp>
      <p:sp>
        <p:nvSpPr>
          <p:cNvPr id="7" name="Прямоугольник 6"/>
          <p:cNvSpPr/>
          <p:nvPr/>
        </p:nvSpPr>
        <p:spPr>
          <a:xfrm>
            <a:off x="4576069" y="591631"/>
            <a:ext cx="2021131" cy="369332"/>
          </a:xfrm>
          <a:prstGeom prst="rect">
            <a:avLst/>
          </a:prstGeom>
          <a:ln>
            <a:solidFill>
              <a:schemeClr val="tx1"/>
            </a:solidFill>
          </a:ln>
        </p:spPr>
        <p:txBody>
          <a:bodyPr wrap="none">
            <a:spAutoFit/>
          </a:bodyPr>
          <a:lstStyle/>
          <a:p>
            <a:r>
              <a:rPr lang="ru-RU" b="1" dirty="0" smtClean="0"/>
              <a:t>входной </a:t>
            </a:r>
            <a:r>
              <a:rPr lang="ru-RU" b="1" dirty="0"/>
              <a:t>светофор</a:t>
            </a:r>
          </a:p>
        </p:txBody>
      </p:sp>
    </p:spTree>
    <p:extLst>
      <p:ext uri="{BB962C8B-B14F-4D97-AF65-F5344CB8AC3E}">
        <p14:creationId xmlns:p14="http://schemas.microsoft.com/office/powerpoint/2010/main" val="25597436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2043947" y="0"/>
            <a:ext cx="5351935" cy="490066"/>
          </a:xfrm>
        </p:spPr>
        <p:txBody>
          <a:bodyPr>
            <a:noAutofit/>
          </a:bodyPr>
          <a:lstStyle/>
          <a:p>
            <a:r>
              <a:rPr lang="ru-RU" sz="2000" b="1" dirty="0" smtClean="0">
                <a:solidFill>
                  <a:srgbClr val="C00000"/>
                </a:solidFill>
                <a:latin typeface="+mn-lt"/>
              </a:rPr>
              <a:t>Полуавтоматическая блокировка</a:t>
            </a:r>
            <a:endParaRPr lang="ru-RU" sz="2000" b="1" dirty="0">
              <a:solidFill>
                <a:srgbClr val="C00000"/>
              </a:solidFill>
              <a:latin typeface="+mn-lt"/>
            </a:endParaRPr>
          </a:p>
        </p:txBody>
      </p:sp>
      <p:pic>
        <p:nvPicPr>
          <p:cNvPr id="4" name="Рисунок 3"/>
          <p:cNvPicPr>
            <a:picLocks noChangeAspect="1"/>
          </p:cNvPicPr>
          <p:nvPr/>
        </p:nvPicPr>
        <p:blipFill>
          <a:blip r:embed="rId2"/>
          <a:stretch>
            <a:fillRect/>
          </a:stretch>
        </p:blipFill>
        <p:spPr>
          <a:xfrm>
            <a:off x="291075" y="490066"/>
            <a:ext cx="8383222" cy="3929636"/>
          </a:xfrm>
          <a:prstGeom prst="rect">
            <a:avLst/>
          </a:prstGeom>
        </p:spPr>
      </p:pic>
      <p:sp>
        <p:nvSpPr>
          <p:cNvPr id="9" name="Прямоугольник 8"/>
          <p:cNvSpPr/>
          <p:nvPr/>
        </p:nvSpPr>
        <p:spPr>
          <a:xfrm>
            <a:off x="3439236" y="709683"/>
            <a:ext cx="2279176" cy="60050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 стрелкой 10"/>
          <p:cNvCxnSpPr/>
          <p:nvPr/>
        </p:nvCxnSpPr>
        <p:spPr>
          <a:xfrm>
            <a:off x="4640238" y="1310184"/>
            <a:ext cx="13649" cy="13101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V="1">
            <a:off x="4653887" y="3152633"/>
            <a:ext cx="0" cy="98263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395785" y="614149"/>
            <a:ext cx="232012" cy="272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3"/>
          <a:stretch>
            <a:fillRect/>
          </a:stretch>
        </p:blipFill>
        <p:spPr>
          <a:xfrm>
            <a:off x="4309619" y="303677"/>
            <a:ext cx="629841" cy="544745"/>
          </a:xfrm>
          <a:prstGeom prst="rect">
            <a:avLst/>
          </a:prstGeom>
        </p:spPr>
      </p:pic>
      <p:pic>
        <p:nvPicPr>
          <p:cNvPr id="12" name="Рисунок 11"/>
          <p:cNvPicPr>
            <a:picLocks noChangeAspect="1"/>
          </p:cNvPicPr>
          <p:nvPr/>
        </p:nvPicPr>
        <p:blipFill>
          <a:blip r:embed="rId4"/>
          <a:stretch>
            <a:fillRect/>
          </a:stretch>
        </p:blipFill>
        <p:spPr>
          <a:xfrm>
            <a:off x="4880817" y="490065"/>
            <a:ext cx="221643" cy="352007"/>
          </a:xfrm>
          <a:prstGeom prst="rect">
            <a:avLst/>
          </a:prstGeom>
        </p:spPr>
      </p:pic>
      <p:sp>
        <p:nvSpPr>
          <p:cNvPr id="6" name="Объект 5"/>
          <p:cNvSpPr>
            <a:spLocks noGrp="1"/>
          </p:cNvSpPr>
          <p:nvPr>
            <p:ph idx="1"/>
          </p:nvPr>
        </p:nvSpPr>
        <p:spPr>
          <a:xfrm>
            <a:off x="18923" y="4249271"/>
            <a:ext cx="9103659" cy="2449273"/>
          </a:xfrm>
        </p:spPr>
        <p:txBody>
          <a:bodyPr>
            <a:normAutofit lnSpcReduction="10000"/>
          </a:bodyPr>
          <a:lstStyle/>
          <a:p>
            <a:pPr marL="0" indent="0" algn="just">
              <a:buNone/>
            </a:pPr>
            <a:r>
              <a:rPr lang="ru-RU" sz="2000" b="1" dirty="0">
                <a:solidFill>
                  <a:srgbClr val="C00000"/>
                </a:solidFill>
              </a:rPr>
              <a:t>Путевой пост </a:t>
            </a:r>
            <a:r>
              <a:rPr lang="ru-RU" sz="2000" b="1" u="sng" dirty="0">
                <a:solidFill>
                  <a:srgbClr val="002060"/>
                </a:solidFill>
              </a:rPr>
              <a:t>двухпутного участка </a:t>
            </a:r>
            <a:r>
              <a:rPr lang="ru-RU" sz="2000" b="1" dirty="0" smtClean="0">
                <a:solidFill>
                  <a:srgbClr val="002060"/>
                </a:solidFill>
              </a:rPr>
              <a:t>позволяет </a:t>
            </a:r>
            <a:r>
              <a:rPr lang="ru-RU" sz="2000" b="1" dirty="0">
                <a:solidFill>
                  <a:srgbClr val="002060"/>
                </a:solidFill>
              </a:rPr>
              <a:t>отправить на перегон в каждом направлении </a:t>
            </a:r>
            <a:r>
              <a:rPr lang="ru-RU" sz="2000" b="1" dirty="0">
                <a:solidFill>
                  <a:srgbClr val="C00000"/>
                </a:solidFill>
              </a:rPr>
              <a:t>два поезда</a:t>
            </a:r>
            <a:r>
              <a:rPr lang="ru-RU" sz="2000" b="1" dirty="0">
                <a:solidFill>
                  <a:srgbClr val="002060"/>
                </a:solidFill>
              </a:rPr>
              <a:t>. </a:t>
            </a:r>
            <a:r>
              <a:rPr lang="ru-RU" sz="2000" dirty="0"/>
              <a:t>При отправлении со станции Б первого четного поезда (путь II) для пропуска его с первого блок-участка на второй </a:t>
            </a:r>
            <a:r>
              <a:rPr lang="ru-RU" sz="2000" b="1" dirty="0">
                <a:solidFill>
                  <a:srgbClr val="7030A0"/>
                </a:solidFill>
              </a:rPr>
              <a:t>дежурный по путевому посту нажатием сигнальной кнопки ЧС открывает проходной светофор ЧБ. </a:t>
            </a:r>
            <a:r>
              <a:rPr lang="ru-RU" sz="2000" dirty="0"/>
              <a:t>После проследования поезда по изолированным участкам 2П и 4П путевого поста проходной светофор ЧБ автоматически закрывается, так как срабатывает схема фиксации проследования поезда. Убедившись, что поезд проследовал в полном составе, дежурный по посту подает на станцию отправления блокировочный сигнал ЧП проследования поезда. </a:t>
            </a:r>
          </a:p>
        </p:txBody>
      </p:sp>
      <p:cxnSp>
        <p:nvCxnSpPr>
          <p:cNvPr id="5" name="Прямая со стрелкой 4"/>
          <p:cNvCxnSpPr/>
          <p:nvPr/>
        </p:nvCxnSpPr>
        <p:spPr>
          <a:xfrm flipH="1">
            <a:off x="4857343" y="2635679"/>
            <a:ext cx="1372310" cy="1505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2990708" y="2477621"/>
            <a:ext cx="1540348" cy="588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3039140" y="3235061"/>
            <a:ext cx="154445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4786061" y="3232666"/>
            <a:ext cx="154445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5"/>
          <a:stretch>
            <a:fillRect/>
          </a:stretch>
        </p:blipFill>
        <p:spPr>
          <a:xfrm>
            <a:off x="3133321" y="2841506"/>
            <a:ext cx="914632" cy="291421"/>
          </a:xfrm>
          <a:prstGeom prst="rect">
            <a:avLst/>
          </a:prstGeom>
        </p:spPr>
      </p:pic>
      <p:pic>
        <p:nvPicPr>
          <p:cNvPr id="21" name="Рисунок 20"/>
          <p:cNvPicPr>
            <a:picLocks noChangeAspect="1"/>
          </p:cNvPicPr>
          <p:nvPr/>
        </p:nvPicPr>
        <p:blipFill>
          <a:blip r:embed="rId5"/>
          <a:stretch>
            <a:fillRect/>
          </a:stretch>
        </p:blipFill>
        <p:spPr>
          <a:xfrm>
            <a:off x="5322396" y="2830630"/>
            <a:ext cx="914632" cy="291421"/>
          </a:xfrm>
          <a:prstGeom prst="rect">
            <a:avLst/>
          </a:prstGeom>
        </p:spPr>
      </p:pic>
      <p:sp>
        <p:nvSpPr>
          <p:cNvPr id="22" name="Овал 21"/>
          <p:cNvSpPr/>
          <p:nvPr/>
        </p:nvSpPr>
        <p:spPr>
          <a:xfrm>
            <a:off x="4309619" y="2173560"/>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4135239" y="2164242"/>
            <a:ext cx="174380" cy="2054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Рисунок 23"/>
          <p:cNvPicPr>
            <a:picLocks noChangeAspect="1"/>
          </p:cNvPicPr>
          <p:nvPr/>
        </p:nvPicPr>
        <p:blipFill>
          <a:blip r:embed="rId5"/>
          <a:stretch>
            <a:fillRect/>
          </a:stretch>
        </p:blipFill>
        <p:spPr>
          <a:xfrm>
            <a:off x="5053305" y="2258584"/>
            <a:ext cx="914632" cy="291421"/>
          </a:xfrm>
          <a:prstGeom prst="rect">
            <a:avLst/>
          </a:prstGeom>
        </p:spPr>
      </p:pic>
      <p:sp>
        <p:nvSpPr>
          <p:cNvPr id="25" name="Овал 24"/>
          <p:cNvSpPr/>
          <p:nvPr/>
        </p:nvSpPr>
        <p:spPr>
          <a:xfrm>
            <a:off x="4811103" y="3332108"/>
            <a:ext cx="174380" cy="205426"/>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2291277" y="2126486"/>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Овал 26"/>
          <p:cNvSpPr/>
          <p:nvPr/>
        </p:nvSpPr>
        <p:spPr>
          <a:xfrm>
            <a:off x="6828701" y="3332108"/>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147147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2043947" y="0"/>
            <a:ext cx="5351935" cy="490066"/>
          </a:xfrm>
        </p:spPr>
        <p:txBody>
          <a:bodyPr>
            <a:noAutofit/>
          </a:bodyPr>
          <a:lstStyle/>
          <a:p>
            <a:r>
              <a:rPr lang="ru-RU" sz="2000" b="1" dirty="0" smtClean="0">
                <a:solidFill>
                  <a:srgbClr val="C00000"/>
                </a:solidFill>
                <a:latin typeface="+mn-lt"/>
              </a:rPr>
              <a:t>Полуавтоматическая блокировка</a:t>
            </a:r>
            <a:endParaRPr lang="ru-RU" sz="2000" b="1" dirty="0">
              <a:solidFill>
                <a:srgbClr val="C00000"/>
              </a:solidFill>
              <a:latin typeface="+mn-lt"/>
            </a:endParaRPr>
          </a:p>
        </p:txBody>
      </p:sp>
      <p:pic>
        <p:nvPicPr>
          <p:cNvPr id="4" name="Рисунок 3"/>
          <p:cNvPicPr>
            <a:picLocks noChangeAspect="1"/>
          </p:cNvPicPr>
          <p:nvPr/>
        </p:nvPicPr>
        <p:blipFill>
          <a:blip r:embed="rId2"/>
          <a:stretch>
            <a:fillRect/>
          </a:stretch>
        </p:blipFill>
        <p:spPr>
          <a:xfrm>
            <a:off x="291075" y="490066"/>
            <a:ext cx="8383222" cy="3929636"/>
          </a:xfrm>
          <a:prstGeom prst="rect">
            <a:avLst/>
          </a:prstGeom>
        </p:spPr>
      </p:pic>
      <p:sp>
        <p:nvSpPr>
          <p:cNvPr id="9" name="Прямоугольник 8"/>
          <p:cNvSpPr/>
          <p:nvPr/>
        </p:nvSpPr>
        <p:spPr>
          <a:xfrm>
            <a:off x="3439236" y="709683"/>
            <a:ext cx="2279176" cy="60050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1" name="Прямая со стрелкой 10"/>
          <p:cNvCxnSpPr/>
          <p:nvPr/>
        </p:nvCxnSpPr>
        <p:spPr>
          <a:xfrm>
            <a:off x="4640238" y="1310184"/>
            <a:ext cx="13649" cy="131018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V="1">
            <a:off x="4653887" y="3152633"/>
            <a:ext cx="0" cy="982639"/>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Прямоугольник 1"/>
          <p:cNvSpPr/>
          <p:nvPr/>
        </p:nvSpPr>
        <p:spPr>
          <a:xfrm>
            <a:off x="395785" y="614149"/>
            <a:ext cx="232012" cy="272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0" name="Рисунок 9"/>
          <p:cNvPicPr>
            <a:picLocks noChangeAspect="1"/>
          </p:cNvPicPr>
          <p:nvPr/>
        </p:nvPicPr>
        <p:blipFill>
          <a:blip r:embed="rId3"/>
          <a:stretch>
            <a:fillRect/>
          </a:stretch>
        </p:blipFill>
        <p:spPr>
          <a:xfrm>
            <a:off x="4309619" y="303677"/>
            <a:ext cx="629841" cy="544745"/>
          </a:xfrm>
          <a:prstGeom prst="rect">
            <a:avLst/>
          </a:prstGeom>
        </p:spPr>
      </p:pic>
      <p:pic>
        <p:nvPicPr>
          <p:cNvPr id="12" name="Рисунок 11"/>
          <p:cNvPicPr>
            <a:picLocks noChangeAspect="1"/>
          </p:cNvPicPr>
          <p:nvPr/>
        </p:nvPicPr>
        <p:blipFill>
          <a:blip r:embed="rId4"/>
          <a:stretch>
            <a:fillRect/>
          </a:stretch>
        </p:blipFill>
        <p:spPr>
          <a:xfrm>
            <a:off x="4880817" y="490065"/>
            <a:ext cx="221643" cy="352007"/>
          </a:xfrm>
          <a:prstGeom prst="rect">
            <a:avLst/>
          </a:prstGeom>
        </p:spPr>
      </p:pic>
      <p:sp>
        <p:nvSpPr>
          <p:cNvPr id="6" name="Объект 5"/>
          <p:cNvSpPr>
            <a:spLocks noGrp="1"/>
          </p:cNvSpPr>
          <p:nvPr>
            <p:ph idx="1"/>
          </p:nvPr>
        </p:nvSpPr>
        <p:spPr>
          <a:xfrm>
            <a:off x="72711" y="4249271"/>
            <a:ext cx="9103659" cy="2449273"/>
          </a:xfrm>
        </p:spPr>
        <p:txBody>
          <a:bodyPr>
            <a:normAutofit/>
          </a:bodyPr>
          <a:lstStyle/>
          <a:p>
            <a:pPr marL="0" indent="0" algn="just">
              <a:buNone/>
            </a:pPr>
            <a:r>
              <a:rPr lang="ru-RU" sz="2000" dirty="0"/>
              <a:t>На станцию прибытия А блокировочный сигнал о вступлении поезда на второй блок-участок подается автоматически в момент закрытия проходного светофора ЧБ. Получив сигнал проследования, дежурный по станции отправления может отправить второй поезд на перегон вслед первому. Открытие проходного светофора ЧБ для пропуска второго поезда возможно только после прибытия первого поезда на станцию прибытия А и получения с этой станции сигнала прибытия, который подается нажатием на аппарате </a:t>
            </a:r>
            <a:r>
              <a:rPr lang="ru-RU" sz="2000" dirty="0" smtClean="0"/>
              <a:t>управления </a:t>
            </a:r>
            <a:r>
              <a:rPr lang="ru-RU" sz="2000" dirty="0"/>
              <a:t>кнопки ЧДП.</a:t>
            </a:r>
          </a:p>
          <a:p>
            <a:pPr marL="0" indent="0" algn="just">
              <a:buNone/>
            </a:pPr>
            <a:r>
              <a:rPr lang="ru-RU" sz="2000" dirty="0" smtClean="0"/>
              <a:t>    </a:t>
            </a:r>
            <a:r>
              <a:rPr lang="ru-RU" sz="2000" dirty="0"/>
              <a:t>Аналогичным образом осуществляется пропуск нечетных поездов по пути I.</a:t>
            </a:r>
          </a:p>
        </p:txBody>
      </p:sp>
      <p:cxnSp>
        <p:nvCxnSpPr>
          <p:cNvPr id="5" name="Прямая со стрелкой 4"/>
          <p:cNvCxnSpPr/>
          <p:nvPr/>
        </p:nvCxnSpPr>
        <p:spPr>
          <a:xfrm flipH="1">
            <a:off x="4857343" y="2635679"/>
            <a:ext cx="1372310" cy="1505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H="1">
            <a:off x="2990708" y="2641397"/>
            <a:ext cx="1540348" cy="5882"/>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a:off x="3039140" y="3235061"/>
            <a:ext cx="154445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4786061" y="3232666"/>
            <a:ext cx="1544455"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5"/>
          <a:stretch>
            <a:fillRect/>
          </a:stretch>
        </p:blipFill>
        <p:spPr>
          <a:xfrm>
            <a:off x="3133321" y="2841506"/>
            <a:ext cx="914632" cy="291421"/>
          </a:xfrm>
          <a:prstGeom prst="rect">
            <a:avLst/>
          </a:prstGeom>
        </p:spPr>
      </p:pic>
      <p:pic>
        <p:nvPicPr>
          <p:cNvPr id="21" name="Рисунок 20"/>
          <p:cNvPicPr>
            <a:picLocks noChangeAspect="1"/>
          </p:cNvPicPr>
          <p:nvPr/>
        </p:nvPicPr>
        <p:blipFill>
          <a:blip r:embed="rId5"/>
          <a:stretch>
            <a:fillRect/>
          </a:stretch>
        </p:blipFill>
        <p:spPr>
          <a:xfrm>
            <a:off x="8545734" y="2256753"/>
            <a:ext cx="914632" cy="291421"/>
          </a:xfrm>
          <a:prstGeom prst="rect">
            <a:avLst/>
          </a:prstGeom>
        </p:spPr>
      </p:pic>
      <p:sp>
        <p:nvSpPr>
          <p:cNvPr id="22" name="Овал 21"/>
          <p:cNvSpPr/>
          <p:nvPr/>
        </p:nvSpPr>
        <p:spPr>
          <a:xfrm>
            <a:off x="4309619" y="2173560"/>
            <a:ext cx="174380" cy="205426"/>
          </a:xfrm>
          <a:prstGeom prst="ellipse">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Овал 22"/>
          <p:cNvSpPr/>
          <p:nvPr/>
        </p:nvSpPr>
        <p:spPr>
          <a:xfrm>
            <a:off x="4135239" y="2164242"/>
            <a:ext cx="174380" cy="2054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4" name="Рисунок 23"/>
          <p:cNvPicPr>
            <a:picLocks noChangeAspect="1"/>
          </p:cNvPicPr>
          <p:nvPr/>
        </p:nvPicPr>
        <p:blipFill>
          <a:blip r:embed="rId5"/>
          <a:stretch>
            <a:fillRect/>
          </a:stretch>
        </p:blipFill>
        <p:spPr>
          <a:xfrm>
            <a:off x="3142488" y="2256753"/>
            <a:ext cx="914632" cy="291421"/>
          </a:xfrm>
          <a:prstGeom prst="rect">
            <a:avLst/>
          </a:prstGeom>
        </p:spPr>
      </p:pic>
      <p:sp>
        <p:nvSpPr>
          <p:cNvPr id="25" name="Овал 24"/>
          <p:cNvSpPr/>
          <p:nvPr/>
        </p:nvSpPr>
        <p:spPr>
          <a:xfrm>
            <a:off x="4796635" y="3346019"/>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4984797" y="3340088"/>
            <a:ext cx="174380" cy="2054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Овал 26"/>
          <p:cNvSpPr/>
          <p:nvPr/>
        </p:nvSpPr>
        <p:spPr>
          <a:xfrm>
            <a:off x="7782181" y="2253508"/>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Овал 27"/>
          <p:cNvSpPr/>
          <p:nvPr/>
        </p:nvSpPr>
        <p:spPr>
          <a:xfrm>
            <a:off x="7597182" y="2266955"/>
            <a:ext cx="174380" cy="2054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Овал 28"/>
          <p:cNvSpPr/>
          <p:nvPr/>
        </p:nvSpPr>
        <p:spPr>
          <a:xfrm>
            <a:off x="2280417" y="2118967"/>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6825456" y="3343074"/>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803176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4"/>
          <p:cNvSpPr>
            <a:spLocks noGrp="1"/>
          </p:cNvSpPr>
          <p:nvPr>
            <p:ph type="title"/>
          </p:nvPr>
        </p:nvSpPr>
        <p:spPr>
          <a:xfrm>
            <a:off x="2043947" y="0"/>
            <a:ext cx="5351935" cy="490066"/>
          </a:xfrm>
        </p:spPr>
        <p:txBody>
          <a:bodyPr>
            <a:noAutofit/>
          </a:bodyPr>
          <a:lstStyle/>
          <a:p>
            <a:r>
              <a:rPr lang="ru-RU" sz="2000" b="1" dirty="0" smtClean="0">
                <a:solidFill>
                  <a:srgbClr val="C00000"/>
                </a:solidFill>
                <a:latin typeface="+mn-lt"/>
              </a:rPr>
              <a:t>Полуавтоматическая блокировка</a:t>
            </a:r>
            <a:endParaRPr lang="ru-RU" sz="2000" b="1" dirty="0">
              <a:solidFill>
                <a:srgbClr val="C00000"/>
              </a:solidFill>
              <a:latin typeface="+mn-lt"/>
            </a:endParaRPr>
          </a:p>
        </p:txBody>
      </p:sp>
      <p:pic>
        <p:nvPicPr>
          <p:cNvPr id="3" name="Рисунок 2"/>
          <p:cNvPicPr>
            <a:picLocks noChangeAspect="1"/>
          </p:cNvPicPr>
          <p:nvPr/>
        </p:nvPicPr>
        <p:blipFill rotWithShape="1">
          <a:blip r:embed="rId2"/>
          <a:srcRect t="53961"/>
          <a:stretch/>
        </p:blipFill>
        <p:spPr>
          <a:xfrm>
            <a:off x="286603" y="341194"/>
            <a:ext cx="8124434" cy="3336483"/>
          </a:xfrm>
          <a:prstGeom prst="rect">
            <a:avLst/>
          </a:prstGeom>
        </p:spPr>
      </p:pic>
      <p:sp>
        <p:nvSpPr>
          <p:cNvPr id="8" name="Прямоугольник 7"/>
          <p:cNvSpPr/>
          <p:nvPr/>
        </p:nvSpPr>
        <p:spPr>
          <a:xfrm>
            <a:off x="293427" y="341194"/>
            <a:ext cx="341194" cy="284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3"/>
          <a:stretch>
            <a:fillRect/>
          </a:stretch>
        </p:blipFill>
        <p:spPr>
          <a:xfrm>
            <a:off x="4215977" y="1538171"/>
            <a:ext cx="544881" cy="471264"/>
          </a:xfrm>
          <a:prstGeom prst="rect">
            <a:avLst/>
          </a:prstGeom>
        </p:spPr>
      </p:pic>
      <p:pic>
        <p:nvPicPr>
          <p:cNvPr id="10" name="Рисунок 9"/>
          <p:cNvPicPr>
            <a:picLocks noChangeAspect="1"/>
          </p:cNvPicPr>
          <p:nvPr/>
        </p:nvPicPr>
        <p:blipFill>
          <a:blip r:embed="rId4"/>
          <a:stretch>
            <a:fillRect/>
          </a:stretch>
        </p:blipFill>
        <p:spPr>
          <a:xfrm>
            <a:off x="4678970" y="2056079"/>
            <a:ext cx="221643" cy="352007"/>
          </a:xfrm>
          <a:prstGeom prst="rect">
            <a:avLst/>
          </a:prstGeom>
        </p:spPr>
      </p:pic>
      <p:sp>
        <p:nvSpPr>
          <p:cNvPr id="2" name="Прямоугольник 1"/>
          <p:cNvSpPr/>
          <p:nvPr/>
        </p:nvSpPr>
        <p:spPr>
          <a:xfrm>
            <a:off x="2975212" y="490066"/>
            <a:ext cx="3207224" cy="61540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бъект 5"/>
          <p:cNvSpPr>
            <a:spLocks noGrp="1"/>
          </p:cNvSpPr>
          <p:nvPr>
            <p:ph idx="1"/>
          </p:nvPr>
        </p:nvSpPr>
        <p:spPr>
          <a:xfrm>
            <a:off x="0" y="3996137"/>
            <a:ext cx="9103659" cy="2861864"/>
          </a:xfrm>
        </p:spPr>
        <p:txBody>
          <a:bodyPr>
            <a:normAutofit/>
          </a:bodyPr>
          <a:lstStyle/>
          <a:p>
            <a:pPr marL="0" indent="0" algn="just">
              <a:buNone/>
            </a:pPr>
            <a:r>
              <a:rPr lang="ru-RU" sz="2000" b="1" dirty="0">
                <a:solidFill>
                  <a:srgbClr val="C00000"/>
                </a:solidFill>
              </a:rPr>
              <a:t>Путевой пост </a:t>
            </a:r>
            <a:r>
              <a:rPr lang="ru-RU" sz="2000" b="1" u="sng" dirty="0">
                <a:solidFill>
                  <a:srgbClr val="002060"/>
                </a:solidFill>
              </a:rPr>
              <a:t>однопутного участка </a:t>
            </a:r>
            <a:r>
              <a:rPr lang="ru-RU" sz="2000" b="1" dirty="0" smtClean="0">
                <a:solidFill>
                  <a:srgbClr val="002060"/>
                </a:solidFill>
              </a:rPr>
              <a:t>позволяет </a:t>
            </a:r>
            <a:r>
              <a:rPr lang="ru-RU" sz="2000" b="1" dirty="0">
                <a:solidFill>
                  <a:srgbClr val="002060"/>
                </a:solidFill>
              </a:rPr>
              <a:t>отправить на перегон в одном из направлений </a:t>
            </a:r>
            <a:r>
              <a:rPr lang="ru-RU" sz="2000" b="1" dirty="0">
                <a:solidFill>
                  <a:srgbClr val="C00000"/>
                </a:solidFill>
              </a:rPr>
              <a:t>два поезда</a:t>
            </a:r>
            <a:r>
              <a:rPr lang="ru-RU" sz="2000" b="1" dirty="0">
                <a:solidFill>
                  <a:srgbClr val="002060"/>
                </a:solidFill>
              </a:rPr>
              <a:t>. </a:t>
            </a:r>
            <a:r>
              <a:rPr lang="ru-RU" sz="2000" dirty="0"/>
              <a:t>Каждая станция, ограничивающая перегон, может дать на путевой пост согласие на прием поезда. Чтобы отправить поезд со станции, требуется получить согласие с путевого поста, которое он может дать только для одной станции. Проходные светофоры путевого поста нормально закрыты. </a:t>
            </a:r>
            <a:endParaRPr lang="ru-RU" sz="2000" dirty="0" smtClean="0"/>
          </a:p>
          <a:p>
            <a:pPr marL="0" indent="0" algn="just">
              <a:buNone/>
            </a:pPr>
            <a:r>
              <a:rPr lang="ru-RU" sz="2000" b="1" dirty="0"/>
              <a:t>Для автоматизации</a:t>
            </a:r>
            <a:r>
              <a:rPr lang="ru-RU" sz="2000" dirty="0"/>
              <a:t> работы путевых постов используют электрические рельсовые цепи или другие автоматические устройства, которые позволяют обеспечить контроль проследования поезда за проходной светофор, автоматизацию его работы и контроль прибытия поездов на станции в полном составе.</a:t>
            </a:r>
          </a:p>
          <a:p>
            <a:pPr marL="0" indent="0" algn="just">
              <a:buNone/>
            </a:pPr>
            <a:endParaRPr lang="ru-RU" sz="2000" dirty="0"/>
          </a:p>
        </p:txBody>
      </p:sp>
      <p:cxnSp>
        <p:nvCxnSpPr>
          <p:cNvPr id="12" name="Прямая со стрелкой 11"/>
          <p:cNvCxnSpPr/>
          <p:nvPr/>
        </p:nvCxnSpPr>
        <p:spPr>
          <a:xfrm flipH="1" flipV="1">
            <a:off x="2975212" y="2305050"/>
            <a:ext cx="1111013" cy="952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p:cNvCxnSpPr/>
          <p:nvPr/>
        </p:nvCxnSpPr>
        <p:spPr>
          <a:xfrm flipH="1" flipV="1">
            <a:off x="4900613" y="2314575"/>
            <a:ext cx="1111013" cy="952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8" name="Рисунок 17"/>
          <p:cNvPicPr>
            <a:picLocks noChangeAspect="1"/>
          </p:cNvPicPr>
          <p:nvPr/>
        </p:nvPicPr>
        <p:blipFill>
          <a:blip r:embed="rId5"/>
          <a:stretch>
            <a:fillRect/>
          </a:stretch>
        </p:blipFill>
        <p:spPr>
          <a:xfrm>
            <a:off x="7993614" y="2110514"/>
            <a:ext cx="914632" cy="291421"/>
          </a:xfrm>
          <a:prstGeom prst="rect">
            <a:avLst/>
          </a:prstGeom>
        </p:spPr>
      </p:pic>
      <p:cxnSp>
        <p:nvCxnSpPr>
          <p:cNvPr id="20" name="Прямая соединительная линия 19"/>
          <p:cNvCxnSpPr/>
          <p:nvPr/>
        </p:nvCxnSpPr>
        <p:spPr>
          <a:xfrm>
            <a:off x="7724633" y="1869743"/>
            <a:ext cx="12791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7888810" y="2433960"/>
            <a:ext cx="12791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a:off x="7848271" y="3018429"/>
            <a:ext cx="12791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Овал 22"/>
          <p:cNvSpPr/>
          <p:nvPr/>
        </p:nvSpPr>
        <p:spPr>
          <a:xfrm>
            <a:off x="7673891" y="2116793"/>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Овал 23"/>
          <p:cNvSpPr/>
          <p:nvPr/>
        </p:nvSpPr>
        <p:spPr>
          <a:xfrm>
            <a:off x="7510053" y="2113272"/>
            <a:ext cx="174380" cy="2054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5" name="Рисунок 24"/>
          <p:cNvPicPr>
            <a:picLocks noChangeAspect="1"/>
          </p:cNvPicPr>
          <p:nvPr/>
        </p:nvPicPr>
        <p:blipFill rotWithShape="1">
          <a:blip r:embed="rId6"/>
          <a:srcRect l="6300" r="3712" b="3045"/>
          <a:stretch/>
        </p:blipFill>
        <p:spPr>
          <a:xfrm>
            <a:off x="8908246" y="2088651"/>
            <a:ext cx="792088" cy="313284"/>
          </a:xfrm>
          <a:prstGeom prst="rect">
            <a:avLst/>
          </a:prstGeom>
        </p:spPr>
      </p:pic>
      <p:cxnSp>
        <p:nvCxnSpPr>
          <p:cNvPr id="27" name="Прямая соединительная линия 26"/>
          <p:cNvCxnSpPr/>
          <p:nvPr/>
        </p:nvCxnSpPr>
        <p:spPr>
          <a:xfrm flipV="1">
            <a:off x="8364207" y="2401935"/>
            <a:ext cx="1405998" cy="320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Овал 28"/>
          <p:cNvSpPr/>
          <p:nvPr/>
        </p:nvSpPr>
        <p:spPr>
          <a:xfrm>
            <a:off x="4254034" y="1993318"/>
            <a:ext cx="174380" cy="20542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Овал 25"/>
          <p:cNvSpPr/>
          <p:nvPr/>
        </p:nvSpPr>
        <p:spPr>
          <a:xfrm>
            <a:off x="4254034" y="2006827"/>
            <a:ext cx="157536" cy="165412"/>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Овал 29"/>
          <p:cNvSpPr/>
          <p:nvPr/>
        </p:nvSpPr>
        <p:spPr>
          <a:xfrm>
            <a:off x="2294960" y="1953366"/>
            <a:ext cx="174380" cy="205426"/>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871979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1226"/>
            <a:ext cx="8856983" cy="271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Заголовок 4"/>
          <p:cNvSpPr>
            <a:spLocks noGrp="1"/>
          </p:cNvSpPr>
          <p:nvPr>
            <p:ph type="title"/>
          </p:nvPr>
        </p:nvSpPr>
        <p:spPr>
          <a:xfrm>
            <a:off x="1715324" y="15254"/>
            <a:ext cx="5606957"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4191" y="3401118"/>
            <a:ext cx="9109809" cy="2635492"/>
          </a:xfrm>
        </p:spPr>
        <p:txBody>
          <a:bodyPr>
            <a:normAutofit/>
          </a:bodyPr>
          <a:lstStyle/>
          <a:p>
            <a:pPr marL="0" indent="0" algn="just">
              <a:buNone/>
            </a:pPr>
            <a:r>
              <a:rPr lang="ru-RU" sz="2000" dirty="0" smtClean="0"/>
              <a:t>       </a:t>
            </a:r>
            <a:r>
              <a:rPr lang="ru-RU" sz="2000" b="1" dirty="0" smtClean="0">
                <a:solidFill>
                  <a:srgbClr val="002060"/>
                </a:solidFill>
              </a:rPr>
              <a:t>Если</a:t>
            </a:r>
            <a:r>
              <a:rPr lang="ru-RU" sz="2000" dirty="0" smtClean="0"/>
              <a:t> </a:t>
            </a:r>
            <a:r>
              <a:rPr lang="ru-RU" sz="2000" dirty="0"/>
              <a:t>прибывающий на </a:t>
            </a:r>
            <a:r>
              <a:rPr lang="ru-RU" sz="2000" dirty="0" smtClean="0"/>
              <a:t>станцию </a:t>
            </a:r>
            <a:r>
              <a:rPr lang="ru-RU" sz="2000" dirty="0"/>
              <a:t>поезд имел </a:t>
            </a:r>
            <a:r>
              <a:rPr lang="ru-RU" sz="2000" b="1" dirty="0">
                <a:solidFill>
                  <a:srgbClr val="002060"/>
                </a:solidFill>
              </a:rPr>
              <a:t>непредвиденную остановку</a:t>
            </a:r>
            <a:r>
              <a:rPr lang="ru-RU" sz="2000" dirty="0">
                <a:solidFill>
                  <a:srgbClr val="002060"/>
                </a:solidFill>
              </a:rPr>
              <a:t> </a:t>
            </a:r>
            <a:r>
              <a:rPr lang="ru-RU" sz="2000" b="1" dirty="0">
                <a:solidFill>
                  <a:srgbClr val="002060"/>
                </a:solidFill>
              </a:rPr>
              <a:t>на перегоне</a:t>
            </a:r>
            <a:r>
              <a:rPr lang="ru-RU" sz="2000" dirty="0"/>
              <a:t> из-за самоторможения и срабатывания сигнализации разрыва тормозной магистрали, </a:t>
            </a:r>
            <a:r>
              <a:rPr lang="ru-RU" sz="2000" b="1" dirty="0"/>
              <a:t>машинист поезда</a:t>
            </a:r>
            <a:r>
              <a:rPr lang="ru-RU" sz="2000" b="1" dirty="0" smtClean="0"/>
              <a:t>, </a:t>
            </a:r>
            <a:r>
              <a:rPr lang="ru-RU" sz="2000" b="1" dirty="0">
                <a:solidFill>
                  <a:srgbClr val="C00000"/>
                </a:solidFill>
              </a:rPr>
              <a:t>должен сообщить </a:t>
            </a:r>
            <a:r>
              <a:rPr lang="ru-RU" sz="2000" b="1" dirty="0"/>
              <a:t>ДСП станции </a:t>
            </a:r>
            <a:r>
              <a:rPr lang="ru-RU" sz="2000" dirty="0"/>
              <a:t>о такой остановке по радиосвязи, а при невозможности передачи такого сообщения с перегона — остановиться на </a:t>
            </a:r>
            <a:r>
              <a:rPr lang="ru-RU" sz="2000" dirty="0" smtClean="0"/>
              <a:t>станции </a:t>
            </a:r>
            <a:r>
              <a:rPr lang="ru-RU" sz="2000" dirty="0"/>
              <a:t>для личной передачи этого сообщения ДСП станции. </a:t>
            </a:r>
            <a:r>
              <a:rPr lang="ru-RU" sz="2000" b="1" dirty="0">
                <a:solidFill>
                  <a:srgbClr val="C00000"/>
                </a:solidFill>
              </a:rPr>
              <a:t>Контроль</a:t>
            </a:r>
            <a:r>
              <a:rPr lang="ru-RU" sz="2000" b="1" dirty="0">
                <a:solidFill>
                  <a:srgbClr val="002060"/>
                </a:solidFill>
              </a:rPr>
              <a:t> </a:t>
            </a:r>
            <a:r>
              <a:rPr lang="ru-RU" sz="2000" b="1" dirty="0">
                <a:solidFill>
                  <a:srgbClr val="C00000"/>
                </a:solidFill>
              </a:rPr>
              <a:t>за следованием поезда в полном составе </a:t>
            </a:r>
            <a:r>
              <a:rPr lang="ru-RU" sz="2000" b="1" dirty="0"/>
              <a:t>в этих случаях возлагается как </a:t>
            </a:r>
            <a:r>
              <a:rPr lang="ru-RU" sz="2000" b="1" dirty="0">
                <a:solidFill>
                  <a:srgbClr val="C00000"/>
                </a:solidFill>
              </a:rPr>
              <a:t>на работников </a:t>
            </a:r>
            <a:r>
              <a:rPr lang="ru-RU" sz="2000" b="1" dirty="0" smtClean="0">
                <a:solidFill>
                  <a:srgbClr val="C00000"/>
                </a:solidFill>
              </a:rPr>
              <a:t>станции</a:t>
            </a:r>
            <a:r>
              <a:rPr lang="ru-RU" sz="2000" b="1" dirty="0">
                <a:solidFill>
                  <a:srgbClr val="002060"/>
                </a:solidFill>
              </a:rPr>
              <a:t>, так и </a:t>
            </a:r>
            <a:r>
              <a:rPr lang="ru-RU" sz="2000" b="1" dirty="0">
                <a:solidFill>
                  <a:srgbClr val="C00000"/>
                </a:solidFill>
              </a:rPr>
              <a:t>на локомотивную бригаду</a:t>
            </a:r>
            <a:r>
              <a:rPr lang="ru-RU" sz="2000" b="1" dirty="0">
                <a:solidFill>
                  <a:srgbClr val="002060"/>
                </a:solidFill>
              </a:rPr>
              <a:t>.</a:t>
            </a:r>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8" name="Рисунок 7"/>
          <p:cNvPicPr>
            <a:picLocks noChangeAspect="1"/>
          </p:cNvPicPr>
          <p:nvPr/>
        </p:nvPicPr>
        <p:blipFill>
          <a:blip r:embed="rId3"/>
          <a:stretch>
            <a:fillRect/>
          </a:stretch>
        </p:blipFill>
        <p:spPr>
          <a:xfrm>
            <a:off x="8142843" y="1902886"/>
            <a:ext cx="1136352" cy="402371"/>
          </a:xfrm>
          <a:prstGeom prst="rect">
            <a:avLst/>
          </a:prstGeom>
        </p:spPr>
      </p:pic>
      <p:sp>
        <p:nvSpPr>
          <p:cNvPr id="10" name="Прямоугольник 9"/>
          <p:cNvSpPr/>
          <p:nvPr/>
        </p:nvSpPr>
        <p:spPr>
          <a:xfrm>
            <a:off x="3563888" y="2481173"/>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Равнобедренный треугольник 10"/>
          <p:cNvSpPr/>
          <p:nvPr/>
        </p:nvSpPr>
        <p:spPr>
          <a:xfrm>
            <a:off x="6084168" y="2514070"/>
            <a:ext cx="278177" cy="35441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Прямоугольник 12"/>
          <p:cNvSpPr/>
          <p:nvPr/>
        </p:nvSpPr>
        <p:spPr>
          <a:xfrm>
            <a:off x="-75627" y="2334551"/>
            <a:ext cx="445956" cy="369332"/>
          </a:xfrm>
          <a:prstGeom prst="rect">
            <a:avLst/>
          </a:prstGeom>
          <a:noFill/>
        </p:spPr>
        <p:txBody>
          <a:bodyPr wrap="none">
            <a:spAutoFit/>
          </a:bodyPr>
          <a:lstStyle/>
          <a:p>
            <a:r>
              <a:rPr lang="ru-RU" b="1" dirty="0" smtClean="0"/>
              <a:t>Н1</a:t>
            </a:r>
            <a:endParaRPr lang="ru-RU" b="1" dirty="0"/>
          </a:p>
        </p:txBody>
      </p:sp>
      <p:sp>
        <p:nvSpPr>
          <p:cNvPr id="14" name="Прямоугольник 13"/>
          <p:cNvSpPr/>
          <p:nvPr/>
        </p:nvSpPr>
        <p:spPr>
          <a:xfrm>
            <a:off x="8045221" y="1445645"/>
            <a:ext cx="429926" cy="369332"/>
          </a:xfrm>
          <a:prstGeom prst="rect">
            <a:avLst/>
          </a:prstGeom>
        </p:spPr>
        <p:txBody>
          <a:bodyPr wrap="none">
            <a:spAutoFit/>
          </a:bodyPr>
          <a:lstStyle/>
          <a:p>
            <a:r>
              <a:rPr lang="ru-RU" b="1" dirty="0" smtClean="0"/>
              <a:t>Ч2</a:t>
            </a:r>
            <a:endParaRPr lang="ru-RU" b="1" dirty="0"/>
          </a:p>
        </p:txBody>
      </p:sp>
      <p:sp>
        <p:nvSpPr>
          <p:cNvPr id="21" name="Прямоугольник 20"/>
          <p:cNvSpPr/>
          <p:nvPr/>
        </p:nvSpPr>
        <p:spPr>
          <a:xfrm>
            <a:off x="7222131" y="140453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п.2)</a:t>
            </a:r>
            <a:endParaRPr lang="ru-RU" sz="1400" dirty="0"/>
          </a:p>
        </p:txBody>
      </p:sp>
      <p:sp>
        <p:nvSpPr>
          <p:cNvPr id="17" name="Прямоугольник 16"/>
          <p:cNvSpPr/>
          <p:nvPr/>
        </p:nvSpPr>
        <p:spPr>
          <a:xfrm>
            <a:off x="67439" y="449032"/>
            <a:ext cx="8856985" cy="926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389722" y="213096"/>
            <a:ext cx="1718782" cy="1035524"/>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1600" b="1" dirty="0" smtClean="0">
                <a:solidFill>
                  <a:schemeClr val="tx1"/>
                </a:solidFill>
              </a:rPr>
              <a:t>ДСП не убедился</a:t>
            </a:r>
          </a:p>
          <a:p>
            <a:r>
              <a:rPr lang="ru-RU" sz="1600" b="1" dirty="0">
                <a:solidFill>
                  <a:schemeClr val="tx1"/>
                </a:solidFill>
              </a:rPr>
              <a:t> </a:t>
            </a:r>
            <a:r>
              <a:rPr lang="ru-RU" sz="1600" b="1" dirty="0" smtClean="0">
                <a:solidFill>
                  <a:schemeClr val="tx1"/>
                </a:solidFill>
              </a:rPr>
              <a:t>    в прибытии поезда в полном составе полном </a:t>
            </a:r>
            <a:endParaRPr lang="ru-RU" sz="1600" b="1" dirty="0">
              <a:solidFill>
                <a:schemeClr val="tx1"/>
              </a:solidFill>
            </a:endParaRPr>
          </a:p>
        </p:txBody>
      </p:sp>
      <p:sp>
        <p:nvSpPr>
          <p:cNvPr id="18" name="Прямоугольник 17"/>
          <p:cNvSpPr/>
          <p:nvPr/>
        </p:nvSpPr>
        <p:spPr>
          <a:xfrm>
            <a:off x="5949683" y="1267170"/>
            <a:ext cx="1269990" cy="1017934"/>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smtClean="0">
                <a:solidFill>
                  <a:schemeClr val="tx1"/>
                </a:solidFill>
              </a:rPr>
              <a:t>Отсутствует счетчик количества </a:t>
            </a:r>
          </a:p>
          <a:p>
            <a:pPr algn="just"/>
            <a:r>
              <a:rPr lang="ru-RU" sz="1600" b="1" dirty="0" smtClean="0">
                <a:solidFill>
                  <a:schemeClr val="tx1"/>
                </a:solidFill>
              </a:rPr>
              <a:t>осей</a:t>
            </a:r>
            <a:endParaRPr lang="ru-RU" sz="1600" b="1" dirty="0">
              <a:solidFill>
                <a:schemeClr val="tx1"/>
              </a:solidFill>
            </a:endParaRPr>
          </a:p>
        </p:txBody>
      </p:sp>
      <p:pic>
        <p:nvPicPr>
          <p:cNvPr id="19" name="Рисунок 18"/>
          <p:cNvPicPr>
            <a:picLocks noChangeAspect="1"/>
          </p:cNvPicPr>
          <p:nvPr/>
        </p:nvPicPr>
        <p:blipFill>
          <a:blip r:embed="rId4"/>
          <a:stretch>
            <a:fillRect/>
          </a:stretch>
        </p:blipFill>
        <p:spPr>
          <a:xfrm>
            <a:off x="4644008" y="1940534"/>
            <a:ext cx="803338" cy="351894"/>
          </a:xfrm>
          <a:prstGeom prst="rect">
            <a:avLst/>
          </a:prstGeom>
        </p:spPr>
      </p:pic>
      <p:pic>
        <p:nvPicPr>
          <p:cNvPr id="25" name="Рисунок 24"/>
          <p:cNvPicPr>
            <a:picLocks noChangeAspect="1"/>
          </p:cNvPicPr>
          <p:nvPr/>
        </p:nvPicPr>
        <p:blipFill rotWithShape="1">
          <a:blip r:embed="rId5"/>
          <a:srcRect l="6246" t="-3901" r="5892" b="-1744"/>
          <a:stretch/>
        </p:blipFill>
        <p:spPr>
          <a:xfrm>
            <a:off x="3900342" y="1947858"/>
            <a:ext cx="743666" cy="337246"/>
          </a:xfrm>
          <a:prstGeom prst="rect">
            <a:avLst/>
          </a:prstGeom>
        </p:spPr>
      </p:pic>
      <p:sp>
        <p:nvSpPr>
          <p:cNvPr id="26" name="Прямоугольник 25"/>
          <p:cNvSpPr/>
          <p:nvPr/>
        </p:nvSpPr>
        <p:spPr>
          <a:xfrm>
            <a:off x="3648096" y="1371616"/>
            <a:ext cx="2054183" cy="517762"/>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chemeClr val="tx1"/>
                </a:solidFill>
              </a:rPr>
              <a:t>На перегоне остались вагоны</a:t>
            </a:r>
            <a:endParaRPr lang="ru-RU" sz="1600" b="1" dirty="0">
              <a:solidFill>
                <a:schemeClr val="tx1"/>
              </a:solidFill>
            </a:endParaRPr>
          </a:p>
        </p:txBody>
      </p:sp>
      <p:sp>
        <p:nvSpPr>
          <p:cNvPr id="3" name="Прямоугольник 2"/>
          <p:cNvSpPr/>
          <p:nvPr/>
        </p:nvSpPr>
        <p:spPr>
          <a:xfrm>
            <a:off x="2221" y="128866"/>
            <a:ext cx="222978" cy="3478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6"/>
          <a:stretch>
            <a:fillRect/>
          </a:stretch>
        </p:blipFill>
        <p:spPr>
          <a:xfrm>
            <a:off x="7259479" y="1982657"/>
            <a:ext cx="883364" cy="306427"/>
          </a:xfrm>
          <a:prstGeom prst="rect">
            <a:avLst/>
          </a:prstGeom>
        </p:spPr>
      </p:pic>
      <p:sp>
        <p:nvSpPr>
          <p:cNvPr id="32" name="Прямоугольник 31"/>
          <p:cNvSpPr/>
          <p:nvPr/>
        </p:nvSpPr>
        <p:spPr>
          <a:xfrm>
            <a:off x="-1" y="1927473"/>
            <a:ext cx="251521" cy="3576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74223" y="1898353"/>
            <a:ext cx="471973" cy="369332"/>
          </a:xfrm>
          <a:prstGeom prst="rect">
            <a:avLst/>
          </a:prstGeom>
          <a:noFill/>
        </p:spPr>
        <p:txBody>
          <a:bodyPr wrap="square">
            <a:spAutoFit/>
          </a:bodyPr>
          <a:lstStyle/>
          <a:p>
            <a:r>
              <a:rPr lang="ru-RU" b="1" dirty="0" smtClean="0"/>
              <a:t>Н2</a:t>
            </a:r>
            <a:endParaRPr lang="ru-RU" b="1" dirty="0"/>
          </a:p>
        </p:txBody>
      </p:sp>
      <p:sp>
        <p:nvSpPr>
          <p:cNvPr id="35" name="Прямоугольник 34"/>
          <p:cNvSpPr/>
          <p:nvPr/>
        </p:nvSpPr>
        <p:spPr>
          <a:xfrm>
            <a:off x="8521853" y="1723590"/>
            <a:ext cx="737702" cy="307777"/>
          </a:xfrm>
          <a:prstGeom prst="rect">
            <a:avLst/>
          </a:prstGeom>
        </p:spPr>
        <p:txBody>
          <a:bodyPr wrap="none">
            <a:spAutoFit/>
          </a:bodyPr>
          <a:lstStyle/>
          <a:p>
            <a:r>
              <a:rPr lang="ru-RU" sz="1400" b="1" dirty="0" smtClean="0"/>
              <a:t>№2731</a:t>
            </a:r>
            <a:endParaRPr lang="ru-RU" sz="1400" b="1" dirty="0"/>
          </a:p>
        </p:txBody>
      </p:sp>
      <p:pic>
        <p:nvPicPr>
          <p:cNvPr id="36" name="Рисунок 35"/>
          <p:cNvPicPr>
            <a:picLocks noChangeAspect="1"/>
          </p:cNvPicPr>
          <p:nvPr/>
        </p:nvPicPr>
        <p:blipFill rotWithShape="1">
          <a:blip r:embed="rId7"/>
          <a:srcRect l="8313" t="9952" b="26485"/>
          <a:stretch/>
        </p:blipFill>
        <p:spPr>
          <a:xfrm rot="10800000">
            <a:off x="183050" y="2763002"/>
            <a:ext cx="950253" cy="288032"/>
          </a:xfrm>
          <a:prstGeom prst="rect">
            <a:avLst/>
          </a:prstGeom>
        </p:spPr>
      </p:pic>
      <p:sp>
        <p:nvSpPr>
          <p:cNvPr id="34" name="Прямоугольник 33"/>
          <p:cNvSpPr/>
          <p:nvPr/>
        </p:nvSpPr>
        <p:spPr>
          <a:xfrm>
            <a:off x="-98020" y="2729425"/>
            <a:ext cx="447558" cy="369332"/>
          </a:xfrm>
          <a:prstGeom prst="rect">
            <a:avLst/>
          </a:prstGeom>
        </p:spPr>
        <p:txBody>
          <a:bodyPr wrap="none">
            <a:spAutoFit/>
          </a:bodyPr>
          <a:lstStyle/>
          <a:p>
            <a:r>
              <a:rPr lang="ru-RU" b="1" dirty="0" smtClean="0"/>
              <a:t>Н3</a:t>
            </a:r>
            <a:endParaRPr lang="ru-RU" b="1" dirty="0"/>
          </a:p>
        </p:txBody>
      </p:sp>
      <p:sp>
        <p:nvSpPr>
          <p:cNvPr id="38" name="Блок-схема: узел 37"/>
          <p:cNvSpPr/>
          <p:nvPr/>
        </p:nvSpPr>
        <p:spPr>
          <a:xfrm>
            <a:off x="501206" y="197715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739575" y="197013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503468" y="239827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739575" y="240690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процесс 36"/>
          <p:cNvSpPr/>
          <p:nvPr/>
        </p:nvSpPr>
        <p:spPr>
          <a:xfrm>
            <a:off x="1038037" y="2366570"/>
            <a:ext cx="236630" cy="27447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566222" y="278830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824197" y="2796900"/>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1337425" y="180131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1561327" y="1808679"/>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1799696" y="180111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2033653" y="180937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7560616" y="151141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7778416" y="152226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8004856" y="241381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8234190" y="242162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7305028" y="2510759"/>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7064162" y="251921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6842946" y="251534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Блок-схема: узел 59"/>
          <p:cNvSpPr/>
          <p:nvPr/>
        </p:nvSpPr>
        <p:spPr>
          <a:xfrm>
            <a:off x="6613612" y="252397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Прямоугольник 1"/>
          <p:cNvSpPr/>
          <p:nvPr/>
        </p:nvSpPr>
        <p:spPr>
          <a:xfrm>
            <a:off x="2790799" y="1925751"/>
            <a:ext cx="510714" cy="3419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3066926" y="196594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2825871" y="1968217"/>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5661957" y="2348880"/>
            <a:ext cx="566228" cy="36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8"/>
          <a:stretch>
            <a:fillRect/>
          </a:stretch>
        </p:blipFill>
        <p:spPr>
          <a:xfrm>
            <a:off x="6012160" y="2420888"/>
            <a:ext cx="432854" cy="493819"/>
          </a:xfrm>
          <a:prstGeom prst="rect">
            <a:avLst/>
          </a:prstGeom>
        </p:spPr>
      </p:pic>
      <p:sp>
        <p:nvSpPr>
          <p:cNvPr id="52" name="Блок-схема: узел 51"/>
          <p:cNvSpPr/>
          <p:nvPr/>
        </p:nvSpPr>
        <p:spPr>
          <a:xfrm>
            <a:off x="5652526" y="241381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5886796" y="2412522"/>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7759116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91462" y="-42945"/>
            <a:ext cx="5524330"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28042" y="3450480"/>
            <a:ext cx="9109809" cy="2123321"/>
          </a:xfrm>
        </p:spPr>
        <p:txBody>
          <a:bodyPr>
            <a:normAutofit/>
          </a:bodyPr>
          <a:lstStyle/>
          <a:p>
            <a:pPr marL="0" indent="0" algn="just">
              <a:buNone/>
            </a:pPr>
            <a:r>
              <a:rPr lang="ru-RU" sz="2000" b="1" dirty="0" smtClean="0"/>
              <a:t>      Если</a:t>
            </a:r>
            <a:r>
              <a:rPr lang="ru-RU" sz="2000" dirty="0" smtClean="0"/>
              <a:t> </a:t>
            </a:r>
            <a:r>
              <a:rPr lang="ru-RU" sz="2000" dirty="0"/>
              <a:t>при свободном перегоне и правильно установленном маршруте отправления </a:t>
            </a:r>
            <a:r>
              <a:rPr lang="ru-RU" sz="2000" b="1" dirty="0"/>
              <a:t>выходной светофор не открывается </a:t>
            </a:r>
            <a:r>
              <a:rPr lang="ru-RU" sz="2000" b="1" dirty="0">
                <a:solidFill>
                  <a:srgbClr val="002060"/>
                </a:solidFill>
              </a:rPr>
              <a:t>из-за ложной занятости изолированного стрелочного участка</a:t>
            </a:r>
            <a:r>
              <a:rPr lang="ru-RU" sz="2000" dirty="0"/>
              <a:t>, </a:t>
            </a:r>
            <a:r>
              <a:rPr lang="ru-RU" sz="2000" b="1" dirty="0">
                <a:solidFill>
                  <a:srgbClr val="C00000"/>
                </a:solidFill>
              </a:rPr>
              <a:t>ДСП станции </a:t>
            </a:r>
            <a:r>
              <a:rPr lang="ru-RU" sz="2000" dirty="0"/>
              <a:t>после проверки фактической свободности этого участка </a:t>
            </a:r>
            <a:r>
              <a:rPr lang="ru-RU" sz="2000" b="1" dirty="0">
                <a:solidFill>
                  <a:srgbClr val="C00000"/>
                </a:solidFill>
              </a:rPr>
              <a:t>с согласия ДНЦ </a:t>
            </a:r>
            <a:r>
              <a:rPr lang="ru-RU" sz="2000" dirty="0"/>
              <a:t>может </a:t>
            </a:r>
            <a:r>
              <a:rPr lang="ru-RU" sz="2000" b="1" dirty="0"/>
              <a:t>открыть выходной светофор </a:t>
            </a:r>
            <a:r>
              <a:rPr lang="ru-RU" sz="2000" dirty="0"/>
              <a:t>после предварительного нажатия </a:t>
            </a:r>
            <a:r>
              <a:rPr lang="ru-RU" sz="2000" b="1" u="sng" dirty="0">
                <a:solidFill>
                  <a:schemeClr val="accent4">
                    <a:lumMod val="50000"/>
                  </a:schemeClr>
                </a:solidFill>
              </a:rPr>
              <a:t>кнопки </a:t>
            </a:r>
            <a:r>
              <a:rPr lang="ru-RU" sz="2000" b="1" dirty="0">
                <a:solidFill>
                  <a:schemeClr val="accent4">
                    <a:lumMod val="50000"/>
                  </a:schemeClr>
                </a:solidFill>
              </a:rPr>
              <a:t>«Выключение контроля свободности стрелочных изолированных участков в маршрутах отправления</a:t>
            </a:r>
            <a:r>
              <a:rPr lang="ru-RU" sz="2000" dirty="0">
                <a:solidFill>
                  <a:schemeClr val="accent4">
                    <a:lumMod val="50000"/>
                  </a:schemeClr>
                </a:solidFill>
              </a:rPr>
              <a:t>» </a:t>
            </a:r>
            <a:r>
              <a:rPr lang="ru-RU" sz="2000" dirty="0"/>
              <a:t>(</a:t>
            </a:r>
            <a:r>
              <a:rPr lang="ru-RU" sz="2000" u="sng" dirty="0"/>
              <a:t>при ее наличии</a:t>
            </a:r>
            <a:r>
              <a:rPr lang="ru-RU" sz="2000" dirty="0"/>
              <a:t>).</a:t>
            </a:r>
            <a:endParaRPr lang="ru-RU" sz="2000" b="1" dirty="0">
              <a:solidFill>
                <a:srgbClr val="002060"/>
              </a:solidFill>
            </a:endParaRPr>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п.5)</a:t>
            </a:r>
            <a:endParaRPr lang="ru-RU" sz="1400" dirty="0"/>
          </a:p>
        </p:txBody>
      </p:sp>
      <p:pic>
        <p:nvPicPr>
          <p:cNvPr id="19" name="Рисунок 18"/>
          <p:cNvPicPr>
            <a:picLocks noChangeAspect="1"/>
          </p:cNvPicPr>
          <p:nvPr/>
        </p:nvPicPr>
        <p:blipFill>
          <a:blip r:embed="rId2"/>
          <a:stretch>
            <a:fillRect/>
          </a:stretch>
        </p:blipFill>
        <p:spPr>
          <a:xfrm>
            <a:off x="-1110564" y="1285330"/>
            <a:ext cx="803338" cy="351894"/>
          </a:xfrm>
          <a:prstGeom prst="rect">
            <a:avLst/>
          </a:prstGeom>
        </p:spPr>
      </p:pic>
      <p:pic>
        <p:nvPicPr>
          <p:cNvPr id="3" name="Рисунок 2"/>
          <p:cNvPicPr>
            <a:picLocks noChangeAspect="1"/>
          </p:cNvPicPr>
          <p:nvPr/>
        </p:nvPicPr>
        <p:blipFill rotWithShape="1">
          <a:blip r:embed="rId3"/>
          <a:srcRect t="44739"/>
          <a:stretch/>
        </p:blipFill>
        <p:spPr>
          <a:xfrm>
            <a:off x="355931" y="1255855"/>
            <a:ext cx="8671555" cy="1381765"/>
          </a:xfrm>
          <a:prstGeom prst="rect">
            <a:avLst/>
          </a:prstGeom>
        </p:spPr>
      </p:pic>
      <p:sp>
        <p:nvSpPr>
          <p:cNvPr id="4" name="Прямоугольник 3"/>
          <p:cNvSpPr/>
          <p:nvPr/>
        </p:nvSpPr>
        <p:spPr>
          <a:xfrm>
            <a:off x="574894" y="1199045"/>
            <a:ext cx="900762" cy="18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3707904" y="908720"/>
            <a:ext cx="2232248" cy="804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8348857" y="1110581"/>
            <a:ext cx="766227" cy="402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7270661" y="1218359"/>
            <a:ext cx="432048" cy="397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812360" y="1771444"/>
            <a:ext cx="288032"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211960" y="2279727"/>
            <a:ext cx="864096" cy="70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302183" y="2192287"/>
            <a:ext cx="304827" cy="328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315498" y="1725641"/>
            <a:ext cx="323528"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Равнобедренный треугольник 39"/>
          <p:cNvSpPr/>
          <p:nvPr/>
        </p:nvSpPr>
        <p:spPr>
          <a:xfrm>
            <a:off x="6208635" y="2406222"/>
            <a:ext cx="474785" cy="6262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4"/>
          <a:stretch>
            <a:fillRect/>
          </a:stretch>
        </p:blipFill>
        <p:spPr>
          <a:xfrm>
            <a:off x="6256896" y="2321889"/>
            <a:ext cx="432854" cy="493819"/>
          </a:xfrm>
          <a:prstGeom prst="rect">
            <a:avLst/>
          </a:prstGeom>
        </p:spPr>
      </p:pic>
      <p:sp>
        <p:nvSpPr>
          <p:cNvPr id="14" name="Прямоугольник 13"/>
          <p:cNvSpPr/>
          <p:nvPr/>
        </p:nvSpPr>
        <p:spPr>
          <a:xfrm>
            <a:off x="8256873" y="1226665"/>
            <a:ext cx="429926" cy="369332"/>
          </a:xfrm>
          <a:prstGeom prst="rect">
            <a:avLst/>
          </a:prstGeom>
        </p:spPr>
        <p:txBody>
          <a:bodyPr wrap="none">
            <a:spAutoFit/>
          </a:bodyPr>
          <a:lstStyle/>
          <a:p>
            <a:r>
              <a:rPr lang="ru-RU" b="1" dirty="0" smtClean="0"/>
              <a:t>Ч2</a:t>
            </a:r>
            <a:endParaRPr lang="ru-RU" b="1" dirty="0"/>
          </a:p>
        </p:txBody>
      </p:sp>
      <p:sp>
        <p:nvSpPr>
          <p:cNvPr id="12" name="Прямоугольник 11"/>
          <p:cNvSpPr/>
          <p:nvPr/>
        </p:nvSpPr>
        <p:spPr>
          <a:xfrm>
            <a:off x="280574" y="1677592"/>
            <a:ext cx="471973" cy="369332"/>
          </a:xfrm>
          <a:prstGeom prst="rect">
            <a:avLst/>
          </a:prstGeom>
          <a:noFill/>
        </p:spPr>
        <p:txBody>
          <a:bodyPr wrap="square">
            <a:spAutoFit/>
          </a:bodyPr>
          <a:lstStyle/>
          <a:p>
            <a:r>
              <a:rPr lang="ru-RU" b="1" dirty="0" smtClean="0"/>
              <a:t>Н2</a:t>
            </a:r>
            <a:endParaRPr lang="ru-RU" b="1" dirty="0"/>
          </a:p>
        </p:txBody>
      </p:sp>
      <p:sp>
        <p:nvSpPr>
          <p:cNvPr id="13" name="Прямоугольник 12"/>
          <p:cNvSpPr/>
          <p:nvPr/>
        </p:nvSpPr>
        <p:spPr>
          <a:xfrm>
            <a:off x="247570" y="2136943"/>
            <a:ext cx="445956" cy="369332"/>
          </a:xfrm>
          <a:prstGeom prst="rect">
            <a:avLst/>
          </a:prstGeom>
          <a:noFill/>
        </p:spPr>
        <p:txBody>
          <a:bodyPr wrap="none">
            <a:spAutoFit/>
          </a:bodyPr>
          <a:lstStyle/>
          <a:p>
            <a:r>
              <a:rPr lang="ru-RU" b="1" dirty="0" smtClean="0"/>
              <a:t>Н1</a:t>
            </a:r>
            <a:endParaRPr lang="ru-RU" b="1" dirty="0"/>
          </a:p>
        </p:txBody>
      </p:sp>
      <p:pic>
        <p:nvPicPr>
          <p:cNvPr id="8" name="Рисунок 7"/>
          <p:cNvPicPr>
            <a:picLocks noChangeAspect="1"/>
          </p:cNvPicPr>
          <p:nvPr/>
        </p:nvPicPr>
        <p:blipFill>
          <a:blip r:embed="rId5"/>
          <a:stretch>
            <a:fillRect/>
          </a:stretch>
        </p:blipFill>
        <p:spPr>
          <a:xfrm>
            <a:off x="-325134" y="1222767"/>
            <a:ext cx="1136352" cy="402371"/>
          </a:xfrm>
          <a:prstGeom prst="rect">
            <a:avLst/>
          </a:prstGeom>
        </p:spPr>
      </p:pic>
      <p:sp>
        <p:nvSpPr>
          <p:cNvPr id="41" name="Прямоугольник 40"/>
          <p:cNvSpPr/>
          <p:nvPr/>
        </p:nvSpPr>
        <p:spPr>
          <a:xfrm>
            <a:off x="1523905" y="1879992"/>
            <a:ext cx="395116" cy="40376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rPr>
              <a:t>Л.З.</a:t>
            </a:r>
            <a:endParaRPr lang="ru-RU" sz="1400" b="1" dirty="0">
              <a:solidFill>
                <a:schemeClr val="tx1"/>
              </a:solidFill>
            </a:endParaRPr>
          </a:p>
        </p:txBody>
      </p:sp>
      <p:cxnSp>
        <p:nvCxnSpPr>
          <p:cNvPr id="43" name="Прямая со стрелкой 42"/>
          <p:cNvCxnSpPr/>
          <p:nvPr/>
        </p:nvCxnSpPr>
        <p:spPr>
          <a:xfrm>
            <a:off x="811218" y="1513192"/>
            <a:ext cx="515261"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1326479" y="1513192"/>
            <a:ext cx="349685" cy="516515"/>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48" name="Прямоугольник 47"/>
          <p:cNvSpPr/>
          <p:nvPr/>
        </p:nvSpPr>
        <p:spPr>
          <a:xfrm>
            <a:off x="319730" y="817627"/>
            <a:ext cx="641073" cy="369332"/>
          </a:xfrm>
          <a:prstGeom prst="rect">
            <a:avLst/>
          </a:prstGeom>
        </p:spPr>
        <p:txBody>
          <a:bodyPr wrap="none">
            <a:spAutoFit/>
          </a:bodyPr>
          <a:lstStyle/>
          <a:p>
            <a:r>
              <a:rPr lang="ru-RU" b="1" dirty="0" smtClean="0"/>
              <a:t>Ст. А</a:t>
            </a:r>
            <a:endParaRPr lang="ru-RU" b="1" dirty="0"/>
          </a:p>
        </p:txBody>
      </p:sp>
      <p:sp>
        <p:nvSpPr>
          <p:cNvPr id="49" name="Прямоугольник 48"/>
          <p:cNvSpPr/>
          <p:nvPr/>
        </p:nvSpPr>
        <p:spPr>
          <a:xfrm>
            <a:off x="7967745" y="799291"/>
            <a:ext cx="629852" cy="369332"/>
          </a:xfrm>
          <a:prstGeom prst="rect">
            <a:avLst/>
          </a:prstGeom>
        </p:spPr>
        <p:txBody>
          <a:bodyPr wrap="none">
            <a:spAutoFit/>
          </a:bodyPr>
          <a:lstStyle/>
          <a:p>
            <a:r>
              <a:rPr lang="ru-RU" b="1" dirty="0"/>
              <a:t>Ст. </a:t>
            </a:r>
            <a:r>
              <a:rPr lang="ru-RU" b="1" dirty="0" smtClean="0"/>
              <a:t>Б</a:t>
            </a:r>
            <a:endParaRPr lang="ru-RU" b="1" dirty="0"/>
          </a:p>
        </p:txBody>
      </p:sp>
      <p:pic>
        <p:nvPicPr>
          <p:cNvPr id="2" name="Рисунок 1"/>
          <p:cNvPicPr>
            <a:picLocks noChangeAspect="1"/>
          </p:cNvPicPr>
          <p:nvPr/>
        </p:nvPicPr>
        <p:blipFill rotWithShape="1">
          <a:blip r:embed="rId6"/>
          <a:srcRect l="3638" t="44712" r="2881" b="9340"/>
          <a:stretch/>
        </p:blipFill>
        <p:spPr>
          <a:xfrm>
            <a:off x="1981682" y="332656"/>
            <a:ext cx="5328592" cy="1224137"/>
          </a:xfrm>
          <a:prstGeom prst="rect">
            <a:avLst/>
          </a:prstGeom>
        </p:spPr>
      </p:pic>
      <p:sp>
        <p:nvSpPr>
          <p:cNvPr id="42" name="Прямоугольник 41"/>
          <p:cNvSpPr/>
          <p:nvPr/>
        </p:nvSpPr>
        <p:spPr>
          <a:xfrm>
            <a:off x="-139351" y="1029414"/>
            <a:ext cx="737702" cy="307777"/>
          </a:xfrm>
          <a:prstGeom prst="rect">
            <a:avLst/>
          </a:prstGeom>
        </p:spPr>
        <p:txBody>
          <a:bodyPr wrap="none">
            <a:spAutoFit/>
          </a:bodyPr>
          <a:lstStyle/>
          <a:p>
            <a:r>
              <a:rPr lang="ru-RU" sz="1400" b="1" dirty="0" smtClean="0"/>
              <a:t>№2563</a:t>
            </a:r>
            <a:endParaRPr lang="ru-RU" sz="1400" b="1" dirty="0"/>
          </a:p>
        </p:txBody>
      </p:sp>
      <p:pic>
        <p:nvPicPr>
          <p:cNvPr id="44" name="Рисунок 43"/>
          <p:cNvPicPr>
            <a:picLocks noChangeAspect="1"/>
          </p:cNvPicPr>
          <p:nvPr/>
        </p:nvPicPr>
        <p:blipFill>
          <a:blip r:embed="rId7"/>
          <a:stretch>
            <a:fillRect/>
          </a:stretch>
        </p:blipFill>
        <p:spPr>
          <a:xfrm>
            <a:off x="8567574" y="1244036"/>
            <a:ext cx="1007423" cy="353306"/>
          </a:xfrm>
          <a:prstGeom prst="rect">
            <a:avLst/>
          </a:prstGeom>
        </p:spPr>
      </p:pic>
      <p:sp>
        <p:nvSpPr>
          <p:cNvPr id="46" name="Прямоугольник 45"/>
          <p:cNvSpPr/>
          <p:nvPr/>
        </p:nvSpPr>
        <p:spPr>
          <a:xfrm>
            <a:off x="8621601" y="1020409"/>
            <a:ext cx="737702" cy="307777"/>
          </a:xfrm>
          <a:prstGeom prst="rect">
            <a:avLst/>
          </a:prstGeom>
        </p:spPr>
        <p:txBody>
          <a:bodyPr wrap="none">
            <a:spAutoFit/>
          </a:bodyPr>
          <a:lstStyle/>
          <a:p>
            <a:r>
              <a:rPr lang="ru-RU" sz="1400" b="1" dirty="0" smtClean="0"/>
              <a:t>№6652</a:t>
            </a:r>
            <a:endParaRPr lang="ru-RU" sz="1400" b="1" dirty="0"/>
          </a:p>
        </p:txBody>
      </p:sp>
      <p:pic>
        <p:nvPicPr>
          <p:cNvPr id="50" name="Рисунок 49"/>
          <p:cNvPicPr>
            <a:picLocks noChangeAspect="1"/>
          </p:cNvPicPr>
          <p:nvPr/>
        </p:nvPicPr>
        <p:blipFill rotWithShape="1">
          <a:blip r:embed="rId8"/>
          <a:srcRect l="8313" t="9952" b="26485"/>
          <a:stretch/>
        </p:blipFill>
        <p:spPr>
          <a:xfrm rot="10800000">
            <a:off x="569689" y="2701097"/>
            <a:ext cx="950253" cy="288032"/>
          </a:xfrm>
          <a:prstGeom prst="rect">
            <a:avLst/>
          </a:prstGeom>
        </p:spPr>
      </p:pic>
      <p:sp>
        <p:nvSpPr>
          <p:cNvPr id="51" name="Прямоугольник 50"/>
          <p:cNvSpPr/>
          <p:nvPr/>
        </p:nvSpPr>
        <p:spPr>
          <a:xfrm>
            <a:off x="297424" y="2631154"/>
            <a:ext cx="447558" cy="369332"/>
          </a:xfrm>
          <a:prstGeom prst="rect">
            <a:avLst/>
          </a:prstGeom>
        </p:spPr>
        <p:txBody>
          <a:bodyPr wrap="none">
            <a:spAutoFit/>
          </a:bodyPr>
          <a:lstStyle/>
          <a:p>
            <a:r>
              <a:rPr lang="ru-RU" b="1" dirty="0" smtClean="0"/>
              <a:t>Н3</a:t>
            </a:r>
            <a:endParaRPr lang="ru-RU" b="1" dirty="0"/>
          </a:p>
        </p:txBody>
      </p:sp>
      <p:sp>
        <p:nvSpPr>
          <p:cNvPr id="52" name="Блок-схема: узел 51"/>
          <p:cNvSpPr/>
          <p:nvPr/>
        </p:nvSpPr>
        <p:spPr>
          <a:xfrm>
            <a:off x="838030" y="175878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1072849" y="1758784"/>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850773" y="221697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5" name="Блок-схема: узел 54"/>
          <p:cNvSpPr/>
          <p:nvPr/>
        </p:nvSpPr>
        <p:spPr>
          <a:xfrm>
            <a:off x="1096804" y="2211295"/>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958182" y="272480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Блок-схема: узел 56"/>
          <p:cNvSpPr/>
          <p:nvPr/>
        </p:nvSpPr>
        <p:spPr>
          <a:xfrm>
            <a:off x="1211471" y="271990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0" name="Блок-схема: узел 59"/>
          <p:cNvSpPr/>
          <p:nvPr/>
        </p:nvSpPr>
        <p:spPr>
          <a:xfrm>
            <a:off x="1655889" y="157993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1" name="Блок-схема: узел 60"/>
          <p:cNvSpPr/>
          <p:nvPr/>
        </p:nvSpPr>
        <p:spPr>
          <a:xfrm>
            <a:off x="1892931" y="1587301"/>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2105043" y="158373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2344553" y="157993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Блок-схема: процесс 8"/>
          <p:cNvSpPr/>
          <p:nvPr/>
        </p:nvSpPr>
        <p:spPr>
          <a:xfrm>
            <a:off x="5894200" y="2136943"/>
            <a:ext cx="520510" cy="427961"/>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Блок-схема: узел 64"/>
          <p:cNvSpPr/>
          <p:nvPr/>
        </p:nvSpPr>
        <p:spPr>
          <a:xfrm>
            <a:off x="6178717" y="2216966"/>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Блок-схема: узел 63"/>
          <p:cNvSpPr/>
          <p:nvPr/>
        </p:nvSpPr>
        <p:spPr>
          <a:xfrm>
            <a:off x="5925121" y="221696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Блок-схема: процесс 10"/>
          <p:cNvSpPr/>
          <p:nvPr/>
        </p:nvSpPr>
        <p:spPr>
          <a:xfrm>
            <a:off x="3047707" y="1712910"/>
            <a:ext cx="606804" cy="334014"/>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Блок-схема: узел 58"/>
          <p:cNvSpPr/>
          <p:nvPr/>
        </p:nvSpPr>
        <p:spPr>
          <a:xfrm>
            <a:off x="3425177" y="176697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Блок-схема: узел 57"/>
          <p:cNvSpPr/>
          <p:nvPr/>
        </p:nvSpPr>
        <p:spPr>
          <a:xfrm>
            <a:off x="3175627" y="1774136"/>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7" name="Прямая со стрелкой 46"/>
          <p:cNvCxnSpPr/>
          <p:nvPr/>
        </p:nvCxnSpPr>
        <p:spPr>
          <a:xfrm>
            <a:off x="1804510" y="2005764"/>
            <a:ext cx="3437918"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66" name="Блок-схема: узел 65"/>
          <p:cNvSpPr/>
          <p:nvPr/>
        </p:nvSpPr>
        <p:spPr>
          <a:xfrm>
            <a:off x="7503239" y="2326422"/>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Блок-схема: узел 66"/>
          <p:cNvSpPr/>
          <p:nvPr/>
        </p:nvSpPr>
        <p:spPr>
          <a:xfrm>
            <a:off x="7270661" y="232187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Блок-схема: узел 67"/>
          <p:cNvSpPr/>
          <p:nvPr/>
        </p:nvSpPr>
        <p:spPr>
          <a:xfrm>
            <a:off x="7049974" y="233076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Блок-схема: узел 68"/>
          <p:cNvSpPr/>
          <p:nvPr/>
        </p:nvSpPr>
        <p:spPr>
          <a:xfrm>
            <a:off x="6828579" y="2330760"/>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Блок-схема: узел 69"/>
          <p:cNvSpPr/>
          <p:nvPr/>
        </p:nvSpPr>
        <p:spPr>
          <a:xfrm>
            <a:off x="7755003" y="1272128"/>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7973720" y="128018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Блок-схема: узел 71"/>
          <p:cNvSpPr/>
          <p:nvPr/>
        </p:nvSpPr>
        <p:spPr>
          <a:xfrm>
            <a:off x="8170468" y="1774136"/>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Блок-схема: узел 72"/>
          <p:cNvSpPr/>
          <p:nvPr/>
        </p:nvSpPr>
        <p:spPr>
          <a:xfrm>
            <a:off x="8388424" y="177816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8168004" y="2221646"/>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8393238" y="222567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Прямоугольник 14"/>
          <p:cNvSpPr/>
          <p:nvPr/>
        </p:nvSpPr>
        <p:spPr>
          <a:xfrm>
            <a:off x="8679837" y="1706178"/>
            <a:ext cx="433132" cy="369332"/>
          </a:xfrm>
          <a:prstGeom prst="rect">
            <a:avLst/>
          </a:prstGeom>
        </p:spPr>
        <p:txBody>
          <a:bodyPr wrap="none">
            <a:spAutoFit/>
          </a:bodyPr>
          <a:lstStyle/>
          <a:p>
            <a:r>
              <a:rPr lang="ru-RU" b="1" dirty="0" smtClean="0"/>
              <a:t>Ч1</a:t>
            </a:r>
            <a:endParaRPr lang="ru-RU" b="1" dirty="0"/>
          </a:p>
        </p:txBody>
      </p:sp>
    </p:spTree>
    <p:extLst>
      <p:ext uri="{BB962C8B-B14F-4D97-AF65-F5344CB8AC3E}">
        <p14:creationId xmlns:p14="http://schemas.microsoft.com/office/powerpoint/2010/main" val="453493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156109" y="42138"/>
            <a:ext cx="5485301"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13247" y="3517187"/>
            <a:ext cx="9109809" cy="1263007"/>
          </a:xfrm>
        </p:spPr>
        <p:txBody>
          <a:bodyPr>
            <a:normAutofit/>
          </a:bodyPr>
          <a:lstStyle/>
          <a:p>
            <a:pPr marL="0" indent="0" algn="just">
              <a:buNone/>
            </a:pPr>
            <a:r>
              <a:rPr lang="ru-RU" sz="2000" b="1" dirty="0">
                <a:solidFill>
                  <a:srgbClr val="002060"/>
                </a:solidFill>
              </a:rPr>
              <a:t>Если после открытия выходного светофора </a:t>
            </a:r>
            <a:r>
              <a:rPr lang="ru-RU" sz="2000" b="1" dirty="0"/>
              <a:t>поезд не будет отправлен</a:t>
            </a:r>
            <a:r>
              <a:rPr lang="ru-RU" sz="2000" dirty="0"/>
              <a:t>, </a:t>
            </a:r>
            <a:r>
              <a:rPr lang="ru-RU" sz="2000" b="1" dirty="0">
                <a:solidFill>
                  <a:srgbClr val="C00000"/>
                </a:solidFill>
              </a:rPr>
              <a:t>ДСП станции </a:t>
            </a:r>
            <a:r>
              <a:rPr lang="ru-RU" sz="2000" b="1" dirty="0" smtClean="0">
                <a:solidFill>
                  <a:srgbClr val="C00000"/>
                </a:solidFill>
              </a:rPr>
              <a:t>обязан: *</a:t>
            </a:r>
            <a:r>
              <a:rPr lang="ru-RU" sz="2000" dirty="0" smtClean="0"/>
              <a:t>закрыть </a:t>
            </a:r>
            <a:r>
              <a:rPr lang="ru-RU" sz="2000" dirty="0"/>
              <a:t>выходной светофор, </a:t>
            </a:r>
            <a:r>
              <a:rPr lang="ru-RU" sz="2000" b="1" dirty="0" smtClean="0">
                <a:solidFill>
                  <a:srgbClr val="C00000"/>
                </a:solidFill>
              </a:rPr>
              <a:t>*</a:t>
            </a:r>
            <a:r>
              <a:rPr lang="ru-RU" sz="2000" dirty="0" smtClean="0"/>
              <a:t>сделать </a:t>
            </a:r>
            <a:r>
              <a:rPr lang="ru-RU" sz="2000" dirty="0"/>
              <a:t>об этом запись в журнале движения поездов и </a:t>
            </a:r>
            <a:r>
              <a:rPr lang="ru-RU" sz="2000" b="1" dirty="0" smtClean="0">
                <a:solidFill>
                  <a:srgbClr val="C00000"/>
                </a:solidFill>
              </a:rPr>
              <a:t>*</a:t>
            </a:r>
            <a:r>
              <a:rPr lang="ru-RU" sz="2000" dirty="0" smtClean="0"/>
              <a:t>сообщить </a:t>
            </a:r>
            <a:r>
              <a:rPr lang="ru-RU" sz="2000" dirty="0"/>
              <a:t>о задержке поезда на соседний раздельный пункт и ДНЦ.</a:t>
            </a:r>
            <a:endParaRPr lang="ru-RU" sz="2000" b="1" dirty="0">
              <a:solidFill>
                <a:srgbClr val="002060"/>
              </a:solidFill>
            </a:endParaRPr>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п.6)</a:t>
            </a:r>
            <a:endParaRPr lang="ru-RU" sz="1400" dirty="0"/>
          </a:p>
        </p:txBody>
      </p:sp>
      <p:pic>
        <p:nvPicPr>
          <p:cNvPr id="19" name="Рисунок 18"/>
          <p:cNvPicPr>
            <a:picLocks noChangeAspect="1"/>
          </p:cNvPicPr>
          <p:nvPr/>
        </p:nvPicPr>
        <p:blipFill>
          <a:blip r:embed="rId2"/>
          <a:stretch>
            <a:fillRect/>
          </a:stretch>
        </p:blipFill>
        <p:spPr>
          <a:xfrm>
            <a:off x="-455418" y="1109383"/>
            <a:ext cx="803338" cy="351894"/>
          </a:xfrm>
          <a:prstGeom prst="rect">
            <a:avLst/>
          </a:prstGeom>
        </p:spPr>
      </p:pic>
      <p:sp>
        <p:nvSpPr>
          <p:cNvPr id="4" name="Прямоугольник 3"/>
          <p:cNvSpPr/>
          <p:nvPr/>
        </p:nvSpPr>
        <p:spPr>
          <a:xfrm>
            <a:off x="574894" y="1199045"/>
            <a:ext cx="900762" cy="18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3707904" y="908720"/>
            <a:ext cx="2232248" cy="804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8348857" y="1110581"/>
            <a:ext cx="766227" cy="402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7270661" y="1218359"/>
            <a:ext cx="432048" cy="397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812360" y="1771444"/>
            <a:ext cx="288032"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211960" y="2279727"/>
            <a:ext cx="864096" cy="70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326479" y="2240689"/>
            <a:ext cx="304827" cy="328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315498" y="1725641"/>
            <a:ext cx="323528"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256873" y="1226665"/>
            <a:ext cx="429926" cy="369332"/>
          </a:xfrm>
          <a:prstGeom prst="rect">
            <a:avLst/>
          </a:prstGeom>
        </p:spPr>
        <p:txBody>
          <a:bodyPr wrap="none">
            <a:spAutoFit/>
          </a:bodyPr>
          <a:lstStyle/>
          <a:p>
            <a:r>
              <a:rPr lang="ru-RU" b="1" dirty="0" smtClean="0"/>
              <a:t>Ч2</a:t>
            </a:r>
            <a:endParaRPr lang="ru-RU" b="1" dirty="0"/>
          </a:p>
        </p:txBody>
      </p:sp>
      <p:pic>
        <p:nvPicPr>
          <p:cNvPr id="2" name="Рисунок 1"/>
          <p:cNvPicPr>
            <a:picLocks noChangeAspect="1"/>
          </p:cNvPicPr>
          <p:nvPr/>
        </p:nvPicPr>
        <p:blipFill rotWithShape="1">
          <a:blip r:embed="rId3"/>
          <a:srcRect l="44189" r="2746"/>
          <a:stretch/>
        </p:blipFill>
        <p:spPr>
          <a:xfrm>
            <a:off x="4476636" y="1091843"/>
            <a:ext cx="4603587" cy="1463167"/>
          </a:xfrm>
          <a:prstGeom prst="rect">
            <a:avLst/>
          </a:prstGeom>
        </p:spPr>
      </p:pic>
      <p:pic>
        <p:nvPicPr>
          <p:cNvPr id="9" name="Рисунок 8"/>
          <p:cNvPicPr>
            <a:picLocks noChangeAspect="1"/>
          </p:cNvPicPr>
          <p:nvPr/>
        </p:nvPicPr>
        <p:blipFill rotWithShape="1">
          <a:blip r:embed="rId3"/>
          <a:srcRect r="42530"/>
          <a:stretch/>
        </p:blipFill>
        <p:spPr>
          <a:xfrm>
            <a:off x="1060895" y="1090216"/>
            <a:ext cx="4985752" cy="1463167"/>
          </a:xfrm>
          <a:prstGeom prst="rect">
            <a:avLst/>
          </a:prstGeom>
        </p:spPr>
      </p:pic>
      <p:sp>
        <p:nvSpPr>
          <p:cNvPr id="40" name="Равнобедренный треугольник 39"/>
          <p:cNvSpPr/>
          <p:nvPr/>
        </p:nvSpPr>
        <p:spPr>
          <a:xfrm>
            <a:off x="6524801" y="2201988"/>
            <a:ext cx="474785" cy="6262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4"/>
          <a:stretch>
            <a:fillRect/>
          </a:stretch>
        </p:blipFill>
        <p:spPr>
          <a:xfrm>
            <a:off x="6575870" y="2162813"/>
            <a:ext cx="401916" cy="458523"/>
          </a:xfrm>
          <a:prstGeom prst="rect">
            <a:avLst/>
          </a:prstGeom>
        </p:spPr>
      </p:pic>
      <p:sp>
        <p:nvSpPr>
          <p:cNvPr id="11" name="Прямоугольник 10"/>
          <p:cNvSpPr/>
          <p:nvPr/>
        </p:nvSpPr>
        <p:spPr>
          <a:xfrm>
            <a:off x="7785466" y="543050"/>
            <a:ext cx="629852" cy="369332"/>
          </a:xfrm>
          <a:prstGeom prst="rect">
            <a:avLst/>
          </a:prstGeom>
        </p:spPr>
        <p:txBody>
          <a:bodyPr wrap="none">
            <a:spAutoFit/>
          </a:bodyPr>
          <a:lstStyle/>
          <a:p>
            <a:r>
              <a:rPr lang="ru-RU" b="1" dirty="0"/>
              <a:t>Ст. </a:t>
            </a:r>
            <a:r>
              <a:rPr lang="ru-RU" b="1" dirty="0" smtClean="0"/>
              <a:t>Б</a:t>
            </a:r>
            <a:endParaRPr lang="ru-RU" b="1" dirty="0"/>
          </a:p>
        </p:txBody>
      </p:sp>
      <p:sp>
        <p:nvSpPr>
          <p:cNvPr id="15" name="Прямоугольник 14"/>
          <p:cNvSpPr/>
          <p:nvPr/>
        </p:nvSpPr>
        <p:spPr>
          <a:xfrm>
            <a:off x="8731970" y="1039017"/>
            <a:ext cx="348253" cy="207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641410" y="1090216"/>
            <a:ext cx="386974" cy="330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169964" y="2201988"/>
            <a:ext cx="554164" cy="449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644008" y="908720"/>
            <a:ext cx="1880793"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8172401" y="1656130"/>
            <a:ext cx="242918" cy="26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1475656" y="908720"/>
            <a:ext cx="864096"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962284" y="1543587"/>
            <a:ext cx="364195" cy="38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050202" y="2052665"/>
            <a:ext cx="289550" cy="29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9" name="Прямая соединительная линия 48"/>
          <p:cNvCxnSpPr/>
          <p:nvPr/>
        </p:nvCxnSpPr>
        <p:spPr>
          <a:xfrm flipH="1" flipV="1">
            <a:off x="35496" y="1975748"/>
            <a:ext cx="2008436" cy="130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a:off x="0" y="2468841"/>
            <a:ext cx="1724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rotWithShape="1">
          <a:blip r:embed="rId5"/>
          <a:srcRect t="64765" r="80323" b="10628"/>
          <a:stretch/>
        </p:blipFill>
        <p:spPr>
          <a:xfrm>
            <a:off x="1060895" y="2498986"/>
            <a:ext cx="981312" cy="360041"/>
          </a:xfrm>
          <a:prstGeom prst="rect">
            <a:avLst/>
          </a:prstGeom>
        </p:spPr>
      </p:pic>
      <p:sp>
        <p:nvSpPr>
          <p:cNvPr id="12" name="Прямоугольник 11"/>
          <p:cNvSpPr/>
          <p:nvPr/>
        </p:nvSpPr>
        <p:spPr>
          <a:xfrm>
            <a:off x="971600" y="2051556"/>
            <a:ext cx="471973" cy="369332"/>
          </a:xfrm>
          <a:prstGeom prst="rect">
            <a:avLst/>
          </a:prstGeom>
          <a:noFill/>
        </p:spPr>
        <p:txBody>
          <a:bodyPr wrap="square">
            <a:spAutoFit/>
          </a:bodyPr>
          <a:lstStyle/>
          <a:p>
            <a:r>
              <a:rPr lang="ru-RU" b="1" dirty="0" smtClean="0"/>
              <a:t>Н2</a:t>
            </a:r>
            <a:endParaRPr lang="ru-RU" b="1" dirty="0"/>
          </a:p>
        </p:txBody>
      </p:sp>
      <p:sp>
        <p:nvSpPr>
          <p:cNvPr id="13" name="Прямоугольник 12"/>
          <p:cNvSpPr/>
          <p:nvPr/>
        </p:nvSpPr>
        <p:spPr>
          <a:xfrm>
            <a:off x="989997" y="2497128"/>
            <a:ext cx="447558" cy="369332"/>
          </a:xfrm>
          <a:prstGeom prst="rect">
            <a:avLst/>
          </a:prstGeom>
          <a:noFill/>
        </p:spPr>
        <p:txBody>
          <a:bodyPr wrap="none">
            <a:spAutoFit/>
          </a:bodyPr>
          <a:lstStyle/>
          <a:p>
            <a:r>
              <a:rPr lang="ru-RU" b="1" dirty="0" smtClean="0"/>
              <a:t>Н3</a:t>
            </a:r>
            <a:endParaRPr lang="ru-RU" b="1" dirty="0"/>
          </a:p>
        </p:txBody>
      </p:sp>
      <p:sp>
        <p:nvSpPr>
          <p:cNvPr id="53" name="Прямоугольник 52"/>
          <p:cNvSpPr/>
          <p:nvPr/>
        </p:nvSpPr>
        <p:spPr>
          <a:xfrm>
            <a:off x="989997" y="1551963"/>
            <a:ext cx="445956" cy="369332"/>
          </a:xfrm>
          <a:prstGeom prst="rect">
            <a:avLst/>
          </a:prstGeom>
        </p:spPr>
        <p:txBody>
          <a:bodyPr wrap="none">
            <a:spAutoFit/>
          </a:bodyPr>
          <a:lstStyle/>
          <a:p>
            <a:r>
              <a:rPr lang="ru-RU" b="1" dirty="0"/>
              <a:t>Н1</a:t>
            </a:r>
          </a:p>
        </p:txBody>
      </p:sp>
      <p:cxnSp>
        <p:nvCxnSpPr>
          <p:cNvPr id="55" name="Прямая соединительная линия 54"/>
          <p:cNvCxnSpPr/>
          <p:nvPr/>
        </p:nvCxnSpPr>
        <p:spPr>
          <a:xfrm flipH="1" flipV="1">
            <a:off x="13247" y="1466502"/>
            <a:ext cx="1711703" cy="18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6"/>
          <a:stretch>
            <a:fillRect/>
          </a:stretch>
        </p:blipFill>
        <p:spPr>
          <a:xfrm>
            <a:off x="304443" y="1068197"/>
            <a:ext cx="1136352" cy="402371"/>
          </a:xfrm>
          <a:prstGeom prst="rect">
            <a:avLst/>
          </a:prstGeom>
        </p:spPr>
      </p:pic>
      <p:cxnSp>
        <p:nvCxnSpPr>
          <p:cNvPr id="43" name="Прямая со стрелкой 42"/>
          <p:cNvCxnSpPr/>
          <p:nvPr/>
        </p:nvCxnSpPr>
        <p:spPr>
          <a:xfrm>
            <a:off x="1467904" y="1310098"/>
            <a:ext cx="515261"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001912" y="1313150"/>
            <a:ext cx="349685" cy="516515"/>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Прямоугольник 58"/>
          <p:cNvSpPr/>
          <p:nvPr/>
        </p:nvSpPr>
        <p:spPr>
          <a:xfrm>
            <a:off x="412166" y="651137"/>
            <a:ext cx="641073" cy="369332"/>
          </a:xfrm>
          <a:prstGeom prst="rect">
            <a:avLst/>
          </a:prstGeom>
        </p:spPr>
        <p:txBody>
          <a:bodyPr wrap="none">
            <a:spAutoFit/>
          </a:bodyPr>
          <a:lstStyle/>
          <a:p>
            <a:r>
              <a:rPr lang="ru-RU" b="1" dirty="0"/>
              <a:t>Ст. </a:t>
            </a:r>
            <a:r>
              <a:rPr lang="ru-RU" b="1" dirty="0" smtClean="0"/>
              <a:t>А</a:t>
            </a:r>
            <a:endParaRPr lang="ru-RU" b="1" dirty="0"/>
          </a:p>
        </p:txBody>
      </p:sp>
      <p:sp>
        <p:nvSpPr>
          <p:cNvPr id="60" name="Прямоугольник 59"/>
          <p:cNvSpPr/>
          <p:nvPr/>
        </p:nvSpPr>
        <p:spPr>
          <a:xfrm>
            <a:off x="2236519" y="435377"/>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61"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1077" y="797556"/>
            <a:ext cx="6022975"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Прямоугольник 61"/>
          <p:cNvSpPr/>
          <p:nvPr/>
        </p:nvSpPr>
        <p:spPr>
          <a:xfrm>
            <a:off x="3417562" y="943818"/>
            <a:ext cx="2840073" cy="369332"/>
          </a:xfrm>
          <a:prstGeom prst="rect">
            <a:avLst/>
          </a:prstGeom>
        </p:spPr>
        <p:txBody>
          <a:bodyPr wrap="none">
            <a:spAutoFit/>
          </a:bodyPr>
          <a:lstStyle/>
          <a:p>
            <a:r>
              <a:rPr lang="ru-RU" b="1" dirty="0" smtClean="0"/>
              <a:t>Путевое отправление (ПО)</a:t>
            </a:r>
            <a:endParaRPr lang="ru-RU" b="1" dirty="0"/>
          </a:p>
        </p:txBody>
      </p:sp>
      <p:pic>
        <p:nvPicPr>
          <p:cNvPr id="72" name="Рисунок 71"/>
          <p:cNvPicPr>
            <a:picLocks noChangeAspect="1"/>
          </p:cNvPicPr>
          <p:nvPr/>
        </p:nvPicPr>
        <p:blipFill>
          <a:blip r:embed="rId8"/>
          <a:stretch>
            <a:fillRect/>
          </a:stretch>
        </p:blipFill>
        <p:spPr>
          <a:xfrm>
            <a:off x="-539972" y="2139404"/>
            <a:ext cx="1587819" cy="345149"/>
          </a:xfrm>
          <a:prstGeom prst="rect">
            <a:avLst/>
          </a:prstGeom>
        </p:spPr>
      </p:pic>
      <p:sp>
        <p:nvSpPr>
          <p:cNvPr id="73" name="Прямоугольник 72"/>
          <p:cNvSpPr/>
          <p:nvPr/>
        </p:nvSpPr>
        <p:spPr>
          <a:xfrm>
            <a:off x="430493" y="839463"/>
            <a:ext cx="737702" cy="307777"/>
          </a:xfrm>
          <a:prstGeom prst="rect">
            <a:avLst/>
          </a:prstGeom>
        </p:spPr>
        <p:txBody>
          <a:bodyPr wrap="none">
            <a:spAutoFit/>
          </a:bodyPr>
          <a:lstStyle/>
          <a:p>
            <a:r>
              <a:rPr lang="ru-RU" sz="1400" b="1" dirty="0" smtClean="0"/>
              <a:t>№2563</a:t>
            </a:r>
            <a:endParaRPr lang="ru-RU" sz="1400" b="1" dirty="0"/>
          </a:p>
        </p:txBody>
      </p:sp>
      <p:sp>
        <p:nvSpPr>
          <p:cNvPr id="74" name="Прямоугольник 73"/>
          <p:cNvSpPr/>
          <p:nvPr/>
        </p:nvSpPr>
        <p:spPr>
          <a:xfrm>
            <a:off x="8585419" y="853068"/>
            <a:ext cx="737702" cy="307777"/>
          </a:xfrm>
          <a:prstGeom prst="rect">
            <a:avLst/>
          </a:prstGeom>
        </p:spPr>
        <p:txBody>
          <a:bodyPr wrap="none">
            <a:spAutoFit/>
          </a:bodyPr>
          <a:lstStyle/>
          <a:p>
            <a:r>
              <a:rPr lang="ru-RU" sz="1400" b="1" dirty="0" smtClean="0"/>
              <a:t>№6652</a:t>
            </a:r>
            <a:endParaRPr lang="ru-RU" sz="1400" b="1" dirty="0"/>
          </a:p>
        </p:txBody>
      </p:sp>
      <p:pic>
        <p:nvPicPr>
          <p:cNvPr id="75" name="Рисунок 74"/>
          <p:cNvPicPr>
            <a:picLocks noChangeAspect="1"/>
          </p:cNvPicPr>
          <p:nvPr/>
        </p:nvPicPr>
        <p:blipFill>
          <a:blip r:embed="rId9"/>
          <a:stretch>
            <a:fillRect/>
          </a:stretch>
        </p:blipFill>
        <p:spPr>
          <a:xfrm>
            <a:off x="8527774" y="1103488"/>
            <a:ext cx="1007423" cy="353306"/>
          </a:xfrm>
          <a:prstGeom prst="rect">
            <a:avLst/>
          </a:prstGeom>
        </p:spPr>
      </p:pic>
      <p:sp>
        <p:nvSpPr>
          <p:cNvPr id="3" name="Блок-схема: процесс 2"/>
          <p:cNvSpPr/>
          <p:nvPr/>
        </p:nvSpPr>
        <p:spPr>
          <a:xfrm>
            <a:off x="3775144" y="1513193"/>
            <a:ext cx="500627" cy="415752"/>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Блок-схема: узел 82"/>
          <p:cNvSpPr/>
          <p:nvPr/>
        </p:nvSpPr>
        <p:spPr>
          <a:xfrm>
            <a:off x="3840914" y="1626340"/>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Блок-схема: узел 83"/>
          <p:cNvSpPr/>
          <p:nvPr/>
        </p:nvSpPr>
        <p:spPr>
          <a:xfrm>
            <a:off x="4076772" y="1632789"/>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Блок-схема: процесс 27"/>
          <p:cNvSpPr/>
          <p:nvPr/>
        </p:nvSpPr>
        <p:spPr>
          <a:xfrm>
            <a:off x="6209347" y="2051556"/>
            <a:ext cx="504056" cy="369332"/>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Блок-схема: узел 84"/>
          <p:cNvSpPr/>
          <p:nvPr/>
        </p:nvSpPr>
        <p:spPr>
          <a:xfrm>
            <a:off x="6465610" y="2121663"/>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Блок-схема: узел 85"/>
          <p:cNvSpPr/>
          <p:nvPr/>
        </p:nvSpPr>
        <p:spPr>
          <a:xfrm>
            <a:off x="6225409" y="212166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1" name="Блок-схема: узел 90"/>
          <p:cNvSpPr/>
          <p:nvPr/>
        </p:nvSpPr>
        <p:spPr>
          <a:xfrm>
            <a:off x="8051027" y="1138068"/>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Блок-схема: узел 91"/>
          <p:cNvSpPr/>
          <p:nvPr/>
        </p:nvSpPr>
        <p:spPr>
          <a:xfrm>
            <a:off x="8276799" y="112859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Блок-схема: узел 92"/>
          <p:cNvSpPr/>
          <p:nvPr/>
        </p:nvSpPr>
        <p:spPr>
          <a:xfrm>
            <a:off x="8453315" y="1648823"/>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Блок-схема: узел 93"/>
          <p:cNvSpPr/>
          <p:nvPr/>
        </p:nvSpPr>
        <p:spPr>
          <a:xfrm>
            <a:off x="8688446" y="164096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Блок-схема: узел 94"/>
          <p:cNvSpPr/>
          <p:nvPr/>
        </p:nvSpPr>
        <p:spPr>
          <a:xfrm>
            <a:off x="8453315" y="2123025"/>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6" name="Блок-схема: узел 95"/>
          <p:cNvSpPr/>
          <p:nvPr/>
        </p:nvSpPr>
        <p:spPr>
          <a:xfrm>
            <a:off x="8691380" y="211887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7" name="Прямая со стрелкой 46"/>
          <p:cNvCxnSpPr/>
          <p:nvPr/>
        </p:nvCxnSpPr>
        <p:spPr>
          <a:xfrm>
            <a:off x="2357813" y="1829665"/>
            <a:ext cx="3437918"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31" name="Прямоугольник 30"/>
          <p:cNvSpPr/>
          <p:nvPr/>
        </p:nvSpPr>
        <p:spPr>
          <a:xfrm>
            <a:off x="5671786" y="2068441"/>
            <a:ext cx="476412" cy="369332"/>
          </a:xfrm>
          <a:prstGeom prst="rect">
            <a:avLst/>
          </a:prstGeom>
        </p:spPr>
        <p:txBody>
          <a:bodyPr wrap="none">
            <a:spAutoFit/>
          </a:bodyPr>
          <a:lstStyle/>
          <a:p>
            <a:r>
              <a:rPr lang="ru-RU" dirty="0" smtClean="0"/>
              <a:t>НП</a:t>
            </a:r>
            <a:endParaRPr lang="ru-RU" dirty="0"/>
          </a:p>
        </p:txBody>
      </p:sp>
      <p:sp>
        <p:nvSpPr>
          <p:cNvPr id="41" name="Прямоугольник 40"/>
          <p:cNvSpPr/>
          <p:nvPr/>
        </p:nvSpPr>
        <p:spPr>
          <a:xfrm>
            <a:off x="8956821" y="1583584"/>
            <a:ext cx="433132" cy="369332"/>
          </a:xfrm>
          <a:prstGeom prst="rect">
            <a:avLst/>
          </a:prstGeom>
        </p:spPr>
        <p:txBody>
          <a:bodyPr wrap="none">
            <a:spAutoFit/>
          </a:bodyPr>
          <a:lstStyle/>
          <a:p>
            <a:r>
              <a:rPr lang="ru-RU" b="1" dirty="0" smtClean="0"/>
              <a:t>Ч1</a:t>
            </a:r>
            <a:endParaRPr lang="ru-RU" b="1" dirty="0"/>
          </a:p>
        </p:txBody>
      </p:sp>
      <p:sp>
        <p:nvSpPr>
          <p:cNvPr id="42" name="Прямоугольник 41"/>
          <p:cNvSpPr/>
          <p:nvPr/>
        </p:nvSpPr>
        <p:spPr>
          <a:xfrm>
            <a:off x="8956821" y="2064620"/>
            <a:ext cx="433132" cy="369332"/>
          </a:xfrm>
          <a:prstGeom prst="rect">
            <a:avLst/>
          </a:prstGeom>
        </p:spPr>
        <p:txBody>
          <a:bodyPr wrap="none">
            <a:spAutoFit/>
          </a:bodyPr>
          <a:lstStyle/>
          <a:p>
            <a:r>
              <a:rPr lang="ru-RU" b="1" dirty="0" smtClean="0"/>
              <a:t>Ч3</a:t>
            </a:r>
            <a:endParaRPr lang="ru-RU" b="1" dirty="0"/>
          </a:p>
        </p:txBody>
      </p:sp>
      <p:sp>
        <p:nvSpPr>
          <p:cNvPr id="27" name="Прямоугольник 26"/>
          <p:cNvSpPr/>
          <p:nvPr/>
        </p:nvSpPr>
        <p:spPr>
          <a:xfrm>
            <a:off x="2351597" y="1359175"/>
            <a:ext cx="897147" cy="352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Блок-схема: узел 78"/>
          <p:cNvSpPr/>
          <p:nvPr/>
        </p:nvSpPr>
        <p:spPr>
          <a:xfrm>
            <a:off x="3051194" y="141735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Блок-схема: узел 79"/>
          <p:cNvSpPr/>
          <p:nvPr/>
        </p:nvSpPr>
        <p:spPr>
          <a:xfrm>
            <a:off x="2815595" y="141970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Блок-схема: узел 81"/>
          <p:cNvSpPr/>
          <p:nvPr/>
        </p:nvSpPr>
        <p:spPr>
          <a:xfrm>
            <a:off x="2586556" y="1426515"/>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Блок-схема: узел 80"/>
          <p:cNvSpPr/>
          <p:nvPr/>
        </p:nvSpPr>
        <p:spPr>
          <a:xfrm>
            <a:off x="2359007" y="1421986"/>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1561077" y="1583584"/>
            <a:ext cx="440835" cy="3398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Блок-схема: узел 77"/>
          <p:cNvSpPr/>
          <p:nvPr/>
        </p:nvSpPr>
        <p:spPr>
          <a:xfrm>
            <a:off x="1543830" y="162710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4" name="Рисунок 43"/>
          <p:cNvPicPr>
            <a:picLocks noChangeAspect="1"/>
          </p:cNvPicPr>
          <p:nvPr/>
        </p:nvPicPr>
        <p:blipFill>
          <a:blip r:embed="rId10"/>
          <a:stretch>
            <a:fillRect/>
          </a:stretch>
        </p:blipFill>
        <p:spPr>
          <a:xfrm>
            <a:off x="1765650" y="1625451"/>
            <a:ext cx="256054" cy="256054"/>
          </a:xfrm>
          <a:prstGeom prst="rect">
            <a:avLst/>
          </a:prstGeom>
          <a:solidFill>
            <a:schemeClr val="bg1"/>
          </a:solidFill>
        </p:spPr>
      </p:pic>
      <p:sp>
        <p:nvSpPr>
          <p:cNvPr id="46" name="Прямоугольник 45"/>
          <p:cNvSpPr/>
          <p:nvPr/>
        </p:nvSpPr>
        <p:spPr>
          <a:xfrm>
            <a:off x="1511189" y="2057930"/>
            <a:ext cx="534706" cy="346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1534163" y="211361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8" name="Рисунок 47"/>
          <p:cNvPicPr>
            <a:picLocks noChangeAspect="1"/>
          </p:cNvPicPr>
          <p:nvPr/>
        </p:nvPicPr>
        <p:blipFill>
          <a:blip r:embed="rId10"/>
          <a:stretch>
            <a:fillRect/>
          </a:stretch>
        </p:blipFill>
        <p:spPr>
          <a:xfrm>
            <a:off x="1770066" y="2103804"/>
            <a:ext cx="256054" cy="256054"/>
          </a:xfrm>
          <a:prstGeom prst="rect">
            <a:avLst/>
          </a:prstGeom>
        </p:spPr>
      </p:pic>
      <p:sp>
        <p:nvSpPr>
          <p:cNvPr id="54" name="Прямоугольник 53"/>
          <p:cNvSpPr/>
          <p:nvPr/>
        </p:nvSpPr>
        <p:spPr>
          <a:xfrm>
            <a:off x="1534163" y="2529243"/>
            <a:ext cx="509769" cy="4224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узел 76"/>
          <p:cNvSpPr/>
          <p:nvPr/>
        </p:nvSpPr>
        <p:spPr>
          <a:xfrm>
            <a:off x="1532541" y="257078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0" name="Рисунок 49"/>
          <p:cNvPicPr>
            <a:picLocks noChangeAspect="1"/>
          </p:cNvPicPr>
          <p:nvPr/>
        </p:nvPicPr>
        <p:blipFill>
          <a:blip r:embed="rId10"/>
          <a:stretch>
            <a:fillRect/>
          </a:stretch>
        </p:blipFill>
        <p:spPr>
          <a:xfrm>
            <a:off x="1752203" y="2568798"/>
            <a:ext cx="256054" cy="256054"/>
          </a:xfrm>
          <a:prstGeom prst="rect">
            <a:avLst/>
          </a:prstGeom>
        </p:spPr>
      </p:pic>
      <p:sp>
        <p:nvSpPr>
          <p:cNvPr id="56" name="Прямоугольник 55"/>
          <p:cNvSpPr/>
          <p:nvPr/>
        </p:nvSpPr>
        <p:spPr>
          <a:xfrm>
            <a:off x="7109694" y="2128788"/>
            <a:ext cx="984911" cy="3863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Блок-схема: узел 89"/>
          <p:cNvSpPr/>
          <p:nvPr/>
        </p:nvSpPr>
        <p:spPr>
          <a:xfrm>
            <a:off x="7113487" y="223069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Блок-схема: узел 88"/>
          <p:cNvSpPr/>
          <p:nvPr/>
        </p:nvSpPr>
        <p:spPr>
          <a:xfrm>
            <a:off x="7354585" y="222972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Блок-схема: узел 87"/>
          <p:cNvSpPr/>
          <p:nvPr/>
        </p:nvSpPr>
        <p:spPr>
          <a:xfrm>
            <a:off x="7583988" y="223622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Блок-схема: узел 86"/>
          <p:cNvSpPr/>
          <p:nvPr/>
        </p:nvSpPr>
        <p:spPr>
          <a:xfrm>
            <a:off x="7810927" y="224171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026880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03452" y="-24933"/>
            <a:ext cx="5482953"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7612" y="2912305"/>
            <a:ext cx="9109809" cy="1263007"/>
          </a:xfrm>
        </p:spPr>
        <p:txBody>
          <a:bodyPr>
            <a:normAutofit/>
          </a:bodyPr>
          <a:lstStyle/>
          <a:p>
            <a:pPr marL="0" indent="0" algn="just">
              <a:buNone/>
            </a:pPr>
            <a:r>
              <a:rPr lang="ru-RU" sz="2000" dirty="0" smtClean="0"/>
              <a:t>   </a:t>
            </a:r>
            <a:r>
              <a:rPr lang="ru-RU" sz="2000" b="1" dirty="0" smtClean="0">
                <a:solidFill>
                  <a:srgbClr val="002060"/>
                </a:solidFill>
              </a:rPr>
              <a:t>Отправление</a:t>
            </a:r>
            <a:r>
              <a:rPr lang="ru-RU" sz="2000" dirty="0" smtClean="0"/>
              <a:t> </a:t>
            </a:r>
            <a:r>
              <a:rPr lang="ru-RU" sz="2000" b="1" dirty="0"/>
              <a:t>задержанного или другого поезда того же направления производится</a:t>
            </a:r>
            <a:r>
              <a:rPr lang="ru-RU" sz="2000" dirty="0"/>
              <a:t> </a:t>
            </a:r>
            <a:r>
              <a:rPr lang="ru-RU" sz="2000" b="1" dirty="0">
                <a:solidFill>
                  <a:srgbClr val="C00000"/>
                </a:solidFill>
              </a:rPr>
              <a:t>при закрытом выходном светофоре </a:t>
            </a:r>
            <a:r>
              <a:rPr lang="ru-RU" sz="2000" b="1" dirty="0"/>
              <a:t>по разрешению </a:t>
            </a:r>
            <a:r>
              <a:rPr lang="ru-RU" sz="2000" b="1" dirty="0">
                <a:solidFill>
                  <a:srgbClr val="C00000"/>
                </a:solidFill>
              </a:rPr>
              <a:t>на бланке ДУ-52 с заполнением пункта I. </a:t>
            </a:r>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п.6)</a:t>
            </a:r>
            <a:endParaRPr lang="ru-RU" sz="1400" dirty="0"/>
          </a:p>
        </p:txBody>
      </p:sp>
      <p:pic>
        <p:nvPicPr>
          <p:cNvPr id="19" name="Рисунок 18"/>
          <p:cNvPicPr>
            <a:picLocks noChangeAspect="1"/>
          </p:cNvPicPr>
          <p:nvPr/>
        </p:nvPicPr>
        <p:blipFill>
          <a:blip r:embed="rId2"/>
          <a:stretch>
            <a:fillRect/>
          </a:stretch>
        </p:blipFill>
        <p:spPr>
          <a:xfrm>
            <a:off x="-455418" y="1109383"/>
            <a:ext cx="803338" cy="351894"/>
          </a:xfrm>
          <a:prstGeom prst="rect">
            <a:avLst/>
          </a:prstGeom>
        </p:spPr>
      </p:pic>
      <p:sp>
        <p:nvSpPr>
          <p:cNvPr id="4" name="Прямоугольник 3"/>
          <p:cNvSpPr/>
          <p:nvPr/>
        </p:nvSpPr>
        <p:spPr>
          <a:xfrm>
            <a:off x="574894" y="1199045"/>
            <a:ext cx="900762" cy="18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3707904" y="908720"/>
            <a:ext cx="2232248" cy="804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8348857" y="1110581"/>
            <a:ext cx="766227" cy="402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7270661" y="1218359"/>
            <a:ext cx="432048" cy="397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812360" y="1771444"/>
            <a:ext cx="288032"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211960" y="2279727"/>
            <a:ext cx="864096" cy="70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326479" y="2240689"/>
            <a:ext cx="304827" cy="328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315498" y="1725641"/>
            <a:ext cx="323528"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256873" y="1226665"/>
            <a:ext cx="429926" cy="369332"/>
          </a:xfrm>
          <a:prstGeom prst="rect">
            <a:avLst/>
          </a:prstGeom>
        </p:spPr>
        <p:txBody>
          <a:bodyPr wrap="none">
            <a:spAutoFit/>
          </a:bodyPr>
          <a:lstStyle/>
          <a:p>
            <a:r>
              <a:rPr lang="ru-RU" b="1" dirty="0" smtClean="0"/>
              <a:t>Ч2</a:t>
            </a:r>
            <a:endParaRPr lang="ru-RU" b="1" dirty="0"/>
          </a:p>
        </p:txBody>
      </p:sp>
      <p:pic>
        <p:nvPicPr>
          <p:cNvPr id="2" name="Рисунок 1"/>
          <p:cNvPicPr>
            <a:picLocks noChangeAspect="1"/>
          </p:cNvPicPr>
          <p:nvPr/>
        </p:nvPicPr>
        <p:blipFill rotWithShape="1">
          <a:blip r:embed="rId3"/>
          <a:srcRect l="44189" r="2746"/>
          <a:stretch/>
        </p:blipFill>
        <p:spPr>
          <a:xfrm>
            <a:off x="4476636" y="1091843"/>
            <a:ext cx="4603587" cy="1463167"/>
          </a:xfrm>
          <a:prstGeom prst="rect">
            <a:avLst/>
          </a:prstGeom>
        </p:spPr>
      </p:pic>
      <p:pic>
        <p:nvPicPr>
          <p:cNvPr id="9" name="Рисунок 8"/>
          <p:cNvPicPr>
            <a:picLocks noChangeAspect="1"/>
          </p:cNvPicPr>
          <p:nvPr/>
        </p:nvPicPr>
        <p:blipFill rotWithShape="1">
          <a:blip r:embed="rId3"/>
          <a:srcRect r="42530"/>
          <a:stretch/>
        </p:blipFill>
        <p:spPr>
          <a:xfrm>
            <a:off x="1060895" y="1090216"/>
            <a:ext cx="4985752" cy="1463167"/>
          </a:xfrm>
          <a:prstGeom prst="rect">
            <a:avLst/>
          </a:prstGeom>
        </p:spPr>
      </p:pic>
      <p:sp>
        <p:nvSpPr>
          <p:cNvPr id="40" name="Равнобедренный треугольник 39"/>
          <p:cNvSpPr/>
          <p:nvPr/>
        </p:nvSpPr>
        <p:spPr>
          <a:xfrm>
            <a:off x="6524801" y="2201988"/>
            <a:ext cx="474785" cy="6262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785466" y="543050"/>
            <a:ext cx="629852" cy="369332"/>
          </a:xfrm>
          <a:prstGeom prst="rect">
            <a:avLst/>
          </a:prstGeom>
        </p:spPr>
        <p:txBody>
          <a:bodyPr wrap="none">
            <a:spAutoFit/>
          </a:bodyPr>
          <a:lstStyle/>
          <a:p>
            <a:r>
              <a:rPr lang="ru-RU" b="1" dirty="0"/>
              <a:t>Ст. </a:t>
            </a:r>
            <a:r>
              <a:rPr lang="ru-RU" b="1" dirty="0" smtClean="0"/>
              <a:t>Б</a:t>
            </a:r>
            <a:endParaRPr lang="ru-RU" b="1" dirty="0"/>
          </a:p>
        </p:txBody>
      </p:sp>
      <p:sp>
        <p:nvSpPr>
          <p:cNvPr id="15" name="Прямоугольник 14"/>
          <p:cNvSpPr/>
          <p:nvPr/>
        </p:nvSpPr>
        <p:spPr>
          <a:xfrm>
            <a:off x="8731970" y="1039017"/>
            <a:ext cx="348253" cy="207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641410" y="1090216"/>
            <a:ext cx="386974" cy="330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169964" y="2201988"/>
            <a:ext cx="554164" cy="449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644008" y="908720"/>
            <a:ext cx="1880793"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8180097" y="1648823"/>
            <a:ext cx="235221" cy="2680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1475656" y="908720"/>
            <a:ext cx="864096"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962284" y="1543587"/>
            <a:ext cx="364195" cy="38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050202" y="2052665"/>
            <a:ext cx="289550" cy="29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9" name="Прямая соединительная линия 48"/>
          <p:cNvCxnSpPr/>
          <p:nvPr/>
        </p:nvCxnSpPr>
        <p:spPr>
          <a:xfrm flipH="1" flipV="1">
            <a:off x="35496" y="1975748"/>
            <a:ext cx="2008436" cy="130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a:off x="0" y="2468841"/>
            <a:ext cx="1724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rotWithShape="1">
          <a:blip r:embed="rId4"/>
          <a:srcRect t="64765" r="80323" b="10628"/>
          <a:stretch/>
        </p:blipFill>
        <p:spPr>
          <a:xfrm>
            <a:off x="1060895" y="2498986"/>
            <a:ext cx="981312" cy="360041"/>
          </a:xfrm>
          <a:prstGeom prst="rect">
            <a:avLst/>
          </a:prstGeom>
        </p:spPr>
      </p:pic>
      <p:sp>
        <p:nvSpPr>
          <p:cNvPr id="12" name="Прямоугольник 11"/>
          <p:cNvSpPr/>
          <p:nvPr/>
        </p:nvSpPr>
        <p:spPr>
          <a:xfrm>
            <a:off x="971600" y="2051556"/>
            <a:ext cx="471973" cy="369332"/>
          </a:xfrm>
          <a:prstGeom prst="rect">
            <a:avLst/>
          </a:prstGeom>
          <a:noFill/>
        </p:spPr>
        <p:txBody>
          <a:bodyPr wrap="square">
            <a:spAutoFit/>
          </a:bodyPr>
          <a:lstStyle/>
          <a:p>
            <a:r>
              <a:rPr lang="ru-RU" b="1" dirty="0" smtClean="0"/>
              <a:t>Н2</a:t>
            </a:r>
            <a:endParaRPr lang="ru-RU" b="1" dirty="0"/>
          </a:p>
        </p:txBody>
      </p:sp>
      <p:sp>
        <p:nvSpPr>
          <p:cNvPr id="13" name="Прямоугольник 12"/>
          <p:cNvSpPr/>
          <p:nvPr/>
        </p:nvSpPr>
        <p:spPr>
          <a:xfrm>
            <a:off x="1003481" y="2498986"/>
            <a:ext cx="447558" cy="369332"/>
          </a:xfrm>
          <a:prstGeom prst="rect">
            <a:avLst/>
          </a:prstGeom>
          <a:noFill/>
        </p:spPr>
        <p:txBody>
          <a:bodyPr wrap="none">
            <a:spAutoFit/>
          </a:bodyPr>
          <a:lstStyle/>
          <a:p>
            <a:r>
              <a:rPr lang="ru-RU" b="1" dirty="0" smtClean="0"/>
              <a:t>Н3</a:t>
            </a:r>
            <a:endParaRPr lang="ru-RU" b="1" dirty="0"/>
          </a:p>
        </p:txBody>
      </p:sp>
      <p:sp>
        <p:nvSpPr>
          <p:cNvPr id="53" name="Прямоугольник 52"/>
          <p:cNvSpPr/>
          <p:nvPr/>
        </p:nvSpPr>
        <p:spPr>
          <a:xfrm>
            <a:off x="989997" y="1551963"/>
            <a:ext cx="445956" cy="369332"/>
          </a:xfrm>
          <a:prstGeom prst="rect">
            <a:avLst/>
          </a:prstGeom>
        </p:spPr>
        <p:txBody>
          <a:bodyPr wrap="none">
            <a:spAutoFit/>
          </a:bodyPr>
          <a:lstStyle/>
          <a:p>
            <a:r>
              <a:rPr lang="ru-RU" b="1" dirty="0"/>
              <a:t>Н1</a:t>
            </a:r>
          </a:p>
        </p:txBody>
      </p:sp>
      <p:cxnSp>
        <p:nvCxnSpPr>
          <p:cNvPr id="55" name="Прямая соединительная линия 54"/>
          <p:cNvCxnSpPr/>
          <p:nvPr/>
        </p:nvCxnSpPr>
        <p:spPr>
          <a:xfrm flipH="1" flipV="1">
            <a:off x="13247" y="1466502"/>
            <a:ext cx="1711703" cy="18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5"/>
          <a:stretch>
            <a:fillRect/>
          </a:stretch>
        </p:blipFill>
        <p:spPr>
          <a:xfrm>
            <a:off x="304443" y="1068197"/>
            <a:ext cx="1136352" cy="402371"/>
          </a:xfrm>
          <a:prstGeom prst="rect">
            <a:avLst/>
          </a:prstGeom>
        </p:spPr>
      </p:pic>
      <p:cxnSp>
        <p:nvCxnSpPr>
          <p:cNvPr id="43" name="Прямая со стрелкой 42"/>
          <p:cNvCxnSpPr/>
          <p:nvPr/>
        </p:nvCxnSpPr>
        <p:spPr>
          <a:xfrm>
            <a:off x="1467904" y="1310098"/>
            <a:ext cx="515261"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001912" y="1313150"/>
            <a:ext cx="349685" cy="516515"/>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Прямоугольник 58"/>
          <p:cNvSpPr/>
          <p:nvPr/>
        </p:nvSpPr>
        <p:spPr>
          <a:xfrm>
            <a:off x="412166" y="651137"/>
            <a:ext cx="641073" cy="369332"/>
          </a:xfrm>
          <a:prstGeom prst="rect">
            <a:avLst/>
          </a:prstGeom>
        </p:spPr>
        <p:txBody>
          <a:bodyPr wrap="none">
            <a:spAutoFit/>
          </a:bodyPr>
          <a:lstStyle/>
          <a:p>
            <a:r>
              <a:rPr lang="ru-RU" b="1" dirty="0"/>
              <a:t>Ст. </a:t>
            </a:r>
            <a:r>
              <a:rPr lang="ru-RU" b="1" dirty="0" smtClean="0"/>
              <a:t>А</a:t>
            </a:r>
            <a:endParaRPr lang="ru-RU" b="1" dirty="0"/>
          </a:p>
        </p:txBody>
      </p:sp>
      <p:sp>
        <p:nvSpPr>
          <p:cNvPr id="60" name="Прямоугольник 59"/>
          <p:cNvSpPr/>
          <p:nvPr/>
        </p:nvSpPr>
        <p:spPr>
          <a:xfrm>
            <a:off x="2236519" y="435377"/>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6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1077" y="797556"/>
            <a:ext cx="6022975"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Прямоугольник 61"/>
          <p:cNvSpPr/>
          <p:nvPr/>
        </p:nvSpPr>
        <p:spPr>
          <a:xfrm>
            <a:off x="3417562" y="943818"/>
            <a:ext cx="2840073" cy="369332"/>
          </a:xfrm>
          <a:prstGeom prst="rect">
            <a:avLst/>
          </a:prstGeom>
        </p:spPr>
        <p:txBody>
          <a:bodyPr wrap="none">
            <a:spAutoFit/>
          </a:bodyPr>
          <a:lstStyle/>
          <a:p>
            <a:r>
              <a:rPr lang="ru-RU" b="1" dirty="0" smtClean="0"/>
              <a:t>Путевое отправление (ПО)</a:t>
            </a:r>
            <a:endParaRPr lang="ru-RU" b="1" dirty="0"/>
          </a:p>
        </p:txBody>
      </p:sp>
      <p:sp>
        <p:nvSpPr>
          <p:cNvPr id="68" name="Блок-схема: узел 67"/>
          <p:cNvSpPr/>
          <p:nvPr/>
        </p:nvSpPr>
        <p:spPr>
          <a:xfrm>
            <a:off x="8434174" y="2099981"/>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Блок-схема: узел 69"/>
          <p:cNvSpPr/>
          <p:nvPr/>
        </p:nvSpPr>
        <p:spPr>
          <a:xfrm>
            <a:off x="8676429" y="163369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8676429" y="211328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7"/>
          <a:stretch>
            <a:fillRect/>
          </a:stretch>
        </p:blipFill>
        <p:spPr>
          <a:xfrm>
            <a:off x="122939" y="3877116"/>
            <a:ext cx="2767824" cy="2989081"/>
          </a:xfrm>
          <a:prstGeom prst="rect">
            <a:avLst/>
          </a:prstGeom>
        </p:spPr>
      </p:pic>
      <p:sp>
        <p:nvSpPr>
          <p:cNvPr id="28" name="Прямоугольник 27"/>
          <p:cNvSpPr/>
          <p:nvPr/>
        </p:nvSpPr>
        <p:spPr>
          <a:xfrm>
            <a:off x="3084194" y="3938356"/>
            <a:ext cx="5970475" cy="1015663"/>
          </a:xfrm>
          <a:prstGeom prst="rect">
            <a:avLst/>
          </a:prstGeom>
        </p:spPr>
        <p:txBody>
          <a:bodyPr wrap="square">
            <a:spAutoFit/>
          </a:bodyPr>
          <a:lstStyle/>
          <a:p>
            <a:pPr algn="just"/>
            <a:r>
              <a:rPr lang="ru-RU" sz="2000" dirty="0" smtClean="0"/>
              <a:t>Соседний </a:t>
            </a:r>
            <a:r>
              <a:rPr lang="ru-RU" sz="2000" dirty="0"/>
              <a:t>раздельный пункт о времени фактического отправления поезда уведомляется по телефону. </a:t>
            </a:r>
          </a:p>
        </p:txBody>
      </p:sp>
      <p:cxnSp>
        <p:nvCxnSpPr>
          <p:cNvPr id="41" name="Прямая соединительная линия 40"/>
          <p:cNvCxnSpPr/>
          <p:nvPr/>
        </p:nvCxnSpPr>
        <p:spPr>
          <a:xfrm>
            <a:off x="2351597" y="4175312"/>
            <a:ext cx="420203"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pic>
        <p:nvPicPr>
          <p:cNvPr id="42" name="Рисунок 41"/>
          <p:cNvPicPr>
            <a:picLocks noChangeAspect="1"/>
          </p:cNvPicPr>
          <p:nvPr/>
        </p:nvPicPr>
        <p:blipFill>
          <a:blip r:embed="rId8"/>
          <a:stretch>
            <a:fillRect/>
          </a:stretch>
        </p:blipFill>
        <p:spPr>
          <a:xfrm>
            <a:off x="8527774" y="1103488"/>
            <a:ext cx="1007423" cy="353306"/>
          </a:xfrm>
          <a:prstGeom prst="rect">
            <a:avLst/>
          </a:prstGeom>
        </p:spPr>
      </p:pic>
      <p:pic>
        <p:nvPicPr>
          <p:cNvPr id="44" name="Рисунок 43"/>
          <p:cNvPicPr>
            <a:picLocks noChangeAspect="1"/>
          </p:cNvPicPr>
          <p:nvPr/>
        </p:nvPicPr>
        <p:blipFill>
          <a:blip r:embed="rId9"/>
          <a:stretch>
            <a:fillRect/>
          </a:stretch>
        </p:blipFill>
        <p:spPr>
          <a:xfrm>
            <a:off x="-539972" y="2139404"/>
            <a:ext cx="1587819" cy="345149"/>
          </a:xfrm>
          <a:prstGeom prst="rect">
            <a:avLst/>
          </a:prstGeom>
        </p:spPr>
      </p:pic>
      <p:sp>
        <p:nvSpPr>
          <p:cNvPr id="72" name="Прямоугольник 71"/>
          <p:cNvSpPr/>
          <p:nvPr/>
        </p:nvSpPr>
        <p:spPr>
          <a:xfrm>
            <a:off x="430493" y="839463"/>
            <a:ext cx="737702" cy="307777"/>
          </a:xfrm>
          <a:prstGeom prst="rect">
            <a:avLst/>
          </a:prstGeom>
        </p:spPr>
        <p:txBody>
          <a:bodyPr wrap="none">
            <a:spAutoFit/>
          </a:bodyPr>
          <a:lstStyle/>
          <a:p>
            <a:r>
              <a:rPr lang="ru-RU" sz="1400" b="1" dirty="0" smtClean="0"/>
              <a:t>№2563</a:t>
            </a:r>
            <a:endParaRPr lang="ru-RU" sz="1400" b="1" dirty="0"/>
          </a:p>
        </p:txBody>
      </p:sp>
      <p:sp>
        <p:nvSpPr>
          <p:cNvPr id="73" name="Прямоугольник 72"/>
          <p:cNvSpPr/>
          <p:nvPr/>
        </p:nvSpPr>
        <p:spPr>
          <a:xfrm>
            <a:off x="8585419" y="853068"/>
            <a:ext cx="737702" cy="307777"/>
          </a:xfrm>
          <a:prstGeom prst="rect">
            <a:avLst/>
          </a:prstGeom>
        </p:spPr>
        <p:txBody>
          <a:bodyPr wrap="none">
            <a:spAutoFit/>
          </a:bodyPr>
          <a:lstStyle/>
          <a:p>
            <a:r>
              <a:rPr lang="ru-RU" sz="1400" b="1" dirty="0" smtClean="0"/>
              <a:t>№6652</a:t>
            </a:r>
            <a:endParaRPr lang="ru-RU" sz="1400" b="1" dirty="0"/>
          </a:p>
        </p:txBody>
      </p:sp>
      <p:sp>
        <p:nvSpPr>
          <p:cNvPr id="46" name="Блок-схема: процесс 45"/>
          <p:cNvSpPr/>
          <p:nvPr/>
        </p:nvSpPr>
        <p:spPr>
          <a:xfrm>
            <a:off x="3786992" y="1589009"/>
            <a:ext cx="525770" cy="36486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Блок-схема: узел 79"/>
          <p:cNvSpPr/>
          <p:nvPr/>
        </p:nvSpPr>
        <p:spPr>
          <a:xfrm>
            <a:off x="3833126" y="1616352"/>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1" name="Блок-схема: узел 80"/>
          <p:cNvSpPr/>
          <p:nvPr/>
        </p:nvSpPr>
        <p:spPr>
          <a:xfrm>
            <a:off x="4074255" y="1624444"/>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7" name="Прямая со стрелкой 46"/>
          <p:cNvCxnSpPr/>
          <p:nvPr/>
        </p:nvCxnSpPr>
        <p:spPr>
          <a:xfrm>
            <a:off x="2355296" y="1829665"/>
            <a:ext cx="3437918"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48" name="Блок-схема: процесс 47"/>
          <p:cNvSpPr/>
          <p:nvPr/>
        </p:nvSpPr>
        <p:spPr>
          <a:xfrm>
            <a:off x="6242990" y="2061329"/>
            <a:ext cx="489250" cy="407511"/>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2" name="Блок-схема: узел 81"/>
          <p:cNvSpPr/>
          <p:nvPr/>
        </p:nvSpPr>
        <p:spPr>
          <a:xfrm>
            <a:off x="6447537" y="2110516"/>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Блок-схема: узел 82"/>
          <p:cNvSpPr/>
          <p:nvPr/>
        </p:nvSpPr>
        <p:spPr>
          <a:xfrm>
            <a:off x="6196656" y="211390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Прямоугольник 83"/>
          <p:cNvSpPr/>
          <p:nvPr/>
        </p:nvSpPr>
        <p:spPr>
          <a:xfrm>
            <a:off x="5671786" y="2068441"/>
            <a:ext cx="476412" cy="369332"/>
          </a:xfrm>
          <a:prstGeom prst="rect">
            <a:avLst/>
          </a:prstGeom>
        </p:spPr>
        <p:txBody>
          <a:bodyPr wrap="none">
            <a:spAutoFit/>
          </a:bodyPr>
          <a:lstStyle/>
          <a:p>
            <a:r>
              <a:rPr lang="ru-RU" dirty="0" smtClean="0"/>
              <a:t>НП</a:t>
            </a:r>
            <a:endParaRPr lang="ru-RU" dirty="0"/>
          </a:p>
        </p:txBody>
      </p:sp>
      <p:sp>
        <p:nvSpPr>
          <p:cNvPr id="85" name="Блок-схема: узел 84"/>
          <p:cNvSpPr/>
          <p:nvPr/>
        </p:nvSpPr>
        <p:spPr>
          <a:xfrm>
            <a:off x="8422996" y="163884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Блок-схема: узел 85"/>
          <p:cNvSpPr/>
          <p:nvPr/>
        </p:nvSpPr>
        <p:spPr>
          <a:xfrm>
            <a:off x="8022813" y="112305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Блок-схема: узел 86"/>
          <p:cNvSpPr/>
          <p:nvPr/>
        </p:nvSpPr>
        <p:spPr>
          <a:xfrm>
            <a:off x="8271286" y="111870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Прямоугольник 49"/>
          <p:cNvSpPr/>
          <p:nvPr/>
        </p:nvSpPr>
        <p:spPr>
          <a:xfrm>
            <a:off x="8956821" y="1571612"/>
            <a:ext cx="433132" cy="369332"/>
          </a:xfrm>
          <a:prstGeom prst="rect">
            <a:avLst/>
          </a:prstGeom>
        </p:spPr>
        <p:txBody>
          <a:bodyPr wrap="none">
            <a:spAutoFit/>
          </a:bodyPr>
          <a:lstStyle/>
          <a:p>
            <a:r>
              <a:rPr lang="ru-RU" b="1" dirty="0" smtClean="0"/>
              <a:t>Ч1</a:t>
            </a:r>
            <a:endParaRPr lang="ru-RU" b="1" dirty="0"/>
          </a:p>
        </p:txBody>
      </p:sp>
      <p:sp>
        <p:nvSpPr>
          <p:cNvPr id="92" name="Прямоугольник 91"/>
          <p:cNvSpPr/>
          <p:nvPr/>
        </p:nvSpPr>
        <p:spPr>
          <a:xfrm>
            <a:off x="9005088" y="2089187"/>
            <a:ext cx="433132" cy="369332"/>
          </a:xfrm>
          <a:prstGeom prst="rect">
            <a:avLst/>
          </a:prstGeom>
        </p:spPr>
        <p:txBody>
          <a:bodyPr wrap="none">
            <a:spAutoFit/>
          </a:bodyPr>
          <a:lstStyle/>
          <a:p>
            <a:r>
              <a:rPr lang="ru-RU" b="1" dirty="0" smtClean="0"/>
              <a:t>Ч3</a:t>
            </a:r>
            <a:endParaRPr lang="ru-RU" b="1" dirty="0"/>
          </a:p>
        </p:txBody>
      </p:sp>
      <p:pic>
        <p:nvPicPr>
          <p:cNvPr id="23" name="Рисунок 22"/>
          <p:cNvPicPr>
            <a:picLocks noChangeAspect="1"/>
          </p:cNvPicPr>
          <p:nvPr/>
        </p:nvPicPr>
        <p:blipFill>
          <a:blip r:embed="rId10"/>
          <a:stretch>
            <a:fillRect/>
          </a:stretch>
        </p:blipFill>
        <p:spPr>
          <a:xfrm>
            <a:off x="6575870" y="2162813"/>
            <a:ext cx="401916" cy="458523"/>
          </a:xfrm>
          <a:prstGeom prst="rect">
            <a:avLst/>
          </a:prstGeom>
        </p:spPr>
      </p:pic>
      <p:sp>
        <p:nvSpPr>
          <p:cNvPr id="27" name="Прямоугольник 26"/>
          <p:cNvSpPr/>
          <p:nvPr/>
        </p:nvSpPr>
        <p:spPr>
          <a:xfrm>
            <a:off x="2339752" y="1406126"/>
            <a:ext cx="914203" cy="3370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6" name="Блок-схема: узел 95"/>
          <p:cNvSpPr/>
          <p:nvPr/>
        </p:nvSpPr>
        <p:spPr>
          <a:xfrm>
            <a:off x="3041773" y="1447881"/>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Блок-схема: узел 94"/>
          <p:cNvSpPr/>
          <p:nvPr/>
        </p:nvSpPr>
        <p:spPr>
          <a:xfrm>
            <a:off x="2825555" y="144228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4" name="Блок-схема: узел 93"/>
          <p:cNvSpPr/>
          <p:nvPr/>
        </p:nvSpPr>
        <p:spPr>
          <a:xfrm>
            <a:off x="2598239" y="1449888"/>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Блок-схема: узел 92"/>
          <p:cNvSpPr/>
          <p:nvPr/>
        </p:nvSpPr>
        <p:spPr>
          <a:xfrm>
            <a:off x="2372862" y="144988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7116073" y="2156815"/>
            <a:ext cx="984319" cy="3965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1" name="Блок-схема: узел 90"/>
          <p:cNvSpPr/>
          <p:nvPr/>
        </p:nvSpPr>
        <p:spPr>
          <a:xfrm>
            <a:off x="7121282" y="2224375"/>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0" name="Блок-схема: узел 89"/>
          <p:cNvSpPr/>
          <p:nvPr/>
        </p:nvSpPr>
        <p:spPr>
          <a:xfrm>
            <a:off x="7371597" y="222437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Блок-схема: узел 88"/>
          <p:cNvSpPr/>
          <p:nvPr/>
        </p:nvSpPr>
        <p:spPr>
          <a:xfrm>
            <a:off x="7616965" y="221795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8" name="Блок-схема: узел 87"/>
          <p:cNvSpPr/>
          <p:nvPr/>
        </p:nvSpPr>
        <p:spPr>
          <a:xfrm>
            <a:off x="7850132" y="2230972"/>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1552200" y="1574597"/>
            <a:ext cx="456300" cy="3703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1555406" y="164681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1784817" y="166000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1506851" y="2059188"/>
            <a:ext cx="546324" cy="3328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1506851" y="2516795"/>
            <a:ext cx="543351" cy="3515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узел 76"/>
          <p:cNvSpPr/>
          <p:nvPr/>
        </p:nvSpPr>
        <p:spPr>
          <a:xfrm>
            <a:off x="1520822" y="211390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1745675" y="2130113"/>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Блок-схема: узел 77"/>
          <p:cNvSpPr/>
          <p:nvPr/>
        </p:nvSpPr>
        <p:spPr>
          <a:xfrm>
            <a:off x="1518445" y="258650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Блок-схема: узел 78"/>
          <p:cNvSpPr/>
          <p:nvPr/>
        </p:nvSpPr>
        <p:spPr>
          <a:xfrm>
            <a:off x="1753155" y="2583527"/>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7" name="Прямоугольник 56"/>
          <p:cNvSpPr/>
          <p:nvPr/>
        </p:nvSpPr>
        <p:spPr>
          <a:xfrm>
            <a:off x="7121449" y="5138914"/>
            <a:ext cx="763487" cy="289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8" name="Прямоугольник 57"/>
          <p:cNvSpPr/>
          <p:nvPr/>
        </p:nvSpPr>
        <p:spPr>
          <a:xfrm>
            <a:off x="4810288" y="5364769"/>
            <a:ext cx="216024" cy="63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374295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73066" y="1323"/>
            <a:ext cx="5379183"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7612" y="2912305"/>
            <a:ext cx="9109809" cy="1685659"/>
          </a:xfrm>
        </p:spPr>
        <p:txBody>
          <a:bodyPr>
            <a:noAutofit/>
          </a:bodyPr>
          <a:lstStyle/>
          <a:p>
            <a:pPr marL="0" indent="0" algn="just">
              <a:buNone/>
            </a:pPr>
            <a:r>
              <a:rPr lang="ru-RU" sz="2000" dirty="0" smtClean="0"/>
              <a:t>   </a:t>
            </a:r>
            <a:r>
              <a:rPr lang="ru-RU" sz="2000" b="1" dirty="0">
                <a:solidFill>
                  <a:srgbClr val="C00000"/>
                </a:solidFill>
              </a:rPr>
              <a:t>Разрешение на бланке ДУ-52 с заполнением пункта I </a:t>
            </a:r>
            <a:r>
              <a:rPr lang="ru-RU" sz="2000" dirty="0"/>
              <a:t>выдается машинисту ведущего локомотива также в случаях </a:t>
            </a:r>
            <a:r>
              <a:rPr lang="ru-RU" sz="2000" b="1" dirty="0" smtClean="0">
                <a:solidFill>
                  <a:srgbClr val="002060"/>
                </a:solidFill>
              </a:rPr>
              <a:t>самопроизвольного </a:t>
            </a:r>
            <a:r>
              <a:rPr lang="ru-RU" sz="2000" b="1" dirty="0">
                <a:solidFill>
                  <a:srgbClr val="002060"/>
                </a:solidFill>
              </a:rPr>
              <a:t>закрытия выходного светофора</a:t>
            </a:r>
            <a:r>
              <a:rPr lang="ru-RU" sz="2000" dirty="0"/>
              <a:t> (</a:t>
            </a:r>
            <a:r>
              <a:rPr lang="ru-RU" sz="2000" i="1" dirty="0"/>
              <a:t>вследствие ложной занятости изолированной секции, </a:t>
            </a:r>
            <a:r>
              <a:rPr lang="ru-RU" sz="2000" i="1" dirty="0" smtClean="0"/>
              <a:t>перегорания светофорной </a:t>
            </a:r>
            <a:r>
              <a:rPr lang="ru-RU" sz="2000" i="1" dirty="0"/>
              <a:t>лампы или ошибочного </a:t>
            </a:r>
            <a:r>
              <a:rPr lang="ru-RU" sz="2000" i="1" dirty="0" smtClean="0"/>
              <a:t>закрытия  выходного </a:t>
            </a:r>
            <a:r>
              <a:rPr lang="ru-RU" sz="2000" i="1" dirty="0"/>
              <a:t>светофора</a:t>
            </a:r>
            <a:r>
              <a:rPr lang="ru-RU" sz="2000" dirty="0"/>
              <a:t>) при исправном </a:t>
            </a:r>
            <a:r>
              <a:rPr lang="ru-RU" sz="2000" dirty="0" smtClean="0"/>
              <a:t>действии блокировки.</a:t>
            </a:r>
            <a:endParaRPr lang="ru-RU" sz="2000" dirty="0"/>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п.6)</a:t>
            </a:r>
            <a:endParaRPr lang="ru-RU" sz="1400" dirty="0"/>
          </a:p>
        </p:txBody>
      </p:sp>
      <p:pic>
        <p:nvPicPr>
          <p:cNvPr id="19" name="Рисунок 18"/>
          <p:cNvPicPr>
            <a:picLocks noChangeAspect="1"/>
          </p:cNvPicPr>
          <p:nvPr/>
        </p:nvPicPr>
        <p:blipFill>
          <a:blip r:embed="rId2"/>
          <a:stretch>
            <a:fillRect/>
          </a:stretch>
        </p:blipFill>
        <p:spPr>
          <a:xfrm>
            <a:off x="-455418" y="1109383"/>
            <a:ext cx="803338" cy="351894"/>
          </a:xfrm>
          <a:prstGeom prst="rect">
            <a:avLst/>
          </a:prstGeom>
        </p:spPr>
      </p:pic>
      <p:sp>
        <p:nvSpPr>
          <p:cNvPr id="4" name="Прямоугольник 3"/>
          <p:cNvSpPr/>
          <p:nvPr/>
        </p:nvSpPr>
        <p:spPr>
          <a:xfrm>
            <a:off x="574894" y="1199045"/>
            <a:ext cx="900762" cy="18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3707904" y="908720"/>
            <a:ext cx="2232248" cy="804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8348857" y="1110581"/>
            <a:ext cx="766227" cy="402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7270661" y="1218359"/>
            <a:ext cx="432048" cy="397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812360" y="1771444"/>
            <a:ext cx="288032"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211960" y="2279727"/>
            <a:ext cx="864096" cy="70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326479" y="2240689"/>
            <a:ext cx="304827" cy="328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315498" y="1725641"/>
            <a:ext cx="323528"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256873" y="1226665"/>
            <a:ext cx="429926" cy="369332"/>
          </a:xfrm>
          <a:prstGeom prst="rect">
            <a:avLst/>
          </a:prstGeom>
        </p:spPr>
        <p:txBody>
          <a:bodyPr wrap="none">
            <a:spAutoFit/>
          </a:bodyPr>
          <a:lstStyle/>
          <a:p>
            <a:r>
              <a:rPr lang="ru-RU" b="1" dirty="0" smtClean="0"/>
              <a:t>Ч2</a:t>
            </a:r>
            <a:endParaRPr lang="ru-RU" b="1" dirty="0"/>
          </a:p>
        </p:txBody>
      </p:sp>
      <p:pic>
        <p:nvPicPr>
          <p:cNvPr id="2" name="Рисунок 1"/>
          <p:cNvPicPr>
            <a:picLocks noChangeAspect="1"/>
          </p:cNvPicPr>
          <p:nvPr/>
        </p:nvPicPr>
        <p:blipFill rotWithShape="1">
          <a:blip r:embed="rId3"/>
          <a:srcRect l="44189" r="2746"/>
          <a:stretch/>
        </p:blipFill>
        <p:spPr>
          <a:xfrm>
            <a:off x="4476636" y="1091843"/>
            <a:ext cx="4603587" cy="1463167"/>
          </a:xfrm>
          <a:prstGeom prst="rect">
            <a:avLst/>
          </a:prstGeom>
        </p:spPr>
      </p:pic>
      <p:pic>
        <p:nvPicPr>
          <p:cNvPr id="9" name="Рисунок 8"/>
          <p:cNvPicPr>
            <a:picLocks noChangeAspect="1"/>
          </p:cNvPicPr>
          <p:nvPr/>
        </p:nvPicPr>
        <p:blipFill rotWithShape="1">
          <a:blip r:embed="rId3"/>
          <a:srcRect r="42530"/>
          <a:stretch/>
        </p:blipFill>
        <p:spPr>
          <a:xfrm>
            <a:off x="1060895" y="1090216"/>
            <a:ext cx="4985752" cy="1463167"/>
          </a:xfrm>
          <a:prstGeom prst="rect">
            <a:avLst/>
          </a:prstGeom>
        </p:spPr>
      </p:pic>
      <p:sp>
        <p:nvSpPr>
          <p:cNvPr id="40" name="Равнобедренный треугольник 39"/>
          <p:cNvSpPr/>
          <p:nvPr/>
        </p:nvSpPr>
        <p:spPr>
          <a:xfrm>
            <a:off x="6524801" y="2201988"/>
            <a:ext cx="474785" cy="6262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785466" y="543050"/>
            <a:ext cx="629852" cy="369332"/>
          </a:xfrm>
          <a:prstGeom prst="rect">
            <a:avLst/>
          </a:prstGeom>
        </p:spPr>
        <p:txBody>
          <a:bodyPr wrap="none">
            <a:spAutoFit/>
          </a:bodyPr>
          <a:lstStyle/>
          <a:p>
            <a:r>
              <a:rPr lang="ru-RU" b="1" dirty="0"/>
              <a:t>Ст. </a:t>
            </a:r>
            <a:r>
              <a:rPr lang="ru-RU" b="1" dirty="0" smtClean="0"/>
              <a:t>Б</a:t>
            </a:r>
            <a:endParaRPr lang="ru-RU" b="1" dirty="0"/>
          </a:p>
        </p:txBody>
      </p:sp>
      <p:sp>
        <p:nvSpPr>
          <p:cNvPr id="15" name="Прямоугольник 14"/>
          <p:cNvSpPr/>
          <p:nvPr/>
        </p:nvSpPr>
        <p:spPr>
          <a:xfrm>
            <a:off x="8731970" y="1039017"/>
            <a:ext cx="348253" cy="207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641410" y="1090216"/>
            <a:ext cx="386974" cy="330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169964" y="2201988"/>
            <a:ext cx="554164" cy="449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644008" y="908720"/>
            <a:ext cx="1880793"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8172400" y="1566018"/>
            <a:ext cx="781869" cy="3508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1475656" y="908720"/>
            <a:ext cx="864096"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962284" y="1543587"/>
            <a:ext cx="364195" cy="38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050202" y="2052665"/>
            <a:ext cx="289550" cy="29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9" name="Прямая соединительная линия 48"/>
          <p:cNvCxnSpPr/>
          <p:nvPr/>
        </p:nvCxnSpPr>
        <p:spPr>
          <a:xfrm flipH="1" flipV="1">
            <a:off x="35496" y="1975748"/>
            <a:ext cx="2008436" cy="130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a:off x="0" y="2468841"/>
            <a:ext cx="1724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rotWithShape="1">
          <a:blip r:embed="rId4"/>
          <a:srcRect t="64765" r="80323" b="10628"/>
          <a:stretch/>
        </p:blipFill>
        <p:spPr>
          <a:xfrm>
            <a:off x="1060895" y="2498986"/>
            <a:ext cx="981312" cy="360041"/>
          </a:xfrm>
          <a:prstGeom prst="rect">
            <a:avLst/>
          </a:prstGeom>
        </p:spPr>
      </p:pic>
      <p:sp>
        <p:nvSpPr>
          <p:cNvPr id="12" name="Прямоугольник 11"/>
          <p:cNvSpPr/>
          <p:nvPr/>
        </p:nvSpPr>
        <p:spPr>
          <a:xfrm>
            <a:off x="971600" y="2051556"/>
            <a:ext cx="471973" cy="369332"/>
          </a:xfrm>
          <a:prstGeom prst="rect">
            <a:avLst/>
          </a:prstGeom>
          <a:noFill/>
        </p:spPr>
        <p:txBody>
          <a:bodyPr wrap="square">
            <a:spAutoFit/>
          </a:bodyPr>
          <a:lstStyle/>
          <a:p>
            <a:r>
              <a:rPr lang="ru-RU" b="1" dirty="0" smtClean="0"/>
              <a:t>Н2</a:t>
            </a:r>
            <a:endParaRPr lang="ru-RU" b="1" dirty="0"/>
          </a:p>
        </p:txBody>
      </p:sp>
      <p:sp>
        <p:nvSpPr>
          <p:cNvPr id="13" name="Прямоугольник 12"/>
          <p:cNvSpPr/>
          <p:nvPr/>
        </p:nvSpPr>
        <p:spPr>
          <a:xfrm>
            <a:off x="1003481" y="2498986"/>
            <a:ext cx="447558" cy="369332"/>
          </a:xfrm>
          <a:prstGeom prst="rect">
            <a:avLst/>
          </a:prstGeom>
          <a:noFill/>
        </p:spPr>
        <p:txBody>
          <a:bodyPr wrap="none">
            <a:spAutoFit/>
          </a:bodyPr>
          <a:lstStyle/>
          <a:p>
            <a:r>
              <a:rPr lang="ru-RU" b="1" dirty="0" smtClean="0"/>
              <a:t>Н3</a:t>
            </a:r>
            <a:endParaRPr lang="ru-RU" b="1" dirty="0"/>
          </a:p>
        </p:txBody>
      </p:sp>
      <p:sp>
        <p:nvSpPr>
          <p:cNvPr id="53" name="Прямоугольник 52"/>
          <p:cNvSpPr/>
          <p:nvPr/>
        </p:nvSpPr>
        <p:spPr>
          <a:xfrm>
            <a:off x="989997" y="1551963"/>
            <a:ext cx="445956" cy="369332"/>
          </a:xfrm>
          <a:prstGeom prst="rect">
            <a:avLst/>
          </a:prstGeom>
        </p:spPr>
        <p:txBody>
          <a:bodyPr wrap="none">
            <a:spAutoFit/>
          </a:bodyPr>
          <a:lstStyle/>
          <a:p>
            <a:r>
              <a:rPr lang="ru-RU" b="1" dirty="0"/>
              <a:t>Н1</a:t>
            </a:r>
          </a:p>
        </p:txBody>
      </p:sp>
      <p:cxnSp>
        <p:nvCxnSpPr>
          <p:cNvPr id="55" name="Прямая соединительная линия 54"/>
          <p:cNvCxnSpPr/>
          <p:nvPr/>
        </p:nvCxnSpPr>
        <p:spPr>
          <a:xfrm flipH="1" flipV="1">
            <a:off x="13247" y="1466502"/>
            <a:ext cx="1711703" cy="18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5"/>
          <a:stretch>
            <a:fillRect/>
          </a:stretch>
        </p:blipFill>
        <p:spPr>
          <a:xfrm>
            <a:off x="304443" y="1068197"/>
            <a:ext cx="1136352" cy="402371"/>
          </a:xfrm>
          <a:prstGeom prst="rect">
            <a:avLst/>
          </a:prstGeom>
        </p:spPr>
      </p:pic>
      <p:cxnSp>
        <p:nvCxnSpPr>
          <p:cNvPr id="43" name="Прямая со стрелкой 42"/>
          <p:cNvCxnSpPr/>
          <p:nvPr/>
        </p:nvCxnSpPr>
        <p:spPr>
          <a:xfrm>
            <a:off x="1467904" y="1310098"/>
            <a:ext cx="515261"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001912" y="1313150"/>
            <a:ext cx="349685" cy="516515"/>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Прямоугольник 58"/>
          <p:cNvSpPr/>
          <p:nvPr/>
        </p:nvSpPr>
        <p:spPr>
          <a:xfrm>
            <a:off x="87727" y="579401"/>
            <a:ext cx="641073" cy="369332"/>
          </a:xfrm>
          <a:prstGeom prst="rect">
            <a:avLst/>
          </a:prstGeom>
        </p:spPr>
        <p:txBody>
          <a:bodyPr wrap="none">
            <a:spAutoFit/>
          </a:bodyPr>
          <a:lstStyle/>
          <a:p>
            <a:r>
              <a:rPr lang="ru-RU" b="1" dirty="0"/>
              <a:t>Ст. </a:t>
            </a:r>
            <a:r>
              <a:rPr lang="ru-RU" b="1" dirty="0" smtClean="0"/>
              <a:t>А</a:t>
            </a:r>
            <a:endParaRPr lang="ru-RU" b="1" dirty="0"/>
          </a:p>
        </p:txBody>
      </p:sp>
      <p:sp>
        <p:nvSpPr>
          <p:cNvPr id="60" name="Прямоугольник 59"/>
          <p:cNvSpPr/>
          <p:nvPr/>
        </p:nvSpPr>
        <p:spPr>
          <a:xfrm>
            <a:off x="2236519" y="435377"/>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6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1077" y="797556"/>
            <a:ext cx="6022975"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Прямоугольник 61"/>
          <p:cNvSpPr/>
          <p:nvPr/>
        </p:nvSpPr>
        <p:spPr>
          <a:xfrm>
            <a:off x="3417562" y="943818"/>
            <a:ext cx="2840073" cy="369332"/>
          </a:xfrm>
          <a:prstGeom prst="rect">
            <a:avLst/>
          </a:prstGeom>
        </p:spPr>
        <p:txBody>
          <a:bodyPr wrap="none">
            <a:spAutoFit/>
          </a:bodyPr>
          <a:lstStyle/>
          <a:p>
            <a:r>
              <a:rPr lang="ru-RU" b="1" dirty="0" smtClean="0"/>
              <a:t>Путевое отправление (ПО)</a:t>
            </a:r>
            <a:endParaRPr lang="ru-RU" b="1" dirty="0"/>
          </a:p>
        </p:txBody>
      </p:sp>
      <p:pic>
        <p:nvPicPr>
          <p:cNvPr id="44" name="Рисунок 43"/>
          <p:cNvPicPr>
            <a:picLocks noChangeAspect="1"/>
          </p:cNvPicPr>
          <p:nvPr/>
        </p:nvPicPr>
        <p:blipFill>
          <a:blip r:embed="rId7"/>
          <a:stretch>
            <a:fillRect/>
          </a:stretch>
        </p:blipFill>
        <p:spPr>
          <a:xfrm>
            <a:off x="-539972" y="2139404"/>
            <a:ext cx="1587819" cy="345149"/>
          </a:xfrm>
          <a:prstGeom prst="rect">
            <a:avLst/>
          </a:prstGeom>
        </p:spPr>
      </p:pic>
      <p:pic>
        <p:nvPicPr>
          <p:cNvPr id="31" name="Рисунок 30"/>
          <p:cNvPicPr>
            <a:picLocks noChangeAspect="1"/>
          </p:cNvPicPr>
          <p:nvPr/>
        </p:nvPicPr>
        <p:blipFill rotWithShape="1">
          <a:blip r:embed="rId8"/>
          <a:srcRect l="1710" t="6788" r="2812"/>
          <a:stretch/>
        </p:blipFill>
        <p:spPr>
          <a:xfrm>
            <a:off x="3779912" y="4314003"/>
            <a:ext cx="5294661" cy="2510114"/>
          </a:xfrm>
          <a:prstGeom prst="rect">
            <a:avLst/>
          </a:prstGeom>
        </p:spPr>
      </p:pic>
      <p:cxnSp>
        <p:nvCxnSpPr>
          <p:cNvPr id="41" name="Прямая соединительная линия 40"/>
          <p:cNvCxnSpPr/>
          <p:nvPr/>
        </p:nvCxnSpPr>
        <p:spPr>
          <a:xfrm flipV="1">
            <a:off x="8172401" y="4636300"/>
            <a:ext cx="936103" cy="565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5" name="Прямоугольник 74"/>
          <p:cNvSpPr/>
          <p:nvPr/>
        </p:nvSpPr>
        <p:spPr>
          <a:xfrm>
            <a:off x="430493" y="839463"/>
            <a:ext cx="737702" cy="307777"/>
          </a:xfrm>
          <a:prstGeom prst="rect">
            <a:avLst/>
          </a:prstGeom>
        </p:spPr>
        <p:txBody>
          <a:bodyPr wrap="none">
            <a:spAutoFit/>
          </a:bodyPr>
          <a:lstStyle/>
          <a:p>
            <a:r>
              <a:rPr lang="ru-RU" sz="1400" b="1" dirty="0" smtClean="0"/>
              <a:t>№2563</a:t>
            </a:r>
            <a:endParaRPr lang="ru-RU" sz="1400" b="1" dirty="0"/>
          </a:p>
        </p:txBody>
      </p:sp>
      <p:sp>
        <p:nvSpPr>
          <p:cNvPr id="76" name="Прямоугольник 75"/>
          <p:cNvSpPr/>
          <p:nvPr/>
        </p:nvSpPr>
        <p:spPr>
          <a:xfrm>
            <a:off x="6563411" y="4834563"/>
            <a:ext cx="367408" cy="307777"/>
          </a:xfrm>
          <a:prstGeom prst="rect">
            <a:avLst/>
          </a:prstGeom>
        </p:spPr>
        <p:txBody>
          <a:bodyPr wrap="none">
            <a:spAutoFit/>
          </a:bodyPr>
          <a:lstStyle/>
          <a:p>
            <a:r>
              <a:rPr lang="ru-RU" sz="1400" b="1" dirty="0" smtClean="0"/>
              <a:t>63</a:t>
            </a:r>
            <a:endParaRPr lang="ru-RU" sz="1400" b="1" dirty="0"/>
          </a:p>
        </p:txBody>
      </p:sp>
      <p:sp>
        <p:nvSpPr>
          <p:cNvPr id="77" name="Прямоугольник 76"/>
          <p:cNvSpPr/>
          <p:nvPr/>
        </p:nvSpPr>
        <p:spPr>
          <a:xfrm>
            <a:off x="6012619" y="5689300"/>
            <a:ext cx="734496" cy="307777"/>
          </a:xfrm>
          <a:prstGeom prst="rect">
            <a:avLst/>
          </a:prstGeom>
        </p:spPr>
        <p:txBody>
          <a:bodyPr wrap="none">
            <a:spAutoFit/>
          </a:bodyPr>
          <a:lstStyle/>
          <a:p>
            <a:r>
              <a:rPr lang="ru-RU" sz="1400" b="1" dirty="0"/>
              <a:t>№2563</a:t>
            </a:r>
          </a:p>
        </p:txBody>
      </p:sp>
      <p:cxnSp>
        <p:nvCxnSpPr>
          <p:cNvPr id="79" name="Прямая соединительная линия 78"/>
          <p:cNvCxnSpPr/>
          <p:nvPr/>
        </p:nvCxnSpPr>
        <p:spPr>
          <a:xfrm>
            <a:off x="4592516" y="5997077"/>
            <a:ext cx="85453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Прямоугольник 79"/>
          <p:cNvSpPr/>
          <p:nvPr/>
        </p:nvSpPr>
        <p:spPr>
          <a:xfrm>
            <a:off x="7655398" y="5654257"/>
            <a:ext cx="301686" cy="369332"/>
          </a:xfrm>
          <a:prstGeom prst="rect">
            <a:avLst/>
          </a:prstGeom>
        </p:spPr>
        <p:txBody>
          <a:bodyPr wrap="none">
            <a:spAutoFit/>
          </a:bodyPr>
          <a:lstStyle/>
          <a:p>
            <a:r>
              <a:rPr lang="ru-RU" dirty="0" smtClean="0"/>
              <a:t>1</a:t>
            </a:r>
            <a:endParaRPr lang="ru-RU" dirty="0"/>
          </a:p>
        </p:txBody>
      </p:sp>
      <p:cxnSp>
        <p:nvCxnSpPr>
          <p:cNvPr id="82" name="Прямая соединительная линия 81"/>
          <p:cNvCxnSpPr/>
          <p:nvPr/>
        </p:nvCxnSpPr>
        <p:spPr>
          <a:xfrm>
            <a:off x="4211959" y="6165304"/>
            <a:ext cx="36003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p:nvPr/>
        </p:nvCxnSpPr>
        <p:spPr>
          <a:xfrm>
            <a:off x="6041448" y="6568001"/>
            <a:ext cx="7353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Прямая соединительная линия 85"/>
          <p:cNvCxnSpPr/>
          <p:nvPr/>
        </p:nvCxnSpPr>
        <p:spPr>
          <a:xfrm>
            <a:off x="4103379" y="6568001"/>
            <a:ext cx="7206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Прямоугольник 86"/>
          <p:cNvSpPr/>
          <p:nvPr/>
        </p:nvSpPr>
        <p:spPr>
          <a:xfrm>
            <a:off x="3919675" y="5261283"/>
            <a:ext cx="367408" cy="307777"/>
          </a:xfrm>
          <a:prstGeom prst="rect">
            <a:avLst/>
          </a:prstGeom>
        </p:spPr>
        <p:txBody>
          <a:bodyPr wrap="none">
            <a:spAutoFit/>
          </a:bodyPr>
          <a:lstStyle/>
          <a:p>
            <a:r>
              <a:rPr lang="ru-RU" sz="1400" b="1" dirty="0" smtClean="0"/>
              <a:t>13</a:t>
            </a:r>
            <a:endParaRPr lang="ru-RU" sz="1400" b="1" dirty="0"/>
          </a:p>
        </p:txBody>
      </p:sp>
      <p:sp>
        <p:nvSpPr>
          <p:cNvPr id="88" name="Прямоугольник 87"/>
          <p:cNvSpPr/>
          <p:nvPr/>
        </p:nvSpPr>
        <p:spPr>
          <a:xfrm>
            <a:off x="4810429" y="5261283"/>
            <a:ext cx="265627" cy="307777"/>
          </a:xfrm>
          <a:prstGeom prst="rect">
            <a:avLst/>
          </a:prstGeom>
        </p:spPr>
        <p:txBody>
          <a:bodyPr wrap="square">
            <a:spAutoFit/>
          </a:bodyPr>
          <a:lstStyle/>
          <a:p>
            <a:r>
              <a:rPr lang="ru-RU" sz="1400" b="1" dirty="0" smtClean="0"/>
              <a:t>3</a:t>
            </a:r>
            <a:endParaRPr lang="ru-RU" sz="1400" b="1" dirty="0"/>
          </a:p>
        </p:txBody>
      </p:sp>
      <p:sp>
        <p:nvSpPr>
          <p:cNvPr id="89" name="Прямоугольник 88"/>
          <p:cNvSpPr/>
          <p:nvPr/>
        </p:nvSpPr>
        <p:spPr>
          <a:xfrm>
            <a:off x="4863443" y="6407640"/>
            <a:ext cx="284052" cy="307777"/>
          </a:xfrm>
          <a:prstGeom prst="rect">
            <a:avLst/>
          </a:prstGeom>
        </p:spPr>
        <p:txBody>
          <a:bodyPr wrap="none">
            <a:spAutoFit/>
          </a:bodyPr>
          <a:lstStyle/>
          <a:p>
            <a:r>
              <a:rPr lang="ru-RU" sz="1400" b="1" dirty="0" smtClean="0"/>
              <a:t>Б</a:t>
            </a:r>
            <a:endParaRPr lang="ru-RU" sz="1400" b="1" dirty="0"/>
          </a:p>
        </p:txBody>
      </p:sp>
      <p:sp>
        <p:nvSpPr>
          <p:cNvPr id="90" name="Прямоугольник 89"/>
          <p:cNvSpPr/>
          <p:nvPr/>
        </p:nvSpPr>
        <p:spPr>
          <a:xfrm>
            <a:off x="5822338" y="5334365"/>
            <a:ext cx="333838" cy="18286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1" name="Прямоугольник 90"/>
          <p:cNvSpPr/>
          <p:nvPr/>
        </p:nvSpPr>
        <p:spPr>
          <a:xfrm>
            <a:off x="5730800" y="5230505"/>
            <a:ext cx="550151" cy="307777"/>
          </a:xfrm>
          <a:prstGeom prst="rect">
            <a:avLst/>
          </a:prstGeom>
        </p:spPr>
        <p:txBody>
          <a:bodyPr wrap="none">
            <a:spAutoFit/>
          </a:bodyPr>
          <a:lstStyle/>
          <a:p>
            <a:r>
              <a:rPr lang="ru-RU" sz="1400" b="1" dirty="0" smtClean="0"/>
              <a:t>2021</a:t>
            </a:r>
            <a:endParaRPr lang="ru-RU" sz="1400" b="1" dirty="0"/>
          </a:p>
        </p:txBody>
      </p:sp>
      <p:sp>
        <p:nvSpPr>
          <p:cNvPr id="92" name="Прямоугольник 91"/>
          <p:cNvSpPr/>
          <p:nvPr/>
        </p:nvSpPr>
        <p:spPr>
          <a:xfrm>
            <a:off x="3995936" y="4869160"/>
            <a:ext cx="648072" cy="289337"/>
          </a:xfrm>
          <a:prstGeom prst="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chemeClr val="tx1"/>
                </a:solidFill>
              </a:rPr>
              <a:t>Ст. А</a:t>
            </a:r>
            <a:endParaRPr lang="ru-RU" sz="1400" b="1" dirty="0">
              <a:solidFill>
                <a:schemeClr val="tx1"/>
              </a:solidFill>
            </a:endParaRPr>
          </a:p>
        </p:txBody>
      </p:sp>
      <p:sp>
        <p:nvSpPr>
          <p:cNvPr id="94" name="Прямоугольник 93"/>
          <p:cNvSpPr/>
          <p:nvPr/>
        </p:nvSpPr>
        <p:spPr>
          <a:xfrm>
            <a:off x="198521" y="1919805"/>
            <a:ext cx="737702" cy="307777"/>
          </a:xfrm>
          <a:prstGeom prst="rect">
            <a:avLst/>
          </a:prstGeom>
        </p:spPr>
        <p:txBody>
          <a:bodyPr wrap="none">
            <a:spAutoFit/>
          </a:bodyPr>
          <a:lstStyle/>
          <a:p>
            <a:r>
              <a:rPr lang="ru-RU" sz="1400" b="1" dirty="0" smtClean="0"/>
              <a:t>№4901</a:t>
            </a:r>
            <a:endParaRPr lang="ru-RU" sz="1400" b="1" dirty="0"/>
          </a:p>
        </p:txBody>
      </p:sp>
      <p:sp>
        <p:nvSpPr>
          <p:cNvPr id="95" name="Прямоугольник 94"/>
          <p:cNvSpPr/>
          <p:nvPr/>
        </p:nvSpPr>
        <p:spPr>
          <a:xfrm>
            <a:off x="8585419" y="853068"/>
            <a:ext cx="737702" cy="307777"/>
          </a:xfrm>
          <a:prstGeom prst="rect">
            <a:avLst/>
          </a:prstGeom>
        </p:spPr>
        <p:txBody>
          <a:bodyPr wrap="none">
            <a:spAutoFit/>
          </a:bodyPr>
          <a:lstStyle/>
          <a:p>
            <a:r>
              <a:rPr lang="ru-RU" sz="1400" b="1" dirty="0" smtClean="0"/>
              <a:t>№6652</a:t>
            </a:r>
            <a:endParaRPr lang="ru-RU" sz="1400" b="1" dirty="0"/>
          </a:p>
        </p:txBody>
      </p:sp>
      <p:sp>
        <p:nvSpPr>
          <p:cNvPr id="113" name="Блок-схема: узел 112"/>
          <p:cNvSpPr/>
          <p:nvPr/>
        </p:nvSpPr>
        <p:spPr>
          <a:xfrm>
            <a:off x="8465140" y="1657903"/>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4" name="Блок-схема: узел 113"/>
          <p:cNvSpPr/>
          <p:nvPr/>
        </p:nvSpPr>
        <p:spPr>
          <a:xfrm>
            <a:off x="8700263" y="1657903"/>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9" name="Прямоугольник 118"/>
          <p:cNvSpPr/>
          <p:nvPr/>
        </p:nvSpPr>
        <p:spPr>
          <a:xfrm>
            <a:off x="8954270" y="2077586"/>
            <a:ext cx="433132" cy="369332"/>
          </a:xfrm>
          <a:prstGeom prst="rect">
            <a:avLst/>
          </a:prstGeom>
        </p:spPr>
        <p:txBody>
          <a:bodyPr wrap="none">
            <a:spAutoFit/>
          </a:bodyPr>
          <a:lstStyle/>
          <a:p>
            <a:r>
              <a:rPr lang="ru-RU" b="1" dirty="0"/>
              <a:t>Ч3</a:t>
            </a:r>
          </a:p>
        </p:txBody>
      </p:sp>
      <p:sp>
        <p:nvSpPr>
          <p:cNvPr id="120" name="Прямоугольник 119"/>
          <p:cNvSpPr/>
          <p:nvPr/>
        </p:nvSpPr>
        <p:spPr>
          <a:xfrm>
            <a:off x="8954270" y="1560592"/>
            <a:ext cx="433132" cy="369332"/>
          </a:xfrm>
          <a:prstGeom prst="rect">
            <a:avLst/>
          </a:prstGeom>
        </p:spPr>
        <p:txBody>
          <a:bodyPr wrap="none">
            <a:spAutoFit/>
          </a:bodyPr>
          <a:lstStyle/>
          <a:p>
            <a:r>
              <a:rPr lang="ru-RU" b="1" dirty="0" smtClean="0"/>
              <a:t>Ч1</a:t>
            </a:r>
            <a:endParaRPr lang="ru-RU" b="1" dirty="0"/>
          </a:p>
        </p:txBody>
      </p:sp>
      <p:sp>
        <p:nvSpPr>
          <p:cNvPr id="121" name="Прямоугольник 120"/>
          <p:cNvSpPr/>
          <p:nvPr/>
        </p:nvSpPr>
        <p:spPr>
          <a:xfrm>
            <a:off x="5671786" y="2068441"/>
            <a:ext cx="476412" cy="369332"/>
          </a:xfrm>
          <a:prstGeom prst="rect">
            <a:avLst/>
          </a:prstGeom>
        </p:spPr>
        <p:txBody>
          <a:bodyPr wrap="none">
            <a:spAutoFit/>
          </a:bodyPr>
          <a:lstStyle/>
          <a:p>
            <a:r>
              <a:rPr lang="ru-RU" dirty="0" smtClean="0"/>
              <a:t>НП</a:t>
            </a:r>
            <a:endParaRPr lang="ru-RU" dirty="0"/>
          </a:p>
        </p:txBody>
      </p:sp>
      <p:sp>
        <p:nvSpPr>
          <p:cNvPr id="3" name="Прямоугольник 2"/>
          <p:cNvSpPr/>
          <p:nvPr/>
        </p:nvSpPr>
        <p:spPr>
          <a:xfrm>
            <a:off x="3719750" y="1568481"/>
            <a:ext cx="567334" cy="361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6" name="Блок-схема: узел 55"/>
          <p:cNvSpPr/>
          <p:nvPr/>
        </p:nvSpPr>
        <p:spPr>
          <a:xfrm>
            <a:off x="3995936" y="1604850"/>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Блок-схема: узел 97"/>
          <p:cNvSpPr/>
          <p:nvPr/>
        </p:nvSpPr>
        <p:spPr>
          <a:xfrm>
            <a:off x="3724116" y="1603161"/>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7" name="Прямая со стрелкой 46"/>
          <p:cNvCxnSpPr/>
          <p:nvPr/>
        </p:nvCxnSpPr>
        <p:spPr>
          <a:xfrm>
            <a:off x="2384420" y="1828136"/>
            <a:ext cx="3437918"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7" name="Прямоугольник 26"/>
          <p:cNvSpPr/>
          <p:nvPr/>
        </p:nvSpPr>
        <p:spPr>
          <a:xfrm>
            <a:off x="2374128" y="1389871"/>
            <a:ext cx="879828" cy="344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1527095" y="1559999"/>
            <a:ext cx="497374" cy="374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9" name="Прямоугольник 28"/>
          <p:cNvSpPr/>
          <p:nvPr/>
        </p:nvSpPr>
        <p:spPr>
          <a:xfrm>
            <a:off x="1535344" y="2025600"/>
            <a:ext cx="489125" cy="383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1544415" y="2518499"/>
            <a:ext cx="489125" cy="321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3" name="Блок-схема: узел 102"/>
          <p:cNvSpPr/>
          <p:nvPr/>
        </p:nvSpPr>
        <p:spPr>
          <a:xfrm>
            <a:off x="1519029" y="162673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4" name="Блок-схема: узел 103"/>
          <p:cNvSpPr/>
          <p:nvPr/>
        </p:nvSpPr>
        <p:spPr>
          <a:xfrm>
            <a:off x="1743732" y="1628186"/>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7" name="Блок-схема: узел 96"/>
          <p:cNvSpPr/>
          <p:nvPr/>
        </p:nvSpPr>
        <p:spPr>
          <a:xfrm>
            <a:off x="1537094" y="2103589"/>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6" name="Блок-схема: узел 95"/>
          <p:cNvSpPr/>
          <p:nvPr/>
        </p:nvSpPr>
        <p:spPr>
          <a:xfrm>
            <a:off x="1769424" y="210265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1" name="Блок-схема: узел 100"/>
          <p:cNvSpPr/>
          <p:nvPr/>
        </p:nvSpPr>
        <p:spPr>
          <a:xfrm>
            <a:off x="1546448" y="256049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2" name="Блок-схема: узел 101"/>
          <p:cNvSpPr/>
          <p:nvPr/>
        </p:nvSpPr>
        <p:spPr>
          <a:xfrm>
            <a:off x="1782223" y="2565144"/>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Блок-схема: узел 107"/>
          <p:cNvSpPr/>
          <p:nvPr/>
        </p:nvSpPr>
        <p:spPr>
          <a:xfrm>
            <a:off x="3045918" y="144988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7" name="Блок-схема: узел 106"/>
          <p:cNvSpPr/>
          <p:nvPr/>
        </p:nvSpPr>
        <p:spPr>
          <a:xfrm>
            <a:off x="2802438" y="1450985"/>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6" name="Блок-схема: узел 105"/>
          <p:cNvSpPr/>
          <p:nvPr/>
        </p:nvSpPr>
        <p:spPr>
          <a:xfrm>
            <a:off x="2568357" y="1453664"/>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5" name="Блок-схема: узел 104"/>
          <p:cNvSpPr/>
          <p:nvPr/>
        </p:nvSpPr>
        <p:spPr>
          <a:xfrm>
            <a:off x="2345430" y="1457647"/>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Прямоугольник 45"/>
          <p:cNvSpPr/>
          <p:nvPr/>
        </p:nvSpPr>
        <p:spPr>
          <a:xfrm>
            <a:off x="6210601" y="2058573"/>
            <a:ext cx="544359" cy="421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9"/>
          <a:stretch>
            <a:fillRect/>
          </a:stretch>
        </p:blipFill>
        <p:spPr>
          <a:xfrm>
            <a:off x="6575870" y="2162813"/>
            <a:ext cx="401916" cy="458523"/>
          </a:xfrm>
          <a:prstGeom prst="rect">
            <a:avLst/>
          </a:prstGeom>
        </p:spPr>
      </p:pic>
      <p:sp>
        <p:nvSpPr>
          <p:cNvPr id="99" name="Блок-схема: узел 98"/>
          <p:cNvSpPr/>
          <p:nvPr/>
        </p:nvSpPr>
        <p:spPr>
          <a:xfrm>
            <a:off x="6211496" y="2095706"/>
            <a:ext cx="250529" cy="246421"/>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Прямоугольник 47"/>
          <p:cNvSpPr/>
          <p:nvPr/>
        </p:nvSpPr>
        <p:spPr>
          <a:xfrm>
            <a:off x="7131142" y="2189028"/>
            <a:ext cx="926592" cy="3277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9" name="Блок-схема: узел 108"/>
          <p:cNvSpPr/>
          <p:nvPr/>
        </p:nvSpPr>
        <p:spPr>
          <a:xfrm>
            <a:off x="7122915" y="2219791"/>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2" name="Блок-схема: узел 111"/>
          <p:cNvSpPr/>
          <p:nvPr/>
        </p:nvSpPr>
        <p:spPr>
          <a:xfrm>
            <a:off x="7356491" y="2223872"/>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1" name="Блок-схема: узел 110"/>
          <p:cNvSpPr/>
          <p:nvPr/>
        </p:nvSpPr>
        <p:spPr>
          <a:xfrm>
            <a:off x="7583026" y="2213898"/>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0" name="Блок-схема: узел 109"/>
          <p:cNvSpPr/>
          <p:nvPr/>
        </p:nvSpPr>
        <p:spPr>
          <a:xfrm>
            <a:off x="7827591" y="2206827"/>
            <a:ext cx="229334" cy="234144"/>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Прямоугольник 49"/>
          <p:cNvSpPr/>
          <p:nvPr/>
        </p:nvSpPr>
        <p:spPr>
          <a:xfrm>
            <a:off x="8009868" y="1044528"/>
            <a:ext cx="505337" cy="382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6" name="Блок-схема: узел 115"/>
          <p:cNvSpPr/>
          <p:nvPr/>
        </p:nvSpPr>
        <p:spPr>
          <a:xfrm>
            <a:off x="8244408" y="114724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5" name="Блок-схема: узел 114"/>
          <p:cNvSpPr/>
          <p:nvPr/>
        </p:nvSpPr>
        <p:spPr>
          <a:xfrm>
            <a:off x="8023182" y="1148738"/>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8473081" y="2068442"/>
            <a:ext cx="456516" cy="3137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8" name="Блок-схема: узел 117"/>
          <p:cNvSpPr/>
          <p:nvPr/>
        </p:nvSpPr>
        <p:spPr>
          <a:xfrm>
            <a:off x="8692901" y="2125910"/>
            <a:ext cx="229334" cy="23414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8455820" y="2127762"/>
            <a:ext cx="229334" cy="234144"/>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6468316" y="2097042"/>
            <a:ext cx="250529" cy="246421"/>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2" name="Рисунок 41"/>
          <p:cNvPicPr>
            <a:picLocks noChangeAspect="1"/>
          </p:cNvPicPr>
          <p:nvPr/>
        </p:nvPicPr>
        <p:blipFill>
          <a:blip r:embed="rId10"/>
          <a:stretch>
            <a:fillRect/>
          </a:stretch>
        </p:blipFill>
        <p:spPr>
          <a:xfrm>
            <a:off x="8460432" y="1103488"/>
            <a:ext cx="1007423" cy="353306"/>
          </a:xfrm>
          <a:prstGeom prst="rect">
            <a:avLst/>
          </a:prstGeom>
        </p:spPr>
      </p:pic>
      <p:cxnSp>
        <p:nvCxnSpPr>
          <p:cNvPr id="58" name="Прямая соединительная линия 57"/>
          <p:cNvCxnSpPr/>
          <p:nvPr/>
        </p:nvCxnSpPr>
        <p:spPr>
          <a:xfrm>
            <a:off x="5328083" y="6309320"/>
            <a:ext cx="14190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7783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43370" y="-50093"/>
            <a:ext cx="5214587" cy="490066"/>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5496" y="4997896"/>
            <a:ext cx="9109809" cy="1605740"/>
          </a:xfrm>
        </p:spPr>
        <p:txBody>
          <a:bodyPr>
            <a:noAutofit/>
          </a:bodyPr>
          <a:lstStyle/>
          <a:p>
            <a:pPr marL="0" indent="0" algn="just">
              <a:buNone/>
            </a:pPr>
            <a:r>
              <a:rPr lang="ru-RU" sz="2000" b="1" dirty="0"/>
              <a:t>На </a:t>
            </a:r>
            <a:r>
              <a:rPr lang="ru-RU" sz="2000" b="1" dirty="0" smtClean="0"/>
              <a:t>станциях</a:t>
            </a:r>
            <a:r>
              <a:rPr lang="ru-RU" sz="2000" b="1" dirty="0"/>
              <a:t>, где устройства поездной радиосвязи оборудованы </a:t>
            </a:r>
            <a:r>
              <a:rPr lang="ru-RU" sz="2000" b="1" dirty="0">
                <a:solidFill>
                  <a:srgbClr val="002060"/>
                </a:solidFill>
              </a:rPr>
              <a:t>системой автоматической регистрации переговоров</a:t>
            </a:r>
            <a:r>
              <a:rPr lang="ru-RU" sz="2000" dirty="0"/>
              <a:t>, </a:t>
            </a:r>
            <a:r>
              <a:rPr lang="ru-RU" sz="2000" b="1" u="sng" dirty="0">
                <a:solidFill>
                  <a:srgbClr val="C00000"/>
                </a:solidFill>
              </a:rPr>
              <a:t>вместо</a:t>
            </a:r>
            <a:r>
              <a:rPr lang="ru-RU" sz="2000" dirty="0"/>
              <a:t> выдачи разрешения на </a:t>
            </a:r>
            <a:r>
              <a:rPr lang="ru-RU" sz="2000" b="1" dirty="0">
                <a:solidFill>
                  <a:srgbClr val="002060"/>
                </a:solidFill>
              </a:rPr>
              <a:t>бланке ДУ-52 </a:t>
            </a:r>
            <a:r>
              <a:rPr lang="ru-RU" sz="2000" dirty="0"/>
              <a:t>машинисту поезда </a:t>
            </a:r>
            <a:r>
              <a:rPr lang="ru-RU" sz="2000" b="1" dirty="0"/>
              <a:t>может быть передан </a:t>
            </a:r>
            <a:r>
              <a:rPr lang="ru-RU" sz="2000" dirty="0"/>
              <a:t>по радиосвязи фиксируемый на регистраторе переговоров </a:t>
            </a:r>
            <a:r>
              <a:rPr lang="ru-RU" sz="2000" b="1" dirty="0">
                <a:solidFill>
                  <a:srgbClr val="002060"/>
                </a:solidFill>
              </a:rPr>
              <a:t>приказ об </a:t>
            </a:r>
            <a:r>
              <a:rPr lang="ru-RU" sz="2000" b="1" dirty="0" smtClean="0">
                <a:solidFill>
                  <a:srgbClr val="002060"/>
                </a:solidFill>
              </a:rPr>
              <a:t>отправлении</a:t>
            </a:r>
            <a:r>
              <a:rPr lang="ru-RU" sz="2000" dirty="0" smtClean="0"/>
              <a:t>.</a:t>
            </a:r>
            <a:endParaRPr lang="ru-RU" sz="2000" dirty="0"/>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п.6)</a:t>
            </a:r>
            <a:endParaRPr lang="ru-RU" sz="1400" dirty="0"/>
          </a:p>
        </p:txBody>
      </p:sp>
      <p:pic>
        <p:nvPicPr>
          <p:cNvPr id="19" name="Рисунок 18"/>
          <p:cNvPicPr>
            <a:picLocks noChangeAspect="1"/>
          </p:cNvPicPr>
          <p:nvPr/>
        </p:nvPicPr>
        <p:blipFill>
          <a:blip r:embed="rId2"/>
          <a:stretch>
            <a:fillRect/>
          </a:stretch>
        </p:blipFill>
        <p:spPr>
          <a:xfrm>
            <a:off x="-455418" y="1109383"/>
            <a:ext cx="803338" cy="351894"/>
          </a:xfrm>
          <a:prstGeom prst="rect">
            <a:avLst/>
          </a:prstGeom>
        </p:spPr>
      </p:pic>
      <p:sp>
        <p:nvSpPr>
          <p:cNvPr id="4" name="Прямоугольник 3"/>
          <p:cNvSpPr/>
          <p:nvPr/>
        </p:nvSpPr>
        <p:spPr>
          <a:xfrm>
            <a:off x="574894" y="1199045"/>
            <a:ext cx="900762" cy="18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3707904" y="908720"/>
            <a:ext cx="2232248" cy="804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8348857" y="1110581"/>
            <a:ext cx="766227" cy="402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7270661" y="1218359"/>
            <a:ext cx="432048" cy="397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812360" y="1771444"/>
            <a:ext cx="288032"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198004" y="2323365"/>
            <a:ext cx="864096" cy="70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326479" y="2240689"/>
            <a:ext cx="304827" cy="328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315498" y="1725641"/>
            <a:ext cx="323528"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256873" y="1226665"/>
            <a:ext cx="429926" cy="369332"/>
          </a:xfrm>
          <a:prstGeom prst="rect">
            <a:avLst/>
          </a:prstGeom>
        </p:spPr>
        <p:txBody>
          <a:bodyPr wrap="none">
            <a:spAutoFit/>
          </a:bodyPr>
          <a:lstStyle/>
          <a:p>
            <a:r>
              <a:rPr lang="ru-RU" b="1" dirty="0" smtClean="0"/>
              <a:t>Ч2</a:t>
            </a:r>
            <a:endParaRPr lang="ru-RU" b="1" dirty="0"/>
          </a:p>
        </p:txBody>
      </p:sp>
      <p:pic>
        <p:nvPicPr>
          <p:cNvPr id="2" name="Рисунок 1"/>
          <p:cNvPicPr>
            <a:picLocks noChangeAspect="1"/>
          </p:cNvPicPr>
          <p:nvPr/>
        </p:nvPicPr>
        <p:blipFill rotWithShape="1">
          <a:blip r:embed="rId3"/>
          <a:srcRect l="44189" r="2746"/>
          <a:stretch/>
        </p:blipFill>
        <p:spPr>
          <a:xfrm>
            <a:off x="4476636" y="1091843"/>
            <a:ext cx="4603587" cy="1463167"/>
          </a:xfrm>
          <a:prstGeom prst="rect">
            <a:avLst/>
          </a:prstGeom>
        </p:spPr>
      </p:pic>
      <p:pic>
        <p:nvPicPr>
          <p:cNvPr id="9" name="Рисунок 8"/>
          <p:cNvPicPr>
            <a:picLocks noChangeAspect="1"/>
          </p:cNvPicPr>
          <p:nvPr/>
        </p:nvPicPr>
        <p:blipFill rotWithShape="1">
          <a:blip r:embed="rId3"/>
          <a:srcRect r="42530"/>
          <a:stretch/>
        </p:blipFill>
        <p:spPr>
          <a:xfrm>
            <a:off x="1060895" y="1090216"/>
            <a:ext cx="4985752" cy="1463167"/>
          </a:xfrm>
          <a:prstGeom prst="rect">
            <a:avLst/>
          </a:prstGeom>
        </p:spPr>
      </p:pic>
      <p:sp>
        <p:nvSpPr>
          <p:cNvPr id="40" name="Равнобедренный треугольник 39"/>
          <p:cNvSpPr/>
          <p:nvPr/>
        </p:nvSpPr>
        <p:spPr>
          <a:xfrm>
            <a:off x="6524801" y="2201988"/>
            <a:ext cx="474785" cy="6262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785466" y="543050"/>
            <a:ext cx="629852" cy="369332"/>
          </a:xfrm>
          <a:prstGeom prst="rect">
            <a:avLst/>
          </a:prstGeom>
        </p:spPr>
        <p:txBody>
          <a:bodyPr wrap="none">
            <a:spAutoFit/>
          </a:bodyPr>
          <a:lstStyle/>
          <a:p>
            <a:r>
              <a:rPr lang="ru-RU" b="1" dirty="0"/>
              <a:t>Ст. </a:t>
            </a:r>
            <a:r>
              <a:rPr lang="ru-RU" b="1" dirty="0" smtClean="0"/>
              <a:t>Б</a:t>
            </a:r>
            <a:endParaRPr lang="ru-RU" b="1" dirty="0"/>
          </a:p>
        </p:txBody>
      </p:sp>
      <p:sp>
        <p:nvSpPr>
          <p:cNvPr id="15" name="Прямоугольник 14"/>
          <p:cNvSpPr/>
          <p:nvPr/>
        </p:nvSpPr>
        <p:spPr>
          <a:xfrm>
            <a:off x="8731970" y="1039017"/>
            <a:ext cx="348253" cy="207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641410" y="1090216"/>
            <a:ext cx="386974" cy="330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169964" y="2201988"/>
            <a:ext cx="554164" cy="449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644008" y="908720"/>
            <a:ext cx="1880793"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8172401" y="1656130"/>
            <a:ext cx="242918" cy="26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1475656" y="908720"/>
            <a:ext cx="864096"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962284" y="1543587"/>
            <a:ext cx="364195" cy="38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050202" y="2052665"/>
            <a:ext cx="289550" cy="29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9" name="Прямая соединительная линия 48"/>
          <p:cNvCxnSpPr/>
          <p:nvPr/>
        </p:nvCxnSpPr>
        <p:spPr>
          <a:xfrm flipH="1" flipV="1">
            <a:off x="35496" y="1975748"/>
            <a:ext cx="2008436" cy="130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a:off x="0" y="2468841"/>
            <a:ext cx="1724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rotWithShape="1">
          <a:blip r:embed="rId4"/>
          <a:srcRect t="64765" r="80323" b="10628"/>
          <a:stretch/>
        </p:blipFill>
        <p:spPr>
          <a:xfrm>
            <a:off x="1060895" y="2498986"/>
            <a:ext cx="981312" cy="360041"/>
          </a:xfrm>
          <a:prstGeom prst="rect">
            <a:avLst/>
          </a:prstGeom>
        </p:spPr>
      </p:pic>
      <p:sp>
        <p:nvSpPr>
          <p:cNvPr id="12" name="Прямоугольник 11"/>
          <p:cNvSpPr/>
          <p:nvPr/>
        </p:nvSpPr>
        <p:spPr>
          <a:xfrm>
            <a:off x="971600" y="2051556"/>
            <a:ext cx="471973" cy="369332"/>
          </a:xfrm>
          <a:prstGeom prst="rect">
            <a:avLst/>
          </a:prstGeom>
          <a:noFill/>
        </p:spPr>
        <p:txBody>
          <a:bodyPr wrap="square">
            <a:spAutoFit/>
          </a:bodyPr>
          <a:lstStyle/>
          <a:p>
            <a:r>
              <a:rPr lang="ru-RU" b="1" dirty="0" smtClean="0"/>
              <a:t>Н2</a:t>
            </a:r>
            <a:endParaRPr lang="ru-RU" b="1" dirty="0"/>
          </a:p>
        </p:txBody>
      </p:sp>
      <p:sp>
        <p:nvSpPr>
          <p:cNvPr id="13" name="Прямоугольник 12"/>
          <p:cNvSpPr/>
          <p:nvPr/>
        </p:nvSpPr>
        <p:spPr>
          <a:xfrm>
            <a:off x="1003481" y="2498986"/>
            <a:ext cx="447558" cy="369332"/>
          </a:xfrm>
          <a:prstGeom prst="rect">
            <a:avLst/>
          </a:prstGeom>
          <a:noFill/>
        </p:spPr>
        <p:txBody>
          <a:bodyPr wrap="none">
            <a:spAutoFit/>
          </a:bodyPr>
          <a:lstStyle/>
          <a:p>
            <a:r>
              <a:rPr lang="ru-RU" b="1" dirty="0" smtClean="0"/>
              <a:t>Н3</a:t>
            </a:r>
            <a:endParaRPr lang="ru-RU" b="1" dirty="0"/>
          </a:p>
        </p:txBody>
      </p:sp>
      <p:sp>
        <p:nvSpPr>
          <p:cNvPr id="53" name="Прямоугольник 52"/>
          <p:cNvSpPr/>
          <p:nvPr/>
        </p:nvSpPr>
        <p:spPr>
          <a:xfrm>
            <a:off x="989997" y="1551963"/>
            <a:ext cx="445956" cy="369332"/>
          </a:xfrm>
          <a:prstGeom prst="rect">
            <a:avLst/>
          </a:prstGeom>
        </p:spPr>
        <p:txBody>
          <a:bodyPr wrap="none">
            <a:spAutoFit/>
          </a:bodyPr>
          <a:lstStyle/>
          <a:p>
            <a:r>
              <a:rPr lang="ru-RU" b="1" dirty="0"/>
              <a:t>Н1</a:t>
            </a:r>
          </a:p>
        </p:txBody>
      </p:sp>
      <p:cxnSp>
        <p:nvCxnSpPr>
          <p:cNvPr id="55" name="Прямая соединительная линия 54"/>
          <p:cNvCxnSpPr/>
          <p:nvPr/>
        </p:nvCxnSpPr>
        <p:spPr>
          <a:xfrm flipH="1" flipV="1">
            <a:off x="13247" y="1466502"/>
            <a:ext cx="1711703" cy="18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5"/>
          <a:stretch>
            <a:fillRect/>
          </a:stretch>
        </p:blipFill>
        <p:spPr>
          <a:xfrm>
            <a:off x="304443" y="1068197"/>
            <a:ext cx="1136352" cy="402371"/>
          </a:xfrm>
          <a:prstGeom prst="rect">
            <a:avLst/>
          </a:prstGeom>
        </p:spPr>
      </p:pic>
      <p:cxnSp>
        <p:nvCxnSpPr>
          <p:cNvPr id="43" name="Прямая со стрелкой 42"/>
          <p:cNvCxnSpPr/>
          <p:nvPr/>
        </p:nvCxnSpPr>
        <p:spPr>
          <a:xfrm>
            <a:off x="1467904" y="1310098"/>
            <a:ext cx="515261"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001912" y="1313150"/>
            <a:ext cx="349685" cy="516515"/>
          </a:xfrm>
          <a:prstGeom prst="straightConnector1">
            <a:avLst/>
          </a:prstGeom>
          <a:ln w="28575">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Прямоугольник 58"/>
          <p:cNvSpPr/>
          <p:nvPr/>
        </p:nvSpPr>
        <p:spPr>
          <a:xfrm>
            <a:off x="114520" y="405099"/>
            <a:ext cx="641073" cy="369332"/>
          </a:xfrm>
          <a:prstGeom prst="rect">
            <a:avLst/>
          </a:prstGeom>
        </p:spPr>
        <p:txBody>
          <a:bodyPr wrap="none">
            <a:spAutoFit/>
          </a:bodyPr>
          <a:lstStyle/>
          <a:p>
            <a:r>
              <a:rPr lang="ru-RU" b="1" dirty="0"/>
              <a:t>Ст. </a:t>
            </a:r>
            <a:r>
              <a:rPr lang="ru-RU" b="1" dirty="0" smtClean="0"/>
              <a:t>А</a:t>
            </a:r>
            <a:endParaRPr lang="ru-RU" b="1" dirty="0"/>
          </a:p>
        </p:txBody>
      </p:sp>
      <p:sp>
        <p:nvSpPr>
          <p:cNvPr id="60" name="Прямоугольник 59"/>
          <p:cNvSpPr/>
          <p:nvPr/>
        </p:nvSpPr>
        <p:spPr>
          <a:xfrm>
            <a:off x="2236519" y="435377"/>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6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1077" y="797556"/>
            <a:ext cx="6022975"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Прямоугольник 61"/>
          <p:cNvSpPr/>
          <p:nvPr/>
        </p:nvSpPr>
        <p:spPr>
          <a:xfrm>
            <a:off x="3417562" y="943818"/>
            <a:ext cx="2840073" cy="369332"/>
          </a:xfrm>
          <a:prstGeom prst="rect">
            <a:avLst/>
          </a:prstGeom>
        </p:spPr>
        <p:txBody>
          <a:bodyPr wrap="none">
            <a:spAutoFit/>
          </a:bodyPr>
          <a:lstStyle/>
          <a:p>
            <a:r>
              <a:rPr lang="ru-RU" b="1" dirty="0" smtClean="0"/>
              <a:t>Путевое отправление (ПО)</a:t>
            </a:r>
            <a:endParaRPr lang="ru-RU" b="1" dirty="0"/>
          </a:p>
        </p:txBody>
      </p:sp>
      <p:pic>
        <p:nvPicPr>
          <p:cNvPr id="42" name="Рисунок 41"/>
          <p:cNvPicPr>
            <a:picLocks noChangeAspect="1"/>
          </p:cNvPicPr>
          <p:nvPr/>
        </p:nvPicPr>
        <p:blipFill>
          <a:blip r:embed="rId7"/>
          <a:stretch>
            <a:fillRect/>
          </a:stretch>
        </p:blipFill>
        <p:spPr>
          <a:xfrm>
            <a:off x="8527774" y="1103488"/>
            <a:ext cx="1007423" cy="353306"/>
          </a:xfrm>
          <a:prstGeom prst="rect">
            <a:avLst/>
          </a:prstGeom>
        </p:spPr>
      </p:pic>
      <p:pic>
        <p:nvPicPr>
          <p:cNvPr id="44" name="Рисунок 43"/>
          <p:cNvPicPr>
            <a:picLocks noChangeAspect="1"/>
          </p:cNvPicPr>
          <p:nvPr/>
        </p:nvPicPr>
        <p:blipFill>
          <a:blip r:embed="rId8"/>
          <a:stretch>
            <a:fillRect/>
          </a:stretch>
        </p:blipFill>
        <p:spPr>
          <a:xfrm>
            <a:off x="-539972" y="2139404"/>
            <a:ext cx="1587819" cy="345149"/>
          </a:xfrm>
          <a:prstGeom prst="rect">
            <a:avLst/>
          </a:prstGeom>
        </p:spPr>
      </p:pic>
      <p:pic>
        <p:nvPicPr>
          <p:cNvPr id="46" name="Рисунок 45"/>
          <p:cNvPicPr>
            <a:picLocks noChangeAspect="1"/>
          </p:cNvPicPr>
          <p:nvPr/>
        </p:nvPicPr>
        <p:blipFill rotWithShape="1">
          <a:blip r:embed="rId9"/>
          <a:srcRect t="18753"/>
          <a:stretch/>
        </p:blipFill>
        <p:spPr>
          <a:xfrm>
            <a:off x="492308" y="2851551"/>
            <a:ext cx="2555090" cy="2117937"/>
          </a:xfrm>
          <a:prstGeom prst="rect">
            <a:avLst/>
          </a:prstGeom>
        </p:spPr>
      </p:pic>
      <p:pic>
        <p:nvPicPr>
          <p:cNvPr id="48" name="Рисунок 47"/>
          <p:cNvPicPr>
            <a:picLocks noChangeAspect="1"/>
          </p:cNvPicPr>
          <p:nvPr/>
        </p:nvPicPr>
        <p:blipFill>
          <a:blip r:embed="rId10"/>
          <a:stretch>
            <a:fillRect/>
          </a:stretch>
        </p:blipFill>
        <p:spPr>
          <a:xfrm>
            <a:off x="3704528" y="2581791"/>
            <a:ext cx="1785248" cy="2444512"/>
          </a:xfrm>
          <a:prstGeom prst="rect">
            <a:avLst/>
          </a:prstGeom>
        </p:spPr>
      </p:pic>
      <p:pic>
        <p:nvPicPr>
          <p:cNvPr id="72" name="Picture 4" descr="https://ds05.infourok.ru/uploads/ex/07dd/000af0d4-55768d7f/img4.jpg"/>
          <p:cNvPicPr>
            <a:picLocks noChangeAspect="1" noChangeArrowheads="1"/>
          </p:cNvPicPr>
          <p:nvPr/>
        </p:nvPicPr>
        <p:blipFill rotWithShape="1">
          <a:blip r:embed="rId11">
            <a:extLst>
              <a:ext uri="{28A0092B-C50C-407E-A947-70E740481C1C}">
                <a14:useLocalDpi xmlns:a14="http://schemas.microsoft.com/office/drawing/2010/main" val="0"/>
              </a:ext>
            </a:extLst>
          </a:blip>
          <a:srcRect l="56173" t="51787" r="13115" b="6214"/>
          <a:stretch/>
        </p:blipFill>
        <p:spPr bwMode="auto">
          <a:xfrm>
            <a:off x="6257634" y="2851551"/>
            <a:ext cx="2418821" cy="2117937"/>
          </a:xfrm>
          <a:prstGeom prst="rect">
            <a:avLst/>
          </a:prstGeom>
          <a:noFill/>
          <a:extLst>
            <a:ext uri="{909E8E84-426E-40DD-AFC4-6F175D3DCCD1}">
              <a14:hiddenFill xmlns:a14="http://schemas.microsoft.com/office/drawing/2010/main">
                <a:solidFill>
                  <a:srgbClr val="FFFFFF"/>
                </a:solidFill>
              </a14:hiddenFill>
            </a:ext>
          </a:extLst>
        </p:spPr>
      </p:pic>
      <p:pic>
        <p:nvPicPr>
          <p:cNvPr id="50" name="Рисунок 49"/>
          <p:cNvPicPr>
            <a:picLocks noChangeAspect="1"/>
          </p:cNvPicPr>
          <p:nvPr/>
        </p:nvPicPr>
        <p:blipFill>
          <a:blip r:embed="rId12"/>
          <a:stretch>
            <a:fillRect/>
          </a:stretch>
        </p:blipFill>
        <p:spPr>
          <a:xfrm>
            <a:off x="435057" y="879066"/>
            <a:ext cx="768163" cy="377985"/>
          </a:xfrm>
          <a:prstGeom prst="rect">
            <a:avLst/>
          </a:prstGeom>
        </p:spPr>
      </p:pic>
      <p:sp>
        <p:nvSpPr>
          <p:cNvPr id="73" name="Прямоугольник 72"/>
          <p:cNvSpPr/>
          <p:nvPr/>
        </p:nvSpPr>
        <p:spPr>
          <a:xfrm>
            <a:off x="198521" y="1919805"/>
            <a:ext cx="737702" cy="307777"/>
          </a:xfrm>
          <a:prstGeom prst="rect">
            <a:avLst/>
          </a:prstGeom>
        </p:spPr>
        <p:txBody>
          <a:bodyPr wrap="none">
            <a:spAutoFit/>
          </a:bodyPr>
          <a:lstStyle/>
          <a:p>
            <a:r>
              <a:rPr lang="ru-RU" sz="1400" b="1" dirty="0" smtClean="0"/>
              <a:t>№4901</a:t>
            </a:r>
            <a:endParaRPr lang="ru-RU" sz="1400" b="1" dirty="0"/>
          </a:p>
        </p:txBody>
      </p:sp>
      <p:sp>
        <p:nvSpPr>
          <p:cNvPr id="77" name="Блок-схема: узел 76"/>
          <p:cNvSpPr/>
          <p:nvPr/>
        </p:nvSpPr>
        <p:spPr>
          <a:xfrm>
            <a:off x="3784696" y="1623621"/>
            <a:ext cx="277002" cy="261983"/>
          </a:xfrm>
          <a:prstGeom prst="flowChartConnector">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9" name="Прямоугольник 88"/>
          <p:cNvSpPr/>
          <p:nvPr/>
        </p:nvSpPr>
        <p:spPr>
          <a:xfrm>
            <a:off x="8585419" y="853068"/>
            <a:ext cx="737702" cy="307777"/>
          </a:xfrm>
          <a:prstGeom prst="rect">
            <a:avLst/>
          </a:prstGeom>
        </p:spPr>
        <p:txBody>
          <a:bodyPr wrap="none">
            <a:spAutoFit/>
          </a:bodyPr>
          <a:lstStyle/>
          <a:p>
            <a:r>
              <a:rPr lang="ru-RU" sz="1400" b="1" dirty="0" smtClean="0"/>
              <a:t>№6652</a:t>
            </a:r>
            <a:endParaRPr lang="ru-RU" sz="1400" b="1" dirty="0"/>
          </a:p>
        </p:txBody>
      </p:sp>
      <p:sp>
        <p:nvSpPr>
          <p:cNvPr id="90" name="Прямоугольник 89"/>
          <p:cNvSpPr/>
          <p:nvPr/>
        </p:nvSpPr>
        <p:spPr>
          <a:xfrm>
            <a:off x="8952181" y="2029211"/>
            <a:ext cx="433132" cy="369332"/>
          </a:xfrm>
          <a:prstGeom prst="rect">
            <a:avLst/>
          </a:prstGeom>
        </p:spPr>
        <p:txBody>
          <a:bodyPr wrap="none">
            <a:spAutoFit/>
          </a:bodyPr>
          <a:lstStyle/>
          <a:p>
            <a:r>
              <a:rPr lang="ru-RU" b="1" dirty="0"/>
              <a:t>Ч3</a:t>
            </a:r>
          </a:p>
        </p:txBody>
      </p:sp>
      <p:sp>
        <p:nvSpPr>
          <p:cNvPr id="94" name="Блок-схема: узел 93"/>
          <p:cNvSpPr/>
          <p:nvPr/>
        </p:nvSpPr>
        <p:spPr>
          <a:xfrm>
            <a:off x="8420736" y="210378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5" name="Блок-схема: узел 94"/>
          <p:cNvSpPr/>
          <p:nvPr/>
        </p:nvSpPr>
        <p:spPr>
          <a:xfrm>
            <a:off x="8676455" y="2105230"/>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6" name="Блок-схема: узел 95"/>
          <p:cNvSpPr/>
          <p:nvPr/>
        </p:nvSpPr>
        <p:spPr>
          <a:xfrm>
            <a:off x="8418170" y="1632627"/>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7" name="Блок-схема: узел 96"/>
          <p:cNvSpPr/>
          <p:nvPr/>
        </p:nvSpPr>
        <p:spPr>
          <a:xfrm>
            <a:off x="8682151" y="164045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8" name="Блок-схема: узел 97"/>
          <p:cNvSpPr/>
          <p:nvPr/>
        </p:nvSpPr>
        <p:spPr>
          <a:xfrm>
            <a:off x="8011332" y="1115696"/>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9" name="Блок-схема: узел 98"/>
          <p:cNvSpPr/>
          <p:nvPr/>
        </p:nvSpPr>
        <p:spPr>
          <a:xfrm>
            <a:off x="8259744" y="111200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0" name="Прямоугольник 99"/>
          <p:cNvSpPr/>
          <p:nvPr/>
        </p:nvSpPr>
        <p:spPr>
          <a:xfrm>
            <a:off x="8952181" y="1560592"/>
            <a:ext cx="433132" cy="369332"/>
          </a:xfrm>
          <a:prstGeom prst="rect">
            <a:avLst/>
          </a:prstGeom>
        </p:spPr>
        <p:txBody>
          <a:bodyPr wrap="none">
            <a:spAutoFit/>
          </a:bodyPr>
          <a:lstStyle/>
          <a:p>
            <a:r>
              <a:rPr lang="ru-RU" b="1" dirty="0" smtClean="0"/>
              <a:t>Ч1</a:t>
            </a:r>
            <a:endParaRPr lang="ru-RU" b="1" dirty="0"/>
          </a:p>
        </p:txBody>
      </p:sp>
      <p:sp>
        <p:nvSpPr>
          <p:cNvPr id="101" name="Прямоугольник 100"/>
          <p:cNvSpPr/>
          <p:nvPr/>
        </p:nvSpPr>
        <p:spPr>
          <a:xfrm>
            <a:off x="5671786" y="2068441"/>
            <a:ext cx="476412" cy="369332"/>
          </a:xfrm>
          <a:prstGeom prst="rect">
            <a:avLst/>
          </a:prstGeom>
        </p:spPr>
        <p:txBody>
          <a:bodyPr wrap="none">
            <a:spAutoFit/>
          </a:bodyPr>
          <a:lstStyle/>
          <a:p>
            <a:r>
              <a:rPr lang="ru-RU" dirty="0" smtClean="0"/>
              <a:t>НП</a:t>
            </a:r>
            <a:endParaRPr lang="ru-RU" dirty="0"/>
          </a:p>
        </p:txBody>
      </p:sp>
      <p:sp>
        <p:nvSpPr>
          <p:cNvPr id="3" name="Прямоугольник 2"/>
          <p:cNvSpPr/>
          <p:nvPr/>
        </p:nvSpPr>
        <p:spPr>
          <a:xfrm>
            <a:off x="2384419" y="1373986"/>
            <a:ext cx="869535" cy="362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Блок-схема: узел 79"/>
          <p:cNvSpPr/>
          <p:nvPr/>
        </p:nvSpPr>
        <p:spPr>
          <a:xfrm>
            <a:off x="3001210" y="14077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7" name="Рисунок 26"/>
          <p:cNvPicPr>
            <a:picLocks noChangeAspect="1"/>
          </p:cNvPicPr>
          <p:nvPr/>
        </p:nvPicPr>
        <p:blipFill>
          <a:blip r:embed="rId13"/>
          <a:stretch>
            <a:fillRect/>
          </a:stretch>
        </p:blipFill>
        <p:spPr>
          <a:xfrm>
            <a:off x="2721285" y="1406729"/>
            <a:ext cx="304826" cy="286537"/>
          </a:xfrm>
          <a:prstGeom prst="rect">
            <a:avLst/>
          </a:prstGeom>
        </p:spPr>
      </p:pic>
      <p:sp>
        <p:nvSpPr>
          <p:cNvPr id="82" name="Блок-схема: узел 81"/>
          <p:cNvSpPr/>
          <p:nvPr/>
        </p:nvSpPr>
        <p:spPr>
          <a:xfrm>
            <a:off x="2463721" y="140776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9" name="Блок-схема: узел 78"/>
          <p:cNvSpPr/>
          <p:nvPr/>
        </p:nvSpPr>
        <p:spPr>
          <a:xfrm>
            <a:off x="2199703" y="141283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3721909" y="1579230"/>
            <a:ext cx="528428" cy="333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8" name="Блок-схема: узел 77"/>
          <p:cNvSpPr/>
          <p:nvPr/>
        </p:nvSpPr>
        <p:spPr>
          <a:xfrm>
            <a:off x="4033045" y="160101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7" name="Блок-схема: узел 86"/>
          <p:cNvSpPr/>
          <p:nvPr/>
        </p:nvSpPr>
        <p:spPr>
          <a:xfrm>
            <a:off x="3762837" y="1615032"/>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7" name="Прямая со стрелкой 46"/>
          <p:cNvCxnSpPr/>
          <p:nvPr/>
        </p:nvCxnSpPr>
        <p:spPr>
          <a:xfrm>
            <a:off x="2384420" y="1828136"/>
            <a:ext cx="3437918" cy="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6219525" y="2051555"/>
            <a:ext cx="495739" cy="386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14"/>
          <a:stretch>
            <a:fillRect/>
          </a:stretch>
        </p:blipFill>
        <p:spPr>
          <a:xfrm>
            <a:off x="6575870" y="2162813"/>
            <a:ext cx="401916" cy="458523"/>
          </a:xfrm>
          <a:prstGeom prst="rect">
            <a:avLst/>
          </a:prstGeom>
        </p:spPr>
      </p:pic>
      <p:sp>
        <p:nvSpPr>
          <p:cNvPr id="30" name="Прямоугольник 29"/>
          <p:cNvSpPr/>
          <p:nvPr/>
        </p:nvSpPr>
        <p:spPr>
          <a:xfrm>
            <a:off x="7130531" y="2171948"/>
            <a:ext cx="967931" cy="326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4" name="Блок-схема: узел 83"/>
          <p:cNvSpPr/>
          <p:nvPr/>
        </p:nvSpPr>
        <p:spPr>
          <a:xfrm>
            <a:off x="6194471" y="211367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Блок-схема: узел 82"/>
          <p:cNvSpPr/>
          <p:nvPr/>
        </p:nvSpPr>
        <p:spPr>
          <a:xfrm>
            <a:off x="6485517" y="2122115"/>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6" name="Блок-схема: узел 85"/>
          <p:cNvSpPr/>
          <p:nvPr/>
        </p:nvSpPr>
        <p:spPr>
          <a:xfrm>
            <a:off x="7115011" y="2213877"/>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5" name="Блок-схема: узел 84"/>
          <p:cNvSpPr/>
          <p:nvPr/>
        </p:nvSpPr>
        <p:spPr>
          <a:xfrm>
            <a:off x="7382344" y="222097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3" name="Блок-схема: узел 92"/>
          <p:cNvSpPr/>
          <p:nvPr/>
        </p:nvSpPr>
        <p:spPr>
          <a:xfrm>
            <a:off x="7670702" y="221387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2" name="Блок-схема: узел 91"/>
          <p:cNvSpPr/>
          <p:nvPr/>
        </p:nvSpPr>
        <p:spPr>
          <a:xfrm>
            <a:off x="7951835" y="2208430"/>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Прямоугольник 30"/>
          <p:cNvSpPr/>
          <p:nvPr/>
        </p:nvSpPr>
        <p:spPr>
          <a:xfrm>
            <a:off x="1561077" y="1576243"/>
            <a:ext cx="454790" cy="3365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Прямоугольник 40"/>
          <p:cNvSpPr/>
          <p:nvPr/>
        </p:nvSpPr>
        <p:spPr>
          <a:xfrm>
            <a:off x="1551457" y="2036793"/>
            <a:ext cx="551453" cy="384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Прямоугольник 53"/>
          <p:cNvSpPr/>
          <p:nvPr/>
        </p:nvSpPr>
        <p:spPr>
          <a:xfrm>
            <a:off x="1508125" y="2516795"/>
            <a:ext cx="557159" cy="3861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1521751" y="160826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1776318" y="1613221"/>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1550518" y="209653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Блок-схема: узел 63"/>
          <p:cNvSpPr/>
          <p:nvPr/>
        </p:nvSpPr>
        <p:spPr>
          <a:xfrm>
            <a:off x="1820176" y="210378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1491880" y="255222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Блок-схема: узел 64"/>
          <p:cNvSpPr/>
          <p:nvPr/>
        </p:nvSpPr>
        <p:spPr>
          <a:xfrm>
            <a:off x="1774718" y="2560625"/>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408344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93806" y="-37754"/>
            <a:ext cx="5451205" cy="41805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
        <p:nvSpPr>
          <p:cNvPr id="4" name="Прямоугольник 3"/>
          <p:cNvSpPr/>
          <p:nvPr/>
        </p:nvSpPr>
        <p:spPr>
          <a:xfrm>
            <a:off x="0" y="310073"/>
            <a:ext cx="9102111" cy="1631216"/>
          </a:xfrm>
          <a:prstGeom prst="rect">
            <a:avLst/>
          </a:prstGeom>
        </p:spPr>
        <p:txBody>
          <a:bodyPr wrap="square">
            <a:spAutoFit/>
          </a:bodyPr>
          <a:lstStyle/>
          <a:p>
            <a:pPr algn="just"/>
            <a:r>
              <a:rPr lang="ru-RU" sz="2000" dirty="0" smtClean="0"/>
              <a:t>    </a:t>
            </a:r>
            <a:r>
              <a:rPr lang="ru-RU" sz="2000" b="1" dirty="0">
                <a:solidFill>
                  <a:srgbClr val="002060"/>
                </a:solidFill>
              </a:rPr>
              <a:t>Регистрируемый приказ ДСП по радиосвязи</a:t>
            </a:r>
            <a:r>
              <a:rPr lang="ru-RU" sz="2000" dirty="0"/>
              <a:t>, фиксируемый на регистраторе, об отправлении поезда по запрещающему показанию светофора на перегон, оборудованный ПАБ (на станциях, где устройства поездной радиосвязи оборудованы системой автоматической регистрации переговоров, вместо выдачи письменного разрешения зеленого цвета ф. ДУ-52 с заполнением п.I)</a:t>
            </a:r>
          </a:p>
        </p:txBody>
      </p:sp>
      <p:sp>
        <p:nvSpPr>
          <p:cNvPr id="6" name="Прямоугольник 5"/>
          <p:cNvSpPr/>
          <p:nvPr/>
        </p:nvSpPr>
        <p:spPr>
          <a:xfrm>
            <a:off x="4070208" y="1917795"/>
            <a:ext cx="4920207" cy="1631216"/>
          </a:xfrm>
          <a:prstGeom prst="rect">
            <a:avLst/>
          </a:prstGeom>
          <a:ln>
            <a:solidFill>
              <a:schemeClr val="accent4">
                <a:lumMod val="50000"/>
              </a:schemeClr>
            </a:solidFill>
          </a:ln>
        </p:spPr>
        <p:txBody>
          <a:bodyPr wrap="square">
            <a:spAutoFit/>
          </a:bodyPr>
          <a:lstStyle/>
          <a:p>
            <a:pPr algn="just"/>
            <a:r>
              <a:rPr lang="ru-RU" i="1" dirty="0" smtClean="0"/>
              <a:t>П</a:t>
            </a:r>
            <a:r>
              <a:rPr lang="ru-RU" sz="2000" i="1" dirty="0" smtClean="0"/>
              <a:t>риказ </a:t>
            </a:r>
            <a:r>
              <a:rPr lang="ru-RU" sz="2000" i="1" dirty="0"/>
              <a:t>№ </a:t>
            </a:r>
            <a:r>
              <a:rPr lang="ru-RU" sz="2000" b="1" i="1" dirty="0" smtClean="0">
                <a:solidFill>
                  <a:srgbClr val="002060"/>
                </a:solidFill>
              </a:rPr>
              <a:t>7</a:t>
            </a:r>
            <a:r>
              <a:rPr lang="ru-RU" sz="2000" i="1" dirty="0" smtClean="0"/>
              <a:t>, </a:t>
            </a:r>
            <a:r>
              <a:rPr lang="ru-RU" sz="2000" i="1" dirty="0"/>
              <a:t>время </a:t>
            </a:r>
            <a:r>
              <a:rPr lang="ru-RU" sz="2000" b="1" i="1" dirty="0">
                <a:solidFill>
                  <a:srgbClr val="002060"/>
                </a:solidFill>
              </a:rPr>
              <a:t>20</a:t>
            </a:r>
            <a:r>
              <a:rPr lang="ru-RU" sz="2000" i="1" dirty="0">
                <a:solidFill>
                  <a:srgbClr val="00B0F0"/>
                </a:solidFill>
              </a:rPr>
              <a:t> </a:t>
            </a:r>
            <a:r>
              <a:rPr lang="ru-RU" sz="2000" i="1" dirty="0" smtClean="0"/>
              <a:t>час</a:t>
            </a:r>
            <a:r>
              <a:rPr lang="ru-RU" sz="2000" i="1" dirty="0" smtClean="0">
                <a:solidFill>
                  <a:srgbClr val="00B0F0"/>
                </a:solidFill>
              </a:rPr>
              <a:t> </a:t>
            </a:r>
            <a:r>
              <a:rPr lang="ru-RU" sz="2000" b="1" i="1" dirty="0">
                <a:solidFill>
                  <a:srgbClr val="002060"/>
                </a:solidFill>
              </a:rPr>
              <a:t>33 </a:t>
            </a:r>
            <a:r>
              <a:rPr lang="ru-RU" sz="2000" i="1" dirty="0"/>
              <a:t>мин. </a:t>
            </a:r>
            <a:endParaRPr lang="ru-RU" sz="2000" i="1" dirty="0" smtClean="0"/>
          </a:p>
          <a:p>
            <a:pPr algn="just"/>
            <a:r>
              <a:rPr lang="ru-RU" sz="2000" i="1" dirty="0" smtClean="0"/>
              <a:t>Разрешаю </a:t>
            </a:r>
            <a:r>
              <a:rPr lang="ru-RU" sz="2000" i="1" dirty="0"/>
              <a:t>поезду </a:t>
            </a:r>
            <a:r>
              <a:rPr lang="ru-RU" sz="2000" i="1" dirty="0" smtClean="0"/>
              <a:t>№</a:t>
            </a:r>
            <a:r>
              <a:rPr lang="ru-RU" sz="2000" b="1" i="1" dirty="0" smtClean="0">
                <a:solidFill>
                  <a:srgbClr val="002060"/>
                </a:solidFill>
              </a:rPr>
              <a:t>2563 </a:t>
            </a:r>
            <a:r>
              <a:rPr lang="ru-RU" sz="2000" i="1" dirty="0" smtClean="0"/>
              <a:t>отправиться </a:t>
            </a:r>
            <a:r>
              <a:rPr lang="ru-RU" sz="2000" i="1" dirty="0"/>
              <a:t>с </a:t>
            </a:r>
            <a:r>
              <a:rPr lang="ru-RU" sz="2000" b="1" i="1" dirty="0" smtClean="0">
                <a:solidFill>
                  <a:srgbClr val="002060"/>
                </a:solidFill>
              </a:rPr>
              <a:t>1</a:t>
            </a:r>
            <a:r>
              <a:rPr lang="ru-RU" sz="2000" b="1" i="1" dirty="0" smtClean="0"/>
              <a:t> </a:t>
            </a:r>
            <a:r>
              <a:rPr lang="ru-RU" sz="2000" i="1" dirty="0"/>
              <a:t>пути по </a:t>
            </a:r>
            <a:r>
              <a:rPr lang="ru-RU" sz="2000" b="1" i="1" dirty="0" smtClean="0">
                <a:solidFill>
                  <a:srgbClr val="002060"/>
                </a:solidFill>
              </a:rPr>
              <a:t>1  </a:t>
            </a:r>
            <a:r>
              <a:rPr lang="ru-RU" sz="2000" i="1" dirty="0" smtClean="0"/>
              <a:t>главному пути </a:t>
            </a:r>
            <a:r>
              <a:rPr lang="ru-RU" sz="2000" i="1" dirty="0"/>
              <a:t>и следовать до станции </a:t>
            </a:r>
            <a:r>
              <a:rPr lang="ru-RU" sz="2000" b="1" i="1" dirty="0" smtClean="0">
                <a:solidFill>
                  <a:srgbClr val="002060"/>
                </a:solidFill>
              </a:rPr>
              <a:t>Б</a:t>
            </a:r>
            <a:r>
              <a:rPr lang="ru-RU" sz="2000" i="1" dirty="0" smtClean="0"/>
              <a:t>.</a:t>
            </a:r>
            <a:r>
              <a:rPr lang="ru-RU" sz="2000" i="1" dirty="0" smtClean="0">
                <a:solidFill>
                  <a:srgbClr val="00B0F0"/>
                </a:solidFill>
              </a:rPr>
              <a:t> </a:t>
            </a:r>
            <a:r>
              <a:rPr lang="ru-RU" sz="2000" i="1" dirty="0"/>
              <a:t>Перегон </a:t>
            </a:r>
            <a:r>
              <a:rPr lang="ru-RU" sz="2000" i="1" dirty="0" smtClean="0"/>
              <a:t>свободен.</a:t>
            </a:r>
            <a:endParaRPr lang="ru-RU" sz="2000" i="1" dirty="0"/>
          </a:p>
          <a:p>
            <a:pPr algn="just"/>
            <a:r>
              <a:rPr lang="ru-RU" sz="2000" i="1" dirty="0"/>
              <a:t>ДСП </a:t>
            </a:r>
            <a:r>
              <a:rPr lang="ru-RU" sz="2000" b="1" i="1" dirty="0" smtClean="0">
                <a:solidFill>
                  <a:srgbClr val="002060"/>
                </a:solidFill>
              </a:rPr>
              <a:t>Краснов</a:t>
            </a:r>
          </a:p>
        </p:txBody>
      </p:sp>
      <p:sp>
        <p:nvSpPr>
          <p:cNvPr id="7" name="Прямоугольник 6"/>
          <p:cNvSpPr/>
          <p:nvPr/>
        </p:nvSpPr>
        <p:spPr>
          <a:xfrm>
            <a:off x="107504" y="5058074"/>
            <a:ext cx="5472608" cy="1323439"/>
          </a:xfrm>
          <a:prstGeom prst="rect">
            <a:avLst/>
          </a:prstGeom>
        </p:spPr>
        <p:txBody>
          <a:bodyPr wrap="square">
            <a:spAutoFit/>
          </a:bodyPr>
          <a:lstStyle/>
          <a:p>
            <a:r>
              <a:rPr lang="ru-RU" sz="2000" b="1" dirty="0"/>
              <a:t>Машинист обязан</a:t>
            </a:r>
            <a:r>
              <a:rPr lang="ru-RU" sz="2000" dirty="0"/>
              <a:t> полностью повторить текст </a:t>
            </a:r>
            <a:r>
              <a:rPr lang="ru-RU" sz="2000" dirty="0" smtClean="0"/>
              <a:t>приказа.</a:t>
            </a:r>
            <a:endParaRPr lang="ru-RU" sz="2000" dirty="0"/>
          </a:p>
          <a:p>
            <a:r>
              <a:rPr lang="ru-RU" sz="2000" b="1" dirty="0"/>
              <a:t>ДСП станции  – подтвердить правильность </a:t>
            </a:r>
            <a:r>
              <a:rPr lang="ru-RU" sz="2000" dirty="0"/>
              <a:t>его восприятия словами: </a:t>
            </a:r>
            <a:r>
              <a:rPr lang="ru-RU" sz="2000" b="1" dirty="0"/>
              <a:t>«Верно, выполняйте»</a:t>
            </a:r>
          </a:p>
        </p:txBody>
      </p:sp>
      <p:pic>
        <p:nvPicPr>
          <p:cNvPr id="2458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7351" y="3659381"/>
            <a:ext cx="3192653"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592" y="1917795"/>
            <a:ext cx="3958513" cy="3009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7256734" y="6530109"/>
            <a:ext cx="1845377" cy="307777"/>
          </a:xfrm>
          <a:prstGeom prst="rect">
            <a:avLst/>
          </a:prstGeom>
        </p:spPr>
        <p:txBody>
          <a:bodyPr wrap="none">
            <a:spAutoFit/>
          </a:bodyPr>
          <a:lstStyle/>
          <a:p>
            <a:r>
              <a:rPr lang="ru-RU" sz="1400" dirty="0"/>
              <a:t>(ИДП Прил.№20 п.40)</a:t>
            </a:r>
          </a:p>
        </p:txBody>
      </p:sp>
      <p:pic>
        <p:nvPicPr>
          <p:cNvPr id="5" name="Рисунок 4"/>
          <p:cNvPicPr>
            <a:picLocks noChangeAspect="1"/>
          </p:cNvPicPr>
          <p:nvPr/>
        </p:nvPicPr>
        <p:blipFill>
          <a:blip r:embed="rId4"/>
          <a:stretch>
            <a:fillRect/>
          </a:stretch>
        </p:blipFill>
        <p:spPr>
          <a:xfrm rot="1137994">
            <a:off x="4179325" y="3419391"/>
            <a:ext cx="1181174" cy="1916659"/>
          </a:xfrm>
          <a:prstGeom prst="rect">
            <a:avLst/>
          </a:prstGeom>
        </p:spPr>
      </p:pic>
    </p:spTree>
    <p:extLst>
      <p:ext uri="{BB962C8B-B14F-4D97-AF65-F5344CB8AC3E}">
        <p14:creationId xmlns:p14="http://schemas.microsoft.com/office/powerpoint/2010/main" val="3808858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060223" y="-93695"/>
            <a:ext cx="5311588" cy="490066"/>
          </a:xfrm>
        </p:spPr>
        <p:txBody>
          <a:bodyPr>
            <a:noAutofit/>
          </a:bodyPr>
          <a:lstStyle/>
          <a:p>
            <a:r>
              <a:rPr lang="ru-RU" sz="2000" b="1" dirty="0" smtClean="0">
                <a:solidFill>
                  <a:srgbClr val="C00000"/>
                </a:solidFill>
                <a:latin typeface="+mn-lt"/>
              </a:rPr>
              <a:t>Движение поездов при полуавтоблокировки</a:t>
            </a:r>
            <a:endParaRPr lang="ru-RU" sz="2000" b="1" dirty="0">
              <a:solidFill>
                <a:srgbClr val="C00000"/>
              </a:solidFill>
              <a:latin typeface="+mn-lt"/>
            </a:endParaRPr>
          </a:p>
        </p:txBody>
      </p:sp>
      <p:sp>
        <p:nvSpPr>
          <p:cNvPr id="6" name="Объект 5"/>
          <p:cNvSpPr>
            <a:spLocks noGrp="1"/>
          </p:cNvSpPr>
          <p:nvPr>
            <p:ph idx="1"/>
          </p:nvPr>
        </p:nvSpPr>
        <p:spPr>
          <a:xfrm>
            <a:off x="15940" y="4461903"/>
            <a:ext cx="9144000" cy="1691696"/>
          </a:xfrm>
        </p:spPr>
        <p:txBody>
          <a:bodyPr>
            <a:normAutofit fontScale="92500"/>
          </a:bodyPr>
          <a:lstStyle/>
          <a:p>
            <a:pPr marL="0" indent="0" algn="just">
              <a:buNone/>
            </a:pPr>
            <a:r>
              <a:rPr lang="ru-RU" sz="2200" b="1" dirty="0" smtClean="0">
                <a:solidFill>
                  <a:srgbClr val="002060"/>
                </a:solidFill>
              </a:rPr>
              <a:t>    При </a:t>
            </a:r>
            <a:r>
              <a:rPr lang="ru-RU" sz="2200" b="1" dirty="0">
                <a:solidFill>
                  <a:srgbClr val="002060"/>
                </a:solidFill>
              </a:rPr>
              <a:t>полуавтоматической </a:t>
            </a:r>
            <a:r>
              <a:rPr lang="ru-RU" sz="2200" b="1" dirty="0" smtClean="0">
                <a:solidFill>
                  <a:srgbClr val="002060"/>
                </a:solidFill>
              </a:rPr>
              <a:t>блокировке (ПАБ) </a:t>
            </a:r>
            <a:r>
              <a:rPr lang="ru-RU" sz="2200" b="1" dirty="0">
                <a:solidFill>
                  <a:srgbClr val="002060"/>
                </a:solidFill>
              </a:rPr>
              <a:t>разрешением на занятие поездом перегона </a:t>
            </a:r>
            <a:r>
              <a:rPr lang="ru-RU" sz="2200" b="1" dirty="0"/>
              <a:t>служит</a:t>
            </a:r>
            <a:r>
              <a:rPr lang="ru-RU" sz="2200" dirty="0"/>
              <a:t> </a:t>
            </a:r>
            <a:r>
              <a:rPr lang="ru-RU" sz="2200" b="1" dirty="0">
                <a:solidFill>
                  <a:srgbClr val="C00000"/>
                </a:solidFill>
              </a:rPr>
              <a:t>разрешающее показание выходного или проходного </a:t>
            </a:r>
            <a:r>
              <a:rPr lang="ru-RU" sz="2200" b="1" dirty="0" smtClean="0">
                <a:solidFill>
                  <a:srgbClr val="C00000"/>
                </a:solidFill>
              </a:rPr>
              <a:t>светофора</a:t>
            </a:r>
            <a:r>
              <a:rPr lang="ru-RU" sz="2200" dirty="0"/>
              <a:t>. Если перегон достаточно длинный, то для увеличения пропускной способности на нем размещают путевой пост, который делит перегон на два блок-участка</a:t>
            </a:r>
            <a:r>
              <a:rPr lang="ru-RU" sz="2200" dirty="0" smtClean="0"/>
              <a:t>. </a:t>
            </a:r>
            <a:r>
              <a:rPr lang="ru-RU" sz="2200" b="1" u="sng" dirty="0" smtClean="0">
                <a:solidFill>
                  <a:srgbClr val="C00000"/>
                </a:solidFill>
              </a:rPr>
              <a:t>На </a:t>
            </a:r>
            <a:r>
              <a:rPr lang="ru-RU" sz="2200" b="1" u="sng" dirty="0">
                <a:solidFill>
                  <a:srgbClr val="C00000"/>
                </a:solidFill>
              </a:rPr>
              <a:t>перегоне может находиться только один </a:t>
            </a:r>
            <a:r>
              <a:rPr lang="ru-RU" sz="2200" b="1" u="sng" dirty="0" smtClean="0">
                <a:solidFill>
                  <a:srgbClr val="C00000"/>
                </a:solidFill>
              </a:rPr>
              <a:t>поезд.</a:t>
            </a:r>
            <a:endParaRPr lang="ru-RU" sz="1400" b="1" u="sng" dirty="0">
              <a:solidFill>
                <a:srgbClr val="C00000"/>
              </a:solidFill>
            </a:endParaRPr>
          </a:p>
        </p:txBody>
      </p:sp>
      <p:sp>
        <p:nvSpPr>
          <p:cNvPr id="2" name="Прямоугольник 1"/>
          <p:cNvSpPr/>
          <p:nvPr/>
        </p:nvSpPr>
        <p:spPr>
          <a:xfrm>
            <a:off x="7524328" y="6568001"/>
            <a:ext cx="1649059" cy="307777"/>
          </a:xfrm>
          <a:prstGeom prst="rect">
            <a:avLst/>
          </a:prstGeom>
        </p:spPr>
        <p:txBody>
          <a:bodyPr wrap="square">
            <a:spAutoFit/>
          </a:bodyPr>
          <a:lstStyle/>
          <a:p>
            <a:r>
              <a:rPr lang="ru-RU" sz="1400" dirty="0"/>
              <a:t>(ИДП Прил.№3 п.1)</a:t>
            </a:r>
          </a:p>
        </p:txBody>
      </p:sp>
      <p:pic>
        <p:nvPicPr>
          <p:cNvPr id="9" name="Рисунок 8"/>
          <p:cNvPicPr>
            <a:picLocks noChangeAspect="1"/>
          </p:cNvPicPr>
          <p:nvPr/>
        </p:nvPicPr>
        <p:blipFill>
          <a:blip r:embed="rId2"/>
          <a:stretch>
            <a:fillRect/>
          </a:stretch>
        </p:blipFill>
        <p:spPr>
          <a:xfrm>
            <a:off x="333421" y="879833"/>
            <a:ext cx="8839966" cy="3371380"/>
          </a:xfrm>
          <a:prstGeom prst="rect">
            <a:avLst/>
          </a:prstGeom>
        </p:spPr>
      </p:pic>
      <p:pic>
        <p:nvPicPr>
          <p:cNvPr id="11" name="Рисунок 10"/>
          <p:cNvPicPr>
            <a:picLocks noChangeAspect="1"/>
          </p:cNvPicPr>
          <p:nvPr/>
        </p:nvPicPr>
        <p:blipFill>
          <a:blip r:embed="rId3"/>
          <a:stretch>
            <a:fillRect/>
          </a:stretch>
        </p:blipFill>
        <p:spPr>
          <a:xfrm>
            <a:off x="438740" y="3254953"/>
            <a:ext cx="1008112" cy="359443"/>
          </a:xfrm>
          <a:prstGeom prst="rect">
            <a:avLst/>
          </a:prstGeom>
        </p:spPr>
      </p:pic>
      <p:pic>
        <p:nvPicPr>
          <p:cNvPr id="12" name="Рисунок 11"/>
          <p:cNvPicPr>
            <a:picLocks noChangeAspect="1"/>
          </p:cNvPicPr>
          <p:nvPr/>
        </p:nvPicPr>
        <p:blipFill>
          <a:blip r:embed="rId4"/>
          <a:stretch>
            <a:fillRect/>
          </a:stretch>
        </p:blipFill>
        <p:spPr>
          <a:xfrm>
            <a:off x="-445257" y="3309570"/>
            <a:ext cx="883997" cy="304826"/>
          </a:xfrm>
          <a:prstGeom prst="rect">
            <a:avLst/>
          </a:prstGeom>
        </p:spPr>
      </p:pic>
      <p:cxnSp>
        <p:nvCxnSpPr>
          <p:cNvPr id="13" name="Прямая соединительная линия 12"/>
          <p:cNvCxnSpPr/>
          <p:nvPr/>
        </p:nvCxnSpPr>
        <p:spPr>
          <a:xfrm>
            <a:off x="-445257" y="3641290"/>
            <a:ext cx="110416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Блок-схема: узел 14"/>
          <p:cNvSpPr/>
          <p:nvPr/>
        </p:nvSpPr>
        <p:spPr>
          <a:xfrm>
            <a:off x="1831316" y="3759018"/>
            <a:ext cx="228907" cy="234757"/>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80791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31740" y="18902"/>
            <a:ext cx="5244353"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
        <p:nvSpPr>
          <p:cNvPr id="3" name="Объект 2"/>
          <p:cNvSpPr>
            <a:spLocks noGrp="1"/>
          </p:cNvSpPr>
          <p:nvPr>
            <p:ph idx="1"/>
          </p:nvPr>
        </p:nvSpPr>
        <p:spPr>
          <a:xfrm>
            <a:off x="64469" y="3573016"/>
            <a:ext cx="8994373" cy="1579879"/>
          </a:xfrm>
        </p:spPr>
        <p:txBody>
          <a:bodyPr>
            <a:normAutofit/>
          </a:bodyPr>
          <a:lstStyle/>
          <a:p>
            <a:pPr marL="0" indent="0" algn="just">
              <a:buNone/>
            </a:pPr>
            <a:r>
              <a:rPr lang="ru-RU" sz="2000" dirty="0" smtClean="0"/>
              <a:t>   На станциях</a:t>
            </a:r>
            <a:r>
              <a:rPr lang="ru-RU" sz="2000" dirty="0"/>
              <a:t>, имеющих </a:t>
            </a:r>
            <a:r>
              <a:rPr lang="ru-RU" sz="2000" b="1" dirty="0">
                <a:solidFill>
                  <a:srgbClr val="002060"/>
                </a:solidFill>
              </a:rPr>
              <a:t>устройства</a:t>
            </a:r>
            <a:r>
              <a:rPr lang="ru-RU" sz="2000" dirty="0">
                <a:solidFill>
                  <a:srgbClr val="002060"/>
                </a:solidFill>
              </a:rPr>
              <a:t>, </a:t>
            </a:r>
            <a:r>
              <a:rPr lang="ru-RU" sz="2000" b="1" dirty="0">
                <a:solidFill>
                  <a:srgbClr val="002060"/>
                </a:solidFill>
              </a:rPr>
              <a:t>которые</a:t>
            </a:r>
            <a:r>
              <a:rPr lang="ru-RU" sz="2000" dirty="0">
                <a:solidFill>
                  <a:srgbClr val="002060"/>
                </a:solidFill>
              </a:rPr>
              <a:t> </a:t>
            </a:r>
            <a:r>
              <a:rPr lang="ru-RU" sz="2000" b="1" dirty="0">
                <a:solidFill>
                  <a:srgbClr val="002060"/>
                </a:solidFill>
              </a:rPr>
              <a:t>при свободном перегоне позволяют повторно открыть выходной светофор</a:t>
            </a:r>
            <a:r>
              <a:rPr lang="ru-RU" sz="2000" dirty="0"/>
              <a:t>, отправление поезда производится по вновь открытому выходному светофору. Воспользоваться устройствами для повторного открытия выходного светофора ДСП станции может только </a:t>
            </a:r>
            <a:r>
              <a:rPr lang="ru-RU" sz="2000" b="1" dirty="0"/>
              <a:t>с согласия ДНЦ</a:t>
            </a:r>
            <a:r>
              <a:rPr lang="ru-RU" sz="2000" b="1" dirty="0" smtClean="0"/>
              <a:t>.</a:t>
            </a:r>
          </a:p>
          <a:p>
            <a:pPr marL="0" indent="0">
              <a:buNone/>
            </a:pPr>
            <a:endParaRPr lang="ru-RU" sz="2000" b="1" dirty="0"/>
          </a:p>
        </p:txBody>
      </p:sp>
      <p:pic>
        <p:nvPicPr>
          <p:cNvPr id="5" name="Рисунок 4"/>
          <p:cNvPicPr>
            <a:picLocks noChangeAspect="1"/>
          </p:cNvPicPr>
          <p:nvPr/>
        </p:nvPicPr>
        <p:blipFill>
          <a:blip r:embed="rId2"/>
          <a:stretch>
            <a:fillRect/>
          </a:stretch>
        </p:blipFill>
        <p:spPr>
          <a:xfrm>
            <a:off x="179512" y="450950"/>
            <a:ext cx="4104456" cy="2923682"/>
          </a:xfrm>
          <a:prstGeom prst="rect">
            <a:avLst/>
          </a:prstGeom>
        </p:spPr>
      </p:pic>
      <p:pic>
        <p:nvPicPr>
          <p:cNvPr id="6" name="Рисунок 5"/>
          <p:cNvPicPr>
            <a:picLocks noChangeAspect="1"/>
          </p:cNvPicPr>
          <p:nvPr/>
        </p:nvPicPr>
        <p:blipFill rotWithShape="1">
          <a:blip r:embed="rId3"/>
          <a:srcRect t="7492" r="21651" b="15756"/>
          <a:stretch/>
        </p:blipFill>
        <p:spPr>
          <a:xfrm>
            <a:off x="4561656" y="450950"/>
            <a:ext cx="4349627" cy="2923682"/>
          </a:xfrm>
          <a:prstGeom prst="rect">
            <a:avLst/>
          </a:prstGeom>
        </p:spPr>
      </p:pic>
      <p:sp>
        <p:nvSpPr>
          <p:cNvPr id="12" name="Прямоугольник 11"/>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п.6)</a:t>
            </a:r>
            <a:endParaRPr lang="ru-RU" sz="1400" dirty="0"/>
          </a:p>
        </p:txBody>
      </p:sp>
    </p:spTree>
    <p:extLst>
      <p:ext uri="{BB962C8B-B14F-4D97-AF65-F5344CB8AC3E}">
        <p14:creationId xmlns:p14="http://schemas.microsoft.com/office/powerpoint/2010/main" val="38339464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6896" y="2870953"/>
            <a:ext cx="9109809" cy="1597098"/>
          </a:xfrm>
        </p:spPr>
        <p:txBody>
          <a:bodyPr>
            <a:noAutofit/>
          </a:bodyPr>
          <a:lstStyle/>
          <a:p>
            <a:pPr marL="0" indent="0" algn="just">
              <a:buNone/>
            </a:pPr>
            <a:r>
              <a:rPr lang="ru-RU" sz="2000" dirty="0"/>
              <a:t>   Если на </a:t>
            </a:r>
            <a:r>
              <a:rPr lang="ru-RU" sz="2000" dirty="0" smtClean="0"/>
              <a:t>станции</a:t>
            </a:r>
            <a:r>
              <a:rPr lang="ru-RU" sz="2000" dirty="0"/>
              <a:t>, ограничивающей однопутный перегон, </a:t>
            </a:r>
            <a:r>
              <a:rPr lang="ru-RU" sz="2000" b="1" dirty="0">
                <a:solidFill>
                  <a:srgbClr val="C00000"/>
                </a:solidFill>
              </a:rPr>
              <a:t>после открытия выходного светофора</a:t>
            </a:r>
            <a:r>
              <a:rPr lang="ru-RU" sz="2000" dirty="0"/>
              <a:t> </a:t>
            </a:r>
            <a:r>
              <a:rPr lang="ru-RU" sz="2000" b="1" dirty="0"/>
              <a:t>появится необходимость задержать поезд </a:t>
            </a:r>
            <a:r>
              <a:rPr lang="ru-RU" sz="2000" dirty="0"/>
              <a:t>и </a:t>
            </a:r>
            <a:r>
              <a:rPr lang="ru-RU" sz="2000" b="1" dirty="0">
                <a:solidFill>
                  <a:srgbClr val="002060"/>
                </a:solidFill>
              </a:rPr>
              <a:t>отправить на этот перегон с соседней </a:t>
            </a:r>
            <a:r>
              <a:rPr lang="ru-RU" sz="2000" b="1" dirty="0" smtClean="0">
                <a:solidFill>
                  <a:srgbClr val="002060"/>
                </a:solidFill>
              </a:rPr>
              <a:t>станции </a:t>
            </a:r>
            <a:r>
              <a:rPr lang="ru-RU" sz="2000" b="1" dirty="0">
                <a:solidFill>
                  <a:srgbClr val="002060"/>
                </a:solidFill>
              </a:rPr>
              <a:t>поезд </a:t>
            </a:r>
            <a:r>
              <a:rPr lang="ru-RU" sz="2000" b="1" u="sng" dirty="0">
                <a:solidFill>
                  <a:srgbClr val="002060"/>
                </a:solidFill>
              </a:rPr>
              <a:t>встречного направления</a:t>
            </a:r>
            <a:r>
              <a:rPr lang="ru-RU" sz="2000" dirty="0"/>
              <a:t>, выходной светофор закрывается, пользование </a:t>
            </a:r>
            <a:r>
              <a:rPr lang="ru-RU" sz="2000" dirty="0" smtClean="0"/>
              <a:t>ПАБ прекращается </a:t>
            </a:r>
            <a:r>
              <a:rPr lang="ru-RU" sz="2000" dirty="0"/>
              <a:t>и движение поездов устанавливается по телефонным средствам </a:t>
            </a:r>
            <a:r>
              <a:rPr lang="ru-RU" sz="2000" dirty="0" smtClean="0"/>
              <a:t>связи (ТСС). </a:t>
            </a:r>
            <a:endParaRPr lang="ru-RU" sz="2000" dirty="0"/>
          </a:p>
        </p:txBody>
      </p:sp>
      <p:sp>
        <p:nvSpPr>
          <p:cNvPr id="7" name="Прямоугольник 6"/>
          <p:cNvSpPr/>
          <p:nvPr/>
        </p:nvSpPr>
        <p:spPr>
          <a:xfrm>
            <a:off x="34192" y="1083226"/>
            <a:ext cx="153108" cy="4042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815915" y="2103780"/>
            <a:ext cx="1512168" cy="504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7236296" y="2438944"/>
            <a:ext cx="288032"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Прямоугольник 23"/>
          <p:cNvSpPr/>
          <p:nvPr/>
        </p:nvSpPr>
        <p:spPr>
          <a:xfrm>
            <a:off x="3253955" y="1421010"/>
            <a:ext cx="1916009" cy="291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3" name="Прямоугольник 32"/>
          <p:cNvSpPr/>
          <p:nvPr/>
        </p:nvSpPr>
        <p:spPr>
          <a:xfrm>
            <a:off x="7524328" y="6568001"/>
            <a:ext cx="1649059" cy="307777"/>
          </a:xfrm>
          <a:prstGeom prst="rect">
            <a:avLst/>
          </a:prstGeom>
        </p:spPr>
        <p:txBody>
          <a:bodyPr wrap="square">
            <a:spAutoFit/>
          </a:bodyPr>
          <a:lstStyle/>
          <a:p>
            <a:r>
              <a:rPr lang="ru-RU" sz="1400" dirty="0"/>
              <a:t>(ИДП Прил.№3 </a:t>
            </a:r>
            <a:r>
              <a:rPr lang="ru-RU" sz="1400" dirty="0" smtClean="0"/>
              <a:t>п.7)</a:t>
            </a:r>
            <a:endParaRPr lang="ru-RU" sz="1400" dirty="0"/>
          </a:p>
        </p:txBody>
      </p:sp>
      <p:pic>
        <p:nvPicPr>
          <p:cNvPr id="19" name="Рисунок 18"/>
          <p:cNvPicPr>
            <a:picLocks noChangeAspect="1"/>
          </p:cNvPicPr>
          <p:nvPr/>
        </p:nvPicPr>
        <p:blipFill>
          <a:blip r:embed="rId2"/>
          <a:stretch>
            <a:fillRect/>
          </a:stretch>
        </p:blipFill>
        <p:spPr>
          <a:xfrm>
            <a:off x="-455418" y="1109383"/>
            <a:ext cx="803338" cy="351894"/>
          </a:xfrm>
          <a:prstGeom prst="rect">
            <a:avLst/>
          </a:prstGeom>
        </p:spPr>
      </p:pic>
      <p:sp>
        <p:nvSpPr>
          <p:cNvPr id="4" name="Прямоугольник 3"/>
          <p:cNvSpPr/>
          <p:nvPr/>
        </p:nvSpPr>
        <p:spPr>
          <a:xfrm>
            <a:off x="574894" y="1199045"/>
            <a:ext cx="900762" cy="183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3707904" y="908720"/>
            <a:ext cx="2232248" cy="804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4" name="Прямоугольник 33"/>
          <p:cNvSpPr/>
          <p:nvPr/>
        </p:nvSpPr>
        <p:spPr>
          <a:xfrm>
            <a:off x="8348857" y="1110581"/>
            <a:ext cx="766227" cy="4026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Прямоугольник 34"/>
          <p:cNvSpPr/>
          <p:nvPr/>
        </p:nvSpPr>
        <p:spPr>
          <a:xfrm>
            <a:off x="7270661" y="1218359"/>
            <a:ext cx="432048" cy="3979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Прямоугольник 35"/>
          <p:cNvSpPr/>
          <p:nvPr/>
        </p:nvSpPr>
        <p:spPr>
          <a:xfrm>
            <a:off x="7812360" y="1771444"/>
            <a:ext cx="288032"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Прямоугольник 36"/>
          <p:cNvSpPr/>
          <p:nvPr/>
        </p:nvSpPr>
        <p:spPr>
          <a:xfrm>
            <a:off x="4211960" y="2279727"/>
            <a:ext cx="864096" cy="7094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Прямоугольник 37"/>
          <p:cNvSpPr/>
          <p:nvPr/>
        </p:nvSpPr>
        <p:spPr>
          <a:xfrm>
            <a:off x="1326479" y="2240689"/>
            <a:ext cx="304827" cy="328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Прямоугольник 38"/>
          <p:cNvSpPr/>
          <p:nvPr/>
        </p:nvSpPr>
        <p:spPr>
          <a:xfrm>
            <a:off x="315498" y="1725641"/>
            <a:ext cx="323528" cy="304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8256873" y="1226665"/>
            <a:ext cx="429926" cy="369332"/>
          </a:xfrm>
          <a:prstGeom prst="rect">
            <a:avLst/>
          </a:prstGeom>
        </p:spPr>
        <p:txBody>
          <a:bodyPr wrap="none">
            <a:spAutoFit/>
          </a:bodyPr>
          <a:lstStyle/>
          <a:p>
            <a:r>
              <a:rPr lang="ru-RU" b="1" dirty="0" smtClean="0"/>
              <a:t>Ч2</a:t>
            </a:r>
            <a:endParaRPr lang="ru-RU" b="1" dirty="0"/>
          </a:p>
        </p:txBody>
      </p:sp>
      <p:pic>
        <p:nvPicPr>
          <p:cNvPr id="2" name="Рисунок 1"/>
          <p:cNvPicPr>
            <a:picLocks noChangeAspect="1"/>
          </p:cNvPicPr>
          <p:nvPr/>
        </p:nvPicPr>
        <p:blipFill rotWithShape="1">
          <a:blip r:embed="rId3"/>
          <a:srcRect l="44189" r="2746"/>
          <a:stretch/>
        </p:blipFill>
        <p:spPr>
          <a:xfrm>
            <a:off x="4476636" y="1091843"/>
            <a:ext cx="4603587" cy="1463167"/>
          </a:xfrm>
          <a:prstGeom prst="rect">
            <a:avLst/>
          </a:prstGeom>
        </p:spPr>
      </p:pic>
      <p:pic>
        <p:nvPicPr>
          <p:cNvPr id="9" name="Рисунок 8"/>
          <p:cNvPicPr>
            <a:picLocks noChangeAspect="1"/>
          </p:cNvPicPr>
          <p:nvPr/>
        </p:nvPicPr>
        <p:blipFill rotWithShape="1">
          <a:blip r:embed="rId3"/>
          <a:srcRect r="42530"/>
          <a:stretch/>
        </p:blipFill>
        <p:spPr>
          <a:xfrm>
            <a:off x="1060895" y="1090216"/>
            <a:ext cx="4985752" cy="1463167"/>
          </a:xfrm>
          <a:prstGeom prst="rect">
            <a:avLst/>
          </a:prstGeom>
        </p:spPr>
      </p:pic>
      <p:sp>
        <p:nvSpPr>
          <p:cNvPr id="40" name="Равнобедренный треугольник 39"/>
          <p:cNvSpPr/>
          <p:nvPr/>
        </p:nvSpPr>
        <p:spPr>
          <a:xfrm>
            <a:off x="6524801" y="2201988"/>
            <a:ext cx="474785" cy="62622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Прямоугольник 10"/>
          <p:cNvSpPr/>
          <p:nvPr/>
        </p:nvSpPr>
        <p:spPr>
          <a:xfrm>
            <a:off x="7785466" y="543050"/>
            <a:ext cx="629852" cy="369332"/>
          </a:xfrm>
          <a:prstGeom prst="rect">
            <a:avLst/>
          </a:prstGeom>
        </p:spPr>
        <p:txBody>
          <a:bodyPr wrap="none">
            <a:spAutoFit/>
          </a:bodyPr>
          <a:lstStyle/>
          <a:p>
            <a:r>
              <a:rPr lang="ru-RU" b="1" dirty="0"/>
              <a:t>Ст. </a:t>
            </a:r>
            <a:r>
              <a:rPr lang="ru-RU" b="1" dirty="0" smtClean="0"/>
              <a:t>Б</a:t>
            </a:r>
            <a:endParaRPr lang="ru-RU" b="1" dirty="0"/>
          </a:p>
        </p:txBody>
      </p:sp>
      <p:sp>
        <p:nvSpPr>
          <p:cNvPr id="15" name="Прямоугольник 14"/>
          <p:cNvSpPr/>
          <p:nvPr/>
        </p:nvSpPr>
        <p:spPr>
          <a:xfrm>
            <a:off x="8731970" y="1039017"/>
            <a:ext cx="348253" cy="207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Прямоугольник 15"/>
          <p:cNvSpPr/>
          <p:nvPr/>
        </p:nvSpPr>
        <p:spPr>
          <a:xfrm>
            <a:off x="7641410" y="1090216"/>
            <a:ext cx="386974" cy="330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5169964" y="2201988"/>
            <a:ext cx="554164" cy="449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4644008" y="908720"/>
            <a:ext cx="1880793"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8172401" y="1656130"/>
            <a:ext cx="242918" cy="260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Прямоугольник 21"/>
          <p:cNvSpPr/>
          <p:nvPr/>
        </p:nvSpPr>
        <p:spPr>
          <a:xfrm>
            <a:off x="1475656" y="908720"/>
            <a:ext cx="864096" cy="317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Прямоугольник 24"/>
          <p:cNvSpPr/>
          <p:nvPr/>
        </p:nvSpPr>
        <p:spPr>
          <a:xfrm>
            <a:off x="962284" y="1543587"/>
            <a:ext cx="364195" cy="38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2050202" y="2052665"/>
            <a:ext cx="289550" cy="29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9" name="Прямая соединительная линия 48"/>
          <p:cNvCxnSpPr/>
          <p:nvPr/>
        </p:nvCxnSpPr>
        <p:spPr>
          <a:xfrm flipH="1" flipV="1">
            <a:off x="35496" y="1975748"/>
            <a:ext cx="2008436" cy="1309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Прямая соединительная линия 50"/>
          <p:cNvCxnSpPr/>
          <p:nvPr/>
        </p:nvCxnSpPr>
        <p:spPr>
          <a:xfrm flipH="1">
            <a:off x="0" y="2468841"/>
            <a:ext cx="17249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52" name="Рисунок 51"/>
          <p:cNvPicPr>
            <a:picLocks noChangeAspect="1"/>
          </p:cNvPicPr>
          <p:nvPr/>
        </p:nvPicPr>
        <p:blipFill rotWithShape="1">
          <a:blip r:embed="rId4"/>
          <a:srcRect t="64765" r="80323" b="10628"/>
          <a:stretch/>
        </p:blipFill>
        <p:spPr>
          <a:xfrm>
            <a:off x="1060895" y="2498986"/>
            <a:ext cx="981312" cy="360041"/>
          </a:xfrm>
          <a:prstGeom prst="rect">
            <a:avLst/>
          </a:prstGeom>
        </p:spPr>
      </p:pic>
      <p:sp>
        <p:nvSpPr>
          <p:cNvPr id="12" name="Прямоугольник 11"/>
          <p:cNvSpPr/>
          <p:nvPr/>
        </p:nvSpPr>
        <p:spPr>
          <a:xfrm>
            <a:off x="971600" y="2051556"/>
            <a:ext cx="471973" cy="369332"/>
          </a:xfrm>
          <a:prstGeom prst="rect">
            <a:avLst/>
          </a:prstGeom>
          <a:noFill/>
        </p:spPr>
        <p:txBody>
          <a:bodyPr wrap="square">
            <a:spAutoFit/>
          </a:bodyPr>
          <a:lstStyle/>
          <a:p>
            <a:r>
              <a:rPr lang="ru-RU" b="1" dirty="0" smtClean="0"/>
              <a:t>Н2</a:t>
            </a:r>
            <a:endParaRPr lang="ru-RU" b="1" dirty="0"/>
          </a:p>
        </p:txBody>
      </p:sp>
      <p:sp>
        <p:nvSpPr>
          <p:cNvPr id="13" name="Прямоугольник 12"/>
          <p:cNvSpPr/>
          <p:nvPr/>
        </p:nvSpPr>
        <p:spPr>
          <a:xfrm>
            <a:off x="1003481" y="2498986"/>
            <a:ext cx="447558" cy="369332"/>
          </a:xfrm>
          <a:prstGeom prst="rect">
            <a:avLst/>
          </a:prstGeom>
          <a:noFill/>
        </p:spPr>
        <p:txBody>
          <a:bodyPr wrap="none">
            <a:spAutoFit/>
          </a:bodyPr>
          <a:lstStyle/>
          <a:p>
            <a:r>
              <a:rPr lang="ru-RU" b="1" dirty="0" smtClean="0"/>
              <a:t>Н3</a:t>
            </a:r>
            <a:endParaRPr lang="ru-RU" b="1" dirty="0"/>
          </a:p>
        </p:txBody>
      </p:sp>
      <p:sp>
        <p:nvSpPr>
          <p:cNvPr id="53" name="Прямоугольник 52"/>
          <p:cNvSpPr/>
          <p:nvPr/>
        </p:nvSpPr>
        <p:spPr>
          <a:xfrm>
            <a:off x="989997" y="1551963"/>
            <a:ext cx="445956" cy="369332"/>
          </a:xfrm>
          <a:prstGeom prst="rect">
            <a:avLst/>
          </a:prstGeom>
        </p:spPr>
        <p:txBody>
          <a:bodyPr wrap="none">
            <a:spAutoFit/>
          </a:bodyPr>
          <a:lstStyle/>
          <a:p>
            <a:r>
              <a:rPr lang="ru-RU" b="1" dirty="0"/>
              <a:t>Н1</a:t>
            </a:r>
          </a:p>
        </p:txBody>
      </p:sp>
      <p:cxnSp>
        <p:nvCxnSpPr>
          <p:cNvPr id="55" name="Прямая соединительная линия 54"/>
          <p:cNvCxnSpPr/>
          <p:nvPr/>
        </p:nvCxnSpPr>
        <p:spPr>
          <a:xfrm flipH="1" flipV="1">
            <a:off x="13247" y="1466502"/>
            <a:ext cx="1711703" cy="182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Рисунок 7"/>
          <p:cNvPicPr>
            <a:picLocks noChangeAspect="1"/>
          </p:cNvPicPr>
          <p:nvPr/>
        </p:nvPicPr>
        <p:blipFill>
          <a:blip r:embed="rId5"/>
          <a:stretch>
            <a:fillRect/>
          </a:stretch>
        </p:blipFill>
        <p:spPr>
          <a:xfrm>
            <a:off x="304443" y="1068197"/>
            <a:ext cx="1136352" cy="402371"/>
          </a:xfrm>
          <a:prstGeom prst="rect">
            <a:avLst/>
          </a:prstGeom>
        </p:spPr>
      </p:pic>
      <p:cxnSp>
        <p:nvCxnSpPr>
          <p:cNvPr id="43" name="Прямая со стрелкой 42"/>
          <p:cNvCxnSpPr/>
          <p:nvPr/>
        </p:nvCxnSpPr>
        <p:spPr>
          <a:xfrm>
            <a:off x="1467904" y="1310098"/>
            <a:ext cx="515261" cy="0"/>
          </a:xfrm>
          <a:prstGeom prst="straightConnector1">
            <a:avLst/>
          </a:prstGeom>
          <a:ln w="28575">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5" name="Прямая со стрелкой 44"/>
          <p:cNvCxnSpPr/>
          <p:nvPr/>
        </p:nvCxnSpPr>
        <p:spPr>
          <a:xfrm>
            <a:off x="2001912" y="1313150"/>
            <a:ext cx="349685" cy="516515"/>
          </a:xfrm>
          <a:prstGeom prst="straightConnector1">
            <a:avLst/>
          </a:prstGeom>
          <a:ln w="28575">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57" name="Блок-схема: узел 56"/>
          <p:cNvSpPr/>
          <p:nvPr/>
        </p:nvSpPr>
        <p:spPr>
          <a:xfrm>
            <a:off x="1786696" y="1639781"/>
            <a:ext cx="235584" cy="228472"/>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9" name="Прямоугольник 58"/>
          <p:cNvSpPr/>
          <p:nvPr/>
        </p:nvSpPr>
        <p:spPr>
          <a:xfrm>
            <a:off x="87727" y="579401"/>
            <a:ext cx="641073" cy="369332"/>
          </a:xfrm>
          <a:prstGeom prst="rect">
            <a:avLst/>
          </a:prstGeom>
        </p:spPr>
        <p:txBody>
          <a:bodyPr wrap="none">
            <a:spAutoFit/>
          </a:bodyPr>
          <a:lstStyle/>
          <a:p>
            <a:r>
              <a:rPr lang="ru-RU" b="1" dirty="0"/>
              <a:t>Ст. </a:t>
            </a:r>
            <a:r>
              <a:rPr lang="ru-RU" b="1" dirty="0" smtClean="0"/>
              <a:t>А</a:t>
            </a:r>
            <a:endParaRPr lang="ru-RU" b="1" dirty="0"/>
          </a:p>
        </p:txBody>
      </p:sp>
      <p:sp>
        <p:nvSpPr>
          <p:cNvPr id="60" name="Прямоугольник 59"/>
          <p:cNvSpPr/>
          <p:nvPr/>
        </p:nvSpPr>
        <p:spPr>
          <a:xfrm>
            <a:off x="2236519" y="435377"/>
            <a:ext cx="4670959" cy="369332"/>
          </a:xfrm>
          <a:prstGeom prst="rect">
            <a:avLst/>
          </a:prstGeom>
        </p:spPr>
        <p:txBody>
          <a:bodyPr wrap="none">
            <a:spAutoFit/>
          </a:bodyPr>
          <a:lstStyle/>
          <a:p>
            <a:r>
              <a:rPr lang="ru-RU" b="1" u="sng" dirty="0">
                <a:solidFill>
                  <a:schemeClr val="accent6">
                    <a:lumMod val="50000"/>
                  </a:schemeClr>
                </a:solidFill>
              </a:rPr>
              <a:t>Пульты заблокированы до прибытия поезда</a:t>
            </a:r>
          </a:p>
        </p:txBody>
      </p:sp>
      <p:pic>
        <p:nvPicPr>
          <p:cNvPr id="61"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1077" y="797556"/>
            <a:ext cx="6022975" cy="280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Прямоугольник 61"/>
          <p:cNvSpPr/>
          <p:nvPr/>
        </p:nvSpPr>
        <p:spPr>
          <a:xfrm>
            <a:off x="3417562" y="943818"/>
            <a:ext cx="2840073" cy="369332"/>
          </a:xfrm>
          <a:prstGeom prst="rect">
            <a:avLst/>
          </a:prstGeom>
        </p:spPr>
        <p:txBody>
          <a:bodyPr wrap="none">
            <a:spAutoFit/>
          </a:bodyPr>
          <a:lstStyle/>
          <a:p>
            <a:r>
              <a:rPr lang="ru-RU" b="1" dirty="0" smtClean="0"/>
              <a:t>Путевое отправление (ПО)</a:t>
            </a:r>
            <a:endParaRPr lang="ru-RU" b="1" dirty="0"/>
          </a:p>
        </p:txBody>
      </p:sp>
      <p:sp>
        <p:nvSpPr>
          <p:cNvPr id="63" name="Блок-схема: узел 62"/>
          <p:cNvSpPr/>
          <p:nvPr/>
        </p:nvSpPr>
        <p:spPr>
          <a:xfrm>
            <a:off x="1755803" y="1623447"/>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Блок-схема: узел 63"/>
          <p:cNvSpPr/>
          <p:nvPr/>
        </p:nvSpPr>
        <p:spPr>
          <a:xfrm>
            <a:off x="1772071" y="208401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Блок-схема: узел 64"/>
          <p:cNvSpPr/>
          <p:nvPr/>
        </p:nvSpPr>
        <p:spPr>
          <a:xfrm>
            <a:off x="1765987" y="2552306"/>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Блок-схема: узел 65"/>
          <p:cNvSpPr/>
          <p:nvPr/>
        </p:nvSpPr>
        <p:spPr>
          <a:xfrm>
            <a:off x="8005563" y="111200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Блок-схема: узел 66"/>
          <p:cNvSpPr/>
          <p:nvPr/>
        </p:nvSpPr>
        <p:spPr>
          <a:xfrm>
            <a:off x="8434174" y="161887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Блок-схема: узел 67"/>
          <p:cNvSpPr/>
          <p:nvPr/>
        </p:nvSpPr>
        <p:spPr>
          <a:xfrm>
            <a:off x="8434174" y="2099981"/>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2" name="Рисунок 41"/>
          <p:cNvPicPr>
            <a:picLocks noChangeAspect="1"/>
          </p:cNvPicPr>
          <p:nvPr/>
        </p:nvPicPr>
        <p:blipFill>
          <a:blip r:embed="rId7"/>
          <a:stretch>
            <a:fillRect/>
          </a:stretch>
        </p:blipFill>
        <p:spPr>
          <a:xfrm>
            <a:off x="8527774" y="1103488"/>
            <a:ext cx="1007423" cy="353306"/>
          </a:xfrm>
          <a:prstGeom prst="rect">
            <a:avLst/>
          </a:prstGeom>
        </p:spPr>
      </p:pic>
      <p:pic>
        <p:nvPicPr>
          <p:cNvPr id="44" name="Рисунок 43"/>
          <p:cNvPicPr>
            <a:picLocks noChangeAspect="1"/>
          </p:cNvPicPr>
          <p:nvPr/>
        </p:nvPicPr>
        <p:blipFill>
          <a:blip r:embed="rId8"/>
          <a:stretch>
            <a:fillRect/>
          </a:stretch>
        </p:blipFill>
        <p:spPr>
          <a:xfrm>
            <a:off x="-539972" y="2139404"/>
            <a:ext cx="1587819" cy="345149"/>
          </a:xfrm>
          <a:prstGeom prst="rect">
            <a:avLst/>
          </a:prstGeom>
        </p:spPr>
      </p:pic>
      <p:sp>
        <p:nvSpPr>
          <p:cNvPr id="75" name="Прямоугольник 74"/>
          <p:cNvSpPr/>
          <p:nvPr/>
        </p:nvSpPr>
        <p:spPr>
          <a:xfrm>
            <a:off x="430493" y="839463"/>
            <a:ext cx="737702" cy="307777"/>
          </a:xfrm>
          <a:prstGeom prst="rect">
            <a:avLst/>
          </a:prstGeom>
        </p:spPr>
        <p:txBody>
          <a:bodyPr wrap="none">
            <a:spAutoFit/>
          </a:bodyPr>
          <a:lstStyle/>
          <a:p>
            <a:r>
              <a:rPr lang="ru-RU" sz="1400" b="1" dirty="0" smtClean="0"/>
              <a:t>№2563</a:t>
            </a:r>
            <a:endParaRPr lang="ru-RU" sz="1400" b="1" dirty="0"/>
          </a:p>
        </p:txBody>
      </p:sp>
      <p:sp>
        <p:nvSpPr>
          <p:cNvPr id="94" name="Прямоугольник 93"/>
          <p:cNvSpPr/>
          <p:nvPr/>
        </p:nvSpPr>
        <p:spPr>
          <a:xfrm>
            <a:off x="198521" y="1919805"/>
            <a:ext cx="737702" cy="307777"/>
          </a:xfrm>
          <a:prstGeom prst="rect">
            <a:avLst/>
          </a:prstGeom>
        </p:spPr>
        <p:txBody>
          <a:bodyPr wrap="none">
            <a:spAutoFit/>
          </a:bodyPr>
          <a:lstStyle/>
          <a:p>
            <a:r>
              <a:rPr lang="ru-RU" sz="1400" b="1" dirty="0" smtClean="0"/>
              <a:t>№4901</a:t>
            </a:r>
            <a:endParaRPr lang="ru-RU" sz="1400" b="1" dirty="0"/>
          </a:p>
        </p:txBody>
      </p:sp>
      <p:pic>
        <p:nvPicPr>
          <p:cNvPr id="3" name="Рисунок 2"/>
          <p:cNvPicPr>
            <a:picLocks noChangeAspect="1"/>
          </p:cNvPicPr>
          <p:nvPr/>
        </p:nvPicPr>
        <p:blipFill>
          <a:blip r:embed="rId9"/>
          <a:stretch>
            <a:fillRect/>
          </a:stretch>
        </p:blipFill>
        <p:spPr>
          <a:xfrm>
            <a:off x="6419374" y="4147191"/>
            <a:ext cx="2566669" cy="2420810"/>
          </a:xfrm>
          <a:prstGeom prst="rect">
            <a:avLst/>
          </a:prstGeom>
        </p:spPr>
      </p:pic>
      <p:sp>
        <p:nvSpPr>
          <p:cNvPr id="28" name="Прямоугольник 27"/>
          <p:cNvSpPr/>
          <p:nvPr/>
        </p:nvSpPr>
        <p:spPr>
          <a:xfrm>
            <a:off x="87727" y="4491195"/>
            <a:ext cx="6083569" cy="1015663"/>
          </a:xfrm>
          <a:prstGeom prst="rect">
            <a:avLst/>
          </a:prstGeom>
        </p:spPr>
        <p:txBody>
          <a:bodyPr wrap="square">
            <a:spAutoFit/>
          </a:bodyPr>
          <a:lstStyle/>
          <a:p>
            <a:r>
              <a:rPr lang="ru-RU" sz="2000" b="1" dirty="0"/>
              <a:t>В этом случае машинистам поездов</a:t>
            </a:r>
            <a:r>
              <a:rPr lang="ru-RU" sz="2000" dirty="0"/>
              <a:t>, </a:t>
            </a:r>
            <a:r>
              <a:rPr lang="ru-RU" sz="2000" b="1" dirty="0">
                <a:solidFill>
                  <a:srgbClr val="002060"/>
                </a:solidFill>
              </a:rPr>
              <a:t>следующим</a:t>
            </a:r>
            <a:r>
              <a:rPr lang="ru-RU" sz="2000" dirty="0"/>
              <a:t> </a:t>
            </a:r>
            <a:r>
              <a:rPr lang="ru-RU" sz="2000" b="1" dirty="0">
                <a:solidFill>
                  <a:srgbClr val="002060"/>
                </a:solidFill>
              </a:rPr>
              <a:t>во встречном направлении</a:t>
            </a:r>
            <a:r>
              <a:rPr lang="ru-RU" sz="2000" dirty="0"/>
              <a:t>, на право занятия перегона </a:t>
            </a:r>
            <a:r>
              <a:rPr lang="ru-RU" sz="2000" b="1" dirty="0">
                <a:solidFill>
                  <a:srgbClr val="C00000"/>
                </a:solidFill>
              </a:rPr>
              <a:t>выдаются Путевые записки.</a:t>
            </a:r>
          </a:p>
        </p:txBody>
      </p:sp>
      <p:cxnSp>
        <p:nvCxnSpPr>
          <p:cNvPr id="48" name="Прямая соединительная линия 47"/>
          <p:cNvCxnSpPr/>
          <p:nvPr/>
        </p:nvCxnSpPr>
        <p:spPr>
          <a:xfrm>
            <a:off x="323528" y="404664"/>
            <a:ext cx="820275" cy="154037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flipH="1">
            <a:off x="87727" y="480730"/>
            <a:ext cx="1355846" cy="139291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4" name="Прямая со стрелкой 73"/>
          <p:cNvCxnSpPr/>
          <p:nvPr/>
        </p:nvCxnSpPr>
        <p:spPr>
          <a:xfrm flipH="1">
            <a:off x="8048095" y="1421010"/>
            <a:ext cx="428611"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1" name="Прямая со стрелкой 80"/>
          <p:cNvCxnSpPr/>
          <p:nvPr/>
        </p:nvCxnSpPr>
        <p:spPr>
          <a:xfrm flipH="1">
            <a:off x="7668344" y="1452724"/>
            <a:ext cx="397683" cy="464108"/>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85" name="Прямая со стрелкой 84"/>
          <p:cNvCxnSpPr/>
          <p:nvPr/>
        </p:nvCxnSpPr>
        <p:spPr>
          <a:xfrm flipH="1" flipV="1">
            <a:off x="6046647" y="1868253"/>
            <a:ext cx="1594763" cy="12600"/>
          </a:xfrm>
          <a:prstGeom prst="straightConnector1">
            <a:avLst/>
          </a:prstGeom>
          <a:ln w="28575">
            <a:solidFill>
              <a:srgbClr val="C00000"/>
            </a:solidFill>
            <a:prstDash val="dashDot"/>
            <a:tailEnd type="triangle"/>
          </a:ln>
        </p:spPr>
        <p:style>
          <a:lnRef idx="1">
            <a:schemeClr val="accent1"/>
          </a:lnRef>
          <a:fillRef idx="0">
            <a:schemeClr val="accent1"/>
          </a:fillRef>
          <a:effectRef idx="0">
            <a:schemeClr val="accent1"/>
          </a:effectRef>
          <a:fontRef idx="minor">
            <a:schemeClr val="tx1"/>
          </a:fontRef>
        </p:style>
      </p:cxnSp>
      <p:sp>
        <p:nvSpPr>
          <p:cNvPr id="93" name="Прямоугольник 92"/>
          <p:cNvSpPr/>
          <p:nvPr/>
        </p:nvSpPr>
        <p:spPr>
          <a:xfrm>
            <a:off x="8585419" y="853068"/>
            <a:ext cx="737702" cy="307777"/>
          </a:xfrm>
          <a:prstGeom prst="rect">
            <a:avLst/>
          </a:prstGeom>
        </p:spPr>
        <p:txBody>
          <a:bodyPr wrap="none">
            <a:spAutoFit/>
          </a:bodyPr>
          <a:lstStyle/>
          <a:p>
            <a:r>
              <a:rPr lang="ru-RU" sz="1400" b="1" dirty="0" smtClean="0"/>
              <a:t>№6652</a:t>
            </a:r>
            <a:endParaRPr lang="ru-RU" sz="1400" b="1" dirty="0"/>
          </a:p>
        </p:txBody>
      </p:sp>
      <p:sp>
        <p:nvSpPr>
          <p:cNvPr id="95" name="Прямоугольник 94"/>
          <p:cNvSpPr/>
          <p:nvPr/>
        </p:nvSpPr>
        <p:spPr>
          <a:xfrm>
            <a:off x="8278346" y="4999026"/>
            <a:ext cx="498855" cy="276999"/>
          </a:xfrm>
          <a:prstGeom prst="rect">
            <a:avLst/>
          </a:prstGeom>
        </p:spPr>
        <p:txBody>
          <a:bodyPr wrap="none">
            <a:spAutoFit/>
          </a:bodyPr>
          <a:lstStyle/>
          <a:p>
            <a:r>
              <a:rPr lang="ru-RU" sz="1200" b="1" dirty="0" smtClean="0"/>
              <a:t>6652</a:t>
            </a:r>
            <a:endParaRPr lang="ru-RU" sz="1200" b="1" dirty="0"/>
          </a:p>
        </p:txBody>
      </p:sp>
      <p:sp>
        <p:nvSpPr>
          <p:cNvPr id="96" name="Прямоугольник 95"/>
          <p:cNvSpPr/>
          <p:nvPr/>
        </p:nvSpPr>
        <p:spPr>
          <a:xfrm>
            <a:off x="6660232" y="4581128"/>
            <a:ext cx="432048" cy="144016"/>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00" b="1" dirty="0" smtClean="0">
                <a:solidFill>
                  <a:schemeClr val="tx1"/>
                </a:solidFill>
              </a:rPr>
              <a:t>Ст. Б</a:t>
            </a:r>
            <a:endParaRPr lang="ru-RU" sz="900" b="1" dirty="0">
              <a:solidFill>
                <a:schemeClr val="tx1"/>
              </a:solidFill>
            </a:endParaRPr>
          </a:p>
        </p:txBody>
      </p:sp>
      <p:sp>
        <p:nvSpPr>
          <p:cNvPr id="97" name="Прямоугольник 96"/>
          <p:cNvSpPr/>
          <p:nvPr/>
        </p:nvSpPr>
        <p:spPr>
          <a:xfrm>
            <a:off x="6783020" y="4830204"/>
            <a:ext cx="287258" cy="215444"/>
          </a:xfrm>
          <a:prstGeom prst="rect">
            <a:avLst/>
          </a:prstGeom>
        </p:spPr>
        <p:txBody>
          <a:bodyPr wrap="none">
            <a:spAutoFit/>
          </a:bodyPr>
          <a:lstStyle/>
          <a:p>
            <a:r>
              <a:rPr lang="ru-RU" sz="800" b="1" dirty="0" smtClean="0"/>
              <a:t>21</a:t>
            </a:r>
            <a:endParaRPr lang="ru-RU" sz="800" b="1" dirty="0"/>
          </a:p>
        </p:txBody>
      </p:sp>
      <p:sp>
        <p:nvSpPr>
          <p:cNvPr id="98" name="Прямоугольник 97"/>
          <p:cNvSpPr/>
          <p:nvPr/>
        </p:nvSpPr>
        <p:spPr>
          <a:xfrm>
            <a:off x="8207067" y="4746729"/>
            <a:ext cx="389850" cy="215444"/>
          </a:xfrm>
          <a:prstGeom prst="rect">
            <a:avLst/>
          </a:prstGeom>
          <a:solidFill>
            <a:schemeClr val="bg1"/>
          </a:solidFill>
        </p:spPr>
        <p:txBody>
          <a:bodyPr wrap="none">
            <a:spAutoFit/>
          </a:bodyPr>
          <a:lstStyle/>
          <a:p>
            <a:r>
              <a:rPr lang="ru-RU" sz="800" b="1" dirty="0" smtClean="0"/>
              <a:t>2020</a:t>
            </a:r>
            <a:endParaRPr lang="ru-RU" sz="800" b="1" dirty="0"/>
          </a:p>
        </p:txBody>
      </p:sp>
      <p:sp>
        <p:nvSpPr>
          <p:cNvPr id="99" name="Прямоугольник 98"/>
          <p:cNvSpPr/>
          <p:nvPr/>
        </p:nvSpPr>
        <p:spPr>
          <a:xfrm>
            <a:off x="7530683" y="4797152"/>
            <a:ext cx="287258" cy="215444"/>
          </a:xfrm>
          <a:prstGeom prst="rect">
            <a:avLst/>
          </a:prstGeom>
        </p:spPr>
        <p:txBody>
          <a:bodyPr wrap="none">
            <a:spAutoFit/>
          </a:bodyPr>
          <a:lstStyle/>
          <a:p>
            <a:r>
              <a:rPr lang="ru-RU" sz="800" b="1" dirty="0" smtClean="0"/>
              <a:t>03</a:t>
            </a:r>
            <a:endParaRPr lang="ru-RU" sz="800" b="1" dirty="0"/>
          </a:p>
        </p:txBody>
      </p:sp>
      <p:sp>
        <p:nvSpPr>
          <p:cNvPr id="100" name="Прямоугольник 99"/>
          <p:cNvSpPr/>
          <p:nvPr/>
        </p:nvSpPr>
        <p:spPr>
          <a:xfrm>
            <a:off x="7169592" y="4891304"/>
            <a:ext cx="287258" cy="215444"/>
          </a:xfrm>
          <a:prstGeom prst="rect">
            <a:avLst/>
          </a:prstGeom>
        </p:spPr>
        <p:txBody>
          <a:bodyPr wrap="none">
            <a:spAutoFit/>
          </a:bodyPr>
          <a:lstStyle/>
          <a:p>
            <a:r>
              <a:rPr lang="ru-RU" sz="800" b="1" dirty="0" smtClean="0"/>
              <a:t>18</a:t>
            </a:r>
            <a:endParaRPr lang="ru-RU" sz="800" b="1" dirty="0"/>
          </a:p>
        </p:txBody>
      </p:sp>
      <p:sp>
        <p:nvSpPr>
          <p:cNvPr id="101" name="Прямоугольник 100"/>
          <p:cNvSpPr/>
          <p:nvPr/>
        </p:nvSpPr>
        <p:spPr>
          <a:xfrm>
            <a:off x="7813134" y="4891304"/>
            <a:ext cx="287258" cy="215444"/>
          </a:xfrm>
          <a:prstGeom prst="rect">
            <a:avLst/>
          </a:prstGeom>
        </p:spPr>
        <p:txBody>
          <a:bodyPr wrap="none">
            <a:spAutoFit/>
          </a:bodyPr>
          <a:lstStyle/>
          <a:p>
            <a:r>
              <a:rPr lang="ru-RU" sz="800" b="1" dirty="0" smtClean="0"/>
              <a:t>41</a:t>
            </a:r>
            <a:endParaRPr lang="ru-RU" sz="800" b="1" dirty="0"/>
          </a:p>
        </p:txBody>
      </p:sp>
      <p:cxnSp>
        <p:nvCxnSpPr>
          <p:cNvPr id="103" name="Прямая соединительная линия 102"/>
          <p:cNvCxnSpPr/>
          <p:nvPr/>
        </p:nvCxnSpPr>
        <p:spPr>
          <a:xfrm>
            <a:off x="7436854" y="5166905"/>
            <a:ext cx="6635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4" name="Прямоугольник 103"/>
          <p:cNvSpPr/>
          <p:nvPr/>
        </p:nvSpPr>
        <p:spPr>
          <a:xfrm>
            <a:off x="7451421" y="5157772"/>
            <a:ext cx="235962" cy="215444"/>
          </a:xfrm>
          <a:prstGeom prst="rect">
            <a:avLst/>
          </a:prstGeom>
        </p:spPr>
        <p:txBody>
          <a:bodyPr wrap="none">
            <a:spAutoFit/>
          </a:bodyPr>
          <a:lstStyle/>
          <a:p>
            <a:r>
              <a:rPr lang="ru-RU" sz="800" b="1" dirty="0" smtClean="0"/>
              <a:t>1</a:t>
            </a:r>
            <a:endParaRPr lang="ru-RU" sz="800" b="1" dirty="0"/>
          </a:p>
        </p:txBody>
      </p:sp>
      <p:cxnSp>
        <p:nvCxnSpPr>
          <p:cNvPr id="106" name="Прямая соединительная линия 105"/>
          <p:cNvCxnSpPr/>
          <p:nvPr/>
        </p:nvCxnSpPr>
        <p:spPr>
          <a:xfrm>
            <a:off x="8401992" y="5265494"/>
            <a:ext cx="3299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Прямоугольник 106"/>
          <p:cNvSpPr/>
          <p:nvPr/>
        </p:nvSpPr>
        <p:spPr>
          <a:xfrm>
            <a:off x="6973865" y="5309551"/>
            <a:ext cx="391454" cy="215444"/>
          </a:xfrm>
          <a:prstGeom prst="rect">
            <a:avLst/>
          </a:prstGeom>
        </p:spPr>
        <p:txBody>
          <a:bodyPr wrap="none">
            <a:spAutoFit/>
          </a:bodyPr>
          <a:lstStyle/>
          <a:p>
            <a:r>
              <a:rPr lang="ru-RU" sz="800" b="1" dirty="0" smtClean="0"/>
              <a:t>Ст. А</a:t>
            </a:r>
            <a:endParaRPr lang="ru-RU" sz="800" b="1" dirty="0"/>
          </a:p>
        </p:txBody>
      </p:sp>
      <p:cxnSp>
        <p:nvCxnSpPr>
          <p:cNvPr id="109" name="Прямая соединительная линия 108"/>
          <p:cNvCxnSpPr/>
          <p:nvPr/>
        </p:nvCxnSpPr>
        <p:spPr>
          <a:xfrm>
            <a:off x="6574130" y="5517232"/>
            <a:ext cx="11474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0" name="Рисунок 109"/>
          <p:cNvPicPr>
            <a:picLocks noChangeAspect="1"/>
          </p:cNvPicPr>
          <p:nvPr/>
        </p:nvPicPr>
        <p:blipFill>
          <a:blip r:embed="rId10"/>
          <a:stretch>
            <a:fillRect/>
          </a:stretch>
        </p:blipFill>
        <p:spPr>
          <a:xfrm>
            <a:off x="7825067" y="5616261"/>
            <a:ext cx="341837" cy="517288"/>
          </a:xfrm>
          <a:prstGeom prst="rect">
            <a:avLst/>
          </a:prstGeom>
        </p:spPr>
      </p:pic>
      <p:cxnSp>
        <p:nvCxnSpPr>
          <p:cNvPr id="112" name="Прямая соединительная линия 111"/>
          <p:cNvCxnSpPr/>
          <p:nvPr/>
        </p:nvCxnSpPr>
        <p:spPr>
          <a:xfrm>
            <a:off x="7603241" y="5949280"/>
            <a:ext cx="117396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5" name="Прямоугольник 114"/>
          <p:cNvSpPr/>
          <p:nvPr/>
        </p:nvSpPr>
        <p:spPr>
          <a:xfrm>
            <a:off x="8152385" y="5775008"/>
            <a:ext cx="510076" cy="230832"/>
          </a:xfrm>
          <a:prstGeom prst="rect">
            <a:avLst/>
          </a:prstGeom>
        </p:spPr>
        <p:txBody>
          <a:bodyPr wrap="none">
            <a:spAutoFit/>
          </a:bodyPr>
          <a:lstStyle/>
          <a:p>
            <a:r>
              <a:rPr lang="ru-RU" sz="900" b="1" i="1" dirty="0" smtClean="0"/>
              <a:t>Сомов</a:t>
            </a:r>
            <a:endParaRPr lang="ru-RU" sz="900" b="1" i="1" dirty="0"/>
          </a:p>
        </p:txBody>
      </p:sp>
      <p:sp>
        <p:nvSpPr>
          <p:cNvPr id="116" name="Блок-схема: узел 115"/>
          <p:cNvSpPr/>
          <p:nvPr/>
        </p:nvSpPr>
        <p:spPr>
          <a:xfrm>
            <a:off x="3028981" y="1434300"/>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2814118" y="143592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8" name="Блок-схема: узел 117"/>
          <p:cNvSpPr/>
          <p:nvPr/>
        </p:nvSpPr>
        <p:spPr>
          <a:xfrm>
            <a:off x="2352577" y="142410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9" name="Блок-схема: узел 118"/>
          <p:cNvSpPr/>
          <p:nvPr/>
        </p:nvSpPr>
        <p:spPr>
          <a:xfrm>
            <a:off x="2580373" y="143430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Блок-схема: узел 119"/>
          <p:cNvSpPr/>
          <p:nvPr/>
        </p:nvSpPr>
        <p:spPr>
          <a:xfrm>
            <a:off x="1515563" y="256738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1" name="Блок-схема: узел 120"/>
          <p:cNvSpPr/>
          <p:nvPr/>
        </p:nvSpPr>
        <p:spPr>
          <a:xfrm>
            <a:off x="1519150" y="2092365"/>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1506851" y="161586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7" name="Блок-схема: узел 126"/>
          <p:cNvSpPr/>
          <p:nvPr/>
        </p:nvSpPr>
        <p:spPr>
          <a:xfrm>
            <a:off x="8682058" y="210160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8" name="Блок-схема: узел 127"/>
          <p:cNvSpPr/>
          <p:nvPr/>
        </p:nvSpPr>
        <p:spPr>
          <a:xfrm>
            <a:off x="8682058" y="162705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Блок-схема: узел 128"/>
          <p:cNvSpPr/>
          <p:nvPr/>
        </p:nvSpPr>
        <p:spPr>
          <a:xfrm>
            <a:off x="8276817" y="111200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4" name="Прямоугольник 133"/>
          <p:cNvSpPr/>
          <p:nvPr/>
        </p:nvSpPr>
        <p:spPr>
          <a:xfrm>
            <a:off x="5671786" y="2068441"/>
            <a:ext cx="476412" cy="369332"/>
          </a:xfrm>
          <a:prstGeom prst="rect">
            <a:avLst/>
          </a:prstGeom>
        </p:spPr>
        <p:txBody>
          <a:bodyPr wrap="none">
            <a:spAutoFit/>
          </a:bodyPr>
          <a:lstStyle/>
          <a:p>
            <a:r>
              <a:rPr lang="ru-RU" dirty="0" smtClean="0"/>
              <a:t>НП</a:t>
            </a:r>
            <a:endParaRPr lang="ru-RU" dirty="0"/>
          </a:p>
        </p:txBody>
      </p:sp>
      <p:sp>
        <p:nvSpPr>
          <p:cNvPr id="135" name="Прямоугольник 134"/>
          <p:cNvSpPr/>
          <p:nvPr/>
        </p:nvSpPr>
        <p:spPr>
          <a:xfrm>
            <a:off x="8963173" y="2041606"/>
            <a:ext cx="433132" cy="369332"/>
          </a:xfrm>
          <a:prstGeom prst="rect">
            <a:avLst/>
          </a:prstGeom>
        </p:spPr>
        <p:txBody>
          <a:bodyPr wrap="none">
            <a:spAutoFit/>
          </a:bodyPr>
          <a:lstStyle/>
          <a:p>
            <a:r>
              <a:rPr lang="ru-RU" b="1" dirty="0"/>
              <a:t>Ч3</a:t>
            </a:r>
          </a:p>
        </p:txBody>
      </p:sp>
      <p:sp>
        <p:nvSpPr>
          <p:cNvPr id="136" name="Прямоугольник 135"/>
          <p:cNvSpPr/>
          <p:nvPr/>
        </p:nvSpPr>
        <p:spPr>
          <a:xfrm>
            <a:off x="8975386" y="1560592"/>
            <a:ext cx="433132" cy="369332"/>
          </a:xfrm>
          <a:prstGeom prst="rect">
            <a:avLst/>
          </a:prstGeom>
        </p:spPr>
        <p:txBody>
          <a:bodyPr wrap="none">
            <a:spAutoFit/>
          </a:bodyPr>
          <a:lstStyle/>
          <a:p>
            <a:r>
              <a:rPr lang="ru-RU" b="1" dirty="0" smtClean="0"/>
              <a:t>Ч1</a:t>
            </a:r>
            <a:endParaRPr lang="ru-RU" b="1" dirty="0"/>
          </a:p>
        </p:txBody>
      </p:sp>
      <p:sp>
        <p:nvSpPr>
          <p:cNvPr id="27" name="Прямоугольник 26"/>
          <p:cNvSpPr/>
          <p:nvPr/>
        </p:nvSpPr>
        <p:spPr>
          <a:xfrm>
            <a:off x="3775657" y="1551963"/>
            <a:ext cx="500142" cy="364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Блок-схема: узел 123"/>
          <p:cNvSpPr/>
          <p:nvPr/>
        </p:nvSpPr>
        <p:spPr>
          <a:xfrm>
            <a:off x="3998082" y="161178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Блок-схема: узел 122"/>
          <p:cNvSpPr/>
          <p:nvPr/>
        </p:nvSpPr>
        <p:spPr>
          <a:xfrm>
            <a:off x="3738757" y="1618870"/>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47" name="Прямая со стрелкой 46"/>
          <p:cNvCxnSpPr/>
          <p:nvPr/>
        </p:nvCxnSpPr>
        <p:spPr>
          <a:xfrm>
            <a:off x="2339752" y="1828136"/>
            <a:ext cx="3437918" cy="0"/>
          </a:xfrm>
          <a:prstGeom prst="straightConnector1">
            <a:avLst/>
          </a:prstGeom>
          <a:ln w="28575">
            <a:solidFill>
              <a:srgbClr val="C0000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9" name="Прямоугольник 28"/>
          <p:cNvSpPr/>
          <p:nvPr/>
        </p:nvSpPr>
        <p:spPr>
          <a:xfrm>
            <a:off x="6184591" y="2041606"/>
            <a:ext cx="522778" cy="3693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11"/>
          <a:stretch>
            <a:fillRect/>
          </a:stretch>
        </p:blipFill>
        <p:spPr>
          <a:xfrm>
            <a:off x="6575870" y="2162813"/>
            <a:ext cx="401916" cy="458523"/>
          </a:xfrm>
          <a:prstGeom prst="rect">
            <a:avLst/>
          </a:prstGeom>
        </p:spPr>
      </p:pic>
      <p:sp>
        <p:nvSpPr>
          <p:cNvPr id="126" name="Блок-схема: узел 125"/>
          <p:cNvSpPr/>
          <p:nvPr/>
        </p:nvSpPr>
        <p:spPr>
          <a:xfrm>
            <a:off x="6193845" y="208401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5" name="Блок-схема: узел 124"/>
          <p:cNvSpPr/>
          <p:nvPr/>
        </p:nvSpPr>
        <p:spPr>
          <a:xfrm>
            <a:off x="6456013" y="2073387"/>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Прямоугольник 29"/>
          <p:cNvSpPr/>
          <p:nvPr/>
        </p:nvSpPr>
        <p:spPr>
          <a:xfrm>
            <a:off x="7144383" y="2184268"/>
            <a:ext cx="965274" cy="3256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2" name="Блок-схема: узел 131"/>
          <p:cNvSpPr/>
          <p:nvPr/>
        </p:nvSpPr>
        <p:spPr>
          <a:xfrm>
            <a:off x="7105207" y="222049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1" name="Блок-схема: узел 130"/>
          <p:cNvSpPr/>
          <p:nvPr/>
        </p:nvSpPr>
        <p:spPr>
          <a:xfrm>
            <a:off x="7383305" y="223079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0" name="Блок-схема: узел 129"/>
          <p:cNvSpPr/>
          <p:nvPr/>
        </p:nvSpPr>
        <p:spPr>
          <a:xfrm>
            <a:off x="7657591" y="2239626"/>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3" name="Блок-схема: узел 132"/>
          <p:cNvSpPr/>
          <p:nvPr/>
        </p:nvSpPr>
        <p:spPr>
          <a:xfrm>
            <a:off x="7937852" y="223079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8" name="Заголовок 1"/>
          <p:cNvSpPr>
            <a:spLocks noGrp="1"/>
          </p:cNvSpPr>
          <p:nvPr>
            <p:ph type="title"/>
          </p:nvPr>
        </p:nvSpPr>
        <p:spPr>
          <a:xfrm>
            <a:off x="1865154" y="-20951"/>
            <a:ext cx="5244353"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Tree>
    <p:extLst>
      <p:ext uri="{BB962C8B-B14F-4D97-AF65-F5344CB8AC3E}">
        <p14:creationId xmlns:p14="http://schemas.microsoft.com/office/powerpoint/2010/main" val="3300143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srcRect t="67020"/>
          <a:stretch/>
        </p:blipFill>
        <p:spPr>
          <a:xfrm>
            <a:off x="345365" y="717936"/>
            <a:ext cx="8352928" cy="1746324"/>
          </a:xfrm>
          <a:prstGeom prst="rect">
            <a:avLst/>
          </a:prstGeom>
        </p:spPr>
      </p:pic>
      <p:sp>
        <p:nvSpPr>
          <p:cNvPr id="8" name="Прямоугольник 7"/>
          <p:cNvSpPr/>
          <p:nvPr/>
        </p:nvSpPr>
        <p:spPr>
          <a:xfrm>
            <a:off x="3923928" y="1243096"/>
            <a:ext cx="129614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Рисунок 8"/>
          <p:cNvPicPr>
            <a:picLocks noChangeAspect="1"/>
          </p:cNvPicPr>
          <p:nvPr/>
        </p:nvPicPr>
        <p:blipFill>
          <a:blip r:embed="rId3"/>
          <a:stretch>
            <a:fillRect/>
          </a:stretch>
        </p:blipFill>
        <p:spPr>
          <a:xfrm>
            <a:off x="3650270" y="2228815"/>
            <a:ext cx="1316850" cy="384081"/>
          </a:xfrm>
          <a:prstGeom prst="rect">
            <a:avLst/>
          </a:prstGeom>
        </p:spPr>
      </p:pic>
      <p:pic>
        <p:nvPicPr>
          <p:cNvPr id="13" name="Рисунок 12"/>
          <p:cNvPicPr>
            <a:picLocks noChangeAspect="1"/>
          </p:cNvPicPr>
          <p:nvPr/>
        </p:nvPicPr>
        <p:blipFill rotWithShape="1">
          <a:blip r:embed="rId4"/>
          <a:srcRect l="695" r="73774"/>
          <a:stretch/>
        </p:blipFill>
        <p:spPr>
          <a:xfrm>
            <a:off x="3898910" y="1749804"/>
            <a:ext cx="761621" cy="738212"/>
          </a:xfrm>
          <a:prstGeom prst="rect">
            <a:avLst/>
          </a:prstGeom>
        </p:spPr>
      </p:pic>
      <p:pic>
        <p:nvPicPr>
          <p:cNvPr id="12" name="Рисунок 11"/>
          <p:cNvPicPr>
            <a:picLocks noChangeAspect="1"/>
          </p:cNvPicPr>
          <p:nvPr/>
        </p:nvPicPr>
        <p:blipFill rotWithShape="1">
          <a:blip r:embed="rId4"/>
          <a:srcRect l="69620" t="44691" b="7861"/>
          <a:stretch/>
        </p:blipFill>
        <p:spPr>
          <a:xfrm>
            <a:off x="4234585" y="2073915"/>
            <a:ext cx="836738" cy="321334"/>
          </a:xfrm>
          <a:prstGeom prst="rect">
            <a:avLst/>
          </a:prstGeom>
        </p:spPr>
      </p:pic>
      <p:pic>
        <p:nvPicPr>
          <p:cNvPr id="10" name="Рисунок 9"/>
          <p:cNvPicPr>
            <a:picLocks noChangeAspect="1"/>
          </p:cNvPicPr>
          <p:nvPr/>
        </p:nvPicPr>
        <p:blipFill rotWithShape="1">
          <a:blip r:embed="rId5"/>
          <a:srcRect l="48296" t="63886" r="49342" b="33514"/>
          <a:stretch/>
        </p:blipFill>
        <p:spPr>
          <a:xfrm>
            <a:off x="4418390" y="2041428"/>
            <a:ext cx="216024" cy="144016"/>
          </a:xfrm>
          <a:prstGeom prst="rect">
            <a:avLst/>
          </a:prstGeom>
        </p:spPr>
      </p:pic>
      <p:sp>
        <p:nvSpPr>
          <p:cNvPr id="16" name="Прямоугольник 15"/>
          <p:cNvSpPr/>
          <p:nvPr/>
        </p:nvSpPr>
        <p:spPr>
          <a:xfrm>
            <a:off x="4143295" y="2173038"/>
            <a:ext cx="308831" cy="2877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4216996" y="2090566"/>
            <a:ext cx="304833" cy="369332"/>
          </a:xfrm>
          <a:prstGeom prst="rect">
            <a:avLst/>
          </a:prstGeom>
        </p:spPr>
        <p:txBody>
          <a:bodyPr wrap="square">
            <a:spAutoFit/>
          </a:bodyPr>
          <a:lstStyle/>
          <a:p>
            <a:r>
              <a:rPr lang="ru-RU" dirty="0" smtClean="0"/>
              <a:t>Н</a:t>
            </a:r>
            <a:endParaRPr lang="ru-RU" dirty="0"/>
          </a:p>
        </p:txBody>
      </p:sp>
      <p:sp>
        <p:nvSpPr>
          <p:cNvPr id="17" name="Прямоугольник 16"/>
          <p:cNvSpPr/>
          <p:nvPr/>
        </p:nvSpPr>
        <p:spPr>
          <a:xfrm>
            <a:off x="6156176" y="2375169"/>
            <a:ext cx="144016" cy="847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8" name="Рисунок 17"/>
          <p:cNvPicPr>
            <a:picLocks noChangeAspect="1"/>
          </p:cNvPicPr>
          <p:nvPr/>
        </p:nvPicPr>
        <p:blipFill>
          <a:blip r:embed="rId6"/>
          <a:stretch>
            <a:fillRect/>
          </a:stretch>
        </p:blipFill>
        <p:spPr>
          <a:xfrm>
            <a:off x="4265762" y="1214315"/>
            <a:ext cx="677706" cy="587164"/>
          </a:xfrm>
          <a:prstGeom prst="rect">
            <a:avLst/>
          </a:prstGeom>
        </p:spPr>
      </p:pic>
      <p:pic>
        <p:nvPicPr>
          <p:cNvPr id="19" name="Рисунок 18"/>
          <p:cNvPicPr>
            <a:picLocks noChangeAspect="1"/>
          </p:cNvPicPr>
          <p:nvPr/>
        </p:nvPicPr>
        <p:blipFill>
          <a:blip r:embed="rId7"/>
          <a:stretch>
            <a:fillRect/>
          </a:stretch>
        </p:blipFill>
        <p:spPr>
          <a:xfrm>
            <a:off x="3933394" y="1780077"/>
            <a:ext cx="230064" cy="238279"/>
          </a:xfrm>
          <a:prstGeom prst="rect">
            <a:avLst/>
          </a:prstGeom>
        </p:spPr>
      </p:pic>
      <p:pic>
        <p:nvPicPr>
          <p:cNvPr id="20" name="Рисунок 19"/>
          <p:cNvPicPr>
            <a:picLocks noChangeAspect="1"/>
          </p:cNvPicPr>
          <p:nvPr/>
        </p:nvPicPr>
        <p:blipFill>
          <a:blip r:embed="rId8"/>
          <a:stretch>
            <a:fillRect/>
          </a:stretch>
        </p:blipFill>
        <p:spPr>
          <a:xfrm>
            <a:off x="4835332" y="2144388"/>
            <a:ext cx="195089" cy="207282"/>
          </a:xfrm>
          <a:prstGeom prst="rect">
            <a:avLst/>
          </a:prstGeom>
        </p:spPr>
      </p:pic>
      <p:sp>
        <p:nvSpPr>
          <p:cNvPr id="21" name="Овал 20"/>
          <p:cNvSpPr/>
          <p:nvPr/>
        </p:nvSpPr>
        <p:spPr>
          <a:xfrm>
            <a:off x="4167661" y="1812738"/>
            <a:ext cx="194907" cy="2056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9"/>
          <a:stretch>
            <a:fillRect/>
          </a:stretch>
        </p:blipFill>
        <p:spPr>
          <a:xfrm>
            <a:off x="4605209" y="2134895"/>
            <a:ext cx="225981" cy="225981"/>
          </a:xfrm>
          <a:prstGeom prst="rect">
            <a:avLst/>
          </a:prstGeom>
        </p:spPr>
      </p:pic>
      <p:sp>
        <p:nvSpPr>
          <p:cNvPr id="3" name="Прямоугольник 2"/>
          <p:cNvSpPr/>
          <p:nvPr/>
        </p:nvSpPr>
        <p:spPr>
          <a:xfrm>
            <a:off x="4336753" y="879722"/>
            <a:ext cx="535724" cy="369332"/>
          </a:xfrm>
          <a:prstGeom prst="rect">
            <a:avLst/>
          </a:prstGeom>
        </p:spPr>
        <p:txBody>
          <a:bodyPr wrap="none">
            <a:spAutoFit/>
          </a:bodyPr>
          <a:lstStyle/>
          <a:p>
            <a:r>
              <a:rPr lang="ru-RU" b="1" dirty="0" smtClean="0"/>
              <a:t>Б/п</a:t>
            </a:r>
            <a:endParaRPr lang="ru-RU" b="1" dirty="0"/>
          </a:p>
        </p:txBody>
      </p:sp>
      <p:sp>
        <p:nvSpPr>
          <p:cNvPr id="22" name="Прямоугольник 21"/>
          <p:cNvSpPr/>
          <p:nvPr/>
        </p:nvSpPr>
        <p:spPr>
          <a:xfrm>
            <a:off x="271959" y="3260369"/>
            <a:ext cx="8892480" cy="1569660"/>
          </a:xfrm>
          <a:prstGeom prst="rect">
            <a:avLst/>
          </a:prstGeom>
        </p:spPr>
        <p:txBody>
          <a:bodyPr wrap="square">
            <a:spAutoFit/>
          </a:bodyPr>
          <a:lstStyle/>
          <a:p>
            <a:r>
              <a:rPr lang="ru-RU" sz="3200" b="1" dirty="0" smtClean="0">
                <a:solidFill>
                  <a:srgbClr val="002060"/>
                </a:solidFill>
              </a:rPr>
              <a:t>          К </a:t>
            </a:r>
            <a:r>
              <a:rPr lang="ru-RU" sz="3200" b="1" dirty="0">
                <a:solidFill>
                  <a:srgbClr val="002060"/>
                </a:solidFill>
              </a:rPr>
              <a:t>неисправностям, при которых действие полуавтоматической блокировки должно </a:t>
            </a:r>
            <a:r>
              <a:rPr lang="ru-RU" sz="3200" b="1" dirty="0" smtClean="0">
                <a:solidFill>
                  <a:srgbClr val="002060"/>
                </a:solidFill>
              </a:rPr>
              <a:t>быть</a:t>
            </a:r>
          </a:p>
          <a:p>
            <a:r>
              <a:rPr lang="ru-RU" sz="3200" b="1" dirty="0">
                <a:solidFill>
                  <a:srgbClr val="002060"/>
                </a:solidFill>
              </a:rPr>
              <a:t> </a:t>
            </a:r>
            <a:r>
              <a:rPr lang="ru-RU" sz="3200" b="1" dirty="0" smtClean="0">
                <a:solidFill>
                  <a:srgbClr val="002060"/>
                </a:solidFill>
              </a:rPr>
              <a:t>                 </a:t>
            </a:r>
            <a:r>
              <a:rPr lang="ru-RU" sz="3200" b="1" dirty="0">
                <a:solidFill>
                  <a:srgbClr val="002060"/>
                </a:solidFill>
              </a:rPr>
              <a:t>прекращено, относятся:  </a:t>
            </a:r>
            <a:r>
              <a:rPr lang="ru-RU" sz="3200" dirty="0">
                <a:solidFill>
                  <a:srgbClr val="002060"/>
                </a:solidFill>
              </a:rPr>
              <a:t>    </a:t>
            </a:r>
            <a:endParaRPr lang="ru-RU" sz="3200" dirty="0" smtClean="0">
              <a:solidFill>
                <a:srgbClr val="002060"/>
              </a:solidFill>
            </a:endParaRPr>
          </a:p>
        </p:txBody>
      </p:sp>
      <p:sp>
        <p:nvSpPr>
          <p:cNvPr id="24" name="Заголовок 1"/>
          <p:cNvSpPr>
            <a:spLocks noGrp="1"/>
          </p:cNvSpPr>
          <p:nvPr>
            <p:ph type="title"/>
          </p:nvPr>
        </p:nvSpPr>
        <p:spPr>
          <a:xfrm>
            <a:off x="1734670" y="24717"/>
            <a:ext cx="6955445"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pic>
        <p:nvPicPr>
          <p:cNvPr id="25" name="Рисунок 24"/>
          <p:cNvPicPr>
            <a:picLocks noChangeAspect="1"/>
          </p:cNvPicPr>
          <p:nvPr/>
        </p:nvPicPr>
        <p:blipFill>
          <a:blip r:embed="rId10"/>
          <a:stretch>
            <a:fillRect/>
          </a:stretch>
        </p:blipFill>
        <p:spPr>
          <a:xfrm>
            <a:off x="4729420" y="1513962"/>
            <a:ext cx="249958" cy="548688"/>
          </a:xfrm>
          <a:prstGeom prst="rect">
            <a:avLst/>
          </a:prstGeom>
        </p:spPr>
      </p:pic>
    </p:spTree>
    <p:extLst>
      <p:ext uri="{BB962C8B-B14F-4D97-AF65-F5344CB8AC3E}">
        <p14:creationId xmlns:p14="http://schemas.microsoft.com/office/powerpoint/2010/main" val="17902594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75884" y="-7500"/>
            <a:ext cx="6790456"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
        <p:nvSpPr>
          <p:cNvPr id="3" name="Объект 2"/>
          <p:cNvSpPr>
            <a:spLocks noGrp="1"/>
          </p:cNvSpPr>
          <p:nvPr>
            <p:ph idx="1"/>
          </p:nvPr>
        </p:nvSpPr>
        <p:spPr>
          <a:xfrm>
            <a:off x="230071" y="2836270"/>
            <a:ext cx="4941454" cy="480252"/>
          </a:xfrm>
        </p:spPr>
        <p:txBody>
          <a:bodyPr>
            <a:normAutofit/>
          </a:bodyPr>
          <a:lstStyle/>
          <a:p>
            <a:pPr marL="0" indent="0" algn="just">
              <a:buNone/>
            </a:pPr>
            <a:r>
              <a:rPr lang="ru-RU" sz="2000" b="1" dirty="0" smtClean="0"/>
              <a:t>1. Невозможность </a:t>
            </a:r>
            <a:r>
              <a:rPr lang="ru-RU" sz="2000" b="1" dirty="0">
                <a:solidFill>
                  <a:srgbClr val="002060"/>
                </a:solidFill>
              </a:rPr>
              <a:t>закрытия</a:t>
            </a:r>
            <a:r>
              <a:rPr lang="ru-RU" sz="2000" b="1" dirty="0"/>
              <a:t> </a:t>
            </a:r>
            <a:r>
              <a:rPr lang="ru-RU" sz="2000" b="1" dirty="0" smtClean="0">
                <a:solidFill>
                  <a:srgbClr val="C00000"/>
                </a:solidFill>
              </a:rPr>
              <a:t>выходного</a:t>
            </a:r>
            <a:endParaRPr lang="ru-RU" sz="2000" dirty="0">
              <a:solidFill>
                <a:srgbClr val="C00000"/>
              </a:solidFill>
            </a:endParaRPr>
          </a:p>
        </p:txBody>
      </p:sp>
      <p:pic>
        <p:nvPicPr>
          <p:cNvPr id="32779" name="Picture 11"/>
          <p:cNvPicPr>
            <a:picLocks noChangeAspect="1" noChangeArrowheads="1"/>
          </p:cNvPicPr>
          <p:nvPr/>
        </p:nvPicPr>
        <p:blipFill rotWithShape="1">
          <a:blip r:embed="rId2">
            <a:extLst>
              <a:ext uri="{28A0092B-C50C-407E-A947-70E740481C1C}">
                <a14:useLocalDpi xmlns:a14="http://schemas.microsoft.com/office/drawing/2010/main" val="0"/>
              </a:ext>
            </a:extLst>
          </a:blip>
          <a:srcRect t="38728"/>
          <a:stretch/>
        </p:blipFill>
        <p:spPr bwMode="auto">
          <a:xfrm>
            <a:off x="7937980" y="1937085"/>
            <a:ext cx="1036637" cy="41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Прямая соединительная линия 10"/>
          <p:cNvCxnSpPr/>
          <p:nvPr/>
        </p:nvCxnSpPr>
        <p:spPr>
          <a:xfrm flipV="1">
            <a:off x="61345" y="1844824"/>
            <a:ext cx="9119167" cy="86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144106" y="1412776"/>
            <a:ext cx="15987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35496" y="2264338"/>
            <a:ext cx="2245034" cy="12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3"/>
          <a:stretch>
            <a:fillRect/>
          </a:stretch>
        </p:blipFill>
        <p:spPr>
          <a:xfrm>
            <a:off x="-178343" y="4579382"/>
            <a:ext cx="1005927" cy="359695"/>
          </a:xfrm>
          <a:prstGeom prst="rect">
            <a:avLst/>
          </a:prstGeom>
        </p:spPr>
      </p:pic>
      <p:pic>
        <p:nvPicPr>
          <p:cNvPr id="21" name="Рисунок 20"/>
          <p:cNvPicPr>
            <a:picLocks noChangeAspect="1"/>
          </p:cNvPicPr>
          <p:nvPr/>
        </p:nvPicPr>
        <p:blipFill rotWithShape="1">
          <a:blip r:embed="rId4"/>
          <a:srcRect l="8313" t="9952" b="26485"/>
          <a:stretch/>
        </p:blipFill>
        <p:spPr>
          <a:xfrm rot="10800000">
            <a:off x="1533515" y="2355348"/>
            <a:ext cx="950253" cy="288032"/>
          </a:xfrm>
          <a:prstGeom prst="rect">
            <a:avLst/>
          </a:prstGeom>
        </p:spPr>
      </p:pic>
      <p:pic>
        <p:nvPicPr>
          <p:cNvPr id="22" name="Рисунок 21"/>
          <p:cNvPicPr>
            <a:picLocks noChangeAspect="1"/>
          </p:cNvPicPr>
          <p:nvPr/>
        </p:nvPicPr>
        <p:blipFill>
          <a:blip r:embed="rId5"/>
          <a:stretch>
            <a:fillRect/>
          </a:stretch>
        </p:blipFill>
        <p:spPr>
          <a:xfrm>
            <a:off x="1187624" y="1868524"/>
            <a:ext cx="944962" cy="292633"/>
          </a:xfrm>
          <a:prstGeom prst="rect">
            <a:avLst/>
          </a:prstGeom>
        </p:spPr>
      </p:pic>
      <p:cxnSp>
        <p:nvCxnSpPr>
          <p:cNvPr id="26" name="Прямая соединительная линия 25"/>
          <p:cNvCxnSpPr/>
          <p:nvPr/>
        </p:nvCxnSpPr>
        <p:spPr>
          <a:xfrm>
            <a:off x="1763688" y="1412776"/>
            <a:ext cx="432048"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2267744" y="1868524"/>
            <a:ext cx="320501" cy="4083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8316416" y="1412776"/>
            <a:ext cx="7635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68" name="Прямая соединительная линия 32767"/>
          <p:cNvCxnSpPr/>
          <p:nvPr/>
        </p:nvCxnSpPr>
        <p:spPr>
          <a:xfrm>
            <a:off x="8028384" y="2276871"/>
            <a:ext cx="11156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2" name="Прямая соединительная линия 32771"/>
          <p:cNvCxnSpPr/>
          <p:nvPr/>
        </p:nvCxnSpPr>
        <p:spPr>
          <a:xfrm flipH="1">
            <a:off x="8028384" y="1412776"/>
            <a:ext cx="288032"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5" name="Прямая соединительная линия 32774"/>
          <p:cNvCxnSpPr/>
          <p:nvPr/>
        </p:nvCxnSpPr>
        <p:spPr>
          <a:xfrm flipH="1" flipV="1">
            <a:off x="7656394" y="1869743"/>
            <a:ext cx="371990" cy="4071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2783" name="Рисунок 32782"/>
          <p:cNvPicPr>
            <a:picLocks noChangeAspect="1"/>
          </p:cNvPicPr>
          <p:nvPr/>
        </p:nvPicPr>
        <p:blipFill>
          <a:blip r:embed="rId4"/>
          <a:stretch>
            <a:fillRect/>
          </a:stretch>
        </p:blipFill>
        <p:spPr>
          <a:xfrm>
            <a:off x="8068500" y="980729"/>
            <a:ext cx="1036410" cy="414564"/>
          </a:xfrm>
          <a:prstGeom prst="rect">
            <a:avLst/>
          </a:prstGeom>
        </p:spPr>
      </p:pic>
      <p:pic>
        <p:nvPicPr>
          <p:cNvPr id="32784" name="Рисунок 32783"/>
          <p:cNvPicPr>
            <a:picLocks noChangeAspect="1"/>
          </p:cNvPicPr>
          <p:nvPr/>
        </p:nvPicPr>
        <p:blipFill rotWithShape="1">
          <a:blip r:embed="rId4"/>
          <a:srcRect l="10533" t="8080" b="26673"/>
          <a:stretch/>
        </p:blipFill>
        <p:spPr>
          <a:xfrm>
            <a:off x="8316416" y="1449978"/>
            <a:ext cx="827584" cy="287993"/>
          </a:xfrm>
          <a:prstGeom prst="rect">
            <a:avLst/>
          </a:prstGeom>
        </p:spPr>
      </p:pic>
      <p:pic>
        <p:nvPicPr>
          <p:cNvPr id="32786" name="Рисунок 32785"/>
          <p:cNvPicPr>
            <a:picLocks noChangeAspect="1"/>
          </p:cNvPicPr>
          <p:nvPr/>
        </p:nvPicPr>
        <p:blipFill>
          <a:blip r:embed="rId5"/>
          <a:stretch>
            <a:fillRect/>
          </a:stretch>
        </p:blipFill>
        <p:spPr>
          <a:xfrm>
            <a:off x="6666230" y="2108513"/>
            <a:ext cx="944962" cy="292633"/>
          </a:xfrm>
          <a:prstGeom prst="rect">
            <a:avLst/>
          </a:prstGeom>
        </p:spPr>
      </p:pic>
      <p:pic>
        <p:nvPicPr>
          <p:cNvPr id="32787" name="Рисунок 32786"/>
          <p:cNvPicPr>
            <a:picLocks noChangeAspect="1"/>
          </p:cNvPicPr>
          <p:nvPr/>
        </p:nvPicPr>
        <p:blipFill>
          <a:blip r:embed="rId6"/>
          <a:stretch>
            <a:fillRect/>
          </a:stretch>
        </p:blipFill>
        <p:spPr>
          <a:xfrm>
            <a:off x="2591846" y="1483502"/>
            <a:ext cx="829128" cy="286537"/>
          </a:xfrm>
          <a:prstGeom prst="rect">
            <a:avLst/>
          </a:prstGeom>
        </p:spPr>
      </p:pic>
      <p:sp>
        <p:nvSpPr>
          <p:cNvPr id="32788" name="Прямоугольник 32787"/>
          <p:cNvSpPr/>
          <p:nvPr/>
        </p:nvSpPr>
        <p:spPr>
          <a:xfrm>
            <a:off x="317405" y="626170"/>
            <a:ext cx="1202573" cy="369332"/>
          </a:xfrm>
          <a:prstGeom prst="rect">
            <a:avLst/>
          </a:prstGeom>
        </p:spPr>
        <p:txBody>
          <a:bodyPr wrap="none">
            <a:spAutoFit/>
          </a:bodyPr>
          <a:lstStyle/>
          <a:p>
            <a:r>
              <a:rPr lang="ru-RU" b="1" u="sng" dirty="0" smtClean="0"/>
              <a:t>Станция А</a:t>
            </a:r>
            <a:endParaRPr lang="ru-RU" b="1" u="sng" dirty="0"/>
          </a:p>
        </p:txBody>
      </p:sp>
      <p:sp>
        <p:nvSpPr>
          <p:cNvPr id="53" name="Прямоугольник 52"/>
          <p:cNvSpPr/>
          <p:nvPr/>
        </p:nvSpPr>
        <p:spPr>
          <a:xfrm>
            <a:off x="7888627" y="586029"/>
            <a:ext cx="1191352" cy="369332"/>
          </a:xfrm>
          <a:prstGeom prst="rect">
            <a:avLst/>
          </a:prstGeom>
        </p:spPr>
        <p:txBody>
          <a:bodyPr wrap="none">
            <a:spAutoFit/>
          </a:bodyPr>
          <a:lstStyle/>
          <a:p>
            <a:r>
              <a:rPr lang="ru-RU" b="1" u="sng" dirty="0" smtClean="0"/>
              <a:t>Станция Б</a:t>
            </a:r>
            <a:endParaRPr lang="ru-RU" b="1" u="sng" dirty="0"/>
          </a:p>
        </p:txBody>
      </p:sp>
      <p:sp>
        <p:nvSpPr>
          <p:cNvPr id="32791" name="Прямоугольник 32790"/>
          <p:cNvSpPr/>
          <p:nvPr/>
        </p:nvSpPr>
        <p:spPr>
          <a:xfrm>
            <a:off x="1324162" y="2343596"/>
            <a:ext cx="418704" cy="338554"/>
          </a:xfrm>
          <a:prstGeom prst="rect">
            <a:avLst/>
          </a:prstGeom>
        </p:spPr>
        <p:txBody>
          <a:bodyPr wrap="none">
            <a:spAutoFit/>
          </a:bodyPr>
          <a:lstStyle/>
          <a:p>
            <a:r>
              <a:rPr lang="ru-RU" sz="1600" b="1" dirty="0" smtClean="0"/>
              <a:t>Н3</a:t>
            </a:r>
            <a:endParaRPr lang="ru-RU" sz="1600" b="1" dirty="0"/>
          </a:p>
        </p:txBody>
      </p:sp>
      <p:sp>
        <p:nvSpPr>
          <p:cNvPr id="32792" name="Прямоугольник 32791"/>
          <p:cNvSpPr/>
          <p:nvPr/>
        </p:nvSpPr>
        <p:spPr>
          <a:xfrm>
            <a:off x="6517502" y="2073307"/>
            <a:ext cx="314510" cy="338554"/>
          </a:xfrm>
          <a:prstGeom prst="rect">
            <a:avLst/>
          </a:prstGeom>
        </p:spPr>
        <p:txBody>
          <a:bodyPr wrap="none">
            <a:spAutoFit/>
          </a:bodyPr>
          <a:lstStyle/>
          <a:p>
            <a:r>
              <a:rPr lang="ru-RU" sz="1600" b="1" dirty="0" smtClean="0"/>
              <a:t>Н</a:t>
            </a:r>
            <a:endParaRPr lang="ru-RU" sz="1600" b="1" dirty="0"/>
          </a:p>
        </p:txBody>
      </p:sp>
      <p:sp>
        <p:nvSpPr>
          <p:cNvPr id="32793" name="Прямоугольник 32792"/>
          <p:cNvSpPr/>
          <p:nvPr/>
        </p:nvSpPr>
        <p:spPr>
          <a:xfrm>
            <a:off x="8941060" y="1415338"/>
            <a:ext cx="405880" cy="338554"/>
          </a:xfrm>
          <a:prstGeom prst="rect">
            <a:avLst/>
          </a:prstGeom>
        </p:spPr>
        <p:txBody>
          <a:bodyPr wrap="none">
            <a:spAutoFit/>
          </a:bodyPr>
          <a:lstStyle/>
          <a:p>
            <a:r>
              <a:rPr lang="ru-RU" sz="1600" b="1" dirty="0" smtClean="0"/>
              <a:t>Ч1</a:t>
            </a:r>
            <a:endParaRPr lang="ru-RU" sz="1600" b="1" dirty="0"/>
          </a:p>
        </p:txBody>
      </p:sp>
      <p:sp>
        <p:nvSpPr>
          <p:cNvPr id="32794" name="Прямоугольник 32793"/>
          <p:cNvSpPr/>
          <p:nvPr/>
        </p:nvSpPr>
        <p:spPr>
          <a:xfrm>
            <a:off x="8901970" y="978168"/>
            <a:ext cx="405880" cy="338554"/>
          </a:xfrm>
          <a:prstGeom prst="rect">
            <a:avLst/>
          </a:prstGeom>
        </p:spPr>
        <p:txBody>
          <a:bodyPr wrap="none">
            <a:spAutoFit/>
          </a:bodyPr>
          <a:lstStyle/>
          <a:p>
            <a:r>
              <a:rPr lang="ru-RU" sz="1600" b="1" dirty="0" smtClean="0"/>
              <a:t>Ч2</a:t>
            </a:r>
            <a:endParaRPr lang="ru-RU" sz="1600" b="1" dirty="0"/>
          </a:p>
        </p:txBody>
      </p:sp>
      <p:sp>
        <p:nvSpPr>
          <p:cNvPr id="32795" name="Прямоугольник 32794"/>
          <p:cNvSpPr/>
          <p:nvPr/>
        </p:nvSpPr>
        <p:spPr>
          <a:xfrm>
            <a:off x="8812767" y="1951678"/>
            <a:ext cx="405880" cy="338554"/>
          </a:xfrm>
          <a:prstGeom prst="rect">
            <a:avLst/>
          </a:prstGeom>
        </p:spPr>
        <p:txBody>
          <a:bodyPr wrap="none">
            <a:spAutoFit/>
          </a:bodyPr>
          <a:lstStyle/>
          <a:p>
            <a:r>
              <a:rPr lang="ru-RU" sz="1600" b="1" dirty="0" smtClean="0"/>
              <a:t>Ч3</a:t>
            </a:r>
            <a:endParaRPr lang="ru-RU" sz="1600" b="1" dirty="0"/>
          </a:p>
        </p:txBody>
      </p:sp>
      <p:sp>
        <p:nvSpPr>
          <p:cNvPr id="63" name="Блок-схема: узел 62"/>
          <p:cNvSpPr/>
          <p:nvPr/>
        </p:nvSpPr>
        <p:spPr>
          <a:xfrm>
            <a:off x="2142029" y="237468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Блок-схема: узел 64"/>
          <p:cNvSpPr/>
          <p:nvPr/>
        </p:nvSpPr>
        <p:spPr>
          <a:xfrm>
            <a:off x="1814906" y="1869336"/>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Блок-схема: узел 65"/>
          <p:cNvSpPr/>
          <p:nvPr/>
        </p:nvSpPr>
        <p:spPr>
          <a:xfrm>
            <a:off x="2602382" y="149706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Блок-схема: узел 66"/>
          <p:cNvSpPr/>
          <p:nvPr/>
        </p:nvSpPr>
        <p:spPr>
          <a:xfrm>
            <a:off x="8087257" y="19687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Блок-схема: узел 67"/>
          <p:cNvSpPr/>
          <p:nvPr/>
        </p:nvSpPr>
        <p:spPr>
          <a:xfrm>
            <a:off x="8317797" y="1471557"/>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Блок-схема: узел 68"/>
          <p:cNvSpPr/>
          <p:nvPr/>
        </p:nvSpPr>
        <p:spPr>
          <a:xfrm>
            <a:off x="8208233" y="101537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Блок-схема: узел 69"/>
          <p:cNvSpPr/>
          <p:nvPr/>
        </p:nvSpPr>
        <p:spPr>
          <a:xfrm>
            <a:off x="7307736" y="2108513"/>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1898024" y="237637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Блок-схема: узел 72"/>
          <p:cNvSpPr/>
          <p:nvPr/>
        </p:nvSpPr>
        <p:spPr>
          <a:xfrm>
            <a:off x="2880765" y="151264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8486467" y="10153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7027658" y="21089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8362531" y="198328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узел 76"/>
          <p:cNvSpPr/>
          <p:nvPr/>
        </p:nvSpPr>
        <p:spPr>
          <a:xfrm>
            <a:off x="8591707" y="148011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 name="Прямая соединительная линия 4"/>
          <p:cNvCxnSpPr/>
          <p:nvPr/>
        </p:nvCxnSpPr>
        <p:spPr>
          <a:xfrm>
            <a:off x="3275856" y="1781884"/>
            <a:ext cx="0" cy="104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2699792" y="1771321"/>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6804248" y="1781884"/>
            <a:ext cx="0" cy="104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Рисунок 24"/>
          <p:cNvPicPr>
            <a:picLocks noChangeAspect="1"/>
          </p:cNvPicPr>
          <p:nvPr/>
        </p:nvPicPr>
        <p:blipFill>
          <a:blip r:embed="rId7"/>
          <a:stretch>
            <a:fillRect/>
          </a:stretch>
        </p:blipFill>
        <p:spPr>
          <a:xfrm>
            <a:off x="7515886" y="1800542"/>
            <a:ext cx="36579" cy="128027"/>
          </a:xfrm>
          <a:prstGeom prst="rect">
            <a:avLst/>
          </a:prstGeom>
        </p:spPr>
      </p:pic>
      <p:pic>
        <p:nvPicPr>
          <p:cNvPr id="56"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t="22692" r="79027" b="-5405"/>
          <a:stretch/>
        </p:blipFill>
        <p:spPr bwMode="auto">
          <a:xfrm>
            <a:off x="-17011" y="1526356"/>
            <a:ext cx="652242"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0" name="Прямая соединительная линия 79"/>
          <p:cNvCxnSpPr/>
          <p:nvPr/>
        </p:nvCxnSpPr>
        <p:spPr>
          <a:xfrm>
            <a:off x="35496" y="4509120"/>
            <a:ext cx="88923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Прямая соединительная линия 80"/>
          <p:cNvCxnSpPr/>
          <p:nvPr/>
        </p:nvCxnSpPr>
        <p:spPr>
          <a:xfrm>
            <a:off x="61345" y="4077072"/>
            <a:ext cx="15987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a:off x="1659860" y="4076173"/>
            <a:ext cx="432048"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Прямая соединительная линия 82"/>
          <p:cNvCxnSpPr/>
          <p:nvPr/>
        </p:nvCxnSpPr>
        <p:spPr>
          <a:xfrm flipV="1">
            <a:off x="39228" y="4941749"/>
            <a:ext cx="2245034" cy="12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p:nvPr/>
        </p:nvCxnSpPr>
        <p:spPr>
          <a:xfrm flipV="1">
            <a:off x="2281881" y="4514377"/>
            <a:ext cx="320501" cy="4083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5" name="Рисунок 84"/>
          <p:cNvPicPr>
            <a:picLocks noChangeAspect="1"/>
          </p:cNvPicPr>
          <p:nvPr/>
        </p:nvPicPr>
        <p:blipFill>
          <a:blip r:embed="rId5"/>
          <a:stretch>
            <a:fillRect/>
          </a:stretch>
        </p:blipFill>
        <p:spPr>
          <a:xfrm>
            <a:off x="1206238" y="5063080"/>
            <a:ext cx="944962" cy="292633"/>
          </a:xfrm>
          <a:prstGeom prst="rect">
            <a:avLst/>
          </a:prstGeom>
        </p:spPr>
      </p:pic>
      <p:pic>
        <p:nvPicPr>
          <p:cNvPr id="86" name="Рисунок 85"/>
          <p:cNvPicPr>
            <a:picLocks noChangeAspect="1"/>
          </p:cNvPicPr>
          <p:nvPr/>
        </p:nvPicPr>
        <p:blipFill>
          <a:blip r:embed="rId5"/>
          <a:stretch>
            <a:fillRect/>
          </a:stretch>
        </p:blipFill>
        <p:spPr>
          <a:xfrm>
            <a:off x="930922" y="4542087"/>
            <a:ext cx="944962" cy="292633"/>
          </a:xfrm>
          <a:prstGeom prst="rect">
            <a:avLst/>
          </a:prstGeom>
        </p:spPr>
      </p:pic>
      <p:pic>
        <p:nvPicPr>
          <p:cNvPr id="87" name="Рисунок 86"/>
          <p:cNvPicPr>
            <a:picLocks noChangeAspect="1"/>
          </p:cNvPicPr>
          <p:nvPr/>
        </p:nvPicPr>
        <p:blipFill>
          <a:blip r:embed="rId5"/>
          <a:stretch>
            <a:fillRect/>
          </a:stretch>
        </p:blipFill>
        <p:spPr>
          <a:xfrm>
            <a:off x="702898" y="4145637"/>
            <a:ext cx="944962" cy="292633"/>
          </a:xfrm>
          <a:prstGeom prst="rect">
            <a:avLst/>
          </a:prstGeom>
        </p:spPr>
      </p:pic>
      <p:pic>
        <p:nvPicPr>
          <p:cNvPr id="19" name="Рисунок 18"/>
          <p:cNvPicPr>
            <a:picLocks noChangeAspect="1"/>
          </p:cNvPicPr>
          <p:nvPr/>
        </p:nvPicPr>
        <p:blipFill>
          <a:blip r:embed="rId9"/>
          <a:stretch>
            <a:fillRect/>
          </a:stretch>
        </p:blipFill>
        <p:spPr>
          <a:xfrm>
            <a:off x="611560" y="1479499"/>
            <a:ext cx="1008112" cy="359443"/>
          </a:xfrm>
          <a:prstGeom prst="rect">
            <a:avLst/>
          </a:prstGeom>
        </p:spPr>
      </p:pic>
      <p:sp>
        <p:nvSpPr>
          <p:cNvPr id="16" name="Прямоугольник 15"/>
          <p:cNvSpPr/>
          <p:nvPr/>
        </p:nvSpPr>
        <p:spPr>
          <a:xfrm>
            <a:off x="3248301" y="1457186"/>
            <a:ext cx="301686" cy="338554"/>
          </a:xfrm>
          <a:prstGeom prst="rect">
            <a:avLst/>
          </a:prstGeom>
        </p:spPr>
        <p:txBody>
          <a:bodyPr wrap="none">
            <a:spAutoFit/>
          </a:bodyPr>
          <a:lstStyle/>
          <a:p>
            <a:r>
              <a:rPr lang="ru-RU" sz="1600" b="1" dirty="0" smtClean="0"/>
              <a:t>Ч</a:t>
            </a:r>
            <a:endParaRPr lang="ru-RU" sz="1600" b="1" dirty="0"/>
          </a:p>
        </p:txBody>
      </p:sp>
      <p:sp>
        <p:nvSpPr>
          <p:cNvPr id="23" name="Прямоугольник 22"/>
          <p:cNvSpPr/>
          <p:nvPr/>
        </p:nvSpPr>
        <p:spPr>
          <a:xfrm>
            <a:off x="2288730" y="5485564"/>
            <a:ext cx="3406676" cy="400110"/>
          </a:xfrm>
          <a:prstGeom prst="rect">
            <a:avLst/>
          </a:prstGeom>
        </p:spPr>
        <p:txBody>
          <a:bodyPr wrap="square">
            <a:spAutoFit/>
          </a:bodyPr>
          <a:lstStyle/>
          <a:p>
            <a:pPr algn="just"/>
            <a:r>
              <a:rPr lang="ru-RU" sz="2000" b="1" dirty="0"/>
              <a:t>или </a:t>
            </a:r>
            <a:r>
              <a:rPr lang="ru-RU" sz="2000" b="1" dirty="0">
                <a:solidFill>
                  <a:srgbClr val="C00000"/>
                </a:solidFill>
              </a:rPr>
              <a:t>проходного</a:t>
            </a:r>
            <a:r>
              <a:rPr lang="ru-RU" sz="2000" b="1" dirty="0"/>
              <a:t> </a:t>
            </a:r>
            <a:r>
              <a:rPr lang="ru-RU" sz="2000" b="1" dirty="0" smtClean="0"/>
              <a:t>светофора.</a:t>
            </a:r>
            <a:endParaRPr lang="ru-RU" sz="2000" b="1" dirty="0"/>
          </a:p>
        </p:txBody>
      </p:sp>
      <p:cxnSp>
        <p:nvCxnSpPr>
          <p:cNvPr id="27" name="Прямая со стрелкой 26"/>
          <p:cNvCxnSpPr/>
          <p:nvPr/>
        </p:nvCxnSpPr>
        <p:spPr>
          <a:xfrm>
            <a:off x="1742866" y="1733540"/>
            <a:ext cx="477463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8" name="Прямоугольник 87"/>
          <p:cNvSpPr/>
          <p:nvPr/>
        </p:nvSpPr>
        <p:spPr>
          <a:xfrm>
            <a:off x="259438" y="3664629"/>
            <a:ext cx="1202573" cy="369332"/>
          </a:xfrm>
          <a:prstGeom prst="rect">
            <a:avLst/>
          </a:prstGeom>
        </p:spPr>
        <p:txBody>
          <a:bodyPr wrap="none">
            <a:spAutoFit/>
          </a:bodyPr>
          <a:lstStyle/>
          <a:p>
            <a:r>
              <a:rPr lang="ru-RU" b="1" u="sng" dirty="0" smtClean="0"/>
              <a:t>Станция А</a:t>
            </a:r>
            <a:endParaRPr lang="ru-RU" b="1" u="sng" dirty="0"/>
          </a:p>
        </p:txBody>
      </p:sp>
      <p:sp>
        <p:nvSpPr>
          <p:cNvPr id="89" name="Прямоугольник 88"/>
          <p:cNvSpPr/>
          <p:nvPr/>
        </p:nvSpPr>
        <p:spPr>
          <a:xfrm>
            <a:off x="7861702" y="3349511"/>
            <a:ext cx="1191352" cy="369332"/>
          </a:xfrm>
          <a:prstGeom prst="rect">
            <a:avLst/>
          </a:prstGeom>
        </p:spPr>
        <p:txBody>
          <a:bodyPr wrap="none">
            <a:spAutoFit/>
          </a:bodyPr>
          <a:lstStyle/>
          <a:p>
            <a:r>
              <a:rPr lang="ru-RU" b="1" u="sng" dirty="0" smtClean="0"/>
              <a:t>Станция Б</a:t>
            </a:r>
            <a:endParaRPr lang="ru-RU" b="1" u="sng" dirty="0"/>
          </a:p>
        </p:txBody>
      </p:sp>
      <p:cxnSp>
        <p:nvCxnSpPr>
          <p:cNvPr id="90" name="Прямая соединительная линия 89"/>
          <p:cNvCxnSpPr/>
          <p:nvPr/>
        </p:nvCxnSpPr>
        <p:spPr>
          <a:xfrm flipH="1">
            <a:off x="8031784" y="4082329"/>
            <a:ext cx="288032"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Прямая соединительная линия 90"/>
          <p:cNvCxnSpPr/>
          <p:nvPr/>
        </p:nvCxnSpPr>
        <p:spPr>
          <a:xfrm>
            <a:off x="8316416" y="4077072"/>
            <a:ext cx="7635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a:off x="8029619" y="4941749"/>
            <a:ext cx="11156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Прямая соединительная линия 92"/>
          <p:cNvCxnSpPr/>
          <p:nvPr/>
        </p:nvCxnSpPr>
        <p:spPr>
          <a:xfrm flipH="1" flipV="1">
            <a:off x="7656394" y="4537456"/>
            <a:ext cx="371990" cy="4071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94" name="Рисунок 93"/>
          <p:cNvPicPr>
            <a:picLocks noChangeAspect="1"/>
          </p:cNvPicPr>
          <p:nvPr/>
        </p:nvPicPr>
        <p:blipFill>
          <a:blip r:embed="rId6"/>
          <a:stretch>
            <a:fillRect/>
          </a:stretch>
        </p:blipFill>
        <p:spPr>
          <a:xfrm>
            <a:off x="2591846" y="4066031"/>
            <a:ext cx="829128" cy="286537"/>
          </a:xfrm>
          <a:prstGeom prst="rect">
            <a:avLst/>
          </a:prstGeom>
        </p:spPr>
      </p:pic>
      <p:cxnSp>
        <p:nvCxnSpPr>
          <p:cNvPr id="97" name="Прямая соединительная линия 96"/>
          <p:cNvCxnSpPr/>
          <p:nvPr/>
        </p:nvCxnSpPr>
        <p:spPr>
          <a:xfrm>
            <a:off x="2723724" y="4466027"/>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Прямая соединительная линия 97"/>
          <p:cNvCxnSpPr/>
          <p:nvPr/>
        </p:nvCxnSpPr>
        <p:spPr>
          <a:xfrm>
            <a:off x="3275856" y="4466027"/>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a:off x="7557538" y="4466027"/>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Прямая соединительная линия 99"/>
          <p:cNvCxnSpPr/>
          <p:nvPr/>
        </p:nvCxnSpPr>
        <p:spPr>
          <a:xfrm>
            <a:off x="6845311" y="4470309"/>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 name="Рисунок 101"/>
          <p:cNvPicPr>
            <a:picLocks noChangeAspect="1"/>
          </p:cNvPicPr>
          <p:nvPr/>
        </p:nvPicPr>
        <p:blipFill>
          <a:blip r:embed="rId5"/>
          <a:stretch>
            <a:fillRect/>
          </a:stretch>
        </p:blipFill>
        <p:spPr>
          <a:xfrm>
            <a:off x="6788565" y="4792160"/>
            <a:ext cx="944962" cy="292633"/>
          </a:xfrm>
          <a:prstGeom prst="rect">
            <a:avLst/>
          </a:prstGeom>
        </p:spPr>
      </p:pic>
      <p:pic>
        <p:nvPicPr>
          <p:cNvPr id="103" name="Рисунок 102"/>
          <p:cNvPicPr>
            <a:picLocks noChangeAspect="1"/>
          </p:cNvPicPr>
          <p:nvPr/>
        </p:nvPicPr>
        <p:blipFill>
          <a:blip r:embed="rId6"/>
          <a:stretch>
            <a:fillRect/>
          </a:stretch>
        </p:blipFill>
        <p:spPr>
          <a:xfrm>
            <a:off x="8054374" y="4602324"/>
            <a:ext cx="829128" cy="286537"/>
          </a:xfrm>
          <a:prstGeom prst="rect">
            <a:avLst/>
          </a:prstGeom>
        </p:spPr>
      </p:pic>
      <p:pic>
        <p:nvPicPr>
          <p:cNvPr id="104" name="Рисунок 103"/>
          <p:cNvPicPr>
            <a:picLocks noChangeAspect="1"/>
          </p:cNvPicPr>
          <p:nvPr/>
        </p:nvPicPr>
        <p:blipFill>
          <a:blip r:embed="rId6"/>
          <a:stretch>
            <a:fillRect/>
          </a:stretch>
        </p:blipFill>
        <p:spPr>
          <a:xfrm>
            <a:off x="8300451" y="4179379"/>
            <a:ext cx="829128" cy="286537"/>
          </a:xfrm>
          <a:prstGeom prst="rect">
            <a:avLst/>
          </a:prstGeom>
        </p:spPr>
      </p:pic>
      <p:pic>
        <p:nvPicPr>
          <p:cNvPr id="105" name="Рисунок 104"/>
          <p:cNvPicPr>
            <a:picLocks noChangeAspect="1"/>
          </p:cNvPicPr>
          <p:nvPr/>
        </p:nvPicPr>
        <p:blipFill>
          <a:blip r:embed="rId6"/>
          <a:stretch>
            <a:fillRect/>
          </a:stretch>
        </p:blipFill>
        <p:spPr>
          <a:xfrm>
            <a:off x="8217559" y="3737002"/>
            <a:ext cx="829128" cy="286537"/>
          </a:xfrm>
          <a:prstGeom prst="rect">
            <a:avLst/>
          </a:prstGeom>
        </p:spPr>
      </p:pic>
      <p:sp>
        <p:nvSpPr>
          <p:cNvPr id="106" name="Прямоугольник 105"/>
          <p:cNvSpPr/>
          <p:nvPr/>
        </p:nvSpPr>
        <p:spPr>
          <a:xfrm>
            <a:off x="8730208" y="4589953"/>
            <a:ext cx="405880" cy="338554"/>
          </a:xfrm>
          <a:prstGeom prst="rect">
            <a:avLst/>
          </a:prstGeom>
        </p:spPr>
        <p:txBody>
          <a:bodyPr wrap="none">
            <a:spAutoFit/>
          </a:bodyPr>
          <a:lstStyle/>
          <a:p>
            <a:r>
              <a:rPr lang="ru-RU" sz="1600" b="1" dirty="0" smtClean="0"/>
              <a:t>Ч3</a:t>
            </a:r>
            <a:endParaRPr lang="ru-RU" sz="1600" b="1" dirty="0"/>
          </a:p>
        </p:txBody>
      </p:sp>
      <p:sp>
        <p:nvSpPr>
          <p:cNvPr id="107" name="Прямоугольник 106"/>
          <p:cNvSpPr/>
          <p:nvPr/>
        </p:nvSpPr>
        <p:spPr>
          <a:xfrm>
            <a:off x="8954970" y="4160125"/>
            <a:ext cx="405880" cy="338554"/>
          </a:xfrm>
          <a:prstGeom prst="rect">
            <a:avLst/>
          </a:prstGeom>
        </p:spPr>
        <p:txBody>
          <a:bodyPr wrap="none">
            <a:spAutoFit/>
          </a:bodyPr>
          <a:lstStyle/>
          <a:p>
            <a:r>
              <a:rPr lang="ru-RU" sz="1600" b="1" dirty="0" smtClean="0"/>
              <a:t>Ч1</a:t>
            </a:r>
            <a:endParaRPr lang="ru-RU" sz="1600" b="1" dirty="0"/>
          </a:p>
        </p:txBody>
      </p:sp>
      <p:sp>
        <p:nvSpPr>
          <p:cNvPr id="108" name="Прямоугольник 107"/>
          <p:cNvSpPr/>
          <p:nvPr/>
        </p:nvSpPr>
        <p:spPr>
          <a:xfrm>
            <a:off x="8868709" y="3715482"/>
            <a:ext cx="405880" cy="338554"/>
          </a:xfrm>
          <a:prstGeom prst="rect">
            <a:avLst/>
          </a:prstGeom>
        </p:spPr>
        <p:txBody>
          <a:bodyPr wrap="none">
            <a:spAutoFit/>
          </a:bodyPr>
          <a:lstStyle/>
          <a:p>
            <a:r>
              <a:rPr lang="ru-RU" sz="1600" b="1" dirty="0" smtClean="0"/>
              <a:t>Ч2</a:t>
            </a:r>
            <a:endParaRPr lang="ru-RU" sz="1600" b="1" dirty="0"/>
          </a:p>
        </p:txBody>
      </p:sp>
      <p:sp>
        <p:nvSpPr>
          <p:cNvPr id="109" name="Прямоугольник 108"/>
          <p:cNvSpPr/>
          <p:nvPr/>
        </p:nvSpPr>
        <p:spPr>
          <a:xfrm>
            <a:off x="6656303" y="4766635"/>
            <a:ext cx="314510" cy="338554"/>
          </a:xfrm>
          <a:prstGeom prst="rect">
            <a:avLst/>
          </a:prstGeom>
        </p:spPr>
        <p:txBody>
          <a:bodyPr wrap="none">
            <a:spAutoFit/>
          </a:bodyPr>
          <a:lstStyle/>
          <a:p>
            <a:r>
              <a:rPr lang="ru-RU" sz="1600" b="1" dirty="0" smtClean="0"/>
              <a:t>Н</a:t>
            </a:r>
            <a:endParaRPr lang="ru-RU" sz="1600" b="1" dirty="0"/>
          </a:p>
        </p:txBody>
      </p:sp>
      <p:sp>
        <p:nvSpPr>
          <p:cNvPr id="110" name="Прямоугольник 109"/>
          <p:cNvSpPr/>
          <p:nvPr/>
        </p:nvSpPr>
        <p:spPr>
          <a:xfrm>
            <a:off x="3250841" y="4033399"/>
            <a:ext cx="301686" cy="338554"/>
          </a:xfrm>
          <a:prstGeom prst="rect">
            <a:avLst/>
          </a:prstGeom>
        </p:spPr>
        <p:txBody>
          <a:bodyPr wrap="none">
            <a:spAutoFit/>
          </a:bodyPr>
          <a:lstStyle/>
          <a:p>
            <a:r>
              <a:rPr lang="ru-RU" sz="1600" b="1" dirty="0" smtClean="0"/>
              <a:t>Ч</a:t>
            </a:r>
            <a:endParaRPr lang="ru-RU" sz="1600" b="1" dirty="0"/>
          </a:p>
        </p:txBody>
      </p:sp>
      <p:sp>
        <p:nvSpPr>
          <p:cNvPr id="111" name="Прямоугольник 110"/>
          <p:cNvSpPr/>
          <p:nvPr/>
        </p:nvSpPr>
        <p:spPr>
          <a:xfrm>
            <a:off x="1324162" y="2345254"/>
            <a:ext cx="418704" cy="338554"/>
          </a:xfrm>
          <a:prstGeom prst="rect">
            <a:avLst/>
          </a:prstGeom>
        </p:spPr>
        <p:txBody>
          <a:bodyPr wrap="none">
            <a:spAutoFit/>
          </a:bodyPr>
          <a:lstStyle/>
          <a:p>
            <a:r>
              <a:rPr lang="ru-RU" sz="1600" b="1" dirty="0" smtClean="0"/>
              <a:t>Н3</a:t>
            </a:r>
            <a:endParaRPr lang="ru-RU" sz="1600" b="1" dirty="0"/>
          </a:p>
        </p:txBody>
      </p:sp>
      <p:sp>
        <p:nvSpPr>
          <p:cNvPr id="113" name="Прямоугольник 112"/>
          <p:cNvSpPr/>
          <p:nvPr/>
        </p:nvSpPr>
        <p:spPr>
          <a:xfrm>
            <a:off x="978272" y="5039807"/>
            <a:ext cx="418704" cy="338554"/>
          </a:xfrm>
          <a:prstGeom prst="rect">
            <a:avLst/>
          </a:prstGeom>
        </p:spPr>
        <p:txBody>
          <a:bodyPr wrap="none">
            <a:spAutoFit/>
          </a:bodyPr>
          <a:lstStyle/>
          <a:p>
            <a:r>
              <a:rPr lang="ru-RU" sz="1600" b="1" dirty="0" smtClean="0"/>
              <a:t>Н3</a:t>
            </a:r>
            <a:endParaRPr lang="ru-RU" sz="1600" b="1" dirty="0"/>
          </a:p>
        </p:txBody>
      </p:sp>
      <p:sp>
        <p:nvSpPr>
          <p:cNvPr id="114" name="Прямоугольник 113"/>
          <p:cNvSpPr/>
          <p:nvPr/>
        </p:nvSpPr>
        <p:spPr>
          <a:xfrm>
            <a:off x="716655" y="4514305"/>
            <a:ext cx="418704" cy="338554"/>
          </a:xfrm>
          <a:prstGeom prst="rect">
            <a:avLst/>
          </a:prstGeom>
        </p:spPr>
        <p:txBody>
          <a:bodyPr wrap="none">
            <a:spAutoFit/>
          </a:bodyPr>
          <a:lstStyle/>
          <a:p>
            <a:r>
              <a:rPr lang="ru-RU" sz="1600" b="1" dirty="0" smtClean="0"/>
              <a:t>Н1</a:t>
            </a:r>
            <a:endParaRPr lang="ru-RU" sz="1600" b="1" dirty="0"/>
          </a:p>
        </p:txBody>
      </p:sp>
      <p:sp>
        <p:nvSpPr>
          <p:cNvPr id="115" name="Прямоугольник 114"/>
          <p:cNvSpPr/>
          <p:nvPr/>
        </p:nvSpPr>
        <p:spPr>
          <a:xfrm>
            <a:off x="1101274" y="1950960"/>
            <a:ext cx="418704" cy="338554"/>
          </a:xfrm>
          <a:prstGeom prst="rect">
            <a:avLst/>
          </a:prstGeom>
        </p:spPr>
        <p:txBody>
          <a:bodyPr wrap="none">
            <a:spAutoFit/>
          </a:bodyPr>
          <a:lstStyle/>
          <a:p>
            <a:r>
              <a:rPr lang="ru-RU" sz="1600" b="1" dirty="0" smtClean="0"/>
              <a:t>Н1</a:t>
            </a:r>
            <a:endParaRPr lang="ru-RU" sz="1600" b="1" dirty="0"/>
          </a:p>
        </p:txBody>
      </p:sp>
      <p:sp>
        <p:nvSpPr>
          <p:cNvPr id="32790" name="Прямоугольник 32789"/>
          <p:cNvSpPr/>
          <p:nvPr/>
        </p:nvSpPr>
        <p:spPr>
          <a:xfrm>
            <a:off x="484787" y="4116731"/>
            <a:ext cx="418704" cy="338554"/>
          </a:xfrm>
          <a:prstGeom prst="rect">
            <a:avLst/>
          </a:prstGeom>
        </p:spPr>
        <p:txBody>
          <a:bodyPr wrap="none">
            <a:spAutoFit/>
          </a:bodyPr>
          <a:lstStyle/>
          <a:p>
            <a:r>
              <a:rPr lang="ru-RU" sz="1600" b="1" dirty="0" smtClean="0"/>
              <a:t>Н2</a:t>
            </a:r>
            <a:endParaRPr lang="ru-RU" sz="1600" b="1" dirty="0"/>
          </a:p>
        </p:txBody>
      </p:sp>
      <p:sp>
        <p:nvSpPr>
          <p:cNvPr id="116" name="Блок-схема: узел 115"/>
          <p:cNvSpPr/>
          <p:nvPr/>
        </p:nvSpPr>
        <p:spPr>
          <a:xfrm>
            <a:off x="1331386" y="415541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1541356" y="4550557"/>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8" name="Блок-схема: узел 117"/>
          <p:cNvSpPr/>
          <p:nvPr/>
        </p:nvSpPr>
        <p:spPr>
          <a:xfrm>
            <a:off x="1814906" y="508494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9" name="Блок-схема: узел 118"/>
          <p:cNvSpPr/>
          <p:nvPr/>
        </p:nvSpPr>
        <p:spPr>
          <a:xfrm>
            <a:off x="8079058" y="463072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Блок-схема: узел 119"/>
          <p:cNvSpPr/>
          <p:nvPr/>
        </p:nvSpPr>
        <p:spPr>
          <a:xfrm>
            <a:off x="8308454" y="418930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1" name="Блок-схема: узел 120"/>
          <p:cNvSpPr/>
          <p:nvPr/>
        </p:nvSpPr>
        <p:spPr>
          <a:xfrm>
            <a:off x="8210022" y="375746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8483611" y="374973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Блок-схема: узел 122"/>
          <p:cNvSpPr/>
          <p:nvPr/>
        </p:nvSpPr>
        <p:spPr>
          <a:xfrm>
            <a:off x="8339165" y="463072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Блок-схема: узел 123"/>
          <p:cNvSpPr/>
          <p:nvPr/>
        </p:nvSpPr>
        <p:spPr>
          <a:xfrm>
            <a:off x="8543635" y="4177105"/>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5" name="Блок-схема: узел 124"/>
          <p:cNvSpPr/>
          <p:nvPr/>
        </p:nvSpPr>
        <p:spPr>
          <a:xfrm>
            <a:off x="7169235" y="4812540"/>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6" name="Блок-схема: узел 125"/>
          <p:cNvSpPr/>
          <p:nvPr/>
        </p:nvSpPr>
        <p:spPr>
          <a:xfrm>
            <a:off x="7424854" y="4811465"/>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7" name="Блок-схема: узел 126"/>
          <p:cNvSpPr/>
          <p:nvPr/>
        </p:nvSpPr>
        <p:spPr>
          <a:xfrm>
            <a:off x="2854838" y="408835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Блок-схема: узел 128"/>
          <p:cNvSpPr/>
          <p:nvPr/>
        </p:nvSpPr>
        <p:spPr>
          <a:xfrm>
            <a:off x="1055540" y="415310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0" name="Блок-схема: узел 129"/>
          <p:cNvSpPr/>
          <p:nvPr/>
        </p:nvSpPr>
        <p:spPr>
          <a:xfrm>
            <a:off x="1281987" y="455055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1" name="Блок-схема: узел 130"/>
          <p:cNvSpPr/>
          <p:nvPr/>
        </p:nvSpPr>
        <p:spPr>
          <a:xfrm>
            <a:off x="1550722" y="507348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3" name="Блок-схема: узел 132"/>
          <p:cNvSpPr/>
          <p:nvPr/>
        </p:nvSpPr>
        <p:spPr>
          <a:xfrm>
            <a:off x="1555268" y="187711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4" name="Рисунок 133"/>
          <p:cNvPicPr>
            <a:picLocks noChangeAspect="1"/>
          </p:cNvPicPr>
          <p:nvPr/>
        </p:nvPicPr>
        <p:blipFill>
          <a:blip r:embed="rId9"/>
          <a:stretch>
            <a:fillRect/>
          </a:stretch>
        </p:blipFill>
        <p:spPr>
          <a:xfrm>
            <a:off x="3958273" y="4132946"/>
            <a:ext cx="1008112" cy="359443"/>
          </a:xfrm>
          <a:prstGeom prst="rect">
            <a:avLst/>
          </a:prstGeom>
        </p:spPr>
      </p:pic>
      <p:pic>
        <p:nvPicPr>
          <p:cNvPr id="135"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t="22692" r="79027" b="-5405"/>
          <a:stretch/>
        </p:blipFill>
        <p:spPr bwMode="auto">
          <a:xfrm>
            <a:off x="3325226" y="4170314"/>
            <a:ext cx="652242"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6" name="Рисунок 135"/>
          <p:cNvPicPr>
            <a:picLocks noChangeAspect="1"/>
          </p:cNvPicPr>
          <p:nvPr/>
        </p:nvPicPr>
        <p:blipFill>
          <a:blip r:embed="rId3"/>
          <a:stretch>
            <a:fillRect/>
          </a:stretch>
        </p:blipFill>
        <p:spPr>
          <a:xfrm>
            <a:off x="81569" y="1910963"/>
            <a:ext cx="1005927" cy="359695"/>
          </a:xfrm>
          <a:prstGeom prst="rect">
            <a:avLst/>
          </a:prstGeom>
        </p:spPr>
      </p:pic>
      <p:pic>
        <p:nvPicPr>
          <p:cNvPr id="112" name="Рисунок 111"/>
          <p:cNvPicPr>
            <a:picLocks noChangeAspect="1"/>
          </p:cNvPicPr>
          <p:nvPr/>
        </p:nvPicPr>
        <p:blipFill>
          <a:blip r:embed="rId10"/>
          <a:stretch>
            <a:fillRect/>
          </a:stretch>
        </p:blipFill>
        <p:spPr>
          <a:xfrm>
            <a:off x="5002860" y="3617243"/>
            <a:ext cx="630627" cy="813165"/>
          </a:xfrm>
          <a:prstGeom prst="rect">
            <a:avLst/>
          </a:prstGeom>
        </p:spPr>
      </p:pic>
      <p:pic>
        <p:nvPicPr>
          <p:cNvPr id="132" name="Рисунок 131"/>
          <p:cNvPicPr>
            <a:picLocks noChangeAspect="1"/>
          </p:cNvPicPr>
          <p:nvPr/>
        </p:nvPicPr>
        <p:blipFill>
          <a:blip r:embed="rId11"/>
          <a:stretch>
            <a:fillRect/>
          </a:stretch>
        </p:blipFill>
        <p:spPr>
          <a:xfrm>
            <a:off x="5231210" y="3958378"/>
            <a:ext cx="249958" cy="548688"/>
          </a:xfrm>
          <a:prstGeom prst="rect">
            <a:avLst/>
          </a:prstGeom>
        </p:spPr>
      </p:pic>
      <p:pic>
        <p:nvPicPr>
          <p:cNvPr id="138" name="Рисунок 137"/>
          <p:cNvPicPr>
            <a:picLocks noChangeAspect="1"/>
          </p:cNvPicPr>
          <p:nvPr/>
        </p:nvPicPr>
        <p:blipFill>
          <a:blip r:embed="rId5"/>
          <a:stretch>
            <a:fillRect/>
          </a:stretch>
        </p:blipFill>
        <p:spPr>
          <a:xfrm>
            <a:off x="5140429" y="4574473"/>
            <a:ext cx="944962" cy="292633"/>
          </a:xfrm>
          <a:prstGeom prst="rect">
            <a:avLst/>
          </a:prstGeom>
        </p:spPr>
      </p:pic>
      <p:sp>
        <p:nvSpPr>
          <p:cNvPr id="128" name="Блок-схема: узел 127"/>
          <p:cNvSpPr/>
          <p:nvPr/>
        </p:nvSpPr>
        <p:spPr>
          <a:xfrm>
            <a:off x="5769099" y="4576615"/>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9" name="Блок-схема: узел 138"/>
          <p:cNvSpPr/>
          <p:nvPr/>
        </p:nvSpPr>
        <p:spPr>
          <a:xfrm>
            <a:off x="2581203" y="4077072"/>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002860" y="4350334"/>
            <a:ext cx="165344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1" name="Блок-схема: узел 140"/>
          <p:cNvSpPr/>
          <p:nvPr/>
        </p:nvSpPr>
        <p:spPr>
          <a:xfrm>
            <a:off x="5491650" y="458112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2" name="Прямоугольник 141"/>
          <p:cNvSpPr/>
          <p:nvPr/>
        </p:nvSpPr>
        <p:spPr>
          <a:xfrm>
            <a:off x="4768528" y="3434124"/>
            <a:ext cx="1175322" cy="369332"/>
          </a:xfrm>
          <a:prstGeom prst="rect">
            <a:avLst/>
          </a:prstGeom>
        </p:spPr>
        <p:txBody>
          <a:bodyPr wrap="none">
            <a:spAutoFit/>
          </a:bodyPr>
          <a:lstStyle/>
          <a:p>
            <a:r>
              <a:rPr lang="ru-RU" b="1" dirty="0" smtClean="0"/>
              <a:t>Блок-пост</a:t>
            </a:r>
            <a:endParaRPr lang="ru-RU" b="1" dirty="0"/>
          </a:p>
        </p:txBody>
      </p:sp>
      <p:sp>
        <p:nvSpPr>
          <p:cNvPr id="143" name="Прямоугольник 142"/>
          <p:cNvSpPr/>
          <p:nvPr/>
        </p:nvSpPr>
        <p:spPr>
          <a:xfrm>
            <a:off x="4908126" y="4549273"/>
            <a:ext cx="428322" cy="338554"/>
          </a:xfrm>
          <a:prstGeom prst="rect">
            <a:avLst/>
          </a:prstGeom>
        </p:spPr>
        <p:txBody>
          <a:bodyPr wrap="none">
            <a:spAutoFit/>
          </a:bodyPr>
          <a:lstStyle/>
          <a:p>
            <a:r>
              <a:rPr lang="ru-RU" sz="1600" b="1" dirty="0" smtClean="0"/>
              <a:t>НБ</a:t>
            </a:r>
            <a:endParaRPr lang="ru-RU" sz="1600" b="1" dirty="0"/>
          </a:p>
        </p:txBody>
      </p:sp>
      <p:sp>
        <p:nvSpPr>
          <p:cNvPr id="144" name="Прямоугольник 143"/>
          <p:cNvSpPr/>
          <p:nvPr/>
        </p:nvSpPr>
        <p:spPr>
          <a:xfrm>
            <a:off x="7372096" y="6584910"/>
            <a:ext cx="1856709" cy="307777"/>
          </a:xfrm>
          <a:prstGeom prst="rect">
            <a:avLst/>
          </a:prstGeom>
        </p:spPr>
        <p:txBody>
          <a:bodyPr wrap="square">
            <a:spAutoFit/>
          </a:bodyPr>
          <a:lstStyle/>
          <a:p>
            <a:r>
              <a:rPr lang="ru-RU" sz="1400" dirty="0"/>
              <a:t>(ИДП Прил.№3 </a:t>
            </a:r>
            <a:r>
              <a:rPr lang="ru-RU" sz="1400" dirty="0" smtClean="0"/>
              <a:t>п.19)</a:t>
            </a:r>
            <a:endParaRPr lang="ru-RU" sz="1400" dirty="0"/>
          </a:p>
        </p:txBody>
      </p:sp>
      <p:sp>
        <p:nvSpPr>
          <p:cNvPr id="137" name="Равнобедренный треугольник 136"/>
          <p:cNvSpPr/>
          <p:nvPr/>
        </p:nvSpPr>
        <p:spPr>
          <a:xfrm>
            <a:off x="2955622" y="1900190"/>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0" name="Равнобедренный треугольник 139"/>
          <p:cNvSpPr/>
          <p:nvPr/>
        </p:nvSpPr>
        <p:spPr>
          <a:xfrm>
            <a:off x="7060227" y="1879264"/>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Равнобедренный треугольник 144"/>
          <p:cNvSpPr/>
          <p:nvPr/>
        </p:nvSpPr>
        <p:spPr>
          <a:xfrm>
            <a:off x="2927105" y="4510496"/>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6" name="Равнобедренный треугольник 145"/>
          <p:cNvSpPr/>
          <p:nvPr/>
        </p:nvSpPr>
        <p:spPr>
          <a:xfrm>
            <a:off x="7139293" y="4529079"/>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0253104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9860" y="-7500"/>
            <a:ext cx="7006480"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
        <p:nvSpPr>
          <p:cNvPr id="3" name="Объект 2"/>
          <p:cNvSpPr>
            <a:spLocks noGrp="1"/>
          </p:cNvSpPr>
          <p:nvPr>
            <p:ph idx="1"/>
          </p:nvPr>
        </p:nvSpPr>
        <p:spPr>
          <a:xfrm>
            <a:off x="236504" y="2834521"/>
            <a:ext cx="6135696" cy="480252"/>
          </a:xfrm>
        </p:spPr>
        <p:txBody>
          <a:bodyPr>
            <a:normAutofit/>
          </a:bodyPr>
          <a:lstStyle/>
          <a:p>
            <a:pPr marL="0" indent="0" algn="just">
              <a:buNone/>
            </a:pPr>
            <a:r>
              <a:rPr lang="ru-RU" sz="2000" b="1" dirty="0" smtClean="0"/>
              <a:t>2. Невозможность </a:t>
            </a:r>
            <a:r>
              <a:rPr lang="ru-RU" sz="2000" b="1" dirty="0" smtClean="0">
                <a:solidFill>
                  <a:srgbClr val="002060"/>
                </a:solidFill>
              </a:rPr>
              <a:t>открытия</a:t>
            </a:r>
            <a:r>
              <a:rPr lang="ru-RU" sz="2000" b="1" dirty="0" smtClean="0"/>
              <a:t> </a:t>
            </a:r>
            <a:r>
              <a:rPr lang="ru-RU" sz="2000" b="1" dirty="0" smtClean="0">
                <a:solidFill>
                  <a:srgbClr val="C00000"/>
                </a:solidFill>
              </a:rPr>
              <a:t>выходного</a:t>
            </a:r>
            <a:endParaRPr lang="ru-RU" sz="2000" dirty="0">
              <a:solidFill>
                <a:srgbClr val="C00000"/>
              </a:solidFill>
            </a:endParaRPr>
          </a:p>
        </p:txBody>
      </p:sp>
      <p:pic>
        <p:nvPicPr>
          <p:cNvPr id="32779" name="Picture 11"/>
          <p:cNvPicPr>
            <a:picLocks noChangeAspect="1" noChangeArrowheads="1"/>
          </p:cNvPicPr>
          <p:nvPr/>
        </p:nvPicPr>
        <p:blipFill rotWithShape="1">
          <a:blip r:embed="rId2">
            <a:extLst>
              <a:ext uri="{28A0092B-C50C-407E-A947-70E740481C1C}">
                <a14:useLocalDpi xmlns:a14="http://schemas.microsoft.com/office/drawing/2010/main" val="0"/>
              </a:ext>
            </a:extLst>
          </a:blip>
          <a:srcRect t="38728"/>
          <a:stretch/>
        </p:blipFill>
        <p:spPr bwMode="auto">
          <a:xfrm>
            <a:off x="7937980" y="1937085"/>
            <a:ext cx="1036637" cy="41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Прямая соединительная линия 10"/>
          <p:cNvCxnSpPr/>
          <p:nvPr/>
        </p:nvCxnSpPr>
        <p:spPr>
          <a:xfrm flipV="1">
            <a:off x="61345" y="1844824"/>
            <a:ext cx="9119167" cy="86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144106" y="1412776"/>
            <a:ext cx="15987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flipV="1">
            <a:off x="35496" y="2264338"/>
            <a:ext cx="2245034" cy="12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Рисунок 19"/>
          <p:cNvPicPr>
            <a:picLocks noChangeAspect="1"/>
          </p:cNvPicPr>
          <p:nvPr/>
        </p:nvPicPr>
        <p:blipFill>
          <a:blip r:embed="rId3"/>
          <a:stretch>
            <a:fillRect/>
          </a:stretch>
        </p:blipFill>
        <p:spPr>
          <a:xfrm>
            <a:off x="-178343" y="4579382"/>
            <a:ext cx="1005927" cy="359695"/>
          </a:xfrm>
          <a:prstGeom prst="rect">
            <a:avLst/>
          </a:prstGeom>
        </p:spPr>
      </p:pic>
      <p:pic>
        <p:nvPicPr>
          <p:cNvPr id="21" name="Рисунок 20"/>
          <p:cNvPicPr>
            <a:picLocks noChangeAspect="1"/>
          </p:cNvPicPr>
          <p:nvPr/>
        </p:nvPicPr>
        <p:blipFill rotWithShape="1">
          <a:blip r:embed="rId4"/>
          <a:srcRect l="8313" t="9952" b="26485"/>
          <a:stretch/>
        </p:blipFill>
        <p:spPr>
          <a:xfrm rot="10800000">
            <a:off x="1533515" y="2355348"/>
            <a:ext cx="950253" cy="288032"/>
          </a:xfrm>
          <a:prstGeom prst="rect">
            <a:avLst/>
          </a:prstGeom>
        </p:spPr>
      </p:pic>
      <p:pic>
        <p:nvPicPr>
          <p:cNvPr id="22" name="Рисунок 21"/>
          <p:cNvPicPr>
            <a:picLocks noChangeAspect="1"/>
          </p:cNvPicPr>
          <p:nvPr/>
        </p:nvPicPr>
        <p:blipFill>
          <a:blip r:embed="rId5"/>
          <a:stretch>
            <a:fillRect/>
          </a:stretch>
        </p:blipFill>
        <p:spPr>
          <a:xfrm>
            <a:off x="1187624" y="1868524"/>
            <a:ext cx="944962" cy="292633"/>
          </a:xfrm>
          <a:prstGeom prst="rect">
            <a:avLst/>
          </a:prstGeom>
        </p:spPr>
      </p:pic>
      <p:cxnSp>
        <p:nvCxnSpPr>
          <p:cNvPr id="26" name="Прямая соединительная линия 25"/>
          <p:cNvCxnSpPr/>
          <p:nvPr/>
        </p:nvCxnSpPr>
        <p:spPr>
          <a:xfrm>
            <a:off x="1763688" y="1412776"/>
            <a:ext cx="432048"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2267744" y="1868524"/>
            <a:ext cx="320501" cy="4083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8316416" y="1412776"/>
            <a:ext cx="7635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68" name="Прямая соединительная линия 32767"/>
          <p:cNvCxnSpPr/>
          <p:nvPr/>
        </p:nvCxnSpPr>
        <p:spPr>
          <a:xfrm>
            <a:off x="8028384" y="2276871"/>
            <a:ext cx="11156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2" name="Прямая соединительная линия 32771"/>
          <p:cNvCxnSpPr/>
          <p:nvPr/>
        </p:nvCxnSpPr>
        <p:spPr>
          <a:xfrm flipH="1">
            <a:off x="8028384" y="1412776"/>
            <a:ext cx="288032"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5" name="Прямая соединительная линия 32774"/>
          <p:cNvCxnSpPr/>
          <p:nvPr/>
        </p:nvCxnSpPr>
        <p:spPr>
          <a:xfrm flipH="1" flipV="1">
            <a:off x="7656394" y="1869743"/>
            <a:ext cx="371990" cy="4071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2783" name="Рисунок 32782"/>
          <p:cNvPicPr>
            <a:picLocks noChangeAspect="1"/>
          </p:cNvPicPr>
          <p:nvPr/>
        </p:nvPicPr>
        <p:blipFill>
          <a:blip r:embed="rId4"/>
          <a:stretch>
            <a:fillRect/>
          </a:stretch>
        </p:blipFill>
        <p:spPr>
          <a:xfrm>
            <a:off x="8068500" y="980729"/>
            <a:ext cx="1036410" cy="414564"/>
          </a:xfrm>
          <a:prstGeom prst="rect">
            <a:avLst/>
          </a:prstGeom>
        </p:spPr>
      </p:pic>
      <p:pic>
        <p:nvPicPr>
          <p:cNvPr id="32784" name="Рисунок 32783"/>
          <p:cNvPicPr>
            <a:picLocks noChangeAspect="1"/>
          </p:cNvPicPr>
          <p:nvPr/>
        </p:nvPicPr>
        <p:blipFill rotWithShape="1">
          <a:blip r:embed="rId4"/>
          <a:srcRect l="10533" t="8080" b="26673"/>
          <a:stretch/>
        </p:blipFill>
        <p:spPr>
          <a:xfrm>
            <a:off x="8316416" y="1449978"/>
            <a:ext cx="827584" cy="287993"/>
          </a:xfrm>
          <a:prstGeom prst="rect">
            <a:avLst/>
          </a:prstGeom>
        </p:spPr>
      </p:pic>
      <p:pic>
        <p:nvPicPr>
          <p:cNvPr id="32786" name="Рисунок 32785"/>
          <p:cNvPicPr>
            <a:picLocks noChangeAspect="1"/>
          </p:cNvPicPr>
          <p:nvPr/>
        </p:nvPicPr>
        <p:blipFill>
          <a:blip r:embed="rId5"/>
          <a:stretch>
            <a:fillRect/>
          </a:stretch>
        </p:blipFill>
        <p:spPr>
          <a:xfrm>
            <a:off x="6666230" y="2108513"/>
            <a:ext cx="944962" cy="292633"/>
          </a:xfrm>
          <a:prstGeom prst="rect">
            <a:avLst/>
          </a:prstGeom>
        </p:spPr>
      </p:pic>
      <p:pic>
        <p:nvPicPr>
          <p:cNvPr id="32787" name="Рисунок 32786"/>
          <p:cNvPicPr>
            <a:picLocks noChangeAspect="1"/>
          </p:cNvPicPr>
          <p:nvPr/>
        </p:nvPicPr>
        <p:blipFill>
          <a:blip r:embed="rId6"/>
          <a:stretch>
            <a:fillRect/>
          </a:stretch>
        </p:blipFill>
        <p:spPr>
          <a:xfrm>
            <a:off x="2591846" y="1483502"/>
            <a:ext cx="829128" cy="286537"/>
          </a:xfrm>
          <a:prstGeom prst="rect">
            <a:avLst/>
          </a:prstGeom>
        </p:spPr>
      </p:pic>
      <p:sp>
        <p:nvSpPr>
          <p:cNvPr id="32788" name="Прямоугольник 32787"/>
          <p:cNvSpPr/>
          <p:nvPr/>
        </p:nvSpPr>
        <p:spPr>
          <a:xfrm>
            <a:off x="317405" y="626170"/>
            <a:ext cx="1202573" cy="369332"/>
          </a:xfrm>
          <a:prstGeom prst="rect">
            <a:avLst/>
          </a:prstGeom>
        </p:spPr>
        <p:txBody>
          <a:bodyPr wrap="none">
            <a:spAutoFit/>
          </a:bodyPr>
          <a:lstStyle/>
          <a:p>
            <a:r>
              <a:rPr lang="ru-RU" b="1" u="sng" dirty="0" smtClean="0"/>
              <a:t>Станция А</a:t>
            </a:r>
            <a:endParaRPr lang="ru-RU" b="1" u="sng" dirty="0"/>
          </a:p>
        </p:txBody>
      </p:sp>
      <p:sp>
        <p:nvSpPr>
          <p:cNvPr id="53" name="Прямоугольник 52"/>
          <p:cNvSpPr/>
          <p:nvPr/>
        </p:nvSpPr>
        <p:spPr>
          <a:xfrm>
            <a:off x="7888627" y="586029"/>
            <a:ext cx="1191352" cy="369332"/>
          </a:xfrm>
          <a:prstGeom prst="rect">
            <a:avLst/>
          </a:prstGeom>
        </p:spPr>
        <p:txBody>
          <a:bodyPr wrap="none">
            <a:spAutoFit/>
          </a:bodyPr>
          <a:lstStyle/>
          <a:p>
            <a:r>
              <a:rPr lang="ru-RU" b="1" u="sng" dirty="0" smtClean="0"/>
              <a:t>Станция Б</a:t>
            </a:r>
            <a:endParaRPr lang="ru-RU" b="1" u="sng" dirty="0"/>
          </a:p>
        </p:txBody>
      </p:sp>
      <p:sp>
        <p:nvSpPr>
          <p:cNvPr id="32791" name="Прямоугольник 32790"/>
          <p:cNvSpPr/>
          <p:nvPr/>
        </p:nvSpPr>
        <p:spPr>
          <a:xfrm>
            <a:off x="1324162" y="2343596"/>
            <a:ext cx="418704" cy="338554"/>
          </a:xfrm>
          <a:prstGeom prst="rect">
            <a:avLst/>
          </a:prstGeom>
        </p:spPr>
        <p:txBody>
          <a:bodyPr wrap="none">
            <a:spAutoFit/>
          </a:bodyPr>
          <a:lstStyle/>
          <a:p>
            <a:r>
              <a:rPr lang="ru-RU" sz="1600" b="1" dirty="0" smtClean="0"/>
              <a:t>Н3</a:t>
            </a:r>
            <a:endParaRPr lang="ru-RU" sz="1600" b="1" dirty="0"/>
          </a:p>
        </p:txBody>
      </p:sp>
      <p:sp>
        <p:nvSpPr>
          <p:cNvPr id="32792" name="Прямоугольник 32791"/>
          <p:cNvSpPr/>
          <p:nvPr/>
        </p:nvSpPr>
        <p:spPr>
          <a:xfrm>
            <a:off x="6517502" y="2073307"/>
            <a:ext cx="314510" cy="338554"/>
          </a:xfrm>
          <a:prstGeom prst="rect">
            <a:avLst/>
          </a:prstGeom>
        </p:spPr>
        <p:txBody>
          <a:bodyPr wrap="none">
            <a:spAutoFit/>
          </a:bodyPr>
          <a:lstStyle/>
          <a:p>
            <a:r>
              <a:rPr lang="ru-RU" sz="1600" b="1" dirty="0" smtClean="0"/>
              <a:t>Н</a:t>
            </a:r>
            <a:endParaRPr lang="ru-RU" sz="1600" b="1" dirty="0"/>
          </a:p>
        </p:txBody>
      </p:sp>
      <p:sp>
        <p:nvSpPr>
          <p:cNvPr id="32793" name="Прямоугольник 32792"/>
          <p:cNvSpPr/>
          <p:nvPr/>
        </p:nvSpPr>
        <p:spPr>
          <a:xfrm>
            <a:off x="8941060" y="1415338"/>
            <a:ext cx="405880" cy="338554"/>
          </a:xfrm>
          <a:prstGeom prst="rect">
            <a:avLst/>
          </a:prstGeom>
        </p:spPr>
        <p:txBody>
          <a:bodyPr wrap="none">
            <a:spAutoFit/>
          </a:bodyPr>
          <a:lstStyle/>
          <a:p>
            <a:r>
              <a:rPr lang="ru-RU" sz="1600" b="1" dirty="0" smtClean="0"/>
              <a:t>Ч1</a:t>
            </a:r>
            <a:endParaRPr lang="ru-RU" sz="1600" b="1" dirty="0"/>
          </a:p>
        </p:txBody>
      </p:sp>
      <p:sp>
        <p:nvSpPr>
          <p:cNvPr id="32794" name="Прямоугольник 32793"/>
          <p:cNvSpPr/>
          <p:nvPr/>
        </p:nvSpPr>
        <p:spPr>
          <a:xfrm>
            <a:off x="8901970" y="978168"/>
            <a:ext cx="405880" cy="338554"/>
          </a:xfrm>
          <a:prstGeom prst="rect">
            <a:avLst/>
          </a:prstGeom>
        </p:spPr>
        <p:txBody>
          <a:bodyPr wrap="none">
            <a:spAutoFit/>
          </a:bodyPr>
          <a:lstStyle/>
          <a:p>
            <a:r>
              <a:rPr lang="ru-RU" sz="1600" b="1" dirty="0" smtClean="0"/>
              <a:t>Ч2</a:t>
            </a:r>
            <a:endParaRPr lang="ru-RU" sz="1600" b="1" dirty="0"/>
          </a:p>
        </p:txBody>
      </p:sp>
      <p:sp>
        <p:nvSpPr>
          <p:cNvPr id="32795" name="Прямоугольник 32794"/>
          <p:cNvSpPr/>
          <p:nvPr/>
        </p:nvSpPr>
        <p:spPr>
          <a:xfrm>
            <a:off x="8812767" y="1951678"/>
            <a:ext cx="405880" cy="338554"/>
          </a:xfrm>
          <a:prstGeom prst="rect">
            <a:avLst/>
          </a:prstGeom>
        </p:spPr>
        <p:txBody>
          <a:bodyPr wrap="none">
            <a:spAutoFit/>
          </a:bodyPr>
          <a:lstStyle/>
          <a:p>
            <a:r>
              <a:rPr lang="ru-RU" sz="1600" b="1" dirty="0" smtClean="0"/>
              <a:t>Ч3</a:t>
            </a:r>
            <a:endParaRPr lang="ru-RU" sz="1600" b="1" dirty="0"/>
          </a:p>
        </p:txBody>
      </p:sp>
      <p:sp>
        <p:nvSpPr>
          <p:cNvPr id="63" name="Блок-схема: узел 62"/>
          <p:cNvSpPr/>
          <p:nvPr/>
        </p:nvSpPr>
        <p:spPr>
          <a:xfrm>
            <a:off x="2142029" y="237468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Блок-схема: узел 64"/>
          <p:cNvSpPr/>
          <p:nvPr/>
        </p:nvSpPr>
        <p:spPr>
          <a:xfrm>
            <a:off x="1814906" y="1869336"/>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Блок-схема: узел 65"/>
          <p:cNvSpPr/>
          <p:nvPr/>
        </p:nvSpPr>
        <p:spPr>
          <a:xfrm>
            <a:off x="2602382" y="149706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Блок-схема: узел 66"/>
          <p:cNvSpPr/>
          <p:nvPr/>
        </p:nvSpPr>
        <p:spPr>
          <a:xfrm>
            <a:off x="8087257" y="19687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Блок-схема: узел 67"/>
          <p:cNvSpPr/>
          <p:nvPr/>
        </p:nvSpPr>
        <p:spPr>
          <a:xfrm>
            <a:off x="8317797" y="1471557"/>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Блок-схема: узел 68"/>
          <p:cNvSpPr/>
          <p:nvPr/>
        </p:nvSpPr>
        <p:spPr>
          <a:xfrm>
            <a:off x="8208233" y="101537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Блок-схема: узел 69"/>
          <p:cNvSpPr/>
          <p:nvPr/>
        </p:nvSpPr>
        <p:spPr>
          <a:xfrm>
            <a:off x="7307736" y="2108513"/>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1898024" y="237637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Блок-схема: узел 72"/>
          <p:cNvSpPr/>
          <p:nvPr/>
        </p:nvSpPr>
        <p:spPr>
          <a:xfrm>
            <a:off x="2880765" y="151264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8486467" y="10153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7027658" y="21089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8362531" y="198328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узел 76"/>
          <p:cNvSpPr/>
          <p:nvPr/>
        </p:nvSpPr>
        <p:spPr>
          <a:xfrm>
            <a:off x="8591707" y="148011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 name="Прямая соединительная линия 4"/>
          <p:cNvCxnSpPr/>
          <p:nvPr/>
        </p:nvCxnSpPr>
        <p:spPr>
          <a:xfrm>
            <a:off x="3275856" y="1781884"/>
            <a:ext cx="0" cy="104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2699792" y="1771321"/>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6804248" y="1781884"/>
            <a:ext cx="0" cy="104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Рисунок 24"/>
          <p:cNvPicPr>
            <a:picLocks noChangeAspect="1"/>
          </p:cNvPicPr>
          <p:nvPr/>
        </p:nvPicPr>
        <p:blipFill>
          <a:blip r:embed="rId7"/>
          <a:stretch>
            <a:fillRect/>
          </a:stretch>
        </p:blipFill>
        <p:spPr>
          <a:xfrm>
            <a:off x="7515886" y="1800542"/>
            <a:ext cx="36579" cy="128027"/>
          </a:xfrm>
          <a:prstGeom prst="rect">
            <a:avLst/>
          </a:prstGeom>
        </p:spPr>
      </p:pic>
      <p:pic>
        <p:nvPicPr>
          <p:cNvPr id="56"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t="22692" r="79027" b="-5405"/>
          <a:stretch/>
        </p:blipFill>
        <p:spPr bwMode="auto">
          <a:xfrm>
            <a:off x="-17011" y="1526356"/>
            <a:ext cx="652242"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0" name="Прямая соединительная линия 79"/>
          <p:cNvCxnSpPr/>
          <p:nvPr/>
        </p:nvCxnSpPr>
        <p:spPr>
          <a:xfrm>
            <a:off x="35496" y="4509120"/>
            <a:ext cx="88923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Прямая соединительная линия 80"/>
          <p:cNvCxnSpPr/>
          <p:nvPr/>
        </p:nvCxnSpPr>
        <p:spPr>
          <a:xfrm>
            <a:off x="61345" y="4077072"/>
            <a:ext cx="15987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Прямая соединительная линия 81"/>
          <p:cNvCxnSpPr/>
          <p:nvPr/>
        </p:nvCxnSpPr>
        <p:spPr>
          <a:xfrm>
            <a:off x="1659860" y="4076173"/>
            <a:ext cx="432048"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Прямая соединительная линия 82"/>
          <p:cNvCxnSpPr/>
          <p:nvPr/>
        </p:nvCxnSpPr>
        <p:spPr>
          <a:xfrm flipV="1">
            <a:off x="39228" y="4941749"/>
            <a:ext cx="2245034" cy="1253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Прямая соединительная линия 83"/>
          <p:cNvCxnSpPr/>
          <p:nvPr/>
        </p:nvCxnSpPr>
        <p:spPr>
          <a:xfrm flipV="1">
            <a:off x="2281881" y="4514377"/>
            <a:ext cx="320501" cy="4083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5" name="Рисунок 84"/>
          <p:cNvPicPr>
            <a:picLocks noChangeAspect="1"/>
          </p:cNvPicPr>
          <p:nvPr/>
        </p:nvPicPr>
        <p:blipFill>
          <a:blip r:embed="rId5"/>
          <a:stretch>
            <a:fillRect/>
          </a:stretch>
        </p:blipFill>
        <p:spPr>
          <a:xfrm>
            <a:off x="1206238" y="5063080"/>
            <a:ext cx="944962" cy="292633"/>
          </a:xfrm>
          <a:prstGeom prst="rect">
            <a:avLst/>
          </a:prstGeom>
        </p:spPr>
      </p:pic>
      <p:pic>
        <p:nvPicPr>
          <p:cNvPr id="86" name="Рисунок 85"/>
          <p:cNvPicPr>
            <a:picLocks noChangeAspect="1"/>
          </p:cNvPicPr>
          <p:nvPr/>
        </p:nvPicPr>
        <p:blipFill>
          <a:blip r:embed="rId5"/>
          <a:stretch>
            <a:fillRect/>
          </a:stretch>
        </p:blipFill>
        <p:spPr>
          <a:xfrm>
            <a:off x="930922" y="4542087"/>
            <a:ext cx="944962" cy="292633"/>
          </a:xfrm>
          <a:prstGeom prst="rect">
            <a:avLst/>
          </a:prstGeom>
        </p:spPr>
      </p:pic>
      <p:pic>
        <p:nvPicPr>
          <p:cNvPr id="87" name="Рисунок 86"/>
          <p:cNvPicPr>
            <a:picLocks noChangeAspect="1"/>
          </p:cNvPicPr>
          <p:nvPr/>
        </p:nvPicPr>
        <p:blipFill>
          <a:blip r:embed="rId5"/>
          <a:stretch>
            <a:fillRect/>
          </a:stretch>
        </p:blipFill>
        <p:spPr>
          <a:xfrm>
            <a:off x="702898" y="4145637"/>
            <a:ext cx="944962" cy="292633"/>
          </a:xfrm>
          <a:prstGeom prst="rect">
            <a:avLst/>
          </a:prstGeom>
        </p:spPr>
      </p:pic>
      <p:pic>
        <p:nvPicPr>
          <p:cNvPr id="19" name="Рисунок 18"/>
          <p:cNvPicPr>
            <a:picLocks noChangeAspect="1"/>
          </p:cNvPicPr>
          <p:nvPr/>
        </p:nvPicPr>
        <p:blipFill>
          <a:blip r:embed="rId9"/>
          <a:stretch>
            <a:fillRect/>
          </a:stretch>
        </p:blipFill>
        <p:spPr>
          <a:xfrm>
            <a:off x="611560" y="1479499"/>
            <a:ext cx="1008112" cy="359443"/>
          </a:xfrm>
          <a:prstGeom prst="rect">
            <a:avLst/>
          </a:prstGeom>
        </p:spPr>
      </p:pic>
      <p:sp>
        <p:nvSpPr>
          <p:cNvPr id="16" name="Прямоугольник 15"/>
          <p:cNvSpPr/>
          <p:nvPr/>
        </p:nvSpPr>
        <p:spPr>
          <a:xfrm>
            <a:off x="3248301" y="1457186"/>
            <a:ext cx="301686" cy="338554"/>
          </a:xfrm>
          <a:prstGeom prst="rect">
            <a:avLst/>
          </a:prstGeom>
        </p:spPr>
        <p:txBody>
          <a:bodyPr wrap="none">
            <a:spAutoFit/>
          </a:bodyPr>
          <a:lstStyle/>
          <a:p>
            <a:r>
              <a:rPr lang="ru-RU" sz="1600" b="1" dirty="0" smtClean="0"/>
              <a:t>Ч</a:t>
            </a:r>
            <a:endParaRPr lang="ru-RU" sz="1600" b="1" dirty="0"/>
          </a:p>
        </p:txBody>
      </p:sp>
      <p:sp>
        <p:nvSpPr>
          <p:cNvPr id="23" name="Прямоугольник 22"/>
          <p:cNvSpPr/>
          <p:nvPr/>
        </p:nvSpPr>
        <p:spPr>
          <a:xfrm>
            <a:off x="81569" y="5485564"/>
            <a:ext cx="8998410" cy="707886"/>
          </a:xfrm>
          <a:prstGeom prst="rect">
            <a:avLst/>
          </a:prstGeom>
        </p:spPr>
        <p:txBody>
          <a:bodyPr wrap="square">
            <a:spAutoFit/>
          </a:bodyPr>
          <a:lstStyle/>
          <a:p>
            <a:pPr algn="just"/>
            <a:r>
              <a:rPr lang="ru-RU" sz="2000" b="1" dirty="0"/>
              <a:t>или </a:t>
            </a:r>
            <a:r>
              <a:rPr lang="ru-RU" sz="2000" b="1" dirty="0">
                <a:solidFill>
                  <a:srgbClr val="C00000"/>
                </a:solidFill>
              </a:rPr>
              <a:t>проходного</a:t>
            </a:r>
            <a:r>
              <a:rPr lang="ru-RU" sz="2000" b="1" dirty="0"/>
              <a:t> </a:t>
            </a:r>
            <a:r>
              <a:rPr lang="ru-RU" sz="2000" b="1" dirty="0" smtClean="0"/>
              <a:t>светофора при </a:t>
            </a:r>
            <a:r>
              <a:rPr lang="ru-RU" sz="2000" b="1" dirty="0"/>
              <a:t>свободном перегоне (в том числе возможность выключения контроля свободности изолированных участков);</a:t>
            </a:r>
          </a:p>
        </p:txBody>
      </p:sp>
      <p:cxnSp>
        <p:nvCxnSpPr>
          <p:cNvPr id="27" name="Прямая со стрелкой 26"/>
          <p:cNvCxnSpPr/>
          <p:nvPr/>
        </p:nvCxnSpPr>
        <p:spPr>
          <a:xfrm>
            <a:off x="1742866" y="1733540"/>
            <a:ext cx="477463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8" name="Прямоугольник 87"/>
          <p:cNvSpPr/>
          <p:nvPr/>
        </p:nvSpPr>
        <p:spPr>
          <a:xfrm>
            <a:off x="259438" y="3664629"/>
            <a:ext cx="1202573" cy="369332"/>
          </a:xfrm>
          <a:prstGeom prst="rect">
            <a:avLst/>
          </a:prstGeom>
        </p:spPr>
        <p:txBody>
          <a:bodyPr wrap="none">
            <a:spAutoFit/>
          </a:bodyPr>
          <a:lstStyle/>
          <a:p>
            <a:r>
              <a:rPr lang="ru-RU" b="1" u="sng" dirty="0" smtClean="0"/>
              <a:t>Станция А</a:t>
            </a:r>
            <a:endParaRPr lang="ru-RU" b="1" u="sng" dirty="0"/>
          </a:p>
        </p:txBody>
      </p:sp>
      <p:sp>
        <p:nvSpPr>
          <p:cNvPr id="89" name="Прямоугольник 88"/>
          <p:cNvSpPr/>
          <p:nvPr/>
        </p:nvSpPr>
        <p:spPr>
          <a:xfrm>
            <a:off x="7861702" y="3349511"/>
            <a:ext cx="1191352" cy="369332"/>
          </a:xfrm>
          <a:prstGeom prst="rect">
            <a:avLst/>
          </a:prstGeom>
        </p:spPr>
        <p:txBody>
          <a:bodyPr wrap="none">
            <a:spAutoFit/>
          </a:bodyPr>
          <a:lstStyle/>
          <a:p>
            <a:r>
              <a:rPr lang="ru-RU" b="1" u="sng" dirty="0" smtClean="0"/>
              <a:t>Станция Б</a:t>
            </a:r>
            <a:endParaRPr lang="ru-RU" b="1" u="sng" dirty="0"/>
          </a:p>
        </p:txBody>
      </p:sp>
      <p:cxnSp>
        <p:nvCxnSpPr>
          <p:cNvPr id="90" name="Прямая соединительная линия 89"/>
          <p:cNvCxnSpPr/>
          <p:nvPr/>
        </p:nvCxnSpPr>
        <p:spPr>
          <a:xfrm flipH="1">
            <a:off x="8031784" y="4082329"/>
            <a:ext cx="288032"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Прямая соединительная линия 90"/>
          <p:cNvCxnSpPr/>
          <p:nvPr/>
        </p:nvCxnSpPr>
        <p:spPr>
          <a:xfrm>
            <a:off x="8316416" y="4077072"/>
            <a:ext cx="7635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Прямая соединительная линия 91"/>
          <p:cNvCxnSpPr/>
          <p:nvPr/>
        </p:nvCxnSpPr>
        <p:spPr>
          <a:xfrm>
            <a:off x="8029619" y="4941749"/>
            <a:ext cx="11156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Прямая соединительная линия 92"/>
          <p:cNvCxnSpPr/>
          <p:nvPr/>
        </p:nvCxnSpPr>
        <p:spPr>
          <a:xfrm flipH="1" flipV="1">
            <a:off x="7656394" y="4537456"/>
            <a:ext cx="371990" cy="4071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94" name="Рисунок 93"/>
          <p:cNvPicPr>
            <a:picLocks noChangeAspect="1"/>
          </p:cNvPicPr>
          <p:nvPr/>
        </p:nvPicPr>
        <p:blipFill>
          <a:blip r:embed="rId6"/>
          <a:stretch>
            <a:fillRect/>
          </a:stretch>
        </p:blipFill>
        <p:spPr>
          <a:xfrm>
            <a:off x="2591846" y="4066031"/>
            <a:ext cx="829128" cy="286537"/>
          </a:xfrm>
          <a:prstGeom prst="rect">
            <a:avLst/>
          </a:prstGeom>
        </p:spPr>
      </p:pic>
      <p:cxnSp>
        <p:nvCxnSpPr>
          <p:cNvPr id="97" name="Прямая соединительная линия 96"/>
          <p:cNvCxnSpPr/>
          <p:nvPr/>
        </p:nvCxnSpPr>
        <p:spPr>
          <a:xfrm>
            <a:off x="2723724" y="4466027"/>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Прямая соединительная линия 97"/>
          <p:cNvCxnSpPr/>
          <p:nvPr/>
        </p:nvCxnSpPr>
        <p:spPr>
          <a:xfrm>
            <a:off x="3275856" y="4466027"/>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Прямая соединительная линия 98"/>
          <p:cNvCxnSpPr/>
          <p:nvPr/>
        </p:nvCxnSpPr>
        <p:spPr>
          <a:xfrm>
            <a:off x="7557538" y="4466027"/>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Прямая соединительная линия 99"/>
          <p:cNvCxnSpPr/>
          <p:nvPr/>
        </p:nvCxnSpPr>
        <p:spPr>
          <a:xfrm>
            <a:off x="6845311" y="4470309"/>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102" name="Рисунок 101"/>
          <p:cNvPicPr>
            <a:picLocks noChangeAspect="1"/>
          </p:cNvPicPr>
          <p:nvPr/>
        </p:nvPicPr>
        <p:blipFill>
          <a:blip r:embed="rId5"/>
          <a:stretch>
            <a:fillRect/>
          </a:stretch>
        </p:blipFill>
        <p:spPr>
          <a:xfrm>
            <a:off x="6788565" y="4792160"/>
            <a:ext cx="944962" cy="292633"/>
          </a:xfrm>
          <a:prstGeom prst="rect">
            <a:avLst/>
          </a:prstGeom>
        </p:spPr>
      </p:pic>
      <p:pic>
        <p:nvPicPr>
          <p:cNvPr id="103" name="Рисунок 102"/>
          <p:cNvPicPr>
            <a:picLocks noChangeAspect="1"/>
          </p:cNvPicPr>
          <p:nvPr/>
        </p:nvPicPr>
        <p:blipFill>
          <a:blip r:embed="rId6"/>
          <a:stretch>
            <a:fillRect/>
          </a:stretch>
        </p:blipFill>
        <p:spPr>
          <a:xfrm>
            <a:off x="8054374" y="4602324"/>
            <a:ext cx="829128" cy="286537"/>
          </a:xfrm>
          <a:prstGeom prst="rect">
            <a:avLst/>
          </a:prstGeom>
        </p:spPr>
      </p:pic>
      <p:pic>
        <p:nvPicPr>
          <p:cNvPr id="104" name="Рисунок 103"/>
          <p:cNvPicPr>
            <a:picLocks noChangeAspect="1"/>
          </p:cNvPicPr>
          <p:nvPr/>
        </p:nvPicPr>
        <p:blipFill>
          <a:blip r:embed="rId6"/>
          <a:stretch>
            <a:fillRect/>
          </a:stretch>
        </p:blipFill>
        <p:spPr>
          <a:xfrm>
            <a:off x="8300451" y="4179379"/>
            <a:ext cx="829128" cy="286537"/>
          </a:xfrm>
          <a:prstGeom prst="rect">
            <a:avLst/>
          </a:prstGeom>
        </p:spPr>
      </p:pic>
      <p:pic>
        <p:nvPicPr>
          <p:cNvPr id="105" name="Рисунок 104"/>
          <p:cNvPicPr>
            <a:picLocks noChangeAspect="1"/>
          </p:cNvPicPr>
          <p:nvPr/>
        </p:nvPicPr>
        <p:blipFill>
          <a:blip r:embed="rId6"/>
          <a:stretch>
            <a:fillRect/>
          </a:stretch>
        </p:blipFill>
        <p:spPr>
          <a:xfrm>
            <a:off x="8217559" y="3737002"/>
            <a:ext cx="829128" cy="286537"/>
          </a:xfrm>
          <a:prstGeom prst="rect">
            <a:avLst/>
          </a:prstGeom>
        </p:spPr>
      </p:pic>
      <p:sp>
        <p:nvSpPr>
          <p:cNvPr id="106" name="Прямоугольник 105"/>
          <p:cNvSpPr/>
          <p:nvPr/>
        </p:nvSpPr>
        <p:spPr>
          <a:xfrm>
            <a:off x="8730208" y="4589953"/>
            <a:ext cx="405880" cy="338554"/>
          </a:xfrm>
          <a:prstGeom prst="rect">
            <a:avLst/>
          </a:prstGeom>
        </p:spPr>
        <p:txBody>
          <a:bodyPr wrap="none">
            <a:spAutoFit/>
          </a:bodyPr>
          <a:lstStyle/>
          <a:p>
            <a:r>
              <a:rPr lang="ru-RU" sz="1600" b="1" dirty="0" smtClean="0"/>
              <a:t>Ч3</a:t>
            </a:r>
            <a:endParaRPr lang="ru-RU" sz="1600" b="1" dirty="0"/>
          </a:p>
        </p:txBody>
      </p:sp>
      <p:sp>
        <p:nvSpPr>
          <p:cNvPr id="107" name="Прямоугольник 106"/>
          <p:cNvSpPr/>
          <p:nvPr/>
        </p:nvSpPr>
        <p:spPr>
          <a:xfrm>
            <a:off x="8954970" y="4160125"/>
            <a:ext cx="405880" cy="338554"/>
          </a:xfrm>
          <a:prstGeom prst="rect">
            <a:avLst/>
          </a:prstGeom>
        </p:spPr>
        <p:txBody>
          <a:bodyPr wrap="none">
            <a:spAutoFit/>
          </a:bodyPr>
          <a:lstStyle/>
          <a:p>
            <a:r>
              <a:rPr lang="ru-RU" sz="1600" b="1" dirty="0" smtClean="0"/>
              <a:t>Ч1</a:t>
            </a:r>
            <a:endParaRPr lang="ru-RU" sz="1600" b="1" dirty="0"/>
          </a:p>
        </p:txBody>
      </p:sp>
      <p:sp>
        <p:nvSpPr>
          <p:cNvPr id="108" name="Прямоугольник 107"/>
          <p:cNvSpPr/>
          <p:nvPr/>
        </p:nvSpPr>
        <p:spPr>
          <a:xfrm>
            <a:off x="8868709" y="3715482"/>
            <a:ext cx="405880" cy="338554"/>
          </a:xfrm>
          <a:prstGeom prst="rect">
            <a:avLst/>
          </a:prstGeom>
        </p:spPr>
        <p:txBody>
          <a:bodyPr wrap="none">
            <a:spAutoFit/>
          </a:bodyPr>
          <a:lstStyle/>
          <a:p>
            <a:r>
              <a:rPr lang="ru-RU" sz="1600" b="1" dirty="0" smtClean="0"/>
              <a:t>Ч2</a:t>
            </a:r>
            <a:endParaRPr lang="ru-RU" sz="1600" b="1" dirty="0"/>
          </a:p>
        </p:txBody>
      </p:sp>
      <p:sp>
        <p:nvSpPr>
          <p:cNvPr id="109" name="Прямоугольник 108"/>
          <p:cNvSpPr/>
          <p:nvPr/>
        </p:nvSpPr>
        <p:spPr>
          <a:xfrm>
            <a:off x="6656303" y="4766635"/>
            <a:ext cx="314510" cy="338554"/>
          </a:xfrm>
          <a:prstGeom prst="rect">
            <a:avLst/>
          </a:prstGeom>
        </p:spPr>
        <p:txBody>
          <a:bodyPr wrap="none">
            <a:spAutoFit/>
          </a:bodyPr>
          <a:lstStyle/>
          <a:p>
            <a:r>
              <a:rPr lang="ru-RU" sz="1600" b="1" dirty="0" smtClean="0"/>
              <a:t>Н</a:t>
            </a:r>
            <a:endParaRPr lang="ru-RU" sz="1600" b="1" dirty="0"/>
          </a:p>
        </p:txBody>
      </p:sp>
      <p:sp>
        <p:nvSpPr>
          <p:cNvPr id="110" name="Прямоугольник 109"/>
          <p:cNvSpPr/>
          <p:nvPr/>
        </p:nvSpPr>
        <p:spPr>
          <a:xfrm>
            <a:off x="3250841" y="4033399"/>
            <a:ext cx="301686" cy="338554"/>
          </a:xfrm>
          <a:prstGeom prst="rect">
            <a:avLst/>
          </a:prstGeom>
        </p:spPr>
        <p:txBody>
          <a:bodyPr wrap="none">
            <a:spAutoFit/>
          </a:bodyPr>
          <a:lstStyle/>
          <a:p>
            <a:r>
              <a:rPr lang="ru-RU" sz="1600" b="1" dirty="0" smtClean="0"/>
              <a:t>Ч</a:t>
            </a:r>
            <a:endParaRPr lang="ru-RU" sz="1600" b="1" dirty="0"/>
          </a:p>
        </p:txBody>
      </p:sp>
      <p:sp>
        <p:nvSpPr>
          <p:cNvPr id="111" name="Прямоугольник 110"/>
          <p:cNvSpPr/>
          <p:nvPr/>
        </p:nvSpPr>
        <p:spPr>
          <a:xfrm>
            <a:off x="1324162" y="2345254"/>
            <a:ext cx="418704" cy="338554"/>
          </a:xfrm>
          <a:prstGeom prst="rect">
            <a:avLst/>
          </a:prstGeom>
        </p:spPr>
        <p:txBody>
          <a:bodyPr wrap="none">
            <a:spAutoFit/>
          </a:bodyPr>
          <a:lstStyle/>
          <a:p>
            <a:r>
              <a:rPr lang="ru-RU" sz="1600" b="1" dirty="0" smtClean="0"/>
              <a:t>Н3</a:t>
            </a:r>
            <a:endParaRPr lang="ru-RU" sz="1600" b="1" dirty="0"/>
          </a:p>
        </p:txBody>
      </p:sp>
      <p:sp>
        <p:nvSpPr>
          <p:cNvPr id="113" name="Прямоугольник 112"/>
          <p:cNvSpPr/>
          <p:nvPr/>
        </p:nvSpPr>
        <p:spPr>
          <a:xfrm>
            <a:off x="978272" y="5039807"/>
            <a:ext cx="418704" cy="338554"/>
          </a:xfrm>
          <a:prstGeom prst="rect">
            <a:avLst/>
          </a:prstGeom>
        </p:spPr>
        <p:txBody>
          <a:bodyPr wrap="none">
            <a:spAutoFit/>
          </a:bodyPr>
          <a:lstStyle/>
          <a:p>
            <a:r>
              <a:rPr lang="ru-RU" sz="1600" b="1" dirty="0" smtClean="0"/>
              <a:t>Н3</a:t>
            </a:r>
            <a:endParaRPr lang="ru-RU" sz="1600" b="1" dirty="0"/>
          </a:p>
        </p:txBody>
      </p:sp>
      <p:sp>
        <p:nvSpPr>
          <p:cNvPr id="114" name="Прямоугольник 113"/>
          <p:cNvSpPr/>
          <p:nvPr/>
        </p:nvSpPr>
        <p:spPr>
          <a:xfrm>
            <a:off x="716655" y="4514305"/>
            <a:ext cx="418704" cy="338554"/>
          </a:xfrm>
          <a:prstGeom prst="rect">
            <a:avLst/>
          </a:prstGeom>
        </p:spPr>
        <p:txBody>
          <a:bodyPr wrap="none">
            <a:spAutoFit/>
          </a:bodyPr>
          <a:lstStyle/>
          <a:p>
            <a:r>
              <a:rPr lang="ru-RU" sz="1600" b="1" dirty="0" smtClean="0"/>
              <a:t>Н1</a:t>
            </a:r>
            <a:endParaRPr lang="ru-RU" sz="1600" b="1" dirty="0"/>
          </a:p>
        </p:txBody>
      </p:sp>
      <p:sp>
        <p:nvSpPr>
          <p:cNvPr id="115" name="Прямоугольник 114"/>
          <p:cNvSpPr/>
          <p:nvPr/>
        </p:nvSpPr>
        <p:spPr>
          <a:xfrm>
            <a:off x="1101274" y="1950960"/>
            <a:ext cx="418704" cy="338554"/>
          </a:xfrm>
          <a:prstGeom prst="rect">
            <a:avLst/>
          </a:prstGeom>
        </p:spPr>
        <p:txBody>
          <a:bodyPr wrap="none">
            <a:spAutoFit/>
          </a:bodyPr>
          <a:lstStyle/>
          <a:p>
            <a:r>
              <a:rPr lang="ru-RU" sz="1600" b="1" dirty="0" smtClean="0"/>
              <a:t>Н1</a:t>
            </a:r>
            <a:endParaRPr lang="ru-RU" sz="1600" b="1" dirty="0"/>
          </a:p>
        </p:txBody>
      </p:sp>
      <p:sp>
        <p:nvSpPr>
          <p:cNvPr id="32790" name="Прямоугольник 32789"/>
          <p:cNvSpPr/>
          <p:nvPr/>
        </p:nvSpPr>
        <p:spPr>
          <a:xfrm>
            <a:off x="484787" y="4116731"/>
            <a:ext cx="418704" cy="338554"/>
          </a:xfrm>
          <a:prstGeom prst="rect">
            <a:avLst/>
          </a:prstGeom>
        </p:spPr>
        <p:txBody>
          <a:bodyPr wrap="none">
            <a:spAutoFit/>
          </a:bodyPr>
          <a:lstStyle/>
          <a:p>
            <a:r>
              <a:rPr lang="ru-RU" sz="1600" b="1" dirty="0" smtClean="0"/>
              <a:t>Н2</a:t>
            </a:r>
            <a:endParaRPr lang="ru-RU" sz="1600" b="1" dirty="0"/>
          </a:p>
        </p:txBody>
      </p:sp>
      <p:sp>
        <p:nvSpPr>
          <p:cNvPr id="116" name="Блок-схема: узел 115"/>
          <p:cNvSpPr/>
          <p:nvPr/>
        </p:nvSpPr>
        <p:spPr>
          <a:xfrm>
            <a:off x="1331386" y="415541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1541356" y="4550557"/>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8" name="Блок-схема: узел 117"/>
          <p:cNvSpPr/>
          <p:nvPr/>
        </p:nvSpPr>
        <p:spPr>
          <a:xfrm>
            <a:off x="1814906" y="5084940"/>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9" name="Блок-схема: узел 118"/>
          <p:cNvSpPr/>
          <p:nvPr/>
        </p:nvSpPr>
        <p:spPr>
          <a:xfrm>
            <a:off x="8079058" y="463072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0" name="Блок-схема: узел 119"/>
          <p:cNvSpPr/>
          <p:nvPr/>
        </p:nvSpPr>
        <p:spPr>
          <a:xfrm>
            <a:off x="8308454" y="418930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1" name="Блок-схема: узел 120"/>
          <p:cNvSpPr/>
          <p:nvPr/>
        </p:nvSpPr>
        <p:spPr>
          <a:xfrm>
            <a:off x="8210022" y="375746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8483611" y="374973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3" name="Блок-схема: узел 122"/>
          <p:cNvSpPr/>
          <p:nvPr/>
        </p:nvSpPr>
        <p:spPr>
          <a:xfrm>
            <a:off x="8339165" y="463072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4" name="Блок-схема: узел 123"/>
          <p:cNvSpPr/>
          <p:nvPr/>
        </p:nvSpPr>
        <p:spPr>
          <a:xfrm>
            <a:off x="8543635" y="4177105"/>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5" name="Блок-схема: узел 124"/>
          <p:cNvSpPr/>
          <p:nvPr/>
        </p:nvSpPr>
        <p:spPr>
          <a:xfrm>
            <a:off x="7169235" y="4812540"/>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6" name="Блок-схема: узел 125"/>
          <p:cNvSpPr/>
          <p:nvPr/>
        </p:nvSpPr>
        <p:spPr>
          <a:xfrm>
            <a:off x="7424854" y="4811465"/>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7" name="Блок-схема: узел 126"/>
          <p:cNvSpPr/>
          <p:nvPr/>
        </p:nvSpPr>
        <p:spPr>
          <a:xfrm>
            <a:off x="2854838" y="408835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9" name="Блок-схема: узел 128"/>
          <p:cNvSpPr/>
          <p:nvPr/>
        </p:nvSpPr>
        <p:spPr>
          <a:xfrm>
            <a:off x="1055540" y="415310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0" name="Блок-схема: узел 129"/>
          <p:cNvSpPr/>
          <p:nvPr/>
        </p:nvSpPr>
        <p:spPr>
          <a:xfrm>
            <a:off x="1281987" y="4550557"/>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1" name="Блок-схема: узел 130"/>
          <p:cNvSpPr/>
          <p:nvPr/>
        </p:nvSpPr>
        <p:spPr>
          <a:xfrm>
            <a:off x="1550722" y="507348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3" name="Блок-схема: узел 132"/>
          <p:cNvSpPr/>
          <p:nvPr/>
        </p:nvSpPr>
        <p:spPr>
          <a:xfrm>
            <a:off x="1555268" y="187711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34" name="Рисунок 133"/>
          <p:cNvPicPr>
            <a:picLocks noChangeAspect="1"/>
          </p:cNvPicPr>
          <p:nvPr/>
        </p:nvPicPr>
        <p:blipFill>
          <a:blip r:embed="rId9"/>
          <a:stretch>
            <a:fillRect/>
          </a:stretch>
        </p:blipFill>
        <p:spPr>
          <a:xfrm>
            <a:off x="3958273" y="4132946"/>
            <a:ext cx="1008112" cy="359443"/>
          </a:xfrm>
          <a:prstGeom prst="rect">
            <a:avLst/>
          </a:prstGeom>
        </p:spPr>
      </p:pic>
      <p:pic>
        <p:nvPicPr>
          <p:cNvPr id="135" name="Picture 3"/>
          <p:cNvPicPr>
            <a:picLocks noChangeAspect="1" noChangeArrowheads="1"/>
          </p:cNvPicPr>
          <p:nvPr/>
        </p:nvPicPr>
        <p:blipFill rotWithShape="1">
          <a:blip r:embed="rId8">
            <a:extLst>
              <a:ext uri="{28A0092B-C50C-407E-A947-70E740481C1C}">
                <a14:useLocalDpi xmlns:a14="http://schemas.microsoft.com/office/drawing/2010/main" val="0"/>
              </a:ext>
            </a:extLst>
          </a:blip>
          <a:srcRect t="22692" r="79027" b="-5405"/>
          <a:stretch/>
        </p:blipFill>
        <p:spPr bwMode="auto">
          <a:xfrm>
            <a:off x="3325226" y="4170314"/>
            <a:ext cx="652242"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6" name="Рисунок 135"/>
          <p:cNvPicPr>
            <a:picLocks noChangeAspect="1"/>
          </p:cNvPicPr>
          <p:nvPr/>
        </p:nvPicPr>
        <p:blipFill>
          <a:blip r:embed="rId3"/>
          <a:stretch>
            <a:fillRect/>
          </a:stretch>
        </p:blipFill>
        <p:spPr>
          <a:xfrm>
            <a:off x="81569" y="1910963"/>
            <a:ext cx="1005927" cy="359695"/>
          </a:xfrm>
          <a:prstGeom prst="rect">
            <a:avLst/>
          </a:prstGeom>
        </p:spPr>
      </p:pic>
      <p:pic>
        <p:nvPicPr>
          <p:cNvPr id="112" name="Рисунок 111"/>
          <p:cNvPicPr>
            <a:picLocks noChangeAspect="1"/>
          </p:cNvPicPr>
          <p:nvPr/>
        </p:nvPicPr>
        <p:blipFill>
          <a:blip r:embed="rId10"/>
          <a:stretch>
            <a:fillRect/>
          </a:stretch>
        </p:blipFill>
        <p:spPr>
          <a:xfrm>
            <a:off x="5002860" y="3617243"/>
            <a:ext cx="630627" cy="813165"/>
          </a:xfrm>
          <a:prstGeom prst="rect">
            <a:avLst/>
          </a:prstGeom>
        </p:spPr>
      </p:pic>
      <p:pic>
        <p:nvPicPr>
          <p:cNvPr id="132" name="Рисунок 131"/>
          <p:cNvPicPr>
            <a:picLocks noChangeAspect="1"/>
          </p:cNvPicPr>
          <p:nvPr/>
        </p:nvPicPr>
        <p:blipFill>
          <a:blip r:embed="rId11"/>
          <a:stretch>
            <a:fillRect/>
          </a:stretch>
        </p:blipFill>
        <p:spPr>
          <a:xfrm>
            <a:off x="5231210" y="3958378"/>
            <a:ext cx="249958" cy="548688"/>
          </a:xfrm>
          <a:prstGeom prst="rect">
            <a:avLst/>
          </a:prstGeom>
        </p:spPr>
      </p:pic>
      <p:pic>
        <p:nvPicPr>
          <p:cNvPr id="138" name="Рисунок 137"/>
          <p:cNvPicPr>
            <a:picLocks noChangeAspect="1"/>
          </p:cNvPicPr>
          <p:nvPr/>
        </p:nvPicPr>
        <p:blipFill>
          <a:blip r:embed="rId5"/>
          <a:stretch>
            <a:fillRect/>
          </a:stretch>
        </p:blipFill>
        <p:spPr>
          <a:xfrm>
            <a:off x="5140429" y="4574473"/>
            <a:ext cx="944962" cy="292633"/>
          </a:xfrm>
          <a:prstGeom prst="rect">
            <a:avLst/>
          </a:prstGeom>
        </p:spPr>
      </p:pic>
      <p:sp>
        <p:nvSpPr>
          <p:cNvPr id="128" name="Блок-схема: узел 127"/>
          <p:cNvSpPr/>
          <p:nvPr/>
        </p:nvSpPr>
        <p:spPr>
          <a:xfrm>
            <a:off x="5769099" y="4576615"/>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9" name="Блок-схема: узел 138"/>
          <p:cNvSpPr/>
          <p:nvPr/>
        </p:nvSpPr>
        <p:spPr>
          <a:xfrm>
            <a:off x="2581203" y="4077072"/>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9" name="Прямая со стрелкой 8"/>
          <p:cNvCxnSpPr/>
          <p:nvPr/>
        </p:nvCxnSpPr>
        <p:spPr>
          <a:xfrm>
            <a:off x="5002860" y="4350334"/>
            <a:ext cx="165344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41" name="Блок-схема: узел 140"/>
          <p:cNvSpPr/>
          <p:nvPr/>
        </p:nvSpPr>
        <p:spPr>
          <a:xfrm>
            <a:off x="5491650" y="458112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2" name="Прямоугольник 141"/>
          <p:cNvSpPr/>
          <p:nvPr/>
        </p:nvSpPr>
        <p:spPr>
          <a:xfrm>
            <a:off x="4768528" y="3434124"/>
            <a:ext cx="1175322" cy="369332"/>
          </a:xfrm>
          <a:prstGeom prst="rect">
            <a:avLst/>
          </a:prstGeom>
        </p:spPr>
        <p:txBody>
          <a:bodyPr wrap="none">
            <a:spAutoFit/>
          </a:bodyPr>
          <a:lstStyle/>
          <a:p>
            <a:r>
              <a:rPr lang="ru-RU" b="1" dirty="0" smtClean="0"/>
              <a:t>Блок-пост</a:t>
            </a:r>
            <a:endParaRPr lang="ru-RU" b="1" dirty="0"/>
          </a:p>
        </p:txBody>
      </p:sp>
      <p:sp>
        <p:nvSpPr>
          <p:cNvPr id="143" name="Прямоугольник 142"/>
          <p:cNvSpPr/>
          <p:nvPr/>
        </p:nvSpPr>
        <p:spPr>
          <a:xfrm>
            <a:off x="4905308" y="4535192"/>
            <a:ext cx="428322" cy="338554"/>
          </a:xfrm>
          <a:prstGeom prst="rect">
            <a:avLst/>
          </a:prstGeom>
        </p:spPr>
        <p:txBody>
          <a:bodyPr wrap="none">
            <a:spAutoFit/>
          </a:bodyPr>
          <a:lstStyle/>
          <a:p>
            <a:r>
              <a:rPr lang="ru-RU" sz="1600" b="1" dirty="0" smtClean="0"/>
              <a:t>НБ</a:t>
            </a:r>
            <a:endParaRPr lang="ru-RU" sz="1600" b="1" dirty="0"/>
          </a:p>
        </p:txBody>
      </p:sp>
      <p:sp>
        <p:nvSpPr>
          <p:cNvPr id="137" name="Прямоугольник 136"/>
          <p:cNvSpPr/>
          <p:nvPr/>
        </p:nvSpPr>
        <p:spPr>
          <a:xfrm>
            <a:off x="7316678" y="6568001"/>
            <a:ext cx="1856709" cy="307777"/>
          </a:xfrm>
          <a:prstGeom prst="rect">
            <a:avLst/>
          </a:prstGeom>
        </p:spPr>
        <p:txBody>
          <a:bodyPr wrap="square">
            <a:spAutoFit/>
          </a:bodyPr>
          <a:lstStyle/>
          <a:p>
            <a:r>
              <a:rPr lang="ru-RU" sz="1400" dirty="0"/>
              <a:t>(ИДП Прил.№3 </a:t>
            </a:r>
            <a:r>
              <a:rPr lang="ru-RU" sz="1400" dirty="0" smtClean="0"/>
              <a:t>п.19)</a:t>
            </a:r>
            <a:endParaRPr lang="ru-RU" sz="1400" dirty="0"/>
          </a:p>
        </p:txBody>
      </p:sp>
      <p:sp>
        <p:nvSpPr>
          <p:cNvPr id="140" name="Равнобедренный треугольник 139"/>
          <p:cNvSpPr/>
          <p:nvPr/>
        </p:nvSpPr>
        <p:spPr>
          <a:xfrm>
            <a:off x="2833438" y="1900414"/>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4" name="Равнобедренный треугольник 143"/>
          <p:cNvSpPr/>
          <p:nvPr/>
        </p:nvSpPr>
        <p:spPr>
          <a:xfrm>
            <a:off x="7112999" y="1879045"/>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5" name="Равнобедренный треугольник 144"/>
          <p:cNvSpPr/>
          <p:nvPr/>
        </p:nvSpPr>
        <p:spPr>
          <a:xfrm>
            <a:off x="2910573" y="4537456"/>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6" name="Равнобедренный треугольник 145"/>
          <p:cNvSpPr/>
          <p:nvPr/>
        </p:nvSpPr>
        <p:spPr>
          <a:xfrm>
            <a:off x="7101337" y="4514305"/>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8855203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842247" y="0"/>
            <a:ext cx="6954270" cy="490047"/>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304779" y="4570049"/>
            <a:ext cx="8562926" cy="467697"/>
          </a:xfrm>
        </p:spPr>
        <p:txBody>
          <a:bodyPr>
            <a:normAutofit/>
          </a:bodyPr>
          <a:lstStyle/>
          <a:p>
            <a:pPr marL="0" indent="0" algn="just">
              <a:buNone/>
            </a:pPr>
            <a:r>
              <a:rPr lang="ru-RU" sz="2000" b="1" dirty="0" smtClean="0"/>
              <a:t>3.</a:t>
            </a:r>
            <a:r>
              <a:rPr lang="ru-RU" sz="2000" b="1" dirty="0" smtClean="0">
                <a:solidFill>
                  <a:srgbClr val="002060"/>
                </a:solidFill>
              </a:rPr>
              <a:t> Произвольное </a:t>
            </a:r>
            <a:r>
              <a:rPr lang="ru-RU" sz="2000" b="1" dirty="0">
                <a:solidFill>
                  <a:srgbClr val="002060"/>
                </a:solidFill>
              </a:rPr>
              <a:t>получение </a:t>
            </a:r>
            <a:r>
              <a:rPr lang="ru-RU" sz="2000" b="1" dirty="0"/>
              <a:t>блокировочных сигналов;</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67067"/>
            <a:ext cx="8784976" cy="2102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8889" y="823501"/>
            <a:ext cx="5093915" cy="251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296655" y="510813"/>
            <a:ext cx="2664255" cy="369332"/>
          </a:xfrm>
          <a:prstGeom prst="rect">
            <a:avLst/>
          </a:prstGeom>
        </p:spPr>
        <p:txBody>
          <a:bodyPr wrap="none">
            <a:spAutoFit/>
          </a:bodyPr>
          <a:lstStyle/>
          <a:p>
            <a:r>
              <a:rPr lang="ru-RU" b="1" dirty="0"/>
              <a:t>Получение </a:t>
            </a:r>
            <a:r>
              <a:rPr lang="ru-RU" b="1" dirty="0" smtClean="0"/>
              <a:t>согласия (ПС)</a:t>
            </a:r>
            <a:endParaRPr lang="ru-RU" b="1" dirty="0"/>
          </a:p>
        </p:txBody>
      </p:sp>
      <p:sp>
        <p:nvSpPr>
          <p:cNvPr id="9" name="Прямоугольник 8"/>
          <p:cNvSpPr/>
          <p:nvPr/>
        </p:nvSpPr>
        <p:spPr>
          <a:xfrm>
            <a:off x="49517" y="1682597"/>
            <a:ext cx="490035" cy="37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7348763" y="6550223"/>
            <a:ext cx="1941220" cy="307777"/>
          </a:xfrm>
          <a:prstGeom prst="rect">
            <a:avLst/>
          </a:prstGeom>
        </p:spPr>
        <p:txBody>
          <a:bodyPr wrap="square">
            <a:spAutoFit/>
          </a:bodyPr>
          <a:lstStyle/>
          <a:p>
            <a:r>
              <a:rPr lang="ru-RU" sz="1400" dirty="0"/>
              <a:t>(ИДП Прил.№3 </a:t>
            </a:r>
            <a:r>
              <a:rPr lang="ru-RU" sz="1400" dirty="0" smtClean="0"/>
              <a:t>п.19)</a:t>
            </a:r>
            <a:endParaRPr lang="ru-RU" sz="1400" dirty="0"/>
          </a:p>
        </p:txBody>
      </p:sp>
      <p:sp>
        <p:nvSpPr>
          <p:cNvPr id="16" name="Прямоугольник 15"/>
          <p:cNvSpPr/>
          <p:nvPr/>
        </p:nvSpPr>
        <p:spPr>
          <a:xfrm>
            <a:off x="4355976" y="3645024"/>
            <a:ext cx="576064" cy="236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3997641" y="2574466"/>
            <a:ext cx="136815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3413158" y="2192011"/>
            <a:ext cx="1916009" cy="337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sp>
        <p:nvSpPr>
          <p:cNvPr id="19" name="Прямоугольник 18"/>
          <p:cNvSpPr/>
          <p:nvPr/>
        </p:nvSpPr>
        <p:spPr>
          <a:xfrm>
            <a:off x="3421608" y="1939271"/>
            <a:ext cx="1734906" cy="292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p:cNvPicPr>
            <a:picLocks noChangeAspect="1"/>
          </p:cNvPicPr>
          <p:nvPr/>
        </p:nvPicPr>
        <p:blipFill>
          <a:blip r:embed="rId4"/>
          <a:stretch>
            <a:fillRect/>
          </a:stretch>
        </p:blipFill>
        <p:spPr>
          <a:xfrm>
            <a:off x="-1664386" y="3492611"/>
            <a:ext cx="883997" cy="304826"/>
          </a:xfrm>
          <a:prstGeom prst="rect">
            <a:avLst/>
          </a:prstGeom>
        </p:spPr>
      </p:pic>
      <p:pic>
        <p:nvPicPr>
          <p:cNvPr id="8" name="Рисунок 7"/>
          <p:cNvPicPr>
            <a:picLocks noChangeAspect="1"/>
          </p:cNvPicPr>
          <p:nvPr/>
        </p:nvPicPr>
        <p:blipFill>
          <a:blip r:embed="rId5"/>
          <a:stretch>
            <a:fillRect/>
          </a:stretch>
        </p:blipFill>
        <p:spPr>
          <a:xfrm>
            <a:off x="-828600" y="3416858"/>
            <a:ext cx="1258646" cy="401031"/>
          </a:xfrm>
          <a:prstGeom prst="rect">
            <a:avLst/>
          </a:prstGeom>
        </p:spPr>
      </p:pic>
      <p:sp>
        <p:nvSpPr>
          <p:cNvPr id="22" name="Равнобедренный треугольник 21"/>
          <p:cNvSpPr/>
          <p:nvPr/>
        </p:nvSpPr>
        <p:spPr>
          <a:xfrm>
            <a:off x="6228184" y="3684507"/>
            <a:ext cx="342241" cy="3211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6"/>
          <a:stretch>
            <a:fillRect/>
          </a:stretch>
        </p:blipFill>
        <p:spPr>
          <a:xfrm>
            <a:off x="6166132" y="3535454"/>
            <a:ext cx="432854" cy="493819"/>
          </a:xfrm>
          <a:prstGeom prst="rect">
            <a:avLst/>
          </a:prstGeom>
        </p:spPr>
      </p:pic>
      <p:sp>
        <p:nvSpPr>
          <p:cNvPr id="29" name="Блок-схема: узел 28"/>
          <p:cNvSpPr/>
          <p:nvPr/>
        </p:nvSpPr>
        <p:spPr>
          <a:xfrm>
            <a:off x="2172593"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1503289"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1937009" y="3063572"/>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1739709" y="3061695"/>
            <a:ext cx="216024" cy="236580"/>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09979" y="3195949"/>
            <a:ext cx="737702" cy="307777"/>
          </a:xfrm>
          <a:prstGeom prst="rect">
            <a:avLst/>
          </a:prstGeom>
        </p:spPr>
        <p:txBody>
          <a:bodyPr wrap="none">
            <a:spAutoFit/>
          </a:bodyPr>
          <a:lstStyle/>
          <a:p>
            <a:r>
              <a:rPr lang="ru-RU" sz="1400" b="1" dirty="0" smtClean="0"/>
              <a:t>№2731</a:t>
            </a:r>
            <a:endParaRPr lang="ru-RU" sz="1400" b="1" dirty="0"/>
          </a:p>
        </p:txBody>
      </p:sp>
      <p:sp>
        <p:nvSpPr>
          <p:cNvPr id="34" name="Блок-схема: узел 33"/>
          <p:cNvSpPr/>
          <p:nvPr/>
        </p:nvSpPr>
        <p:spPr>
          <a:xfrm>
            <a:off x="1462289"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узел 34"/>
          <p:cNvSpPr/>
          <p:nvPr/>
        </p:nvSpPr>
        <p:spPr>
          <a:xfrm>
            <a:off x="1952445"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узел 35"/>
          <p:cNvSpPr/>
          <p:nvPr/>
        </p:nvSpPr>
        <p:spPr>
          <a:xfrm>
            <a:off x="2200937"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917214" y="3154875"/>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631826" y="3159926"/>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640212" y="351403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917214" y="351372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3193995" y="318582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2924740" y="3185822"/>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6034091" y="3505743"/>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5785956" y="351034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7635876" y="2799712"/>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7884368" y="279971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8339211" y="318582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8066953" y="319614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8340535" y="353545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8066953" y="352704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роцесс 9"/>
          <p:cNvSpPr/>
          <p:nvPr/>
        </p:nvSpPr>
        <p:spPr>
          <a:xfrm>
            <a:off x="179512" y="3185821"/>
            <a:ext cx="250534" cy="231037"/>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58513" y="3137028"/>
            <a:ext cx="389850" cy="307777"/>
          </a:xfrm>
          <a:prstGeom prst="rect">
            <a:avLst/>
          </a:prstGeom>
        </p:spPr>
        <p:txBody>
          <a:bodyPr wrap="none">
            <a:spAutoFit/>
          </a:bodyPr>
          <a:lstStyle/>
          <a:p>
            <a:r>
              <a:rPr lang="ru-RU" sz="1400" b="1" dirty="0"/>
              <a:t>Н2</a:t>
            </a:r>
          </a:p>
        </p:txBody>
      </p:sp>
      <p:sp>
        <p:nvSpPr>
          <p:cNvPr id="12" name="Прямоугольник 11"/>
          <p:cNvSpPr/>
          <p:nvPr/>
        </p:nvSpPr>
        <p:spPr>
          <a:xfrm>
            <a:off x="8184296" y="2807184"/>
            <a:ext cx="378630" cy="307777"/>
          </a:xfrm>
          <a:prstGeom prst="rect">
            <a:avLst/>
          </a:prstGeom>
        </p:spPr>
        <p:txBody>
          <a:bodyPr wrap="none">
            <a:spAutoFit/>
          </a:bodyPr>
          <a:lstStyle/>
          <a:p>
            <a:r>
              <a:rPr lang="ru-RU" sz="1400" b="1" dirty="0" smtClean="0"/>
              <a:t>Ч2</a:t>
            </a:r>
            <a:endParaRPr lang="ru-RU" sz="1400" b="1" dirty="0"/>
          </a:p>
        </p:txBody>
      </p:sp>
      <p:sp>
        <p:nvSpPr>
          <p:cNvPr id="25" name="Блок-схема: процесс 24"/>
          <p:cNvSpPr/>
          <p:nvPr/>
        </p:nvSpPr>
        <p:spPr>
          <a:xfrm>
            <a:off x="7234315" y="2768540"/>
            <a:ext cx="367158" cy="32432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8620739" y="3162923"/>
            <a:ext cx="378630" cy="307777"/>
          </a:xfrm>
          <a:prstGeom prst="rect">
            <a:avLst/>
          </a:prstGeom>
        </p:spPr>
        <p:txBody>
          <a:bodyPr wrap="none">
            <a:spAutoFit/>
          </a:bodyPr>
          <a:lstStyle/>
          <a:p>
            <a:r>
              <a:rPr lang="ru-RU" sz="1400" b="1" dirty="0" smtClean="0"/>
              <a:t>Ч1</a:t>
            </a:r>
            <a:endParaRPr lang="ru-RU" sz="1400" b="1" dirty="0"/>
          </a:p>
        </p:txBody>
      </p:sp>
      <p:sp>
        <p:nvSpPr>
          <p:cNvPr id="27" name="Блок-схема: процесс 26"/>
          <p:cNvSpPr/>
          <p:nvPr/>
        </p:nvSpPr>
        <p:spPr>
          <a:xfrm>
            <a:off x="7794695" y="3195949"/>
            <a:ext cx="228174" cy="22090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8" name="Рисунок 57"/>
          <p:cNvPicPr>
            <a:picLocks noChangeAspect="1"/>
          </p:cNvPicPr>
          <p:nvPr/>
        </p:nvPicPr>
        <p:blipFill rotWithShape="1">
          <a:blip r:embed="rId7"/>
          <a:srcRect l="8313" t="9952" b="26485"/>
          <a:stretch/>
        </p:blipFill>
        <p:spPr>
          <a:xfrm rot="10800000">
            <a:off x="498503" y="3867829"/>
            <a:ext cx="950253" cy="288032"/>
          </a:xfrm>
          <a:prstGeom prst="rect">
            <a:avLst/>
          </a:prstGeom>
        </p:spPr>
      </p:pic>
      <p:sp>
        <p:nvSpPr>
          <p:cNvPr id="56" name="Прямоугольник 55"/>
          <p:cNvSpPr/>
          <p:nvPr/>
        </p:nvSpPr>
        <p:spPr>
          <a:xfrm>
            <a:off x="293079" y="3844755"/>
            <a:ext cx="389850" cy="307777"/>
          </a:xfrm>
          <a:prstGeom prst="rect">
            <a:avLst/>
          </a:prstGeom>
        </p:spPr>
        <p:txBody>
          <a:bodyPr wrap="none">
            <a:spAutoFit/>
          </a:bodyPr>
          <a:lstStyle/>
          <a:p>
            <a:r>
              <a:rPr lang="ru-RU" sz="1400" b="1" dirty="0" smtClean="0"/>
              <a:t>Н3</a:t>
            </a:r>
            <a:endParaRPr lang="ru-RU" sz="1400" b="1" dirty="0"/>
          </a:p>
        </p:txBody>
      </p:sp>
      <p:sp>
        <p:nvSpPr>
          <p:cNvPr id="57" name="Блок-схема: процесс 56"/>
          <p:cNvSpPr/>
          <p:nvPr/>
        </p:nvSpPr>
        <p:spPr>
          <a:xfrm>
            <a:off x="1194216" y="3534364"/>
            <a:ext cx="230440" cy="24799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849309" y="387325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1126311" y="387334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6731027" y="3617373"/>
            <a:ext cx="937459" cy="250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6667906" y="36166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6955165" y="36116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7218470" y="36245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7505971" y="361974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2" name="Рисунок 31"/>
          <p:cNvPicPr>
            <a:picLocks noChangeAspect="1"/>
          </p:cNvPicPr>
          <p:nvPr/>
        </p:nvPicPr>
        <p:blipFill rotWithShape="1">
          <a:blip r:embed="rId8"/>
          <a:srcRect l="3243" t="21651" r="56152" b="39500"/>
          <a:stretch/>
        </p:blipFill>
        <p:spPr>
          <a:xfrm>
            <a:off x="227723" y="920429"/>
            <a:ext cx="1709286" cy="1788491"/>
          </a:xfrm>
          <a:prstGeom prst="rect">
            <a:avLst/>
          </a:prstGeom>
        </p:spPr>
      </p:pic>
      <p:pic>
        <p:nvPicPr>
          <p:cNvPr id="33" name="Рисунок 32"/>
          <p:cNvPicPr>
            <a:picLocks noChangeAspect="1"/>
          </p:cNvPicPr>
          <p:nvPr/>
        </p:nvPicPr>
        <p:blipFill rotWithShape="1">
          <a:blip r:embed="rId9"/>
          <a:srcRect l="57382" r="3247"/>
          <a:stretch/>
        </p:blipFill>
        <p:spPr>
          <a:xfrm>
            <a:off x="7349909" y="941085"/>
            <a:ext cx="1635578" cy="1792046"/>
          </a:xfrm>
          <a:prstGeom prst="rect">
            <a:avLst/>
          </a:prstGeom>
        </p:spPr>
      </p:pic>
      <p:sp>
        <p:nvSpPr>
          <p:cNvPr id="67" name="Прямоугольник 66"/>
          <p:cNvSpPr/>
          <p:nvPr/>
        </p:nvSpPr>
        <p:spPr>
          <a:xfrm>
            <a:off x="325392" y="405837"/>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68" name="Прямоугольник 67"/>
          <p:cNvSpPr/>
          <p:nvPr/>
        </p:nvSpPr>
        <p:spPr>
          <a:xfrm>
            <a:off x="7437041" y="41737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cxnSp>
        <p:nvCxnSpPr>
          <p:cNvPr id="65" name="Прямая со стрелкой 64"/>
          <p:cNvCxnSpPr/>
          <p:nvPr/>
        </p:nvCxnSpPr>
        <p:spPr>
          <a:xfrm>
            <a:off x="2132709" y="1864478"/>
            <a:ext cx="5054689" cy="2457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Прямая соединительная линия 65"/>
          <p:cNvCxnSpPr/>
          <p:nvPr/>
        </p:nvCxnSpPr>
        <p:spPr>
          <a:xfrm flipH="1">
            <a:off x="5919822" y="1540394"/>
            <a:ext cx="524386" cy="66805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9" name="Прямая соединительная линия 68"/>
          <p:cNvCxnSpPr/>
          <p:nvPr/>
        </p:nvCxnSpPr>
        <p:spPr>
          <a:xfrm>
            <a:off x="5919822" y="1540394"/>
            <a:ext cx="452378" cy="66805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Прямоугольник 69"/>
          <p:cNvSpPr/>
          <p:nvPr/>
        </p:nvSpPr>
        <p:spPr>
          <a:xfrm>
            <a:off x="2518703" y="1541313"/>
            <a:ext cx="3540716" cy="646331"/>
          </a:xfrm>
          <a:prstGeom prst="rect">
            <a:avLst/>
          </a:prstGeom>
        </p:spPr>
        <p:txBody>
          <a:bodyPr wrap="square">
            <a:spAutoFit/>
          </a:bodyPr>
          <a:lstStyle/>
          <a:p>
            <a:r>
              <a:rPr lang="ru-RU" b="1" dirty="0" smtClean="0">
                <a:solidFill>
                  <a:srgbClr val="C00000"/>
                </a:solidFill>
              </a:rPr>
              <a:t>Запрос о даче согласия на отправление </a:t>
            </a:r>
            <a:r>
              <a:rPr lang="ru-RU" b="1" u="sng" dirty="0" smtClean="0">
                <a:solidFill>
                  <a:srgbClr val="C00000"/>
                </a:solidFill>
              </a:rPr>
              <a:t>не посылался</a:t>
            </a:r>
            <a:endParaRPr lang="ru-RU" b="1" u="sng" dirty="0">
              <a:solidFill>
                <a:srgbClr val="C00000"/>
              </a:solidFill>
            </a:endParaRPr>
          </a:p>
        </p:txBody>
      </p:sp>
      <p:pic>
        <p:nvPicPr>
          <p:cNvPr id="71"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10537" y="1307088"/>
            <a:ext cx="5132168" cy="245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Прямоугольник 72"/>
          <p:cNvSpPr/>
          <p:nvPr/>
        </p:nvSpPr>
        <p:spPr>
          <a:xfrm>
            <a:off x="3298578" y="1058056"/>
            <a:ext cx="2514535" cy="369332"/>
          </a:xfrm>
          <a:prstGeom prst="rect">
            <a:avLst/>
          </a:prstGeom>
        </p:spPr>
        <p:txBody>
          <a:bodyPr wrap="none">
            <a:spAutoFit/>
          </a:bodyPr>
          <a:lstStyle/>
          <a:p>
            <a:r>
              <a:rPr lang="ru-RU" b="1" dirty="0"/>
              <a:t>Запрос на </a:t>
            </a:r>
            <a:r>
              <a:rPr lang="ru-RU" b="1" dirty="0" smtClean="0"/>
              <a:t>отправление</a:t>
            </a:r>
            <a:endParaRPr lang="ru-RU" b="1" dirty="0"/>
          </a:p>
        </p:txBody>
      </p:sp>
    </p:spTree>
    <p:extLst>
      <p:ext uri="{BB962C8B-B14F-4D97-AF65-F5344CB8AC3E}">
        <p14:creationId xmlns:p14="http://schemas.microsoft.com/office/powerpoint/2010/main" val="1082934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67"/>
                                        </p:tgtEl>
                                        <p:attrNameLst>
                                          <p:attrName>fillcolor</p:attrName>
                                        </p:attrNameLst>
                                      </p:cBhvr>
                                      <p:to>
                                        <a:srgbClr val="009900"/>
                                      </p:to>
                                    </p:animClr>
                                    <p:set>
                                      <p:cBhvr>
                                        <p:cTn id="7" dur="500" fill="hold"/>
                                        <p:tgtEl>
                                          <p:spTgt spid="67"/>
                                        </p:tgtEl>
                                        <p:attrNameLst>
                                          <p:attrName>fill.type</p:attrName>
                                        </p:attrNameLst>
                                      </p:cBhvr>
                                      <p:to>
                                        <p:strVal val="solid"/>
                                      </p:to>
                                    </p:set>
                                    <p:set>
                                      <p:cBhvr>
                                        <p:cTn id="8" dur="500" fill="hold"/>
                                        <p:tgtEl>
                                          <p:spTgt spid="67"/>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67"/>
                                        </p:tgtEl>
                                        <p:attrNameLst>
                                          <p:attrName>fillcolor</p:attrName>
                                        </p:attrNameLst>
                                      </p:cBhvr>
                                      <p:to>
                                        <a:srgbClr val="990000"/>
                                      </p:to>
                                    </p:animClr>
                                    <p:set>
                                      <p:cBhvr>
                                        <p:cTn id="11" dur="500" fill="hold"/>
                                        <p:tgtEl>
                                          <p:spTgt spid="67"/>
                                        </p:tgtEl>
                                        <p:attrNameLst>
                                          <p:attrName>fill.type</p:attrName>
                                        </p:attrNameLst>
                                      </p:cBhvr>
                                      <p:to>
                                        <p:strVal val="solid"/>
                                      </p:to>
                                    </p:set>
                                    <p:set>
                                      <p:cBhvr>
                                        <p:cTn id="12" dur="500" fill="hold"/>
                                        <p:tgtEl>
                                          <p:spTgt spid="67"/>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67"/>
                                        </p:tgtEl>
                                        <p:attrNameLst>
                                          <p:attrName>fillcolor</p:attrName>
                                        </p:attrNameLst>
                                      </p:cBhvr>
                                      <p:to>
                                        <a:schemeClr val="accent1"/>
                                      </p:to>
                                    </p:animClr>
                                    <p:set>
                                      <p:cBhvr>
                                        <p:cTn id="15" dur="500" fill="hold"/>
                                        <p:tgtEl>
                                          <p:spTgt spid="67"/>
                                        </p:tgtEl>
                                        <p:attrNameLst>
                                          <p:attrName>fill.type</p:attrName>
                                        </p:attrNameLst>
                                      </p:cBhvr>
                                      <p:to>
                                        <p:strVal val="solid"/>
                                      </p:to>
                                    </p:set>
                                    <p:set>
                                      <p:cBhvr>
                                        <p:cTn id="16" dur="500" fill="hold"/>
                                        <p:tgtEl>
                                          <p:spTgt spid="67"/>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68"/>
                                        </p:tgtEl>
                                        <p:attrNameLst>
                                          <p:attrName>fillcolor</p:attrName>
                                        </p:attrNameLst>
                                      </p:cBhvr>
                                      <p:to>
                                        <a:srgbClr val="009900"/>
                                      </p:to>
                                    </p:animClr>
                                    <p:set>
                                      <p:cBhvr>
                                        <p:cTn id="20" dur="500" fill="hold"/>
                                        <p:tgtEl>
                                          <p:spTgt spid="68"/>
                                        </p:tgtEl>
                                        <p:attrNameLst>
                                          <p:attrName>fill.type</p:attrName>
                                        </p:attrNameLst>
                                      </p:cBhvr>
                                      <p:to>
                                        <p:strVal val="solid"/>
                                      </p:to>
                                    </p:set>
                                    <p:set>
                                      <p:cBhvr>
                                        <p:cTn id="21" dur="500" fill="hold"/>
                                        <p:tgtEl>
                                          <p:spTgt spid="68"/>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68"/>
                                        </p:tgtEl>
                                        <p:attrNameLst>
                                          <p:attrName>fillcolor</p:attrName>
                                        </p:attrNameLst>
                                      </p:cBhvr>
                                      <p:to>
                                        <a:srgbClr val="990000"/>
                                      </p:to>
                                    </p:animClr>
                                    <p:set>
                                      <p:cBhvr>
                                        <p:cTn id="24" dur="500" fill="hold"/>
                                        <p:tgtEl>
                                          <p:spTgt spid="68"/>
                                        </p:tgtEl>
                                        <p:attrNameLst>
                                          <p:attrName>fill.type</p:attrName>
                                        </p:attrNameLst>
                                      </p:cBhvr>
                                      <p:to>
                                        <p:strVal val="solid"/>
                                      </p:to>
                                    </p:set>
                                    <p:set>
                                      <p:cBhvr>
                                        <p:cTn id="25" dur="500" fill="hold"/>
                                        <p:tgtEl>
                                          <p:spTgt spid="68"/>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68"/>
                                        </p:tgtEl>
                                        <p:attrNameLst>
                                          <p:attrName>fillcolor</p:attrName>
                                        </p:attrNameLst>
                                      </p:cBhvr>
                                      <p:to>
                                        <a:schemeClr val="accent1"/>
                                      </p:to>
                                    </p:animClr>
                                    <p:set>
                                      <p:cBhvr>
                                        <p:cTn id="28" dur="500" fill="hold"/>
                                        <p:tgtEl>
                                          <p:spTgt spid="68"/>
                                        </p:tgtEl>
                                        <p:attrNameLst>
                                          <p:attrName>fill.type</p:attrName>
                                        </p:attrNameLst>
                                      </p:cBhvr>
                                      <p:to>
                                        <p:strVal val="solid"/>
                                      </p:to>
                                    </p:set>
                                    <p:set>
                                      <p:cBhvr>
                                        <p:cTn id="29" dur="500" fill="hold"/>
                                        <p:tgtEl>
                                          <p:spTgt spid="6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952445" y="0"/>
            <a:ext cx="6844072" cy="490047"/>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sp>
        <p:nvSpPr>
          <p:cNvPr id="6" name="Объект 5"/>
          <p:cNvSpPr>
            <a:spLocks noGrp="1"/>
          </p:cNvSpPr>
          <p:nvPr>
            <p:ph idx="1"/>
          </p:nvPr>
        </p:nvSpPr>
        <p:spPr>
          <a:xfrm>
            <a:off x="49516" y="4570050"/>
            <a:ext cx="9094483" cy="837324"/>
          </a:xfrm>
        </p:spPr>
        <p:txBody>
          <a:bodyPr>
            <a:normAutofit/>
          </a:bodyPr>
          <a:lstStyle/>
          <a:p>
            <a:pPr marL="0" indent="0" algn="just">
              <a:buNone/>
            </a:pPr>
            <a:r>
              <a:rPr lang="ru-RU" sz="2000" b="1" dirty="0" smtClean="0"/>
              <a:t>4. </a:t>
            </a:r>
            <a:r>
              <a:rPr lang="ru-RU" sz="2000" b="1" dirty="0" smtClean="0">
                <a:solidFill>
                  <a:srgbClr val="002060"/>
                </a:solidFill>
              </a:rPr>
              <a:t>Невозможность </a:t>
            </a:r>
            <a:r>
              <a:rPr lang="ru-RU" sz="2000" b="1" dirty="0">
                <a:solidFill>
                  <a:srgbClr val="002060"/>
                </a:solidFill>
              </a:rPr>
              <a:t>подачи </a:t>
            </a:r>
            <a:r>
              <a:rPr lang="ru-RU" sz="2000" b="1" dirty="0" smtClean="0"/>
              <a:t>или</a:t>
            </a:r>
            <a:r>
              <a:rPr lang="ru-RU" sz="2000" b="1" dirty="0" smtClean="0">
                <a:solidFill>
                  <a:srgbClr val="002060"/>
                </a:solidFill>
              </a:rPr>
              <a:t> </a:t>
            </a:r>
            <a:r>
              <a:rPr lang="ru-RU" sz="2000" b="1" dirty="0">
                <a:solidFill>
                  <a:srgbClr val="002060"/>
                </a:solidFill>
              </a:rPr>
              <a:t>получения </a:t>
            </a:r>
            <a:r>
              <a:rPr lang="ru-RU" sz="2000" b="1" dirty="0"/>
              <a:t>блокировочных сигналов;</a:t>
            </a:r>
          </a:p>
          <a:p>
            <a:pPr marL="0" indent="0" algn="just">
              <a:buNone/>
            </a:pPr>
            <a:endParaRPr lang="ru-RU" sz="2000" b="1"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767067"/>
            <a:ext cx="8784976" cy="2102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049" y="1340278"/>
            <a:ext cx="4203311" cy="210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036339" y="1016232"/>
            <a:ext cx="2664255" cy="369332"/>
          </a:xfrm>
          <a:prstGeom prst="rect">
            <a:avLst/>
          </a:prstGeom>
        </p:spPr>
        <p:txBody>
          <a:bodyPr wrap="none">
            <a:spAutoFit/>
          </a:bodyPr>
          <a:lstStyle/>
          <a:p>
            <a:r>
              <a:rPr lang="ru-RU" b="1" dirty="0"/>
              <a:t>Получение </a:t>
            </a:r>
            <a:r>
              <a:rPr lang="ru-RU" b="1" dirty="0" smtClean="0"/>
              <a:t>согласия (ПС)</a:t>
            </a:r>
            <a:endParaRPr lang="ru-RU" b="1" dirty="0"/>
          </a:p>
        </p:txBody>
      </p:sp>
      <p:sp>
        <p:nvSpPr>
          <p:cNvPr id="9" name="Прямоугольник 8"/>
          <p:cNvSpPr/>
          <p:nvPr/>
        </p:nvSpPr>
        <p:spPr>
          <a:xfrm>
            <a:off x="49517" y="1682597"/>
            <a:ext cx="490035" cy="37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7417894" y="6550223"/>
            <a:ext cx="1941220" cy="307777"/>
          </a:xfrm>
          <a:prstGeom prst="rect">
            <a:avLst/>
          </a:prstGeom>
        </p:spPr>
        <p:txBody>
          <a:bodyPr wrap="square">
            <a:spAutoFit/>
          </a:bodyPr>
          <a:lstStyle/>
          <a:p>
            <a:r>
              <a:rPr lang="ru-RU" sz="1400" dirty="0"/>
              <a:t>(ИДП Прил.№3 </a:t>
            </a:r>
            <a:r>
              <a:rPr lang="ru-RU" sz="1400" dirty="0" smtClean="0"/>
              <a:t>п.19)</a:t>
            </a:r>
            <a:endParaRPr lang="ru-RU" sz="1400" dirty="0"/>
          </a:p>
        </p:txBody>
      </p:sp>
      <p:sp>
        <p:nvSpPr>
          <p:cNvPr id="16" name="Прямоугольник 15"/>
          <p:cNvSpPr/>
          <p:nvPr/>
        </p:nvSpPr>
        <p:spPr>
          <a:xfrm>
            <a:off x="4355976" y="3645024"/>
            <a:ext cx="576064" cy="236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3997641" y="2574466"/>
            <a:ext cx="136815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3413158" y="2192011"/>
            <a:ext cx="1916009" cy="3376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sp>
        <p:nvSpPr>
          <p:cNvPr id="19" name="Прямоугольник 18"/>
          <p:cNvSpPr/>
          <p:nvPr/>
        </p:nvSpPr>
        <p:spPr>
          <a:xfrm>
            <a:off x="3421608" y="1939271"/>
            <a:ext cx="1734906" cy="292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p:cNvPicPr>
            <a:picLocks noChangeAspect="1"/>
          </p:cNvPicPr>
          <p:nvPr/>
        </p:nvPicPr>
        <p:blipFill>
          <a:blip r:embed="rId4"/>
          <a:stretch>
            <a:fillRect/>
          </a:stretch>
        </p:blipFill>
        <p:spPr>
          <a:xfrm>
            <a:off x="-1664386" y="3492611"/>
            <a:ext cx="883997" cy="304826"/>
          </a:xfrm>
          <a:prstGeom prst="rect">
            <a:avLst/>
          </a:prstGeom>
        </p:spPr>
      </p:pic>
      <p:pic>
        <p:nvPicPr>
          <p:cNvPr id="8" name="Рисунок 7"/>
          <p:cNvPicPr>
            <a:picLocks noChangeAspect="1"/>
          </p:cNvPicPr>
          <p:nvPr/>
        </p:nvPicPr>
        <p:blipFill>
          <a:blip r:embed="rId5"/>
          <a:stretch>
            <a:fillRect/>
          </a:stretch>
        </p:blipFill>
        <p:spPr>
          <a:xfrm>
            <a:off x="-828600" y="3416858"/>
            <a:ext cx="1258646" cy="401031"/>
          </a:xfrm>
          <a:prstGeom prst="rect">
            <a:avLst/>
          </a:prstGeom>
        </p:spPr>
      </p:pic>
      <p:sp>
        <p:nvSpPr>
          <p:cNvPr id="22" name="Равнобедренный треугольник 21"/>
          <p:cNvSpPr/>
          <p:nvPr/>
        </p:nvSpPr>
        <p:spPr>
          <a:xfrm>
            <a:off x="6228184" y="3684507"/>
            <a:ext cx="342241" cy="3211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6"/>
          <a:stretch>
            <a:fillRect/>
          </a:stretch>
        </p:blipFill>
        <p:spPr>
          <a:xfrm>
            <a:off x="6166132" y="3535454"/>
            <a:ext cx="432854" cy="493819"/>
          </a:xfrm>
          <a:prstGeom prst="rect">
            <a:avLst/>
          </a:prstGeom>
        </p:spPr>
      </p:pic>
      <p:sp>
        <p:nvSpPr>
          <p:cNvPr id="29" name="Блок-схема: узел 28"/>
          <p:cNvSpPr/>
          <p:nvPr/>
        </p:nvSpPr>
        <p:spPr>
          <a:xfrm>
            <a:off x="2172593"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1503289"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1937009" y="3063572"/>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1739709" y="3061695"/>
            <a:ext cx="216024" cy="236580"/>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09979" y="3195949"/>
            <a:ext cx="737702" cy="307777"/>
          </a:xfrm>
          <a:prstGeom prst="rect">
            <a:avLst/>
          </a:prstGeom>
        </p:spPr>
        <p:txBody>
          <a:bodyPr wrap="none">
            <a:spAutoFit/>
          </a:bodyPr>
          <a:lstStyle/>
          <a:p>
            <a:r>
              <a:rPr lang="ru-RU" sz="1400" b="1" dirty="0" smtClean="0"/>
              <a:t>№2731</a:t>
            </a:r>
            <a:endParaRPr lang="ru-RU" sz="1400" b="1" dirty="0"/>
          </a:p>
        </p:txBody>
      </p:sp>
      <p:sp>
        <p:nvSpPr>
          <p:cNvPr id="34" name="Блок-схема: узел 33"/>
          <p:cNvSpPr/>
          <p:nvPr/>
        </p:nvSpPr>
        <p:spPr>
          <a:xfrm>
            <a:off x="1462289"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узел 34"/>
          <p:cNvSpPr/>
          <p:nvPr/>
        </p:nvSpPr>
        <p:spPr>
          <a:xfrm>
            <a:off x="1952445"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узел 35"/>
          <p:cNvSpPr/>
          <p:nvPr/>
        </p:nvSpPr>
        <p:spPr>
          <a:xfrm>
            <a:off x="2200937"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917214" y="3154875"/>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631826" y="3159926"/>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640212" y="351403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917214" y="351372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3193995" y="318582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2924740" y="3185822"/>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6034091" y="3505743"/>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5785956" y="351034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7635876" y="2799712"/>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7884368" y="279971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8339211" y="318582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8066953" y="319614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8340535" y="353545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8066953" y="352704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роцесс 9"/>
          <p:cNvSpPr/>
          <p:nvPr/>
        </p:nvSpPr>
        <p:spPr>
          <a:xfrm>
            <a:off x="179512" y="3185821"/>
            <a:ext cx="250534" cy="231037"/>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58513" y="3137028"/>
            <a:ext cx="389850" cy="307777"/>
          </a:xfrm>
          <a:prstGeom prst="rect">
            <a:avLst/>
          </a:prstGeom>
        </p:spPr>
        <p:txBody>
          <a:bodyPr wrap="none">
            <a:spAutoFit/>
          </a:bodyPr>
          <a:lstStyle/>
          <a:p>
            <a:r>
              <a:rPr lang="ru-RU" sz="1400" b="1" dirty="0"/>
              <a:t>Н2</a:t>
            </a:r>
          </a:p>
        </p:txBody>
      </p:sp>
      <p:sp>
        <p:nvSpPr>
          <p:cNvPr id="12" name="Прямоугольник 11"/>
          <p:cNvSpPr/>
          <p:nvPr/>
        </p:nvSpPr>
        <p:spPr>
          <a:xfrm>
            <a:off x="8184296" y="2807184"/>
            <a:ext cx="378630" cy="307777"/>
          </a:xfrm>
          <a:prstGeom prst="rect">
            <a:avLst/>
          </a:prstGeom>
        </p:spPr>
        <p:txBody>
          <a:bodyPr wrap="none">
            <a:spAutoFit/>
          </a:bodyPr>
          <a:lstStyle/>
          <a:p>
            <a:r>
              <a:rPr lang="ru-RU" sz="1400" b="1" dirty="0" smtClean="0"/>
              <a:t>Ч2</a:t>
            </a:r>
            <a:endParaRPr lang="ru-RU" sz="1400" b="1" dirty="0"/>
          </a:p>
        </p:txBody>
      </p:sp>
      <p:sp>
        <p:nvSpPr>
          <p:cNvPr id="25" name="Блок-схема: процесс 24"/>
          <p:cNvSpPr/>
          <p:nvPr/>
        </p:nvSpPr>
        <p:spPr>
          <a:xfrm>
            <a:off x="7234315" y="2768540"/>
            <a:ext cx="367158" cy="32432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8620739" y="3162923"/>
            <a:ext cx="378630" cy="307777"/>
          </a:xfrm>
          <a:prstGeom prst="rect">
            <a:avLst/>
          </a:prstGeom>
        </p:spPr>
        <p:txBody>
          <a:bodyPr wrap="none">
            <a:spAutoFit/>
          </a:bodyPr>
          <a:lstStyle/>
          <a:p>
            <a:r>
              <a:rPr lang="ru-RU" sz="1400" b="1" dirty="0" smtClean="0"/>
              <a:t>Ч1</a:t>
            </a:r>
            <a:endParaRPr lang="ru-RU" sz="1400" b="1" dirty="0"/>
          </a:p>
        </p:txBody>
      </p:sp>
      <p:sp>
        <p:nvSpPr>
          <p:cNvPr id="27" name="Блок-схема: процесс 26"/>
          <p:cNvSpPr/>
          <p:nvPr/>
        </p:nvSpPr>
        <p:spPr>
          <a:xfrm>
            <a:off x="7794695" y="3195949"/>
            <a:ext cx="228174" cy="22090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8" name="Рисунок 57"/>
          <p:cNvPicPr>
            <a:picLocks noChangeAspect="1"/>
          </p:cNvPicPr>
          <p:nvPr/>
        </p:nvPicPr>
        <p:blipFill rotWithShape="1">
          <a:blip r:embed="rId7"/>
          <a:srcRect l="8313" t="9952" b="26485"/>
          <a:stretch/>
        </p:blipFill>
        <p:spPr>
          <a:xfrm rot="10800000">
            <a:off x="498503" y="3867829"/>
            <a:ext cx="950253" cy="288032"/>
          </a:xfrm>
          <a:prstGeom prst="rect">
            <a:avLst/>
          </a:prstGeom>
        </p:spPr>
      </p:pic>
      <p:sp>
        <p:nvSpPr>
          <p:cNvPr id="56" name="Прямоугольник 55"/>
          <p:cNvSpPr/>
          <p:nvPr/>
        </p:nvSpPr>
        <p:spPr>
          <a:xfrm>
            <a:off x="293079" y="3844755"/>
            <a:ext cx="389850" cy="307777"/>
          </a:xfrm>
          <a:prstGeom prst="rect">
            <a:avLst/>
          </a:prstGeom>
        </p:spPr>
        <p:txBody>
          <a:bodyPr wrap="none">
            <a:spAutoFit/>
          </a:bodyPr>
          <a:lstStyle/>
          <a:p>
            <a:r>
              <a:rPr lang="ru-RU" sz="1400" b="1" dirty="0" smtClean="0"/>
              <a:t>Н3</a:t>
            </a:r>
            <a:endParaRPr lang="ru-RU" sz="1400" b="1" dirty="0"/>
          </a:p>
        </p:txBody>
      </p:sp>
      <p:sp>
        <p:nvSpPr>
          <p:cNvPr id="57" name="Блок-схема: процесс 56"/>
          <p:cNvSpPr/>
          <p:nvPr/>
        </p:nvSpPr>
        <p:spPr>
          <a:xfrm>
            <a:off x="1194216" y="3534364"/>
            <a:ext cx="230440" cy="24799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849309" y="387325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1126311" y="387334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6731027" y="3617373"/>
            <a:ext cx="937459" cy="250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6667906" y="36166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6955165" y="36116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7218470" y="36245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7505971" y="361974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2" name="Рисунок 31"/>
          <p:cNvPicPr>
            <a:picLocks noChangeAspect="1"/>
          </p:cNvPicPr>
          <p:nvPr/>
        </p:nvPicPr>
        <p:blipFill rotWithShape="1">
          <a:blip r:embed="rId8"/>
          <a:srcRect l="3243" t="21651" r="56152" b="39500"/>
          <a:stretch/>
        </p:blipFill>
        <p:spPr>
          <a:xfrm>
            <a:off x="227723" y="920429"/>
            <a:ext cx="1709286" cy="1788491"/>
          </a:xfrm>
          <a:prstGeom prst="rect">
            <a:avLst/>
          </a:prstGeom>
        </p:spPr>
      </p:pic>
      <p:pic>
        <p:nvPicPr>
          <p:cNvPr id="33" name="Рисунок 32"/>
          <p:cNvPicPr>
            <a:picLocks noChangeAspect="1"/>
          </p:cNvPicPr>
          <p:nvPr/>
        </p:nvPicPr>
        <p:blipFill rotWithShape="1">
          <a:blip r:embed="rId9"/>
          <a:srcRect l="57382" r="3247"/>
          <a:stretch/>
        </p:blipFill>
        <p:spPr>
          <a:xfrm>
            <a:off x="7349909" y="941085"/>
            <a:ext cx="1635578" cy="1792046"/>
          </a:xfrm>
          <a:prstGeom prst="rect">
            <a:avLst/>
          </a:prstGeom>
        </p:spPr>
      </p:pic>
      <p:sp>
        <p:nvSpPr>
          <p:cNvPr id="67" name="Прямоугольник 66"/>
          <p:cNvSpPr/>
          <p:nvPr/>
        </p:nvSpPr>
        <p:spPr>
          <a:xfrm>
            <a:off x="325392" y="405837"/>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68" name="Прямоугольник 67"/>
          <p:cNvSpPr/>
          <p:nvPr/>
        </p:nvSpPr>
        <p:spPr>
          <a:xfrm>
            <a:off x="7437041" y="417376"/>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pic>
        <p:nvPicPr>
          <p:cNvPr id="71"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37009" y="1841417"/>
            <a:ext cx="3831432" cy="224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 name="Прямоугольник 72"/>
          <p:cNvSpPr/>
          <p:nvPr/>
        </p:nvSpPr>
        <p:spPr>
          <a:xfrm>
            <a:off x="3023633" y="1535800"/>
            <a:ext cx="2514535" cy="369332"/>
          </a:xfrm>
          <a:prstGeom prst="rect">
            <a:avLst/>
          </a:prstGeom>
        </p:spPr>
        <p:txBody>
          <a:bodyPr wrap="none">
            <a:spAutoFit/>
          </a:bodyPr>
          <a:lstStyle/>
          <a:p>
            <a:r>
              <a:rPr lang="ru-RU" b="1" dirty="0"/>
              <a:t>Запрос на </a:t>
            </a:r>
            <a:r>
              <a:rPr lang="ru-RU" b="1" dirty="0" smtClean="0"/>
              <a:t>отправление</a:t>
            </a:r>
            <a:endParaRPr lang="ru-RU" b="1" dirty="0"/>
          </a:p>
        </p:txBody>
      </p:sp>
      <p:cxnSp>
        <p:nvCxnSpPr>
          <p:cNvPr id="69" name="Прямая соединительная линия 68"/>
          <p:cNvCxnSpPr/>
          <p:nvPr/>
        </p:nvCxnSpPr>
        <p:spPr>
          <a:xfrm>
            <a:off x="5658317" y="1623262"/>
            <a:ext cx="452378" cy="66805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Прямая соединительная линия 65"/>
          <p:cNvCxnSpPr/>
          <p:nvPr/>
        </p:nvCxnSpPr>
        <p:spPr>
          <a:xfrm flipH="1">
            <a:off x="5646299" y="1601245"/>
            <a:ext cx="524386" cy="66805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2" name="Прямая соединительная линия 71"/>
          <p:cNvCxnSpPr/>
          <p:nvPr/>
        </p:nvCxnSpPr>
        <p:spPr>
          <a:xfrm flipH="1">
            <a:off x="2452536" y="1105111"/>
            <a:ext cx="524386" cy="66805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4" name="Прямая соединительная линия 73"/>
          <p:cNvCxnSpPr/>
          <p:nvPr/>
        </p:nvCxnSpPr>
        <p:spPr>
          <a:xfrm>
            <a:off x="2511265" y="1088886"/>
            <a:ext cx="452378" cy="668052"/>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 name="Прямая со стрелкой 2"/>
          <p:cNvCxnSpPr>
            <a:stCxn id="71" idx="3"/>
          </p:cNvCxnSpPr>
          <p:nvPr/>
        </p:nvCxnSpPr>
        <p:spPr>
          <a:xfrm flipV="1">
            <a:off x="5768441" y="1939526"/>
            <a:ext cx="1240783" cy="14240"/>
          </a:xfrm>
          <a:prstGeom prst="straightConnector1">
            <a:avLst/>
          </a:prstGeom>
          <a:ln w="5715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 name="Прямая со стрелкой 12"/>
          <p:cNvCxnSpPr>
            <a:stCxn id="5125" idx="1"/>
          </p:cNvCxnSpPr>
          <p:nvPr/>
        </p:nvCxnSpPr>
        <p:spPr>
          <a:xfrm flipH="1">
            <a:off x="1952445" y="1445593"/>
            <a:ext cx="890604" cy="5943"/>
          </a:xfrm>
          <a:prstGeom prst="straightConnector1">
            <a:avLst/>
          </a:prstGeom>
          <a:ln w="57150">
            <a:solidFill>
              <a:srgbClr val="C00000"/>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28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67"/>
                                        </p:tgtEl>
                                        <p:attrNameLst>
                                          <p:attrName>fillcolor</p:attrName>
                                        </p:attrNameLst>
                                      </p:cBhvr>
                                      <p:to>
                                        <a:srgbClr val="009900"/>
                                      </p:to>
                                    </p:animClr>
                                    <p:set>
                                      <p:cBhvr>
                                        <p:cTn id="7" dur="500" fill="hold"/>
                                        <p:tgtEl>
                                          <p:spTgt spid="67"/>
                                        </p:tgtEl>
                                        <p:attrNameLst>
                                          <p:attrName>fill.type</p:attrName>
                                        </p:attrNameLst>
                                      </p:cBhvr>
                                      <p:to>
                                        <p:strVal val="solid"/>
                                      </p:to>
                                    </p:set>
                                    <p:set>
                                      <p:cBhvr>
                                        <p:cTn id="8" dur="500" fill="hold"/>
                                        <p:tgtEl>
                                          <p:spTgt spid="67"/>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67"/>
                                        </p:tgtEl>
                                        <p:attrNameLst>
                                          <p:attrName>fillcolor</p:attrName>
                                        </p:attrNameLst>
                                      </p:cBhvr>
                                      <p:to>
                                        <a:srgbClr val="990000"/>
                                      </p:to>
                                    </p:animClr>
                                    <p:set>
                                      <p:cBhvr>
                                        <p:cTn id="11" dur="500" fill="hold"/>
                                        <p:tgtEl>
                                          <p:spTgt spid="67"/>
                                        </p:tgtEl>
                                        <p:attrNameLst>
                                          <p:attrName>fill.type</p:attrName>
                                        </p:attrNameLst>
                                      </p:cBhvr>
                                      <p:to>
                                        <p:strVal val="solid"/>
                                      </p:to>
                                    </p:set>
                                    <p:set>
                                      <p:cBhvr>
                                        <p:cTn id="12" dur="500" fill="hold"/>
                                        <p:tgtEl>
                                          <p:spTgt spid="67"/>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67"/>
                                        </p:tgtEl>
                                        <p:attrNameLst>
                                          <p:attrName>fillcolor</p:attrName>
                                        </p:attrNameLst>
                                      </p:cBhvr>
                                      <p:to>
                                        <a:schemeClr val="accent1"/>
                                      </p:to>
                                    </p:animClr>
                                    <p:set>
                                      <p:cBhvr>
                                        <p:cTn id="15" dur="500" fill="hold"/>
                                        <p:tgtEl>
                                          <p:spTgt spid="67"/>
                                        </p:tgtEl>
                                        <p:attrNameLst>
                                          <p:attrName>fill.type</p:attrName>
                                        </p:attrNameLst>
                                      </p:cBhvr>
                                      <p:to>
                                        <p:strVal val="solid"/>
                                      </p:to>
                                    </p:set>
                                    <p:set>
                                      <p:cBhvr>
                                        <p:cTn id="16" dur="500" fill="hold"/>
                                        <p:tgtEl>
                                          <p:spTgt spid="67"/>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68"/>
                                        </p:tgtEl>
                                        <p:attrNameLst>
                                          <p:attrName>fillcolor</p:attrName>
                                        </p:attrNameLst>
                                      </p:cBhvr>
                                      <p:to>
                                        <a:srgbClr val="009900"/>
                                      </p:to>
                                    </p:animClr>
                                    <p:set>
                                      <p:cBhvr>
                                        <p:cTn id="20" dur="500" fill="hold"/>
                                        <p:tgtEl>
                                          <p:spTgt spid="68"/>
                                        </p:tgtEl>
                                        <p:attrNameLst>
                                          <p:attrName>fill.type</p:attrName>
                                        </p:attrNameLst>
                                      </p:cBhvr>
                                      <p:to>
                                        <p:strVal val="solid"/>
                                      </p:to>
                                    </p:set>
                                    <p:set>
                                      <p:cBhvr>
                                        <p:cTn id="21" dur="500" fill="hold"/>
                                        <p:tgtEl>
                                          <p:spTgt spid="68"/>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68"/>
                                        </p:tgtEl>
                                        <p:attrNameLst>
                                          <p:attrName>fillcolor</p:attrName>
                                        </p:attrNameLst>
                                      </p:cBhvr>
                                      <p:to>
                                        <a:srgbClr val="990000"/>
                                      </p:to>
                                    </p:animClr>
                                    <p:set>
                                      <p:cBhvr>
                                        <p:cTn id="24" dur="500" fill="hold"/>
                                        <p:tgtEl>
                                          <p:spTgt spid="68"/>
                                        </p:tgtEl>
                                        <p:attrNameLst>
                                          <p:attrName>fill.type</p:attrName>
                                        </p:attrNameLst>
                                      </p:cBhvr>
                                      <p:to>
                                        <p:strVal val="solid"/>
                                      </p:to>
                                    </p:set>
                                    <p:set>
                                      <p:cBhvr>
                                        <p:cTn id="25" dur="500" fill="hold"/>
                                        <p:tgtEl>
                                          <p:spTgt spid="68"/>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68"/>
                                        </p:tgtEl>
                                        <p:attrNameLst>
                                          <p:attrName>fillcolor</p:attrName>
                                        </p:attrNameLst>
                                      </p:cBhvr>
                                      <p:to>
                                        <a:schemeClr val="accent1"/>
                                      </p:to>
                                    </p:animClr>
                                    <p:set>
                                      <p:cBhvr>
                                        <p:cTn id="28" dur="500" fill="hold"/>
                                        <p:tgtEl>
                                          <p:spTgt spid="68"/>
                                        </p:tgtEl>
                                        <p:attrNameLst>
                                          <p:attrName>fill.type</p:attrName>
                                        </p:attrNameLst>
                                      </p:cBhvr>
                                      <p:to>
                                        <p:strVal val="solid"/>
                                      </p:to>
                                    </p:set>
                                    <p:set>
                                      <p:cBhvr>
                                        <p:cTn id="29" dur="500" fill="hold"/>
                                        <p:tgtEl>
                                          <p:spTgt spid="6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7776" y="70520"/>
            <a:ext cx="7123040" cy="330171"/>
          </a:xfrm>
        </p:spPr>
        <p:txBody>
          <a:bodyPr>
            <a:noAutofit/>
          </a:bodyPr>
          <a:lstStyle/>
          <a:p>
            <a:r>
              <a:rPr lang="ru-RU" sz="2000" b="1" dirty="0">
                <a:solidFill>
                  <a:srgbClr val="C00000"/>
                </a:solidFill>
                <a:latin typeface="+mn-lt"/>
              </a:rPr>
              <a:t>Движение поездов при полуавтоблокировке</a:t>
            </a:r>
          </a:p>
        </p:txBody>
      </p:sp>
      <p:sp>
        <p:nvSpPr>
          <p:cNvPr id="3" name="Объект 2"/>
          <p:cNvSpPr>
            <a:spLocks noGrp="1"/>
          </p:cNvSpPr>
          <p:nvPr>
            <p:ph idx="1"/>
          </p:nvPr>
        </p:nvSpPr>
        <p:spPr>
          <a:xfrm>
            <a:off x="30471" y="5882618"/>
            <a:ext cx="9113529" cy="784729"/>
          </a:xfrm>
        </p:spPr>
        <p:txBody>
          <a:bodyPr>
            <a:normAutofit/>
          </a:bodyPr>
          <a:lstStyle/>
          <a:p>
            <a:pPr marL="0" indent="0" algn="just">
              <a:buNone/>
            </a:pPr>
            <a:r>
              <a:rPr lang="ru-RU" sz="2000" b="1" dirty="0" smtClean="0"/>
              <a:t>5. </a:t>
            </a:r>
            <a:r>
              <a:rPr lang="ru-RU" sz="2000" b="1" dirty="0" smtClean="0">
                <a:solidFill>
                  <a:srgbClr val="002060"/>
                </a:solidFill>
              </a:rPr>
              <a:t>Отсутствие </a:t>
            </a:r>
            <a:r>
              <a:rPr lang="ru-RU" sz="2000" b="1" dirty="0">
                <a:solidFill>
                  <a:srgbClr val="002060"/>
                </a:solidFill>
              </a:rPr>
              <a:t>пломб на аппарате управления </a:t>
            </a:r>
            <a:r>
              <a:rPr lang="ru-RU" sz="2000" b="1" dirty="0"/>
              <a:t>(за исключением пломб на педальной замычке или вспомогательной кнопке).</a:t>
            </a:r>
          </a:p>
        </p:txBody>
      </p:sp>
      <p:pic>
        <p:nvPicPr>
          <p:cNvPr id="6" name="Рисунок 5"/>
          <p:cNvPicPr>
            <a:picLocks noChangeAspect="1"/>
          </p:cNvPicPr>
          <p:nvPr/>
        </p:nvPicPr>
        <p:blipFill>
          <a:blip r:embed="rId2"/>
          <a:stretch>
            <a:fillRect/>
          </a:stretch>
        </p:blipFill>
        <p:spPr>
          <a:xfrm>
            <a:off x="4716016" y="4221088"/>
            <a:ext cx="719390" cy="636791"/>
          </a:xfrm>
          <a:prstGeom prst="rect">
            <a:avLst/>
          </a:prstGeom>
        </p:spPr>
      </p:pic>
      <p:pic>
        <p:nvPicPr>
          <p:cNvPr id="7" name="Рисунок 6"/>
          <p:cNvPicPr>
            <a:picLocks noChangeAspect="1"/>
          </p:cNvPicPr>
          <p:nvPr/>
        </p:nvPicPr>
        <p:blipFill>
          <a:blip r:embed="rId2"/>
          <a:stretch>
            <a:fillRect/>
          </a:stretch>
        </p:blipFill>
        <p:spPr>
          <a:xfrm>
            <a:off x="3767980" y="1951218"/>
            <a:ext cx="1307731" cy="976471"/>
          </a:xfrm>
          <a:prstGeom prst="rect">
            <a:avLst/>
          </a:prstGeom>
        </p:spPr>
      </p:pic>
      <p:pic>
        <p:nvPicPr>
          <p:cNvPr id="17" name="Рисунок 16"/>
          <p:cNvPicPr>
            <a:picLocks noChangeAspect="1"/>
          </p:cNvPicPr>
          <p:nvPr/>
        </p:nvPicPr>
        <p:blipFill>
          <a:blip r:embed="rId3"/>
          <a:stretch>
            <a:fillRect/>
          </a:stretch>
        </p:blipFill>
        <p:spPr>
          <a:xfrm>
            <a:off x="5652945" y="4149080"/>
            <a:ext cx="719390" cy="640135"/>
          </a:xfrm>
          <a:prstGeom prst="rect">
            <a:avLst/>
          </a:prstGeom>
        </p:spPr>
      </p:pic>
      <p:pic>
        <p:nvPicPr>
          <p:cNvPr id="18" name="Рисунок 17"/>
          <p:cNvPicPr>
            <a:picLocks noChangeAspect="1"/>
          </p:cNvPicPr>
          <p:nvPr/>
        </p:nvPicPr>
        <p:blipFill>
          <a:blip r:embed="rId3"/>
          <a:stretch>
            <a:fillRect/>
          </a:stretch>
        </p:blipFill>
        <p:spPr>
          <a:xfrm>
            <a:off x="3075607" y="1781804"/>
            <a:ext cx="719390" cy="640135"/>
          </a:xfrm>
          <a:prstGeom prst="rect">
            <a:avLst/>
          </a:prstGeom>
        </p:spPr>
      </p:pic>
      <p:pic>
        <p:nvPicPr>
          <p:cNvPr id="15" name="Рисунок 14"/>
          <p:cNvPicPr>
            <a:picLocks noChangeAspect="1"/>
          </p:cNvPicPr>
          <p:nvPr/>
        </p:nvPicPr>
        <p:blipFill>
          <a:blip r:embed="rId3"/>
          <a:stretch>
            <a:fillRect/>
          </a:stretch>
        </p:blipFill>
        <p:spPr>
          <a:xfrm>
            <a:off x="4992673" y="2321934"/>
            <a:ext cx="45719" cy="640135"/>
          </a:xfrm>
          <a:prstGeom prst="rect">
            <a:avLst/>
          </a:prstGeom>
        </p:spPr>
      </p:pic>
      <p:pic>
        <p:nvPicPr>
          <p:cNvPr id="37" name="Рисунок 36"/>
          <p:cNvPicPr>
            <a:picLocks noChangeAspect="1"/>
          </p:cNvPicPr>
          <p:nvPr/>
        </p:nvPicPr>
        <p:blipFill>
          <a:blip r:embed="rId4"/>
          <a:stretch>
            <a:fillRect/>
          </a:stretch>
        </p:blipFill>
        <p:spPr>
          <a:xfrm>
            <a:off x="7740352" y="2050681"/>
            <a:ext cx="1310754" cy="437066"/>
          </a:xfrm>
          <a:prstGeom prst="rect">
            <a:avLst/>
          </a:prstGeom>
        </p:spPr>
      </p:pic>
      <p:pic>
        <p:nvPicPr>
          <p:cNvPr id="9" name="Рисунок 8"/>
          <p:cNvPicPr>
            <a:picLocks noChangeAspect="1"/>
          </p:cNvPicPr>
          <p:nvPr/>
        </p:nvPicPr>
        <p:blipFill rotWithShape="1">
          <a:blip r:embed="rId5"/>
          <a:srcRect t="8000" r="23226" b="8000"/>
          <a:stretch/>
        </p:blipFill>
        <p:spPr>
          <a:xfrm>
            <a:off x="251520" y="400690"/>
            <a:ext cx="8424935" cy="5332565"/>
          </a:xfrm>
          <a:prstGeom prst="rect">
            <a:avLst/>
          </a:prstGeom>
        </p:spPr>
      </p:pic>
      <p:sp>
        <p:nvSpPr>
          <p:cNvPr id="11" name="Прямоугольник 10"/>
          <p:cNvSpPr/>
          <p:nvPr/>
        </p:nvSpPr>
        <p:spPr>
          <a:xfrm>
            <a:off x="7316678" y="6568001"/>
            <a:ext cx="1856709" cy="307777"/>
          </a:xfrm>
          <a:prstGeom prst="rect">
            <a:avLst/>
          </a:prstGeom>
        </p:spPr>
        <p:txBody>
          <a:bodyPr wrap="square">
            <a:spAutoFit/>
          </a:bodyPr>
          <a:lstStyle/>
          <a:p>
            <a:r>
              <a:rPr lang="ru-RU" sz="1400" dirty="0"/>
              <a:t>(ИДП Прил.№3 </a:t>
            </a:r>
            <a:r>
              <a:rPr lang="ru-RU" sz="1400" dirty="0" smtClean="0"/>
              <a:t>п.19)</a:t>
            </a:r>
            <a:endParaRPr lang="ru-RU" sz="1400" dirty="0"/>
          </a:p>
        </p:txBody>
      </p:sp>
    </p:spTree>
    <p:extLst>
      <p:ext uri="{BB962C8B-B14F-4D97-AF65-F5344CB8AC3E}">
        <p14:creationId xmlns:p14="http://schemas.microsoft.com/office/powerpoint/2010/main" val="16777074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Прямоугольник 58"/>
          <p:cNvSpPr/>
          <p:nvPr/>
        </p:nvSpPr>
        <p:spPr>
          <a:xfrm>
            <a:off x="81834" y="5917330"/>
            <a:ext cx="9019321" cy="584775"/>
          </a:xfrm>
          <a:prstGeom prst="rect">
            <a:avLst/>
          </a:prstGeom>
          <a:solidFill>
            <a:schemeClr val="bg1"/>
          </a:solidFill>
          <a:ln>
            <a:solidFill>
              <a:schemeClr val="accent4">
                <a:lumMod val="50000"/>
              </a:schemeClr>
            </a:solidFill>
          </a:ln>
        </p:spPr>
        <p:txBody>
          <a:bodyPr wrap="square">
            <a:spAutoFit/>
          </a:bodyPr>
          <a:lstStyle/>
          <a:p>
            <a:r>
              <a:rPr lang="ru-RU" sz="1600" b="1" i="1" dirty="0" smtClean="0"/>
              <a:t>ДСП ст. А,Б Приказ №7 от 21.01.21г. отменяется </a:t>
            </a:r>
            <a:r>
              <a:rPr lang="ru-RU" sz="1600" b="1" i="1" dirty="0"/>
              <a:t>с </a:t>
            </a:r>
            <a:r>
              <a:rPr lang="ru-RU" sz="1600" b="1" i="1" dirty="0" smtClean="0"/>
              <a:t>10 ч 00 мин движение </a:t>
            </a:r>
            <a:r>
              <a:rPr lang="ru-RU" sz="1600" b="1" i="1" dirty="0"/>
              <a:t>поездов на перегоне </a:t>
            </a:r>
            <a:r>
              <a:rPr lang="ru-RU" sz="1600" b="1" i="1" dirty="0" smtClean="0"/>
              <a:t>А-Б восстанавливается </a:t>
            </a:r>
            <a:r>
              <a:rPr lang="ru-RU" sz="1600" b="1" i="1" dirty="0"/>
              <a:t>по </a:t>
            </a:r>
            <a:r>
              <a:rPr lang="ru-RU" sz="1600" b="1" i="1" dirty="0" smtClean="0"/>
              <a:t>полуавтоблокировке. Перегон А-Б от </a:t>
            </a:r>
            <a:r>
              <a:rPr lang="ru-RU" sz="1600" b="1" i="1" dirty="0"/>
              <a:t>поездов свободен</a:t>
            </a:r>
            <a:r>
              <a:rPr lang="ru-RU" sz="1600" b="1" i="1" dirty="0" smtClean="0"/>
              <a:t>.     </a:t>
            </a:r>
            <a:r>
              <a:rPr lang="ru-RU" sz="1600" b="1" i="1" dirty="0"/>
              <a:t>ДНЦ </a:t>
            </a:r>
            <a:r>
              <a:rPr lang="ru-RU" sz="1600" b="1" i="1" dirty="0" smtClean="0"/>
              <a:t>Петров</a:t>
            </a:r>
            <a:endParaRPr lang="ru-RU" sz="1600" b="1" i="1" dirty="0"/>
          </a:p>
        </p:txBody>
      </p:sp>
      <p:sp>
        <p:nvSpPr>
          <p:cNvPr id="5" name="Заголовок 4"/>
          <p:cNvSpPr>
            <a:spLocks noGrp="1"/>
          </p:cNvSpPr>
          <p:nvPr>
            <p:ph type="title"/>
          </p:nvPr>
        </p:nvSpPr>
        <p:spPr>
          <a:xfrm>
            <a:off x="1937009" y="0"/>
            <a:ext cx="6859508" cy="490047"/>
          </a:xfrm>
        </p:spPr>
        <p:txBody>
          <a:bodyPr>
            <a:noAutofit/>
          </a:body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44797"/>
          <a:stretch/>
        </p:blipFill>
        <p:spPr bwMode="auto">
          <a:xfrm>
            <a:off x="179512" y="2708920"/>
            <a:ext cx="8784976" cy="1160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Прямоугольник 8"/>
          <p:cNvSpPr/>
          <p:nvPr/>
        </p:nvSpPr>
        <p:spPr>
          <a:xfrm>
            <a:off x="49517" y="1682597"/>
            <a:ext cx="490035" cy="3782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7348763" y="6550223"/>
            <a:ext cx="1941220" cy="307777"/>
          </a:xfrm>
          <a:prstGeom prst="rect">
            <a:avLst/>
          </a:prstGeom>
        </p:spPr>
        <p:txBody>
          <a:bodyPr wrap="square">
            <a:spAutoFit/>
          </a:bodyPr>
          <a:lstStyle/>
          <a:p>
            <a:r>
              <a:rPr lang="ru-RU" sz="1400" dirty="0"/>
              <a:t>(ИДП Прил.№3 </a:t>
            </a:r>
            <a:r>
              <a:rPr lang="ru-RU" sz="1400" dirty="0" smtClean="0"/>
              <a:t>п.21)</a:t>
            </a:r>
            <a:endParaRPr lang="ru-RU" sz="1400" dirty="0"/>
          </a:p>
        </p:txBody>
      </p:sp>
      <p:sp>
        <p:nvSpPr>
          <p:cNvPr id="16" name="Прямоугольник 15"/>
          <p:cNvSpPr/>
          <p:nvPr/>
        </p:nvSpPr>
        <p:spPr>
          <a:xfrm>
            <a:off x="4355976" y="3645024"/>
            <a:ext cx="576064" cy="236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Прямоугольник 16"/>
          <p:cNvSpPr/>
          <p:nvPr/>
        </p:nvSpPr>
        <p:spPr>
          <a:xfrm>
            <a:off x="3997641" y="2574466"/>
            <a:ext cx="1368152"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3421608" y="1939271"/>
            <a:ext cx="1734906" cy="2925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1" name="Рисунок 20"/>
          <p:cNvPicPr>
            <a:picLocks noChangeAspect="1"/>
          </p:cNvPicPr>
          <p:nvPr/>
        </p:nvPicPr>
        <p:blipFill>
          <a:blip r:embed="rId3"/>
          <a:stretch>
            <a:fillRect/>
          </a:stretch>
        </p:blipFill>
        <p:spPr>
          <a:xfrm>
            <a:off x="-1650939" y="3492611"/>
            <a:ext cx="883997" cy="304826"/>
          </a:xfrm>
          <a:prstGeom prst="rect">
            <a:avLst/>
          </a:prstGeom>
        </p:spPr>
      </p:pic>
      <p:pic>
        <p:nvPicPr>
          <p:cNvPr id="8" name="Рисунок 7"/>
          <p:cNvPicPr>
            <a:picLocks noChangeAspect="1"/>
          </p:cNvPicPr>
          <p:nvPr/>
        </p:nvPicPr>
        <p:blipFill>
          <a:blip r:embed="rId4"/>
          <a:stretch>
            <a:fillRect/>
          </a:stretch>
        </p:blipFill>
        <p:spPr>
          <a:xfrm>
            <a:off x="-815153" y="3416858"/>
            <a:ext cx="1258646" cy="401031"/>
          </a:xfrm>
          <a:prstGeom prst="rect">
            <a:avLst/>
          </a:prstGeom>
        </p:spPr>
      </p:pic>
      <p:sp>
        <p:nvSpPr>
          <p:cNvPr id="22" name="Равнобедренный треугольник 21"/>
          <p:cNvSpPr/>
          <p:nvPr/>
        </p:nvSpPr>
        <p:spPr>
          <a:xfrm>
            <a:off x="6228184" y="3684507"/>
            <a:ext cx="342241" cy="32117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3" name="Рисунок 22"/>
          <p:cNvPicPr>
            <a:picLocks noChangeAspect="1"/>
          </p:cNvPicPr>
          <p:nvPr/>
        </p:nvPicPr>
        <p:blipFill>
          <a:blip r:embed="rId5"/>
          <a:stretch>
            <a:fillRect/>
          </a:stretch>
        </p:blipFill>
        <p:spPr>
          <a:xfrm>
            <a:off x="6166132" y="3535454"/>
            <a:ext cx="432854" cy="493819"/>
          </a:xfrm>
          <a:prstGeom prst="rect">
            <a:avLst/>
          </a:prstGeom>
        </p:spPr>
      </p:pic>
      <p:sp>
        <p:nvSpPr>
          <p:cNvPr id="29" name="Блок-схема: узел 28"/>
          <p:cNvSpPr/>
          <p:nvPr/>
        </p:nvSpPr>
        <p:spPr>
          <a:xfrm>
            <a:off x="2172593"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 name="Блок-схема: узел 29"/>
          <p:cNvSpPr/>
          <p:nvPr/>
        </p:nvSpPr>
        <p:spPr>
          <a:xfrm>
            <a:off x="1503289" y="3062446"/>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1" name="Блок-схема: узел 30"/>
          <p:cNvSpPr/>
          <p:nvPr/>
        </p:nvSpPr>
        <p:spPr>
          <a:xfrm>
            <a:off x="1937009" y="3063572"/>
            <a:ext cx="235584" cy="228472"/>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Блок-схема: узел 23"/>
          <p:cNvSpPr/>
          <p:nvPr/>
        </p:nvSpPr>
        <p:spPr>
          <a:xfrm>
            <a:off x="1739709" y="3061695"/>
            <a:ext cx="216024" cy="236580"/>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Прямоугольник 27"/>
          <p:cNvSpPr/>
          <p:nvPr/>
        </p:nvSpPr>
        <p:spPr>
          <a:xfrm>
            <a:off x="-509979" y="3195949"/>
            <a:ext cx="737702" cy="307777"/>
          </a:xfrm>
          <a:prstGeom prst="rect">
            <a:avLst/>
          </a:prstGeom>
        </p:spPr>
        <p:txBody>
          <a:bodyPr wrap="none">
            <a:spAutoFit/>
          </a:bodyPr>
          <a:lstStyle/>
          <a:p>
            <a:r>
              <a:rPr lang="ru-RU" sz="1400" b="1" dirty="0" smtClean="0"/>
              <a:t>№2731</a:t>
            </a:r>
            <a:endParaRPr lang="ru-RU" sz="1400" b="1" dirty="0"/>
          </a:p>
        </p:txBody>
      </p:sp>
      <p:sp>
        <p:nvSpPr>
          <p:cNvPr id="34" name="Блок-схема: узел 33"/>
          <p:cNvSpPr/>
          <p:nvPr/>
        </p:nvSpPr>
        <p:spPr>
          <a:xfrm>
            <a:off x="1462289"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5" name="Блок-схема: узел 34"/>
          <p:cNvSpPr/>
          <p:nvPr/>
        </p:nvSpPr>
        <p:spPr>
          <a:xfrm>
            <a:off x="1952445"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6" name="Блок-схема: узел 35"/>
          <p:cNvSpPr/>
          <p:nvPr/>
        </p:nvSpPr>
        <p:spPr>
          <a:xfrm>
            <a:off x="2200937" y="304756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7" name="Блок-схема: узел 36"/>
          <p:cNvSpPr/>
          <p:nvPr/>
        </p:nvSpPr>
        <p:spPr>
          <a:xfrm>
            <a:off x="917214" y="3154875"/>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8" name="Блок-схема: узел 37"/>
          <p:cNvSpPr/>
          <p:nvPr/>
        </p:nvSpPr>
        <p:spPr>
          <a:xfrm>
            <a:off x="631826" y="3159926"/>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640212" y="351403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0" name="Блок-схема: узел 39"/>
          <p:cNvSpPr/>
          <p:nvPr/>
        </p:nvSpPr>
        <p:spPr>
          <a:xfrm>
            <a:off x="917214" y="351372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1" name="Блок-схема: узел 40"/>
          <p:cNvSpPr/>
          <p:nvPr/>
        </p:nvSpPr>
        <p:spPr>
          <a:xfrm>
            <a:off x="3193995" y="318582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2924740" y="3185822"/>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6034091" y="3505743"/>
            <a:ext cx="277002" cy="261983"/>
          </a:xfrm>
          <a:prstGeom prst="flowChartConnector">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5785956" y="3510348"/>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7635876" y="2799712"/>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7884368" y="279971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7" name="Блок-схема: узел 46"/>
          <p:cNvSpPr/>
          <p:nvPr/>
        </p:nvSpPr>
        <p:spPr>
          <a:xfrm>
            <a:off x="8339211" y="3185821"/>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8" name="Блок-схема: узел 47"/>
          <p:cNvSpPr/>
          <p:nvPr/>
        </p:nvSpPr>
        <p:spPr>
          <a:xfrm>
            <a:off x="8066953" y="319614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8340535" y="3535454"/>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8066953" y="352704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Блок-схема: процесс 9"/>
          <p:cNvSpPr/>
          <p:nvPr/>
        </p:nvSpPr>
        <p:spPr>
          <a:xfrm>
            <a:off x="179512" y="3185821"/>
            <a:ext cx="250534" cy="231037"/>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58513" y="3137028"/>
            <a:ext cx="389850" cy="307777"/>
          </a:xfrm>
          <a:prstGeom prst="rect">
            <a:avLst/>
          </a:prstGeom>
        </p:spPr>
        <p:txBody>
          <a:bodyPr wrap="none">
            <a:spAutoFit/>
          </a:bodyPr>
          <a:lstStyle/>
          <a:p>
            <a:r>
              <a:rPr lang="ru-RU" sz="1400" b="1" dirty="0"/>
              <a:t>Н2</a:t>
            </a:r>
          </a:p>
        </p:txBody>
      </p:sp>
      <p:sp>
        <p:nvSpPr>
          <p:cNvPr id="12" name="Прямоугольник 11"/>
          <p:cNvSpPr/>
          <p:nvPr/>
        </p:nvSpPr>
        <p:spPr>
          <a:xfrm>
            <a:off x="8184296" y="2807184"/>
            <a:ext cx="378630" cy="307777"/>
          </a:xfrm>
          <a:prstGeom prst="rect">
            <a:avLst/>
          </a:prstGeom>
        </p:spPr>
        <p:txBody>
          <a:bodyPr wrap="none">
            <a:spAutoFit/>
          </a:bodyPr>
          <a:lstStyle/>
          <a:p>
            <a:r>
              <a:rPr lang="ru-RU" sz="1400" b="1" dirty="0" smtClean="0"/>
              <a:t>Ч2</a:t>
            </a:r>
            <a:endParaRPr lang="ru-RU" sz="1400" b="1" dirty="0"/>
          </a:p>
        </p:txBody>
      </p:sp>
      <p:sp>
        <p:nvSpPr>
          <p:cNvPr id="25" name="Блок-схема: процесс 24"/>
          <p:cNvSpPr/>
          <p:nvPr/>
        </p:nvSpPr>
        <p:spPr>
          <a:xfrm>
            <a:off x="7234315" y="2768540"/>
            <a:ext cx="367158" cy="324325"/>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Прямоугольник 25"/>
          <p:cNvSpPr/>
          <p:nvPr/>
        </p:nvSpPr>
        <p:spPr>
          <a:xfrm>
            <a:off x="8620739" y="3162923"/>
            <a:ext cx="378630" cy="307777"/>
          </a:xfrm>
          <a:prstGeom prst="rect">
            <a:avLst/>
          </a:prstGeom>
        </p:spPr>
        <p:txBody>
          <a:bodyPr wrap="none">
            <a:spAutoFit/>
          </a:bodyPr>
          <a:lstStyle/>
          <a:p>
            <a:r>
              <a:rPr lang="ru-RU" sz="1400" b="1" dirty="0" smtClean="0"/>
              <a:t>Ч1</a:t>
            </a:r>
            <a:endParaRPr lang="ru-RU" sz="1400" b="1" dirty="0"/>
          </a:p>
        </p:txBody>
      </p:sp>
      <p:sp>
        <p:nvSpPr>
          <p:cNvPr id="27" name="Блок-схема: процесс 26"/>
          <p:cNvSpPr/>
          <p:nvPr/>
        </p:nvSpPr>
        <p:spPr>
          <a:xfrm>
            <a:off x="7794695" y="3195949"/>
            <a:ext cx="228174" cy="22090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58" name="Рисунок 57"/>
          <p:cNvPicPr>
            <a:picLocks noChangeAspect="1"/>
          </p:cNvPicPr>
          <p:nvPr/>
        </p:nvPicPr>
        <p:blipFill rotWithShape="1">
          <a:blip r:embed="rId6"/>
          <a:srcRect l="8313" t="9952" b="26485"/>
          <a:stretch/>
        </p:blipFill>
        <p:spPr>
          <a:xfrm rot="10800000">
            <a:off x="498503" y="3867829"/>
            <a:ext cx="950253" cy="288032"/>
          </a:xfrm>
          <a:prstGeom prst="rect">
            <a:avLst/>
          </a:prstGeom>
        </p:spPr>
      </p:pic>
      <p:sp>
        <p:nvSpPr>
          <p:cNvPr id="56" name="Прямоугольник 55"/>
          <p:cNvSpPr/>
          <p:nvPr/>
        </p:nvSpPr>
        <p:spPr>
          <a:xfrm>
            <a:off x="293079" y="3844755"/>
            <a:ext cx="389850" cy="307777"/>
          </a:xfrm>
          <a:prstGeom prst="rect">
            <a:avLst/>
          </a:prstGeom>
        </p:spPr>
        <p:txBody>
          <a:bodyPr wrap="none">
            <a:spAutoFit/>
          </a:bodyPr>
          <a:lstStyle/>
          <a:p>
            <a:r>
              <a:rPr lang="ru-RU" sz="1400" b="1" dirty="0" smtClean="0"/>
              <a:t>Н3</a:t>
            </a:r>
            <a:endParaRPr lang="ru-RU" sz="1400" b="1" dirty="0"/>
          </a:p>
        </p:txBody>
      </p:sp>
      <p:sp>
        <p:nvSpPr>
          <p:cNvPr id="57" name="Блок-схема: процесс 56"/>
          <p:cNvSpPr/>
          <p:nvPr/>
        </p:nvSpPr>
        <p:spPr>
          <a:xfrm>
            <a:off x="1194216" y="3534364"/>
            <a:ext cx="230440" cy="247999"/>
          </a:xfrm>
          <a:prstGeom prst="flowChartProces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2" name="Блок-схема: узел 61"/>
          <p:cNvSpPr/>
          <p:nvPr/>
        </p:nvSpPr>
        <p:spPr>
          <a:xfrm>
            <a:off x="849309" y="387325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3" name="Блок-схема: узел 62"/>
          <p:cNvSpPr/>
          <p:nvPr/>
        </p:nvSpPr>
        <p:spPr>
          <a:xfrm>
            <a:off x="1126311" y="387334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Прямоугольник 13"/>
          <p:cNvSpPr/>
          <p:nvPr/>
        </p:nvSpPr>
        <p:spPr>
          <a:xfrm>
            <a:off x="6731027" y="3617373"/>
            <a:ext cx="937459" cy="2504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4" name="Блок-схема: узел 53"/>
          <p:cNvSpPr/>
          <p:nvPr/>
        </p:nvSpPr>
        <p:spPr>
          <a:xfrm>
            <a:off x="6667906" y="36166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6955165" y="36116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7218470" y="36245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1" name="Блок-схема: узел 50"/>
          <p:cNvSpPr/>
          <p:nvPr/>
        </p:nvSpPr>
        <p:spPr>
          <a:xfrm>
            <a:off x="7505971" y="361974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2" name="Рисунок 71"/>
          <p:cNvPicPr>
            <a:picLocks noChangeAspect="1"/>
          </p:cNvPicPr>
          <p:nvPr/>
        </p:nvPicPr>
        <p:blipFill rotWithShape="1">
          <a:blip r:embed="rId7"/>
          <a:srcRect l="26870" t="19760" r="6531" b="12201"/>
          <a:stretch/>
        </p:blipFill>
        <p:spPr>
          <a:xfrm>
            <a:off x="35119" y="691784"/>
            <a:ext cx="2330371" cy="1974403"/>
          </a:xfrm>
          <a:prstGeom prst="rect">
            <a:avLst/>
          </a:prstGeom>
        </p:spPr>
      </p:pic>
      <p:pic>
        <p:nvPicPr>
          <p:cNvPr id="74" name="Рисунок 73"/>
          <p:cNvPicPr>
            <a:picLocks noChangeAspect="1"/>
          </p:cNvPicPr>
          <p:nvPr/>
        </p:nvPicPr>
        <p:blipFill rotWithShape="1">
          <a:blip r:embed="rId8"/>
          <a:srcRect l="23370" t="8868" r="11256" b="6030"/>
          <a:stretch/>
        </p:blipFill>
        <p:spPr>
          <a:xfrm>
            <a:off x="6918069" y="601147"/>
            <a:ext cx="2209599" cy="2094339"/>
          </a:xfrm>
          <a:prstGeom prst="rect">
            <a:avLst/>
          </a:prstGeom>
        </p:spPr>
      </p:pic>
      <p:pic>
        <p:nvPicPr>
          <p:cNvPr id="75" name="Рисунок 74"/>
          <p:cNvPicPr>
            <a:picLocks noChangeAspect="1"/>
          </p:cNvPicPr>
          <p:nvPr/>
        </p:nvPicPr>
        <p:blipFill rotWithShape="1">
          <a:blip r:embed="rId9"/>
          <a:srcRect l="44767" t="8696" r="5531" b="11200"/>
          <a:stretch/>
        </p:blipFill>
        <p:spPr>
          <a:xfrm>
            <a:off x="-533263" y="2101247"/>
            <a:ext cx="902961" cy="1146874"/>
          </a:xfrm>
          <a:prstGeom prst="rect">
            <a:avLst/>
          </a:prstGeom>
          <a:ln>
            <a:solidFill>
              <a:schemeClr val="tx1"/>
            </a:solidFill>
          </a:ln>
        </p:spPr>
      </p:pic>
      <p:sp>
        <p:nvSpPr>
          <p:cNvPr id="2" name="Прямоугольник 1"/>
          <p:cNvSpPr/>
          <p:nvPr/>
        </p:nvSpPr>
        <p:spPr>
          <a:xfrm>
            <a:off x="-539279" y="2072740"/>
            <a:ext cx="911187" cy="11843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rotWithShape="1">
          <a:blip r:embed="rId10"/>
          <a:srcRect l="25588" t="6601" r="13775"/>
          <a:stretch/>
        </p:blipFill>
        <p:spPr>
          <a:xfrm>
            <a:off x="3470997" y="378868"/>
            <a:ext cx="2098586" cy="2015816"/>
          </a:xfrm>
          <a:prstGeom prst="rect">
            <a:avLst/>
          </a:prstGeom>
        </p:spPr>
      </p:pic>
      <p:sp>
        <p:nvSpPr>
          <p:cNvPr id="11" name="Прямоугольник 10"/>
          <p:cNvSpPr/>
          <p:nvPr/>
        </p:nvSpPr>
        <p:spPr>
          <a:xfrm>
            <a:off x="-608987" y="2042297"/>
            <a:ext cx="574773" cy="276999"/>
          </a:xfrm>
          <a:prstGeom prst="rect">
            <a:avLst/>
          </a:prstGeom>
        </p:spPr>
        <p:txBody>
          <a:bodyPr wrap="none">
            <a:spAutoFit/>
          </a:bodyPr>
          <a:lstStyle/>
          <a:p>
            <a:r>
              <a:rPr lang="ru-RU" sz="1200" b="1" dirty="0" smtClean="0">
                <a:solidFill>
                  <a:srgbClr val="C00000"/>
                </a:solidFill>
              </a:rPr>
              <a:t>ДУ-50</a:t>
            </a:r>
            <a:endParaRPr lang="ru-RU" sz="1200" b="1" dirty="0">
              <a:solidFill>
                <a:srgbClr val="C00000"/>
              </a:solidFill>
            </a:endParaRPr>
          </a:p>
        </p:txBody>
      </p:sp>
      <p:pic>
        <p:nvPicPr>
          <p:cNvPr id="76" name="Рисунок 75"/>
          <p:cNvPicPr>
            <a:picLocks noChangeAspect="1"/>
          </p:cNvPicPr>
          <p:nvPr/>
        </p:nvPicPr>
        <p:blipFill>
          <a:blip r:embed="rId11"/>
          <a:stretch>
            <a:fillRect/>
          </a:stretch>
        </p:blipFill>
        <p:spPr>
          <a:xfrm>
            <a:off x="8493583" y="2876610"/>
            <a:ext cx="766919" cy="244127"/>
          </a:xfrm>
          <a:prstGeom prst="rect">
            <a:avLst/>
          </a:prstGeom>
        </p:spPr>
      </p:pic>
      <p:sp>
        <p:nvSpPr>
          <p:cNvPr id="4" name="Прямоугольник 3"/>
          <p:cNvSpPr/>
          <p:nvPr/>
        </p:nvSpPr>
        <p:spPr>
          <a:xfrm>
            <a:off x="3022091" y="2194244"/>
            <a:ext cx="3009312" cy="2031325"/>
          </a:xfrm>
          <a:prstGeom prst="rect">
            <a:avLst/>
          </a:prstGeom>
          <a:solidFill>
            <a:schemeClr val="bg1"/>
          </a:solidFill>
          <a:ln>
            <a:solidFill>
              <a:schemeClr val="accent4">
                <a:lumMod val="50000"/>
              </a:schemeClr>
            </a:solidFill>
          </a:ln>
        </p:spPr>
        <p:txBody>
          <a:bodyPr wrap="square">
            <a:spAutoFit/>
          </a:bodyPr>
          <a:lstStyle/>
          <a:p>
            <a:pPr algn="just"/>
            <a:r>
              <a:rPr lang="ru-RU" sz="1400" b="1" dirty="0" smtClean="0">
                <a:solidFill>
                  <a:srgbClr val="C00000"/>
                </a:solidFill>
              </a:rPr>
              <a:t>Приказ</a:t>
            </a:r>
            <a:r>
              <a:rPr lang="ru-RU" sz="1400" dirty="0" smtClean="0"/>
              <a:t> №7 Время 23 ч 40 м ДСП ст. А,Б Ввиду невозможности </a:t>
            </a:r>
            <a:r>
              <a:rPr lang="ru-RU" sz="1400" dirty="0"/>
              <a:t>открытия </a:t>
            </a:r>
            <a:r>
              <a:rPr lang="ru-RU" sz="1400" dirty="0" smtClean="0"/>
              <a:t>выходного светофора на </a:t>
            </a:r>
            <a:r>
              <a:rPr lang="ru-RU" sz="1400" dirty="0"/>
              <a:t>перегоне </a:t>
            </a:r>
            <a:r>
              <a:rPr lang="ru-RU" sz="1400" dirty="0" smtClean="0"/>
              <a:t>А - Б с 23 ч 42 мин действие ПАБ прекращается </a:t>
            </a:r>
            <a:r>
              <a:rPr lang="ru-RU" sz="1400" dirty="0"/>
              <a:t>и устанавливается движение поездов </a:t>
            </a:r>
            <a:r>
              <a:rPr lang="ru-RU" sz="1400" dirty="0" smtClean="0"/>
              <a:t>по телефонным </a:t>
            </a:r>
            <a:r>
              <a:rPr lang="ru-RU" sz="1400" dirty="0"/>
              <a:t>средствам связи по правилам </a:t>
            </a:r>
            <a:r>
              <a:rPr lang="ru-RU" sz="1400" dirty="0" smtClean="0"/>
              <a:t>однопутного движения</a:t>
            </a:r>
            <a:r>
              <a:rPr lang="ru-RU" sz="1400" dirty="0"/>
              <a:t>. </a:t>
            </a:r>
            <a:r>
              <a:rPr lang="ru-RU" sz="1400" dirty="0" smtClean="0"/>
              <a:t>Перегон А – Б от </a:t>
            </a:r>
            <a:r>
              <a:rPr lang="ru-RU" sz="1400" dirty="0"/>
              <a:t>поездов свободен</a:t>
            </a:r>
            <a:r>
              <a:rPr lang="ru-RU" sz="1400" dirty="0" smtClean="0"/>
              <a:t>.  </a:t>
            </a:r>
            <a:r>
              <a:rPr lang="ru-RU" sz="1400" dirty="0"/>
              <a:t>ДНЦ </a:t>
            </a:r>
            <a:r>
              <a:rPr lang="ru-RU" sz="1400" dirty="0" smtClean="0"/>
              <a:t>Петров                                      </a:t>
            </a:r>
            <a:endParaRPr lang="ru-RU" sz="1400" dirty="0"/>
          </a:p>
        </p:txBody>
      </p:sp>
      <p:sp>
        <p:nvSpPr>
          <p:cNvPr id="15" name="Прямоугольник 14"/>
          <p:cNvSpPr/>
          <p:nvPr/>
        </p:nvSpPr>
        <p:spPr>
          <a:xfrm>
            <a:off x="539552" y="2708920"/>
            <a:ext cx="963737" cy="2975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603825" y="2629882"/>
            <a:ext cx="1086772" cy="369332"/>
          </a:xfrm>
          <a:prstGeom prst="rect">
            <a:avLst/>
          </a:prstGeom>
        </p:spPr>
        <p:txBody>
          <a:bodyPr wrap="none">
            <a:spAutoFit/>
          </a:bodyPr>
          <a:lstStyle/>
          <a:p>
            <a:r>
              <a:rPr lang="ru-RU" b="1" dirty="0" smtClean="0"/>
              <a:t>ДСП ст. А</a:t>
            </a:r>
            <a:endParaRPr lang="ru-RU" dirty="0"/>
          </a:p>
        </p:txBody>
      </p:sp>
      <p:sp>
        <p:nvSpPr>
          <p:cNvPr id="33" name="Прямоугольник 32"/>
          <p:cNvSpPr/>
          <p:nvPr/>
        </p:nvSpPr>
        <p:spPr>
          <a:xfrm>
            <a:off x="8287970" y="2705124"/>
            <a:ext cx="839698" cy="171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Прямоугольник 31"/>
          <p:cNvSpPr/>
          <p:nvPr/>
        </p:nvSpPr>
        <p:spPr>
          <a:xfrm>
            <a:off x="8094550" y="2615801"/>
            <a:ext cx="1075551" cy="369332"/>
          </a:xfrm>
          <a:prstGeom prst="rect">
            <a:avLst/>
          </a:prstGeom>
        </p:spPr>
        <p:txBody>
          <a:bodyPr wrap="none">
            <a:spAutoFit/>
          </a:bodyPr>
          <a:lstStyle/>
          <a:p>
            <a:r>
              <a:rPr lang="ru-RU" b="1" dirty="0"/>
              <a:t>ДСП ст. </a:t>
            </a:r>
            <a:r>
              <a:rPr lang="ru-RU" b="1" dirty="0" smtClean="0"/>
              <a:t>Б</a:t>
            </a:r>
            <a:endParaRPr lang="ru-RU" dirty="0"/>
          </a:p>
        </p:txBody>
      </p:sp>
      <p:sp>
        <p:nvSpPr>
          <p:cNvPr id="55" name="Прямоугольник 54"/>
          <p:cNvSpPr/>
          <p:nvPr/>
        </p:nvSpPr>
        <p:spPr>
          <a:xfrm>
            <a:off x="3721781" y="552232"/>
            <a:ext cx="638316" cy="369332"/>
          </a:xfrm>
          <a:prstGeom prst="rect">
            <a:avLst/>
          </a:prstGeom>
        </p:spPr>
        <p:txBody>
          <a:bodyPr wrap="none">
            <a:spAutoFit/>
          </a:bodyPr>
          <a:lstStyle/>
          <a:p>
            <a:r>
              <a:rPr lang="ru-RU" b="1" dirty="0" smtClean="0"/>
              <a:t>ДНЦ</a:t>
            </a:r>
            <a:endParaRPr lang="ru-RU" dirty="0"/>
          </a:p>
        </p:txBody>
      </p:sp>
      <p:sp>
        <p:nvSpPr>
          <p:cNvPr id="6" name="Объект 5"/>
          <p:cNvSpPr>
            <a:spLocks noGrp="1"/>
          </p:cNvSpPr>
          <p:nvPr>
            <p:ph idx="1"/>
          </p:nvPr>
        </p:nvSpPr>
        <p:spPr>
          <a:xfrm>
            <a:off x="6672" y="4175163"/>
            <a:ext cx="9094483" cy="1800392"/>
          </a:xfrm>
        </p:spPr>
        <p:txBody>
          <a:bodyPr>
            <a:normAutofit/>
          </a:bodyPr>
          <a:lstStyle/>
          <a:p>
            <a:pPr marL="0" indent="0" algn="just">
              <a:buNone/>
            </a:pPr>
            <a:r>
              <a:rPr lang="ru-RU" sz="2000" b="1" dirty="0">
                <a:solidFill>
                  <a:srgbClr val="C00000"/>
                </a:solidFill>
              </a:rPr>
              <a:t>При неисправности ПАБ </a:t>
            </a:r>
            <a:r>
              <a:rPr lang="ru-RU" sz="2000" b="1" dirty="0"/>
              <a:t>движение на перегоне осуществляется </a:t>
            </a:r>
            <a:r>
              <a:rPr lang="ru-RU" sz="2000" b="1" dirty="0">
                <a:solidFill>
                  <a:srgbClr val="002060"/>
                </a:solidFill>
              </a:rPr>
              <a:t>по телефонным средствам связи с выдачей машинисту путевой записки </a:t>
            </a:r>
            <a:r>
              <a:rPr lang="ru-RU" sz="2000" b="1" dirty="0" smtClean="0">
                <a:solidFill>
                  <a:srgbClr val="002060"/>
                </a:solidFill>
              </a:rPr>
              <a:t>ДУ-50.</a:t>
            </a:r>
          </a:p>
          <a:p>
            <a:pPr marL="0" indent="0" algn="just">
              <a:buNone/>
            </a:pPr>
            <a:r>
              <a:rPr lang="ru-RU" sz="2000" b="1" dirty="0">
                <a:solidFill>
                  <a:srgbClr val="C00000"/>
                </a:solidFill>
              </a:rPr>
              <a:t>Переход на телефонные средства </a:t>
            </a:r>
            <a:r>
              <a:rPr lang="ru-RU" sz="2000" b="1" dirty="0" smtClean="0">
                <a:solidFill>
                  <a:srgbClr val="C00000"/>
                </a:solidFill>
              </a:rPr>
              <a:t>связи (ТСС)</a:t>
            </a:r>
            <a:r>
              <a:rPr lang="ru-RU" sz="2000" dirty="0" smtClean="0">
                <a:solidFill>
                  <a:srgbClr val="C00000"/>
                </a:solidFill>
              </a:rPr>
              <a:t>,</a:t>
            </a:r>
            <a:r>
              <a:rPr lang="ru-RU" sz="2000" dirty="0" smtClean="0"/>
              <a:t> </a:t>
            </a:r>
            <a:r>
              <a:rPr lang="ru-RU" sz="2000" dirty="0"/>
              <a:t>а также возобновление движения поездов по блокировке </a:t>
            </a:r>
            <a:r>
              <a:rPr lang="ru-RU" sz="2000" b="1" dirty="0">
                <a:solidFill>
                  <a:srgbClr val="002060"/>
                </a:solidFill>
              </a:rPr>
              <a:t>осуществляются приказом ДНЦ </a:t>
            </a:r>
            <a:r>
              <a:rPr lang="ru-RU" sz="2000" b="1" dirty="0"/>
              <a:t>после предварительной проверки через ДСП станций свободности перегона.</a:t>
            </a:r>
          </a:p>
        </p:txBody>
      </p:sp>
    </p:spTree>
    <p:extLst>
      <p:ext uri="{BB962C8B-B14F-4D97-AF65-F5344CB8AC3E}">
        <p14:creationId xmlns:p14="http://schemas.microsoft.com/office/powerpoint/2010/main" val="14478015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3612" y="-7500"/>
            <a:ext cx="6662728"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
        <p:nvSpPr>
          <p:cNvPr id="3" name="Объект 2"/>
          <p:cNvSpPr>
            <a:spLocks noGrp="1"/>
          </p:cNvSpPr>
          <p:nvPr>
            <p:ph idx="1"/>
          </p:nvPr>
        </p:nvSpPr>
        <p:spPr>
          <a:xfrm>
            <a:off x="0" y="3079488"/>
            <a:ext cx="9079979" cy="2679475"/>
          </a:xfrm>
        </p:spPr>
        <p:txBody>
          <a:bodyPr>
            <a:normAutofit/>
          </a:bodyPr>
          <a:lstStyle/>
          <a:p>
            <a:pPr marL="0" indent="0" algn="just">
              <a:buNone/>
            </a:pPr>
            <a:r>
              <a:rPr lang="ru-RU" sz="2000" b="1" dirty="0">
                <a:solidFill>
                  <a:srgbClr val="002060"/>
                </a:solidFill>
              </a:rPr>
              <a:t>Проследование поездами маршрутного светофора с запрещающим показанием </a:t>
            </a:r>
            <a:r>
              <a:rPr lang="ru-RU" sz="2000" dirty="0"/>
              <a:t>(</a:t>
            </a:r>
            <a:r>
              <a:rPr lang="ru-RU" sz="2000" u="sng" dirty="0"/>
              <a:t>до выходного светофора</a:t>
            </a:r>
            <a:r>
              <a:rPr lang="ru-RU" sz="2000" dirty="0"/>
              <a:t>) </a:t>
            </a:r>
            <a:r>
              <a:rPr lang="ru-RU" sz="2000" b="1" dirty="0"/>
              <a:t>может </a:t>
            </a:r>
            <a:r>
              <a:rPr lang="ru-RU" sz="2000" b="1" dirty="0">
                <a:solidFill>
                  <a:srgbClr val="C00000"/>
                </a:solidFill>
              </a:rPr>
              <a:t>осуществляться:</a:t>
            </a:r>
          </a:p>
          <a:p>
            <a:pPr marL="0" indent="0">
              <a:buNone/>
            </a:pPr>
            <a:r>
              <a:rPr lang="ru-RU" sz="2000" b="1" dirty="0" smtClean="0"/>
              <a:t>1.</a:t>
            </a:r>
            <a:r>
              <a:rPr lang="ru-RU" sz="2000" dirty="0" smtClean="0"/>
              <a:t> по </a:t>
            </a:r>
            <a:r>
              <a:rPr lang="ru-RU" sz="2000" dirty="0"/>
              <a:t>пригласительному сигналу;</a:t>
            </a:r>
          </a:p>
          <a:p>
            <a:pPr marL="0" indent="0">
              <a:buNone/>
            </a:pPr>
            <a:r>
              <a:rPr lang="ru-RU" sz="2000" b="1" dirty="0" smtClean="0"/>
              <a:t>2.</a:t>
            </a:r>
            <a:r>
              <a:rPr lang="ru-RU" sz="2000" dirty="0" smtClean="0"/>
              <a:t> </a:t>
            </a:r>
            <a:r>
              <a:rPr lang="ru-RU" sz="2000" dirty="0"/>
              <a:t>по регистрируемому приказу ДСП станции, передаваемому машинисту отправляющегося поезда по радиосвязи;</a:t>
            </a:r>
          </a:p>
          <a:p>
            <a:pPr marL="0" indent="0" algn="just">
              <a:buNone/>
            </a:pPr>
            <a:r>
              <a:rPr lang="ru-RU" sz="2000" b="1" dirty="0" smtClean="0"/>
              <a:t>3. </a:t>
            </a:r>
            <a:r>
              <a:rPr lang="ru-RU" sz="2000" dirty="0" smtClean="0"/>
              <a:t>по </a:t>
            </a:r>
            <a:r>
              <a:rPr lang="ru-RU" sz="2000" dirty="0"/>
              <a:t>разрешению на бланке ДУ-52 с заполнением пункта I при соответствующем изменении текста от руки.</a:t>
            </a:r>
          </a:p>
        </p:txBody>
      </p:sp>
      <p:pic>
        <p:nvPicPr>
          <p:cNvPr id="3277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r="43642" b="-5405"/>
          <a:stretch/>
        </p:blipFill>
        <p:spPr bwMode="auto">
          <a:xfrm>
            <a:off x="-1104627" y="1921939"/>
            <a:ext cx="1752679" cy="373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9" name="Picture 11"/>
          <p:cNvPicPr>
            <a:picLocks noChangeAspect="1" noChangeArrowheads="1"/>
          </p:cNvPicPr>
          <p:nvPr/>
        </p:nvPicPr>
        <p:blipFill rotWithShape="1">
          <a:blip r:embed="rId3">
            <a:extLst>
              <a:ext uri="{28A0092B-C50C-407E-A947-70E740481C1C}">
                <a14:useLocalDpi xmlns:a14="http://schemas.microsoft.com/office/drawing/2010/main" val="0"/>
              </a:ext>
            </a:extLst>
          </a:blip>
          <a:srcRect t="38728"/>
          <a:stretch/>
        </p:blipFill>
        <p:spPr bwMode="auto">
          <a:xfrm>
            <a:off x="7937980" y="1937085"/>
            <a:ext cx="1036637" cy="418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1" name="Прямая соединительная линия 10"/>
          <p:cNvCxnSpPr/>
          <p:nvPr/>
        </p:nvCxnSpPr>
        <p:spPr>
          <a:xfrm>
            <a:off x="144106" y="1844824"/>
            <a:ext cx="889239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144106" y="1412776"/>
            <a:ext cx="34197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1" name="Рисунок 20"/>
          <p:cNvPicPr>
            <a:picLocks noChangeAspect="1"/>
          </p:cNvPicPr>
          <p:nvPr/>
        </p:nvPicPr>
        <p:blipFill rotWithShape="1">
          <a:blip r:embed="rId4"/>
          <a:srcRect l="8313" t="9952" b="26485"/>
          <a:stretch/>
        </p:blipFill>
        <p:spPr>
          <a:xfrm rot="10800000">
            <a:off x="1533515" y="2355348"/>
            <a:ext cx="950253" cy="288032"/>
          </a:xfrm>
          <a:prstGeom prst="rect">
            <a:avLst/>
          </a:prstGeom>
        </p:spPr>
      </p:pic>
      <p:pic>
        <p:nvPicPr>
          <p:cNvPr id="22" name="Рисунок 21"/>
          <p:cNvPicPr>
            <a:picLocks noChangeAspect="1"/>
          </p:cNvPicPr>
          <p:nvPr/>
        </p:nvPicPr>
        <p:blipFill>
          <a:blip r:embed="rId5"/>
          <a:stretch>
            <a:fillRect/>
          </a:stretch>
        </p:blipFill>
        <p:spPr>
          <a:xfrm>
            <a:off x="2915816" y="1868524"/>
            <a:ext cx="944962" cy="292633"/>
          </a:xfrm>
          <a:prstGeom prst="rect">
            <a:avLst/>
          </a:prstGeom>
        </p:spPr>
      </p:pic>
      <p:cxnSp>
        <p:nvCxnSpPr>
          <p:cNvPr id="26" name="Прямая соединительная линия 25"/>
          <p:cNvCxnSpPr/>
          <p:nvPr/>
        </p:nvCxnSpPr>
        <p:spPr>
          <a:xfrm>
            <a:off x="3563888" y="1412776"/>
            <a:ext cx="432048"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Прямая соединительная линия 27"/>
          <p:cNvCxnSpPr/>
          <p:nvPr/>
        </p:nvCxnSpPr>
        <p:spPr>
          <a:xfrm flipV="1">
            <a:off x="4139952" y="1868524"/>
            <a:ext cx="320501" cy="40834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Прямая соединительная линия 29"/>
          <p:cNvCxnSpPr/>
          <p:nvPr/>
        </p:nvCxnSpPr>
        <p:spPr>
          <a:xfrm>
            <a:off x="8316416" y="1412776"/>
            <a:ext cx="7635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68" name="Прямая соединительная линия 32767"/>
          <p:cNvCxnSpPr/>
          <p:nvPr/>
        </p:nvCxnSpPr>
        <p:spPr>
          <a:xfrm>
            <a:off x="8028384" y="2276871"/>
            <a:ext cx="11156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2" name="Прямая соединительная линия 32771"/>
          <p:cNvCxnSpPr/>
          <p:nvPr/>
        </p:nvCxnSpPr>
        <p:spPr>
          <a:xfrm flipH="1">
            <a:off x="8028384" y="1412776"/>
            <a:ext cx="288032" cy="43204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75" name="Прямая соединительная линия 32774"/>
          <p:cNvCxnSpPr/>
          <p:nvPr/>
        </p:nvCxnSpPr>
        <p:spPr>
          <a:xfrm flipH="1" flipV="1">
            <a:off x="7656394" y="1869743"/>
            <a:ext cx="371990" cy="4071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2783" name="Рисунок 32782"/>
          <p:cNvPicPr>
            <a:picLocks noChangeAspect="1"/>
          </p:cNvPicPr>
          <p:nvPr/>
        </p:nvPicPr>
        <p:blipFill>
          <a:blip r:embed="rId4"/>
          <a:stretch>
            <a:fillRect/>
          </a:stretch>
        </p:blipFill>
        <p:spPr>
          <a:xfrm>
            <a:off x="8068500" y="980729"/>
            <a:ext cx="1036410" cy="414564"/>
          </a:xfrm>
          <a:prstGeom prst="rect">
            <a:avLst/>
          </a:prstGeom>
        </p:spPr>
      </p:pic>
      <p:pic>
        <p:nvPicPr>
          <p:cNvPr id="32784" name="Рисунок 32783"/>
          <p:cNvPicPr>
            <a:picLocks noChangeAspect="1"/>
          </p:cNvPicPr>
          <p:nvPr/>
        </p:nvPicPr>
        <p:blipFill rotWithShape="1">
          <a:blip r:embed="rId4"/>
          <a:srcRect l="10533" t="8080" b="26673"/>
          <a:stretch/>
        </p:blipFill>
        <p:spPr>
          <a:xfrm>
            <a:off x="8316416" y="1449978"/>
            <a:ext cx="827584" cy="287993"/>
          </a:xfrm>
          <a:prstGeom prst="rect">
            <a:avLst/>
          </a:prstGeom>
        </p:spPr>
      </p:pic>
      <p:pic>
        <p:nvPicPr>
          <p:cNvPr id="32785" name="Рисунок 32784"/>
          <p:cNvPicPr>
            <a:picLocks noChangeAspect="1"/>
          </p:cNvPicPr>
          <p:nvPr/>
        </p:nvPicPr>
        <p:blipFill>
          <a:blip r:embed="rId5"/>
          <a:stretch>
            <a:fillRect/>
          </a:stretch>
        </p:blipFill>
        <p:spPr>
          <a:xfrm>
            <a:off x="2587351" y="1438299"/>
            <a:ext cx="944962" cy="292633"/>
          </a:xfrm>
          <a:prstGeom prst="rect">
            <a:avLst/>
          </a:prstGeom>
        </p:spPr>
      </p:pic>
      <p:pic>
        <p:nvPicPr>
          <p:cNvPr id="19" name="Рисунок 18"/>
          <p:cNvPicPr>
            <a:picLocks noChangeAspect="1"/>
          </p:cNvPicPr>
          <p:nvPr/>
        </p:nvPicPr>
        <p:blipFill>
          <a:blip r:embed="rId6"/>
          <a:stretch>
            <a:fillRect/>
          </a:stretch>
        </p:blipFill>
        <p:spPr>
          <a:xfrm>
            <a:off x="662570" y="1908347"/>
            <a:ext cx="1008112" cy="359443"/>
          </a:xfrm>
          <a:prstGeom prst="rect">
            <a:avLst/>
          </a:prstGeom>
        </p:spPr>
      </p:pic>
      <p:pic>
        <p:nvPicPr>
          <p:cNvPr id="32786" name="Рисунок 32785"/>
          <p:cNvPicPr>
            <a:picLocks noChangeAspect="1"/>
          </p:cNvPicPr>
          <p:nvPr/>
        </p:nvPicPr>
        <p:blipFill>
          <a:blip r:embed="rId5"/>
          <a:stretch>
            <a:fillRect/>
          </a:stretch>
        </p:blipFill>
        <p:spPr>
          <a:xfrm>
            <a:off x="6666230" y="2108513"/>
            <a:ext cx="944962" cy="292633"/>
          </a:xfrm>
          <a:prstGeom prst="rect">
            <a:avLst/>
          </a:prstGeom>
        </p:spPr>
      </p:pic>
      <p:pic>
        <p:nvPicPr>
          <p:cNvPr id="32787" name="Рисунок 32786"/>
          <p:cNvPicPr>
            <a:picLocks noChangeAspect="1"/>
          </p:cNvPicPr>
          <p:nvPr/>
        </p:nvPicPr>
        <p:blipFill>
          <a:blip r:embed="rId7"/>
          <a:stretch>
            <a:fillRect/>
          </a:stretch>
        </p:blipFill>
        <p:spPr>
          <a:xfrm>
            <a:off x="4534640" y="1374175"/>
            <a:ext cx="829128" cy="286537"/>
          </a:xfrm>
          <a:prstGeom prst="rect">
            <a:avLst/>
          </a:prstGeom>
        </p:spPr>
      </p:pic>
      <p:sp>
        <p:nvSpPr>
          <p:cNvPr id="32788" name="Прямоугольник 32787"/>
          <p:cNvSpPr/>
          <p:nvPr/>
        </p:nvSpPr>
        <p:spPr>
          <a:xfrm>
            <a:off x="574093" y="516897"/>
            <a:ext cx="1202573" cy="369332"/>
          </a:xfrm>
          <a:prstGeom prst="rect">
            <a:avLst/>
          </a:prstGeom>
        </p:spPr>
        <p:txBody>
          <a:bodyPr wrap="none">
            <a:spAutoFit/>
          </a:bodyPr>
          <a:lstStyle/>
          <a:p>
            <a:r>
              <a:rPr lang="ru-RU" b="1" u="sng" dirty="0" smtClean="0"/>
              <a:t>Станция А</a:t>
            </a:r>
            <a:endParaRPr lang="ru-RU" b="1" u="sng" dirty="0"/>
          </a:p>
        </p:txBody>
      </p:sp>
      <p:sp>
        <p:nvSpPr>
          <p:cNvPr id="53" name="Прямоугольник 52"/>
          <p:cNvSpPr/>
          <p:nvPr/>
        </p:nvSpPr>
        <p:spPr>
          <a:xfrm>
            <a:off x="7656394" y="382596"/>
            <a:ext cx="1191352" cy="369332"/>
          </a:xfrm>
          <a:prstGeom prst="rect">
            <a:avLst/>
          </a:prstGeom>
        </p:spPr>
        <p:txBody>
          <a:bodyPr wrap="none">
            <a:spAutoFit/>
          </a:bodyPr>
          <a:lstStyle/>
          <a:p>
            <a:r>
              <a:rPr lang="ru-RU" b="1" u="sng" dirty="0" smtClean="0"/>
              <a:t>Станция Б</a:t>
            </a:r>
            <a:endParaRPr lang="ru-RU" b="1" u="sng" dirty="0"/>
          </a:p>
        </p:txBody>
      </p:sp>
      <p:sp>
        <p:nvSpPr>
          <p:cNvPr id="32790" name="Прямоугольник 32789"/>
          <p:cNvSpPr/>
          <p:nvPr/>
        </p:nvSpPr>
        <p:spPr>
          <a:xfrm>
            <a:off x="2681226" y="1840501"/>
            <a:ext cx="418704" cy="338554"/>
          </a:xfrm>
          <a:prstGeom prst="rect">
            <a:avLst/>
          </a:prstGeom>
        </p:spPr>
        <p:txBody>
          <a:bodyPr wrap="none">
            <a:spAutoFit/>
          </a:bodyPr>
          <a:lstStyle/>
          <a:p>
            <a:r>
              <a:rPr lang="ru-RU" sz="1600" b="1" dirty="0" smtClean="0"/>
              <a:t>Н1</a:t>
            </a:r>
            <a:endParaRPr lang="ru-RU" sz="1600" b="1" dirty="0"/>
          </a:p>
        </p:txBody>
      </p:sp>
      <p:sp>
        <p:nvSpPr>
          <p:cNvPr id="32792" name="Прямоугольник 32791"/>
          <p:cNvSpPr/>
          <p:nvPr/>
        </p:nvSpPr>
        <p:spPr>
          <a:xfrm>
            <a:off x="6517502" y="2073307"/>
            <a:ext cx="314510" cy="338554"/>
          </a:xfrm>
          <a:prstGeom prst="rect">
            <a:avLst/>
          </a:prstGeom>
        </p:spPr>
        <p:txBody>
          <a:bodyPr wrap="none">
            <a:spAutoFit/>
          </a:bodyPr>
          <a:lstStyle/>
          <a:p>
            <a:r>
              <a:rPr lang="ru-RU" sz="1600" b="1" dirty="0" smtClean="0"/>
              <a:t>Н</a:t>
            </a:r>
            <a:endParaRPr lang="ru-RU" sz="1600" b="1" dirty="0"/>
          </a:p>
        </p:txBody>
      </p:sp>
      <p:sp>
        <p:nvSpPr>
          <p:cNvPr id="32793" name="Прямоугольник 32792"/>
          <p:cNvSpPr/>
          <p:nvPr/>
        </p:nvSpPr>
        <p:spPr>
          <a:xfrm>
            <a:off x="8941060" y="1415338"/>
            <a:ext cx="405880" cy="338554"/>
          </a:xfrm>
          <a:prstGeom prst="rect">
            <a:avLst/>
          </a:prstGeom>
        </p:spPr>
        <p:txBody>
          <a:bodyPr wrap="none">
            <a:spAutoFit/>
          </a:bodyPr>
          <a:lstStyle/>
          <a:p>
            <a:r>
              <a:rPr lang="ru-RU" sz="1600" b="1" dirty="0" smtClean="0"/>
              <a:t>Ч1</a:t>
            </a:r>
            <a:endParaRPr lang="ru-RU" sz="1600" b="1" dirty="0"/>
          </a:p>
        </p:txBody>
      </p:sp>
      <p:sp>
        <p:nvSpPr>
          <p:cNvPr id="32794" name="Прямоугольник 32793"/>
          <p:cNvSpPr/>
          <p:nvPr/>
        </p:nvSpPr>
        <p:spPr>
          <a:xfrm>
            <a:off x="8901970" y="978168"/>
            <a:ext cx="405880" cy="338554"/>
          </a:xfrm>
          <a:prstGeom prst="rect">
            <a:avLst/>
          </a:prstGeom>
        </p:spPr>
        <p:txBody>
          <a:bodyPr wrap="none">
            <a:spAutoFit/>
          </a:bodyPr>
          <a:lstStyle/>
          <a:p>
            <a:r>
              <a:rPr lang="ru-RU" sz="1600" b="1" dirty="0" smtClean="0"/>
              <a:t>Ч2</a:t>
            </a:r>
            <a:endParaRPr lang="ru-RU" sz="1600" b="1" dirty="0"/>
          </a:p>
        </p:txBody>
      </p:sp>
      <p:sp>
        <p:nvSpPr>
          <p:cNvPr id="32795" name="Прямоугольник 32794"/>
          <p:cNvSpPr/>
          <p:nvPr/>
        </p:nvSpPr>
        <p:spPr>
          <a:xfrm>
            <a:off x="8812767" y="1951678"/>
            <a:ext cx="405880" cy="338554"/>
          </a:xfrm>
          <a:prstGeom prst="rect">
            <a:avLst/>
          </a:prstGeom>
        </p:spPr>
        <p:txBody>
          <a:bodyPr wrap="none">
            <a:spAutoFit/>
          </a:bodyPr>
          <a:lstStyle/>
          <a:p>
            <a:r>
              <a:rPr lang="ru-RU" sz="1600" b="1" dirty="0" smtClean="0"/>
              <a:t>Ч3</a:t>
            </a:r>
            <a:endParaRPr lang="ru-RU" sz="1600" b="1" dirty="0"/>
          </a:p>
        </p:txBody>
      </p:sp>
      <p:sp>
        <p:nvSpPr>
          <p:cNvPr id="32796" name="Прямоугольник 32795"/>
          <p:cNvSpPr/>
          <p:nvPr/>
        </p:nvSpPr>
        <p:spPr>
          <a:xfrm>
            <a:off x="5245314" y="1337059"/>
            <a:ext cx="360257" cy="369332"/>
          </a:xfrm>
          <a:prstGeom prst="rect">
            <a:avLst/>
          </a:prstGeom>
        </p:spPr>
        <p:txBody>
          <a:bodyPr wrap="square">
            <a:spAutoFit/>
          </a:bodyPr>
          <a:lstStyle/>
          <a:p>
            <a:r>
              <a:rPr lang="ru-RU" b="1" dirty="0" smtClean="0"/>
              <a:t>Ч</a:t>
            </a:r>
            <a:endParaRPr lang="ru-RU" b="1" dirty="0"/>
          </a:p>
        </p:txBody>
      </p:sp>
      <p:sp>
        <p:nvSpPr>
          <p:cNvPr id="63" name="Блок-схема: узел 62"/>
          <p:cNvSpPr/>
          <p:nvPr/>
        </p:nvSpPr>
        <p:spPr>
          <a:xfrm>
            <a:off x="2142029" y="237468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4" name="Блок-схема: узел 63"/>
          <p:cNvSpPr/>
          <p:nvPr/>
        </p:nvSpPr>
        <p:spPr>
          <a:xfrm>
            <a:off x="3221908" y="1447794"/>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5" name="Блок-схема: узел 64"/>
          <p:cNvSpPr/>
          <p:nvPr/>
        </p:nvSpPr>
        <p:spPr>
          <a:xfrm>
            <a:off x="3548438" y="1869339"/>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6" name="Блок-схема: узел 65"/>
          <p:cNvSpPr/>
          <p:nvPr/>
        </p:nvSpPr>
        <p:spPr>
          <a:xfrm>
            <a:off x="4520654" y="1400691"/>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Блок-схема: узел 66"/>
          <p:cNvSpPr/>
          <p:nvPr/>
        </p:nvSpPr>
        <p:spPr>
          <a:xfrm>
            <a:off x="8087257" y="1968758"/>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Блок-схема: узел 67"/>
          <p:cNvSpPr/>
          <p:nvPr/>
        </p:nvSpPr>
        <p:spPr>
          <a:xfrm>
            <a:off x="8317797" y="1471557"/>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9" name="Блок-схема: узел 68"/>
          <p:cNvSpPr/>
          <p:nvPr/>
        </p:nvSpPr>
        <p:spPr>
          <a:xfrm>
            <a:off x="8208233" y="101537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0" name="Блок-схема: узел 69"/>
          <p:cNvSpPr/>
          <p:nvPr/>
        </p:nvSpPr>
        <p:spPr>
          <a:xfrm>
            <a:off x="7307736" y="2108513"/>
            <a:ext cx="277002" cy="261983"/>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1" name="Блок-схема: узел 70"/>
          <p:cNvSpPr/>
          <p:nvPr/>
        </p:nvSpPr>
        <p:spPr>
          <a:xfrm>
            <a:off x="1898024" y="237637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2" name="Блок-схема: узел 71"/>
          <p:cNvSpPr/>
          <p:nvPr/>
        </p:nvSpPr>
        <p:spPr>
          <a:xfrm>
            <a:off x="3279617" y="1869336"/>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3" name="Блок-схема: узел 72"/>
          <p:cNvSpPr/>
          <p:nvPr/>
        </p:nvSpPr>
        <p:spPr>
          <a:xfrm>
            <a:off x="4803171" y="138884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4" name="Блок-схема: узел 73"/>
          <p:cNvSpPr/>
          <p:nvPr/>
        </p:nvSpPr>
        <p:spPr>
          <a:xfrm>
            <a:off x="8486467" y="1015372"/>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5" name="Блок-схема: узел 74"/>
          <p:cNvSpPr/>
          <p:nvPr/>
        </p:nvSpPr>
        <p:spPr>
          <a:xfrm>
            <a:off x="7027658" y="210890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6" name="Блок-схема: узел 75"/>
          <p:cNvSpPr/>
          <p:nvPr/>
        </p:nvSpPr>
        <p:spPr>
          <a:xfrm>
            <a:off x="8362531" y="198328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7" name="Блок-схема: узел 76"/>
          <p:cNvSpPr/>
          <p:nvPr/>
        </p:nvSpPr>
        <p:spPr>
          <a:xfrm>
            <a:off x="8591707" y="1480119"/>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 name="Прямая соединительная линия 4"/>
          <p:cNvCxnSpPr/>
          <p:nvPr/>
        </p:nvCxnSpPr>
        <p:spPr>
          <a:xfrm>
            <a:off x="5401128" y="1781884"/>
            <a:ext cx="0" cy="104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Прямая соединительная линия 6"/>
          <p:cNvCxnSpPr/>
          <p:nvPr/>
        </p:nvCxnSpPr>
        <p:spPr>
          <a:xfrm>
            <a:off x="4572000" y="1771321"/>
            <a:ext cx="0" cy="1151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6804248" y="1781884"/>
            <a:ext cx="0" cy="10453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5" name="Рисунок 24"/>
          <p:cNvPicPr>
            <a:picLocks noChangeAspect="1"/>
          </p:cNvPicPr>
          <p:nvPr/>
        </p:nvPicPr>
        <p:blipFill>
          <a:blip r:embed="rId8"/>
          <a:stretch>
            <a:fillRect/>
          </a:stretch>
        </p:blipFill>
        <p:spPr>
          <a:xfrm>
            <a:off x="7515886" y="1800542"/>
            <a:ext cx="36579" cy="128027"/>
          </a:xfrm>
          <a:prstGeom prst="rect">
            <a:avLst/>
          </a:prstGeom>
        </p:spPr>
      </p:pic>
      <p:sp>
        <p:nvSpPr>
          <p:cNvPr id="58" name="Прямоугольник 57"/>
          <p:cNvSpPr/>
          <p:nvPr/>
        </p:nvSpPr>
        <p:spPr>
          <a:xfrm>
            <a:off x="7316678" y="6568001"/>
            <a:ext cx="1856709" cy="307777"/>
          </a:xfrm>
          <a:prstGeom prst="rect">
            <a:avLst/>
          </a:prstGeom>
        </p:spPr>
        <p:txBody>
          <a:bodyPr wrap="square">
            <a:spAutoFit/>
          </a:bodyPr>
          <a:lstStyle/>
          <a:p>
            <a:r>
              <a:rPr lang="ru-RU" sz="1400" dirty="0"/>
              <a:t>(ИДП Прил.№3 </a:t>
            </a:r>
            <a:r>
              <a:rPr lang="ru-RU" sz="1400" dirty="0" smtClean="0"/>
              <a:t>п.23)</a:t>
            </a:r>
            <a:endParaRPr lang="ru-RU" sz="1400" dirty="0"/>
          </a:p>
        </p:txBody>
      </p:sp>
      <p:sp>
        <p:nvSpPr>
          <p:cNvPr id="4" name="Прямоугольник 3"/>
          <p:cNvSpPr/>
          <p:nvPr/>
        </p:nvSpPr>
        <p:spPr>
          <a:xfrm>
            <a:off x="-59984" y="1783283"/>
            <a:ext cx="816249" cy="338554"/>
          </a:xfrm>
          <a:prstGeom prst="rect">
            <a:avLst/>
          </a:prstGeom>
        </p:spPr>
        <p:txBody>
          <a:bodyPr wrap="none">
            <a:spAutoFit/>
          </a:bodyPr>
          <a:lstStyle/>
          <a:p>
            <a:r>
              <a:rPr lang="ru-RU" sz="1600" b="1" dirty="0" smtClean="0"/>
              <a:t>№2547</a:t>
            </a:r>
            <a:endParaRPr lang="ru-RU" sz="1600" b="1" dirty="0"/>
          </a:p>
        </p:txBody>
      </p:sp>
      <p:pic>
        <p:nvPicPr>
          <p:cNvPr id="12" name="Рисунок 11"/>
          <p:cNvPicPr>
            <a:picLocks noChangeAspect="1"/>
          </p:cNvPicPr>
          <p:nvPr/>
        </p:nvPicPr>
        <p:blipFill>
          <a:blip r:embed="rId5"/>
          <a:stretch>
            <a:fillRect/>
          </a:stretch>
        </p:blipFill>
        <p:spPr>
          <a:xfrm>
            <a:off x="3667471" y="2285247"/>
            <a:ext cx="944962" cy="292633"/>
          </a:xfrm>
          <a:prstGeom prst="rect">
            <a:avLst/>
          </a:prstGeom>
        </p:spPr>
      </p:pic>
      <p:sp>
        <p:nvSpPr>
          <p:cNvPr id="32791" name="Прямоугольник 32790"/>
          <p:cNvSpPr/>
          <p:nvPr/>
        </p:nvSpPr>
        <p:spPr>
          <a:xfrm>
            <a:off x="3428976" y="2258710"/>
            <a:ext cx="418704" cy="338554"/>
          </a:xfrm>
          <a:prstGeom prst="rect">
            <a:avLst/>
          </a:prstGeom>
        </p:spPr>
        <p:txBody>
          <a:bodyPr wrap="none">
            <a:spAutoFit/>
          </a:bodyPr>
          <a:lstStyle/>
          <a:p>
            <a:r>
              <a:rPr lang="ru-RU" sz="1600" b="1" dirty="0" smtClean="0"/>
              <a:t>Н3</a:t>
            </a:r>
            <a:endParaRPr lang="ru-RU" sz="1600" b="1" dirty="0"/>
          </a:p>
        </p:txBody>
      </p:sp>
      <p:sp>
        <p:nvSpPr>
          <p:cNvPr id="16" name="Прямоугольник 15"/>
          <p:cNvSpPr/>
          <p:nvPr/>
        </p:nvSpPr>
        <p:spPr>
          <a:xfrm>
            <a:off x="1115146" y="2330087"/>
            <a:ext cx="598241" cy="338554"/>
          </a:xfrm>
          <a:prstGeom prst="rect">
            <a:avLst/>
          </a:prstGeom>
        </p:spPr>
        <p:txBody>
          <a:bodyPr wrap="none">
            <a:spAutoFit/>
          </a:bodyPr>
          <a:lstStyle/>
          <a:p>
            <a:r>
              <a:rPr lang="ru-RU" sz="1600" b="1" dirty="0" smtClean="0"/>
              <a:t>МН3</a:t>
            </a:r>
            <a:endParaRPr lang="ru-RU" sz="1600" b="1" dirty="0"/>
          </a:p>
        </p:txBody>
      </p:sp>
      <p:sp>
        <p:nvSpPr>
          <p:cNvPr id="82" name="Блок-схема: узел 81"/>
          <p:cNvSpPr/>
          <p:nvPr/>
        </p:nvSpPr>
        <p:spPr>
          <a:xfrm>
            <a:off x="4019186" y="2296163"/>
            <a:ext cx="277002" cy="261983"/>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3" name="Блок-схема: узел 82"/>
          <p:cNvSpPr/>
          <p:nvPr/>
        </p:nvSpPr>
        <p:spPr>
          <a:xfrm>
            <a:off x="4314687" y="2308390"/>
            <a:ext cx="277002" cy="261983"/>
          </a:xfrm>
          <a:prstGeom prst="flowChartConnector">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23" name="Прямая соединительная линия 22"/>
          <p:cNvCxnSpPr/>
          <p:nvPr/>
        </p:nvCxnSpPr>
        <p:spPr>
          <a:xfrm>
            <a:off x="-1088052" y="2275583"/>
            <a:ext cx="188393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Прямоугольник 26"/>
          <p:cNvSpPr/>
          <p:nvPr/>
        </p:nvSpPr>
        <p:spPr>
          <a:xfrm>
            <a:off x="2383278" y="1400831"/>
            <a:ext cx="418704" cy="338554"/>
          </a:xfrm>
          <a:prstGeom prst="rect">
            <a:avLst/>
          </a:prstGeom>
        </p:spPr>
        <p:txBody>
          <a:bodyPr wrap="none">
            <a:spAutoFit/>
          </a:bodyPr>
          <a:lstStyle/>
          <a:p>
            <a:r>
              <a:rPr lang="ru-RU" sz="1600" b="1" dirty="0" smtClean="0"/>
              <a:t>Н2</a:t>
            </a:r>
            <a:endParaRPr lang="ru-RU" sz="1600" b="1" dirty="0"/>
          </a:p>
        </p:txBody>
      </p:sp>
      <p:cxnSp>
        <p:nvCxnSpPr>
          <p:cNvPr id="15" name="Прямая соединительная линия 14"/>
          <p:cNvCxnSpPr/>
          <p:nvPr/>
        </p:nvCxnSpPr>
        <p:spPr>
          <a:xfrm flipV="1">
            <a:off x="144106" y="2276871"/>
            <a:ext cx="3995846"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1776666" y="2179055"/>
            <a:ext cx="2363286"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Прямая со стрелкой 36"/>
          <p:cNvCxnSpPr/>
          <p:nvPr/>
        </p:nvCxnSpPr>
        <p:spPr>
          <a:xfrm flipV="1">
            <a:off x="4060475" y="1730932"/>
            <a:ext cx="347719" cy="43022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Прямая со стрелкой 39"/>
          <p:cNvCxnSpPr/>
          <p:nvPr/>
        </p:nvCxnSpPr>
        <p:spPr>
          <a:xfrm flipV="1">
            <a:off x="4322724" y="1745889"/>
            <a:ext cx="2429030" cy="18641"/>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1" name="Рисунок 40"/>
          <p:cNvPicPr>
            <a:picLocks noChangeAspect="1"/>
          </p:cNvPicPr>
          <p:nvPr/>
        </p:nvPicPr>
        <p:blipFill>
          <a:blip r:embed="rId9"/>
          <a:stretch>
            <a:fillRect/>
          </a:stretch>
        </p:blipFill>
        <p:spPr>
          <a:xfrm>
            <a:off x="101513" y="1113973"/>
            <a:ext cx="1466130" cy="334561"/>
          </a:xfrm>
          <a:prstGeom prst="rect">
            <a:avLst/>
          </a:prstGeom>
        </p:spPr>
      </p:pic>
      <p:sp>
        <p:nvSpPr>
          <p:cNvPr id="79" name="Равнобедренный треугольник 78"/>
          <p:cNvSpPr/>
          <p:nvPr/>
        </p:nvSpPr>
        <p:spPr>
          <a:xfrm>
            <a:off x="4835230" y="1844824"/>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0" name="Равнобедренный треугольник 79"/>
          <p:cNvSpPr/>
          <p:nvPr/>
        </p:nvSpPr>
        <p:spPr>
          <a:xfrm>
            <a:off x="7044120" y="1876950"/>
            <a:ext cx="189774" cy="165730"/>
          </a:xfrm>
          <a:prstGeom prst="triangle">
            <a:avLst/>
          </a:prstGeom>
          <a:solidFill>
            <a:schemeClr val="tx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49539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700213" y="0"/>
            <a:ext cx="5426728" cy="490066"/>
          </a:xfrm>
        </p:spPr>
        <p:txBody>
          <a:bodyPr>
            <a:noAutofit/>
          </a:bodyPr>
          <a:lstStyle/>
          <a:p>
            <a:r>
              <a:rPr lang="ru-RU" sz="2000" b="1" dirty="0" smtClean="0">
                <a:solidFill>
                  <a:srgbClr val="C00000"/>
                </a:solidFill>
                <a:latin typeface="+mn-lt"/>
              </a:rPr>
              <a:t>Движение поездов при полуавтоблокировки</a:t>
            </a:r>
            <a:endParaRPr lang="ru-RU" sz="2000" b="1" dirty="0">
              <a:solidFill>
                <a:srgbClr val="C00000"/>
              </a:solidFill>
              <a:latin typeface="+mn-lt"/>
            </a:endParaRPr>
          </a:p>
        </p:txBody>
      </p:sp>
      <p:sp>
        <p:nvSpPr>
          <p:cNvPr id="6" name="Объект 5"/>
          <p:cNvSpPr>
            <a:spLocks noGrp="1"/>
          </p:cNvSpPr>
          <p:nvPr>
            <p:ph idx="1"/>
          </p:nvPr>
        </p:nvSpPr>
        <p:spPr>
          <a:xfrm>
            <a:off x="921656" y="387033"/>
            <a:ext cx="8222344" cy="4158074"/>
          </a:xfrm>
        </p:spPr>
        <p:txBody>
          <a:bodyPr>
            <a:normAutofit lnSpcReduction="10000"/>
          </a:bodyPr>
          <a:lstStyle/>
          <a:p>
            <a:pPr marL="0" indent="0" algn="just">
              <a:buNone/>
            </a:pPr>
            <a:r>
              <a:rPr lang="ru-RU" sz="2000" b="1" u="sng" dirty="0">
                <a:solidFill>
                  <a:srgbClr val="002060"/>
                </a:solidFill>
              </a:rPr>
              <a:t>Выходными</a:t>
            </a:r>
            <a:r>
              <a:rPr lang="ru-RU" sz="2000" b="1" dirty="0">
                <a:solidFill>
                  <a:srgbClr val="002060"/>
                </a:solidFill>
              </a:rPr>
              <a:t> светофорами на участках, оборудованных </a:t>
            </a:r>
            <a:r>
              <a:rPr lang="ru-RU" sz="2000" b="1" dirty="0" smtClean="0">
                <a:solidFill>
                  <a:srgbClr val="002060"/>
                </a:solidFill>
              </a:rPr>
              <a:t>ПАБ, </a:t>
            </a:r>
            <a:r>
              <a:rPr lang="ru-RU" sz="2000" b="1" dirty="0">
                <a:solidFill>
                  <a:srgbClr val="002060"/>
                </a:solidFill>
              </a:rPr>
              <a:t>подаются сигналы:</a:t>
            </a:r>
          </a:p>
          <a:p>
            <a:pPr marL="0" indent="0" algn="just">
              <a:buNone/>
            </a:pPr>
            <a:r>
              <a:rPr lang="ru-RU" sz="2000" dirty="0" smtClean="0"/>
              <a:t>1. </a:t>
            </a:r>
            <a:r>
              <a:rPr lang="ru-RU" sz="2000" b="1" dirty="0" smtClean="0">
                <a:solidFill>
                  <a:srgbClr val="00B050"/>
                </a:solidFill>
              </a:rPr>
              <a:t>один </a:t>
            </a:r>
            <a:r>
              <a:rPr lang="ru-RU" sz="2000" b="1" dirty="0">
                <a:solidFill>
                  <a:srgbClr val="00B050"/>
                </a:solidFill>
              </a:rPr>
              <a:t>зеленый огонь </a:t>
            </a:r>
            <a:r>
              <a:rPr lang="ru-RU" sz="2000" dirty="0"/>
              <a:t>— разрешается поезду отправиться </a:t>
            </a:r>
            <a:r>
              <a:rPr lang="ru-RU" sz="2000" dirty="0" smtClean="0"/>
              <a:t>со станции </a:t>
            </a:r>
            <a:r>
              <a:rPr lang="ru-RU" sz="2000" dirty="0"/>
              <a:t>и следовать с установленной скоростью; перегон до следующей </a:t>
            </a:r>
            <a:r>
              <a:rPr lang="ru-RU" sz="2000" dirty="0" smtClean="0"/>
              <a:t>станции </a:t>
            </a:r>
            <a:r>
              <a:rPr lang="ru-RU" sz="2000" dirty="0"/>
              <a:t>(путевого поста) свободен</a:t>
            </a:r>
            <a:r>
              <a:rPr lang="ru-RU" sz="2000" dirty="0" smtClean="0"/>
              <a:t>.</a:t>
            </a:r>
          </a:p>
          <a:p>
            <a:pPr marL="0" indent="0" algn="just">
              <a:buNone/>
            </a:pPr>
            <a:r>
              <a:rPr lang="ru-RU" sz="2000" dirty="0" smtClean="0"/>
              <a:t>2.  </a:t>
            </a:r>
            <a:r>
              <a:rPr lang="ru-RU" sz="2000" b="1" dirty="0">
                <a:solidFill>
                  <a:srgbClr val="C00000"/>
                </a:solidFill>
              </a:rPr>
              <a:t>один красный огонь </a:t>
            </a:r>
            <a:r>
              <a:rPr lang="ru-RU" sz="2000" dirty="0"/>
              <a:t>— стой! Запрещается проезжать </a:t>
            </a:r>
            <a:r>
              <a:rPr lang="ru-RU" sz="2000" dirty="0" smtClean="0"/>
              <a:t>сигнал;</a:t>
            </a:r>
          </a:p>
          <a:p>
            <a:pPr marL="0" indent="0" algn="just">
              <a:buNone/>
            </a:pPr>
            <a:r>
              <a:rPr lang="ru-RU" sz="2000" dirty="0" smtClean="0"/>
              <a:t>3. </a:t>
            </a:r>
            <a:r>
              <a:rPr lang="ru-RU" sz="2000" b="1" dirty="0" smtClean="0">
                <a:solidFill>
                  <a:srgbClr val="FFC000"/>
                </a:solidFill>
              </a:rPr>
              <a:t>два </a:t>
            </a:r>
            <a:r>
              <a:rPr lang="ru-RU" sz="2000" b="1" dirty="0">
                <a:solidFill>
                  <a:srgbClr val="FFC000"/>
                </a:solidFill>
              </a:rPr>
              <a:t>желтых огня </a:t>
            </a:r>
            <a:r>
              <a:rPr lang="ru-RU" sz="2000" dirty="0"/>
              <a:t>— разрешается поезду отправиться </a:t>
            </a:r>
            <a:r>
              <a:rPr lang="ru-RU" sz="2000" dirty="0" smtClean="0"/>
              <a:t>со станции </a:t>
            </a:r>
            <a:r>
              <a:rPr lang="ru-RU" sz="2000" dirty="0"/>
              <a:t>с уменьшенной скоростью; поезд следует с отклонением по стрелочному переводу; перегон до следующей </a:t>
            </a:r>
            <a:r>
              <a:rPr lang="ru-RU" sz="2000" dirty="0" smtClean="0"/>
              <a:t>станции </a:t>
            </a:r>
            <a:r>
              <a:rPr lang="ru-RU" sz="2000" dirty="0"/>
              <a:t>(путевого поста) </a:t>
            </a:r>
            <a:r>
              <a:rPr lang="ru-RU" sz="2000" dirty="0" smtClean="0"/>
              <a:t>свободен;</a:t>
            </a:r>
          </a:p>
          <a:p>
            <a:pPr marL="0" indent="0" algn="just">
              <a:buNone/>
            </a:pPr>
            <a:endParaRPr lang="ru-RU" sz="2000" dirty="0" smtClean="0"/>
          </a:p>
          <a:p>
            <a:pPr marL="0" indent="0" algn="just">
              <a:buNone/>
            </a:pPr>
            <a:r>
              <a:rPr lang="ru-RU" sz="2000" dirty="0" smtClean="0"/>
              <a:t>4. </a:t>
            </a:r>
            <a:r>
              <a:rPr lang="ru-RU" sz="2000" b="1" dirty="0" smtClean="0">
                <a:solidFill>
                  <a:srgbClr val="FFC000"/>
                </a:solidFill>
              </a:rPr>
              <a:t>два </a:t>
            </a:r>
            <a:r>
              <a:rPr lang="ru-RU" sz="2000" b="1" dirty="0">
                <a:solidFill>
                  <a:srgbClr val="FFC000"/>
                </a:solidFill>
              </a:rPr>
              <a:t>желтых огня, из них верхний мигающий </a:t>
            </a:r>
            <a:r>
              <a:rPr lang="ru-RU" sz="2000" dirty="0"/>
              <a:t>— разрешается поезду отправиться </a:t>
            </a:r>
            <a:r>
              <a:rPr lang="ru-RU" sz="2000" dirty="0" smtClean="0"/>
              <a:t>со станции </a:t>
            </a:r>
            <a:r>
              <a:rPr lang="ru-RU" sz="2000" dirty="0"/>
              <a:t>с уменьшенной скоростью; поезд следует с отклонением по стрелочному переводу; перегон до следующей </a:t>
            </a:r>
            <a:r>
              <a:rPr lang="ru-RU" sz="2000" dirty="0" smtClean="0"/>
              <a:t>станции </a:t>
            </a:r>
            <a:r>
              <a:rPr lang="ru-RU" sz="2000" dirty="0"/>
              <a:t>(путевого поста) свободен; входной светофор следующей </a:t>
            </a:r>
            <a:r>
              <a:rPr lang="ru-RU" sz="2000" dirty="0" smtClean="0"/>
              <a:t>станции открыт.                                                      </a:t>
            </a:r>
            <a:endParaRPr lang="ru-RU" sz="2000" dirty="0"/>
          </a:p>
        </p:txBody>
      </p:sp>
      <p:sp>
        <p:nvSpPr>
          <p:cNvPr id="2" name="Прямоугольник 1"/>
          <p:cNvSpPr/>
          <p:nvPr/>
        </p:nvSpPr>
        <p:spPr>
          <a:xfrm>
            <a:off x="7236296" y="6550223"/>
            <a:ext cx="2257843" cy="307777"/>
          </a:xfrm>
          <a:prstGeom prst="rect">
            <a:avLst/>
          </a:prstGeom>
        </p:spPr>
        <p:txBody>
          <a:bodyPr wrap="square">
            <a:spAutoFit/>
          </a:bodyPr>
          <a:lstStyle/>
          <a:p>
            <a:r>
              <a:rPr lang="ru-RU" sz="1400" dirty="0"/>
              <a:t>(</a:t>
            </a:r>
            <a:r>
              <a:rPr lang="ru-RU" sz="1400" dirty="0" smtClean="0"/>
              <a:t>ИСИ </a:t>
            </a:r>
            <a:r>
              <a:rPr lang="ru-RU" sz="1400" dirty="0"/>
              <a:t>Прил.</a:t>
            </a:r>
            <a:r>
              <a:rPr lang="ru-RU" sz="1400" dirty="0" smtClean="0"/>
              <a:t>№7 п.14,23)</a:t>
            </a:r>
            <a:endParaRPr lang="ru-RU" sz="1400" dirty="0"/>
          </a:p>
        </p:txBody>
      </p:sp>
      <p:pic>
        <p:nvPicPr>
          <p:cNvPr id="10" name="Рисунок 9"/>
          <p:cNvPicPr>
            <a:picLocks noChangeAspect="1"/>
          </p:cNvPicPr>
          <p:nvPr/>
        </p:nvPicPr>
        <p:blipFill rotWithShape="1">
          <a:blip r:embed="rId2"/>
          <a:srcRect t="5580" b="37148"/>
          <a:stretch/>
        </p:blipFill>
        <p:spPr>
          <a:xfrm>
            <a:off x="112031" y="37342"/>
            <a:ext cx="809625" cy="1080120"/>
          </a:xfrm>
          <a:prstGeom prst="rect">
            <a:avLst/>
          </a:prstGeom>
        </p:spPr>
      </p:pic>
      <p:pic>
        <p:nvPicPr>
          <p:cNvPr id="11" name="Рисунок 10"/>
          <p:cNvPicPr>
            <a:picLocks noChangeAspect="1"/>
          </p:cNvPicPr>
          <p:nvPr/>
        </p:nvPicPr>
        <p:blipFill rotWithShape="1">
          <a:blip r:embed="rId3"/>
          <a:srcRect t="4611" b="38117"/>
          <a:stretch/>
        </p:blipFill>
        <p:spPr>
          <a:xfrm>
            <a:off x="112031" y="1132299"/>
            <a:ext cx="809625" cy="1080120"/>
          </a:xfrm>
          <a:prstGeom prst="rect">
            <a:avLst/>
          </a:prstGeom>
        </p:spPr>
      </p:pic>
      <p:pic>
        <p:nvPicPr>
          <p:cNvPr id="12" name="Рисунок 11"/>
          <p:cNvPicPr>
            <a:picLocks noChangeAspect="1"/>
          </p:cNvPicPr>
          <p:nvPr/>
        </p:nvPicPr>
        <p:blipFill rotWithShape="1">
          <a:blip r:embed="rId4"/>
          <a:srcRect t="8262" b="9116"/>
          <a:stretch/>
        </p:blipFill>
        <p:spPr>
          <a:xfrm>
            <a:off x="135843" y="2165435"/>
            <a:ext cx="809625" cy="1440160"/>
          </a:xfrm>
          <a:prstGeom prst="rect">
            <a:avLst/>
          </a:prstGeom>
        </p:spPr>
      </p:pic>
      <p:pic>
        <p:nvPicPr>
          <p:cNvPr id="13" name="Рисунок 12"/>
          <p:cNvPicPr>
            <a:picLocks noChangeAspect="1"/>
          </p:cNvPicPr>
          <p:nvPr/>
        </p:nvPicPr>
        <p:blipFill rotWithShape="1">
          <a:blip r:embed="rId5"/>
          <a:srcRect t="10881"/>
          <a:stretch/>
        </p:blipFill>
        <p:spPr>
          <a:xfrm>
            <a:off x="121579" y="3549812"/>
            <a:ext cx="809625" cy="1502480"/>
          </a:xfrm>
          <a:prstGeom prst="rect">
            <a:avLst/>
          </a:prstGeom>
        </p:spPr>
      </p:pic>
      <p:sp>
        <p:nvSpPr>
          <p:cNvPr id="16" name="Прямоугольник 15"/>
          <p:cNvSpPr/>
          <p:nvPr/>
        </p:nvSpPr>
        <p:spPr>
          <a:xfrm>
            <a:off x="7256" y="4973582"/>
            <a:ext cx="8251731" cy="1938992"/>
          </a:xfrm>
          <a:prstGeom prst="rect">
            <a:avLst/>
          </a:prstGeom>
        </p:spPr>
        <p:txBody>
          <a:bodyPr wrap="square">
            <a:spAutoFit/>
          </a:bodyPr>
          <a:lstStyle/>
          <a:p>
            <a:pPr algn="just"/>
            <a:r>
              <a:rPr lang="ru-RU" sz="2000" b="1" u="sng" dirty="0">
                <a:solidFill>
                  <a:srgbClr val="002060"/>
                </a:solidFill>
              </a:rPr>
              <a:t>Проходными</a:t>
            </a:r>
            <a:r>
              <a:rPr lang="ru-RU" sz="2000" b="1" dirty="0">
                <a:solidFill>
                  <a:srgbClr val="002060"/>
                </a:solidFill>
              </a:rPr>
              <a:t> светофорами на участках, оборудованных </a:t>
            </a:r>
            <a:r>
              <a:rPr lang="ru-RU" sz="2000" b="1" dirty="0" smtClean="0">
                <a:solidFill>
                  <a:srgbClr val="002060"/>
                </a:solidFill>
              </a:rPr>
              <a:t>ПАБ, </a:t>
            </a:r>
            <a:r>
              <a:rPr lang="ru-RU" sz="2000" b="1" dirty="0">
                <a:solidFill>
                  <a:srgbClr val="002060"/>
                </a:solidFill>
              </a:rPr>
              <a:t>подаются сигналы:</a:t>
            </a:r>
          </a:p>
          <a:p>
            <a:pPr algn="just"/>
            <a:r>
              <a:rPr lang="ru-RU" sz="2000" dirty="0" smtClean="0"/>
              <a:t>1. </a:t>
            </a:r>
            <a:r>
              <a:rPr lang="ru-RU" sz="2000" b="1" dirty="0" smtClean="0">
                <a:solidFill>
                  <a:srgbClr val="00B050"/>
                </a:solidFill>
              </a:rPr>
              <a:t>один </a:t>
            </a:r>
            <a:r>
              <a:rPr lang="ru-RU" sz="2000" b="1" dirty="0">
                <a:solidFill>
                  <a:srgbClr val="00B050"/>
                </a:solidFill>
              </a:rPr>
              <a:t>зеленый огонь </a:t>
            </a:r>
            <a:r>
              <a:rPr lang="ru-RU" sz="2000" dirty="0"/>
              <a:t>— разрешается движение с установленной скоростью; перегон до следующей железнодорожной станции (путевого поста) </a:t>
            </a:r>
            <a:r>
              <a:rPr lang="ru-RU" sz="2000" dirty="0" smtClean="0"/>
              <a:t>свободен;</a:t>
            </a:r>
          </a:p>
          <a:p>
            <a:pPr algn="just"/>
            <a:r>
              <a:rPr lang="ru-RU" sz="2000" dirty="0" smtClean="0"/>
              <a:t>2. </a:t>
            </a:r>
            <a:r>
              <a:rPr lang="ru-RU" sz="2000" b="1" dirty="0" smtClean="0">
                <a:solidFill>
                  <a:srgbClr val="C00000"/>
                </a:solidFill>
              </a:rPr>
              <a:t>один </a:t>
            </a:r>
            <a:r>
              <a:rPr lang="ru-RU" sz="2000" b="1" dirty="0">
                <a:solidFill>
                  <a:srgbClr val="C00000"/>
                </a:solidFill>
              </a:rPr>
              <a:t>красный огонь </a:t>
            </a:r>
            <a:r>
              <a:rPr lang="ru-RU" sz="2000" dirty="0"/>
              <a:t>— стой! Запрещается проезжать сигнал</a:t>
            </a:r>
          </a:p>
        </p:txBody>
      </p:sp>
      <p:pic>
        <p:nvPicPr>
          <p:cNvPr id="15" name="Рисунок 14"/>
          <p:cNvPicPr>
            <a:picLocks noChangeAspect="1"/>
          </p:cNvPicPr>
          <p:nvPr/>
        </p:nvPicPr>
        <p:blipFill>
          <a:blip r:embed="rId6"/>
          <a:stretch>
            <a:fillRect/>
          </a:stretch>
        </p:blipFill>
        <p:spPr>
          <a:xfrm>
            <a:off x="8570926" y="4392052"/>
            <a:ext cx="573074" cy="2158171"/>
          </a:xfrm>
          <a:prstGeom prst="rect">
            <a:avLst/>
          </a:prstGeom>
        </p:spPr>
      </p:pic>
      <p:pic>
        <p:nvPicPr>
          <p:cNvPr id="17" name="Рисунок 16"/>
          <p:cNvPicPr>
            <a:picLocks noChangeAspect="1"/>
          </p:cNvPicPr>
          <p:nvPr/>
        </p:nvPicPr>
        <p:blipFill>
          <a:blip r:embed="rId7"/>
          <a:stretch>
            <a:fillRect/>
          </a:stretch>
        </p:blipFill>
        <p:spPr>
          <a:xfrm>
            <a:off x="8186687" y="4388048"/>
            <a:ext cx="504825" cy="2162175"/>
          </a:xfrm>
          <a:prstGeom prst="rect">
            <a:avLst/>
          </a:prstGeom>
        </p:spPr>
      </p:pic>
    </p:spTree>
    <p:extLst>
      <p:ext uri="{BB962C8B-B14F-4D97-AF65-F5344CB8AC3E}">
        <p14:creationId xmlns:p14="http://schemas.microsoft.com/office/powerpoint/2010/main" val="3558622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35859" y="47625"/>
            <a:ext cx="6553200" cy="6810375"/>
          </a:xfrm>
          <a:prstGeom prst="rect">
            <a:avLst/>
          </a:prstGeom>
        </p:spPr>
      </p:pic>
      <p:sp>
        <p:nvSpPr>
          <p:cNvPr id="2" name="Заголовок 1"/>
          <p:cNvSpPr>
            <a:spLocks noGrp="1"/>
          </p:cNvSpPr>
          <p:nvPr>
            <p:ph type="title"/>
          </p:nvPr>
        </p:nvSpPr>
        <p:spPr>
          <a:xfrm>
            <a:off x="6427694" y="1132634"/>
            <a:ext cx="2702859" cy="2272553"/>
          </a:xfrm>
        </p:spPr>
        <p:txBody>
          <a:bodyPr>
            <a:normAutofit/>
          </a:bodyPr>
          <a:lstStyle/>
          <a:p>
            <a:pPr algn="ctr"/>
            <a:r>
              <a:rPr lang="ru-RU" sz="2000" b="1" dirty="0">
                <a:latin typeface="+mn-lt"/>
              </a:rPr>
              <a:t>Таблица последовательности работы устройств и индикация на пульте управления при однопутной релейной </a:t>
            </a:r>
            <a:r>
              <a:rPr lang="ru-RU" sz="2000" b="1" dirty="0" smtClean="0">
                <a:latin typeface="+mn-lt"/>
              </a:rPr>
              <a:t>ПАБ</a:t>
            </a:r>
            <a:endParaRPr lang="ru-RU" sz="2000" b="1" dirty="0">
              <a:latin typeface="+mn-lt"/>
            </a:endParaRPr>
          </a:p>
        </p:txBody>
      </p:sp>
    </p:spTree>
    <p:extLst>
      <p:ext uri="{BB962C8B-B14F-4D97-AF65-F5344CB8AC3E}">
        <p14:creationId xmlns:p14="http://schemas.microsoft.com/office/powerpoint/2010/main" val="346805289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0" y="524435"/>
            <a:ext cx="9144000" cy="6333565"/>
          </a:xfrm>
        </p:spPr>
        <p:txBody>
          <a:bodyPr>
            <a:normAutofit/>
          </a:bodyPr>
          <a:lstStyle/>
          <a:p>
            <a:pPr marL="0" indent="0" algn="just">
              <a:buNone/>
            </a:pPr>
            <a:r>
              <a:rPr lang="ru-RU" sz="2000" b="1" dirty="0" smtClean="0">
                <a:solidFill>
                  <a:srgbClr val="002060"/>
                </a:solidFill>
              </a:rPr>
              <a:t>          </a:t>
            </a:r>
            <a:r>
              <a:rPr lang="ru-RU" sz="2000" b="1" u="sng" dirty="0" smtClean="0">
                <a:solidFill>
                  <a:srgbClr val="002060"/>
                </a:solidFill>
              </a:rPr>
              <a:t>Последовательность </a:t>
            </a:r>
            <a:r>
              <a:rPr lang="ru-RU" sz="2000" b="1" u="sng" dirty="0">
                <a:solidFill>
                  <a:srgbClr val="002060"/>
                </a:solidFill>
              </a:rPr>
              <a:t>работы устройств однопутной РПБ</a:t>
            </a:r>
            <a:r>
              <a:rPr lang="ru-RU" sz="2000" dirty="0">
                <a:solidFill>
                  <a:srgbClr val="002060"/>
                </a:solidFill>
              </a:rPr>
              <a:t> </a:t>
            </a:r>
            <a:r>
              <a:rPr lang="ru-RU" sz="2000" dirty="0"/>
              <a:t>показана в виде таблицы на рис. 2.2. </a:t>
            </a:r>
            <a:endParaRPr lang="ru-RU" sz="2000" dirty="0" smtClean="0"/>
          </a:p>
          <a:p>
            <a:pPr marL="0" indent="0" algn="just">
              <a:buNone/>
            </a:pPr>
            <a:r>
              <a:rPr lang="ru-RU" sz="2000" dirty="0" smtClean="0"/>
              <a:t>           Отправление </a:t>
            </a:r>
            <a:r>
              <a:rPr lang="ru-RU" sz="2000" dirty="0"/>
              <a:t>поезда со станции А на однопутном участке возможно лишь после получения согласия от ДСП станции Б. После запроса по телефону </a:t>
            </a:r>
            <a:r>
              <a:rPr lang="ru-RU" sz="2000" b="1" dirty="0">
                <a:solidFill>
                  <a:srgbClr val="FF0000"/>
                </a:solidFill>
              </a:rPr>
              <a:t>(действие 1</a:t>
            </a:r>
            <a:r>
              <a:rPr lang="ru-RU" sz="2000" dirty="0">
                <a:solidFill>
                  <a:srgbClr val="FF0000"/>
                </a:solidFill>
              </a:rPr>
              <a:t>) </a:t>
            </a:r>
            <a:r>
              <a:rPr lang="ru-RU" sz="2000" dirty="0"/>
              <a:t>дежурный по станции Б дает устное согласие </a:t>
            </a:r>
            <a:r>
              <a:rPr lang="ru-RU" sz="2000" dirty="0">
                <a:solidFill>
                  <a:srgbClr val="FF0000"/>
                </a:solidFill>
              </a:rPr>
              <a:t>(</a:t>
            </a:r>
            <a:r>
              <a:rPr lang="ru-RU" sz="2000" b="1" dirty="0">
                <a:solidFill>
                  <a:srgbClr val="FF0000"/>
                </a:solidFill>
              </a:rPr>
              <a:t>действие 1а</a:t>
            </a:r>
            <a:r>
              <a:rPr lang="ru-RU" sz="2000" dirty="0">
                <a:solidFill>
                  <a:srgbClr val="FF0000"/>
                </a:solidFill>
              </a:rPr>
              <a:t>) </a:t>
            </a:r>
            <a:r>
              <a:rPr lang="ru-RU" sz="2000" dirty="0"/>
              <a:t>на отправление к нему поезда со станции А и нажимает кнопку дачи согласия ДС </a:t>
            </a:r>
            <a:r>
              <a:rPr lang="ru-RU" sz="2000" dirty="0">
                <a:solidFill>
                  <a:srgbClr val="FF0000"/>
                </a:solidFill>
              </a:rPr>
              <a:t>(</a:t>
            </a:r>
            <a:r>
              <a:rPr lang="ru-RU" sz="2000" b="1" dirty="0">
                <a:solidFill>
                  <a:srgbClr val="FF0000"/>
                </a:solidFill>
              </a:rPr>
              <a:t>действие 2</a:t>
            </a:r>
            <a:r>
              <a:rPr lang="ru-RU" sz="2000" dirty="0">
                <a:solidFill>
                  <a:srgbClr val="FF0000"/>
                </a:solidFill>
              </a:rPr>
              <a:t>). </a:t>
            </a:r>
            <a:r>
              <a:rPr lang="ru-RU" sz="2000" dirty="0"/>
              <a:t>По линейной цепи станция А принимает со станции Б блокировочный сигнал ПС </a:t>
            </a:r>
            <a:r>
              <a:rPr lang="ru-RU" sz="2000" dirty="0">
                <a:solidFill>
                  <a:srgbClr val="FF0000"/>
                </a:solidFill>
              </a:rPr>
              <a:t>(</a:t>
            </a:r>
            <a:r>
              <a:rPr lang="ru-RU" sz="2000" b="1" dirty="0">
                <a:solidFill>
                  <a:srgbClr val="FF0000"/>
                </a:solidFill>
              </a:rPr>
              <a:t>действие 2а</a:t>
            </a:r>
            <a:r>
              <a:rPr lang="ru-RU" sz="2000" dirty="0">
                <a:solidFill>
                  <a:srgbClr val="FF0000"/>
                </a:solidFill>
              </a:rPr>
              <a:t>). </a:t>
            </a:r>
            <a:r>
              <a:rPr lang="ru-RU" sz="2000" dirty="0"/>
              <a:t>На станции Б загорается желтая лампочка ДС, а на станции А — зеленая лампочка ПС. Пока дежурный по станции А не открыл выходной сигнал, дежурный по станции Б может отменить согласие путем вытягивания кнопки ДС/ОС на себя. После этого система блокировки приходит в нормальное состояние</a:t>
            </a:r>
            <a:r>
              <a:rPr lang="ru-RU" sz="2000" dirty="0" smtClean="0"/>
              <a:t>.</a:t>
            </a:r>
            <a:r>
              <a:rPr lang="ru-RU" sz="2000" dirty="0"/>
              <a:t> Для отправления поезда дежурный по станции А совместно со стрелочником устанавливает маршрут отправления со 2-го пути </a:t>
            </a:r>
            <a:r>
              <a:rPr lang="ru-RU" sz="2000" dirty="0">
                <a:solidFill>
                  <a:srgbClr val="FF0000"/>
                </a:solidFill>
              </a:rPr>
              <a:t>(</a:t>
            </a:r>
            <a:r>
              <a:rPr lang="ru-RU" sz="2000" b="1" dirty="0">
                <a:solidFill>
                  <a:srgbClr val="FF0000"/>
                </a:solidFill>
              </a:rPr>
              <a:t>действие 3</a:t>
            </a:r>
            <a:r>
              <a:rPr lang="ru-RU" sz="2000" dirty="0">
                <a:solidFill>
                  <a:srgbClr val="FF0000"/>
                </a:solidFill>
              </a:rPr>
              <a:t>) </a:t>
            </a:r>
            <a:r>
              <a:rPr lang="ru-RU" sz="2000" dirty="0"/>
              <a:t>и на табло загорается белая лампочка, контролирующая правильность установленного маршрута и свободность 2-го пути. Далее ДСП станции А нажимает сигнальную кнопку НО и открывает выходной светофор Н2 </a:t>
            </a:r>
            <a:r>
              <a:rPr lang="ru-RU" sz="2000" dirty="0">
                <a:solidFill>
                  <a:srgbClr val="FF0000"/>
                </a:solidFill>
              </a:rPr>
              <a:t>(</a:t>
            </a:r>
            <a:r>
              <a:rPr lang="ru-RU" sz="2000" b="1" dirty="0">
                <a:solidFill>
                  <a:srgbClr val="FF0000"/>
                </a:solidFill>
              </a:rPr>
              <a:t>действие 4</a:t>
            </a:r>
            <a:r>
              <a:rPr lang="ru-RU" sz="2000" dirty="0">
                <a:solidFill>
                  <a:srgbClr val="FF0000"/>
                </a:solidFill>
              </a:rPr>
              <a:t>). </a:t>
            </a:r>
            <a:r>
              <a:rPr lang="ru-RU" sz="2000" dirty="0"/>
              <a:t>В повторителе на табло включается зеленая лампочка Н2, зеленая лампочка ПС гаснет и загорается красная лампочка ПО. В это время на станцию Б посылается блокировочный сигнал ПО, от которого загорается красная лампочка ПП, а желтая ДС гаснет </a:t>
            </a:r>
            <a:r>
              <a:rPr lang="ru-RU" sz="2000" dirty="0">
                <a:solidFill>
                  <a:srgbClr val="FF0000"/>
                </a:solidFill>
              </a:rPr>
              <a:t>(</a:t>
            </a:r>
            <a:r>
              <a:rPr lang="ru-RU" sz="2000" b="1" dirty="0">
                <a:solidFill>
                  <a:srgbClr val="FF0000"/>
                </a:solidFill>
              </a:rPr>
              <a:t>действие 4а</a:t>
            </a:r>
            <a:r>
              <a:rPr lang="ru-RU" sz="2000" dirty="0">
                <a:solidFill>
                  <a:srgbClr val="FF0000"/>
                </a:solidFill>
              </a:rPr>
              <a:t>). </a:t>
            </a:r>
          </a:p>
        </p:txBody>
      </p:sp>
      <p:sp>
        <p:nvSpPr>
          <p:cNvPr id="8" name="Заголовок 1"/>
          <p:cNvSpPr>
            <a:spLocks noGrp="1"/>
          </p:cNvSpPr>
          <p:nvPr>
            <p:ph type="title"/>
          </p:nvPr>
        </p:nvSpPr>
        <p:spPr>
          <a:xfrm>
            <a:off x="2003612" y="-7500"/>
            <a:ext cx="6662728"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Tree>
    <p:extLst>
      <p:ext uri="{BB962C8B-B14F-4D97-AF65-F5344CB8AC3E}">
        <p14:creationId xmlns:p14="http://schemas.microsoft.com/office/powerpoint/2010/main" val="178327908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0" y="524435"/>
            <a:ext cx="9144000" cy="6333565"/>
          </a:xfrm>
        </p:spPr>
        <p:txBody>
          <a:bodyPr>
            <a:normAutofit/>
          </a:bodyPr>
          <a:lstStyle/>
          <a:p>
            <a:pPr marL="0" indent="0" algn="just">
              <a:buNone/>
            </a:pPr>
            <a:r>
              <a:rPr lang="ru-RU" sz="2000" b="1" dirty="0" smtClean="0">
                <a:solidFill>
                  <a:srgbClr val="002060"/>
                </a:solidFill>
              </a:rPr>
              <a:t>          </a:t>
            </a:r>
            <a:r>
              <a:rPr lang="ru-RU" sz="2000" b="1" u="sng" dirty="0" smtClean="0">
                <a:solidFill>
                  <a:srgbClr val="002060"/>
                </a:solidFill>
              </a:rPr>
              <a:t>Последовательность </a:t>
            </a:r>
            <a:r>
              <a:rPr lang="ru-RU" sz="2000" b="1" u="sng" dirty="0">
                <a:solidFill>
                  <a:srgbClr val="002060"/>
                </a:solidFill>
              </a:rPr>
              <a:t>работы устройств однопутной РПБ</a:t>
            </a:r>
            <a:r>
              <a:rPr lang="ru-RU" sz="2000" dirty="0">
                <a:solidFill>
                  <a:srgbClr val="002060"/>
                </a:solidFill>
              </a:rPr>
              <a:t> </a:t>
            </a:r>
            <a:r>
              <a:rPr lang="ru-RU" sz="2000" dirty="0"/>
              <a:t>показана в виде таблицы на рис. 2.2. </a:t>
            </a:r>
            <a:endParaRPr lang="ru-RU" sz="2000" dirty="0" smtClean="0"/>
          </a:p>
          <a:p>
            <a:pPr marL="0" indent="0" algn="just">
              <a:buNone/>
            </a:pPr>
            <a:r>
              <a:rPr lang="ru-RU" sz="2000" dirty="0" smtClean="0"/>
              <a:t>    Одновременно </a:t>
            </a:r>
            <a:r>
              <a:rPr lang="ru-RU" sz="2000" dirty="0"/>
              <a:t>включается звонок, привлекающий внимание ДСП к аппарату. Лампочки ПО и ПП горят все время следования поезда по перегону. При отправлении поезда со станции срабатывает схема фиксации проследования поезда, выходной светофор закрывается, в повторителе Н2 гаснет зеленая лампочка, красная лампочка ПО продолжает гореть и фиксировать занятость перегона отправленным поездом </a:t>
            </a:r>
            <a:r>
              <a:rPr lang="ru-RU" sz="2000" dirty="0">
                <a:solidFill>
                  <a:srgbClr val="FF0000"/>
                </a:solidFill>
              </a:rPr>
              <a:t>(</a:t>
            </a:r>
            <a:r>
              <a:rPr lang="ru-RU" sz="2000" b="1" dirty="0">
                <a:solidFill>
                  <a:srgbClr val="FF0000"/>
                </a:solidFill>
              </a:rPr>
              <a:t>действие 5</a:t>
            </a:r>
            <a:r>
              <a:rPr lang="ru-RU" sz="2000" dirty="0">
                <a:solidFill>
                  <a:srgbClr val="FF0000"/>
                </a:solidFill>
              </a:rPr>
              <a:t>). </a:t>
            </a:r>
            <a:r>
              <a:rPr lang="ru-RU" sz="2000" dirty="0"/>
              <a:t>После выхода поезда на перегон ДСП станции А совместно со стрелочником разделывает маршрут отправления и на втором пути гаснет белая лампочка </a:t>
            </a:r>
            <a:r>
              <a:rPr lang="ru-RU" sz="2000" dirty="0">
                <a:solidFill>
                  <a:srgbClr val="FF0000"/>
                </a:solidFill>
              </a:rPr>
              <a:t>(</a:t>
            </a:r>
            <a:r>
              <a:rPr lang="ru-RU" sz="2000" b="1" dirty="0">
                <a:solidFill>
                  <a:srgbClr val="FF0000"/>
                </a:solidFill>
              </a:rPr>
              <a:t>действие 6)</a:t>
            </a:r>
            <a:r>
              <a:rPr lang="ru-RU" sz="2000" dirty="0">
                <a:solidFill>
                  <a:srgbClr val="FF0000"/>
                </a:solidFill>
              </a:rPr>
              <a:t>. </a:t>
            </a:r>
            <a:r>
              <a:rPr lang="ru-RU" sz="2000" dirty="0"/>
              <a:t>Для приема поезда ДСП станции Б совместно со стрелочником готовит маршрут приема на 1 путь, установка </a:t>
            </a:r>
            <a:r>
              <a:rPr lang="ru-RU" sz="2000" dirty="0" smtClean="0"/>
              <a:t>которого </a:t>
            </a:r>
            <a:r>
              <a:rPr lang="ru-RU" sz="2000" dirty="0"/>
              <a:t>контролируется на табло загоранием белой лампочки этого пути </a:t>
            </a:r>
            <a:r>
              <a:rPr lang="ru-RU" sz="2000" dirty="0">
                <a:solidFill>
                  <a:srgbClr val="FF0000"/>
                </a:solidFill>
              </a:rPr>
              <a:t>(</a:t>
            </a:r>
            <a:r>
              <a:rPr lang="ru-RU" sz="2000" b="1" dirty="0">
                <a:solidFill>
                  <a:srgbClr val="FF0000"/>
                </a:solidFill>
              </a:rPr>
              <a:t>действие 7</a:t>
            </a:r>
            <a:r>
              <a:rPr lang="ru-RU" sz="2000" dirty="0">
                <a:solidFill>
                  <a:srgbClr val="FF0000"/>
                </a:solidFill>
              </a:rPr>
              <a:t>). </a:t>
            </a:r>
            <a:r>
              <a:rPr lang="ru-RU" sz="2000" dirty="0"/>
              <a:t>Затем ДСП нажимает сигнальную кнопку Н и открывает входной светофор. В повторителе входного светофора Н красная лампочка гаснет и загорается зеленая. Красная лампочка ПП продолжает гореть и контролировать занятость перегона прибывающим поездом </a:t>
            </a:r>
            <a:r>
              <a:rPr lang="ru-RU" sz="2000" dirty="0">
                <a:solidFill>
                  <a:srgbClr val="FF0000"/>
                </a:solidFill>
              </a:rPr>
              <a:t>(</a:t>
            </a:r>
            <a:r>
              <a:rPr lang="ru-RU" sz="2000" b="1" dirty="0">
                <a:solidFill>
                  <a:srgbClr val="FF0000"/>
                </a:solidFill>
              </a:rPr>
              <a:t>действие 8</a:t>
            </a:r>
            <a:r>
              <a:rPr lang="ru-RU" sz="2000" dirty="0">
                <a:solidFill>
                  <a:srgbClr val="FF0000"/>
                </a:solidFill>
              </a:rPr>
              <a:t>). </a:t>
            </a:r>
            <a:r>
              <a:rPr lang="ru-RU" sz="2000" dirty="0"/>
              <a:t>После прохода поезда по устройствам фиксации его проследования входной светофор закрывается, в его повторителе на табло загорается красная лампочка, а зеленая гаснет; загорается белая лампочка ФП, контролирующая прибытие поезда на станцию Б </a:t>
            </a:r>
            <a:r>
              <a:rPr lang="ru-RU" sz="2000" dirty="0">
                <a:solidFill>
                  <a:srgbClr val="FF0000"/>
                </a:solidFill>
              </a:rPr>
              <a:t>(</a:t>
            </a:r>
            <a:r>
              <a:rPr lang="ru-RU" sz="2000" b="1" dirty="0">
                <a:solidFill>
                  <a:srgbClr val="FF0000"/>
                </a:solidFill>
              </a:rPr>
              <a:t>действие 9</a:t>
            </a:r>
            <a:r>
              <a:rPr lang="ru-RU" sz="2000" dirty="0">
                <a:solidFill>
                  <a:srgbClr val="FF0000"/>
                </a:solidFill>
              </a:rPr>
              <a:t>). </a:t>
            </a:r>
          </a:p>
        </p:txBody>
      </p:sp>
      <p:sp>
        <p:nvSpPr>
          <p:cNvPr id="8" name="Заголовок 1"/>
          <p:cNvSpPr>
            <a:spLocks noGrp="1"/>
          </p:cNvSpPr>
          <p:nvPr>
            <p:ph type="title"/>
          </p:nvPr>
        </p:nvSpPr>
        <p:spPr>
          <a:xfrm>
            <a:off x="2003612" y="-7500"/>
            <a:ext cx="6662728"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Tree>
    <p:extLst>
      <p:ext uri="{BB962C8B-B14F-4D97-AF65-F5344CB8AC3E}">
        <p14:creationId xmlns:p14="http://schemas.microsoft.com/office/powerpoint/2010/main" val="2355814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0" y="524435"/>
            <a:ext cx="9144000" cy="3845859"/>
          </a:xfrm>
        </p:spPr>
        <p:txBody>
          <a:bodyPr>
            <a:normAutofit/>
          </a:bodyPr>
          <a:lstStyle/>
          <a:p>
            <a:pPr marL="0" indent="0" algn="just">
              <a:buNone/>
            </a:pPr>
            <a:r>
              <a:rPr lang="ru-RU" sz="2000" b="1" dirty="0" smtClean="0">
                <a:solidFill>
                  <a:srgbClr val="002060"/>
                </a:solidFill>
              </a:rPr>
              <a:t>          </a:t>
            </a:r>
            <a:r>
              <a:rPr lang="ru-RU" sz="2000" b="1" u="sng" dirty="0" smtClean="0">
                <a:solidFill>
                  <a:srgbClr val="002060"/>
                </a:solidFill>
              </a:rPr>
              <a:t>Последовательность </a:t>
            </a:r>
            <a:r>
              <a:rPr lang="ru-RU" sz="2000" b="1" u="sng" dirty="0">
                <a:solidFill>
                  <a:srgbClr val="002060"/>
                </a:solidFill>
              </a:rPr>
              <a:t>работы устройств однопутной РПБ</a:t>
            </a:r>
            <a:r>
              <a:rPr lang="ru-RU" sz="2000" dirty="0">
                <a:solidFill>
                  <a:srgbClr val="002060"/>
                </a:solidFill>
              </a:rPr>
              <a:t> </a:t>
            </a:r>
            <a:r>
              <a:rPr lang="ru-RU" sz="2000" dirty="0"/>
              <a:t>показана в виде таблицы на рис. 2.2. </a:t>
            </a:r>
            <a:endParaRPr lang="ru-RU" sz="2000" dirty="0" smtClean="0"/>
          </a:p>
          <a:p>
            <a:pPr marL="0" indent="0" algn="just">
              <a:buNone/>
            </a:pPr>
            <a:r>
              <a:rPr lang="ru-RU" sz="2000" dirty="0" smtClean="0"/>
              <a:t>Дежурный </a:t>
            </a:r>
            <a:r>
              <a:rPr lang="ru-RU" sz="2000" dirty="0"/>
              <a:t>по станции Б разделывает маршрут приема, на табло гаснет белая лампочка установки маршрута </a:t>
            </a:r>
            <a:r>
              <a:rPr lang="ru-RU" sz="2000" dirty="0">
                <a:solidFill>
                  <a:srgbClr val="FF0000"/>
                </a:solidFill>
              </a:rPr>
              <a:t>(</a:t>
            </a:r>
            <a:r>
              <a:rPr lang="ru-RU" sz="2000" b="1" dirty="0">
                <a:solidFill>
                  <a:srgbClr val="FF0000"/>
                </a:solidFill>
              </a:rPr>
              <a:t>действие 10</a:t>
            </a:r>
            <a:r>
              <a:rPr lang="ru-RU" sz="2000" dirty="0">
                <a:solidFill>
                  <a:srgbClr val="FF0000"/>
                </a:solidFill>
              </a:rPr>
              <a:t>). </a:t>
            </a:r>
            <a:r>
              <a:rPr lang="ru-RU" sz="2000" dirty="0"/>
              <a:t>Затем ДСП нажимает кнопку дачи прибытия поезда ДП </a:t>
            </a:r>
            <a:r>
              <a:rPr lang="ru-RU" sz="2000" dirty="0">
                <a:solidFill>
                  <a:srgbClr val="FF0000"/>
                </a:solidFill>
              </a:rPr>
              <a:t>(</a:t>
            </a:r>
            <a:r>
              <a:rPr lang="ru-RU" sz="2000" b="1" dirty="0">
                <a:solidFill>
                  <a:srgbClr val="FF0000"/>
                </a:solidFill>
              </a:rPr>
              <a:t>действие 11</a:t>
            </a:r>
            <a:r>
              <a:rPr lang="ru-RU" sz="2000" dirty="0">
                <a:solidFill>
                  <a:srgbClr val="FF0000"/>
                </a:solidFill>
              </a:rPr>
              <a:t>). </a:t>
            </a:r>
            <a:r>
              <a:rPr lang="ru-RU" sz="2000" dirty="0"/>
              <a:t>По линейной цепи устройств РПБ посылается блокировочный сигнал ПП, от которого на станции Б гаснут лампочки ПП и ФП, а на станции А — лампочка ПО </a:t>
            </a:r>
            <a:r>
              <a:rPr lang="ru-RU" sz="2000" dirty="0">
                <a:solidFill>
                  <a:srgbClr val="FF0000"/>
                </a:solidFill>
              </a:rPr>
              <a:t>(</a:t>
            </a:r>
            <a:r>
              <a:rPr lang="ru-RU" sz="2000" b="1" dirty="0">
                <a:solidFill>
                  <a:srgbClr val="FF0000"/>
                </a:solidFill>
              </a:rPr>
              <a:t>действие 11а</a:t>
            </a:r>
            <a:r>
              <a:rPr lang="ru-RU" sz="2000" dirty="0">
                <a:solidFill>
                  <a:srgbClr val="FF0000"/>
                </a:solidFill>
              </a:rPr>
              <a:t>). </a:t>
            </a:r>
            <a:r>
              <a:rPr lang="ru-RU" sz="2000" dirty="0"/>
              <a:t>Устройства РПБ приходят в нормальное состояние. Если по прибытии поезда лампочка ФП не загорается, то это указывает на неисправность устройств контроля прибытия поезда. В этом случае блокировочный сигнал ПП подается нажатием сначала кнопки ИФП со счетчиком, а затем кнопки дачи прибытия ДП.</a:t>
            </a:r>
          </a:p>
          <a:p>
            <a:pPr marL="0" indent="0" algn="just">
              <a:buNone/>
            </a:pPr>
            <a:r>
              <a:rPr lang="ru-RU" sz="2000" dirty="0" smtClean="0"/>
              <a:t> </a:t>
            </a:r>
            <a:endParaRPr lang="ru-RU" sz="2000" dirty="0"/>
          </a:p>
          <a:p>
            <a:pPr marL="0" indent="0" algn="just">
              <a:buNone/>
            </a:pPr>
            <a:endParaRPr lang="ru-RU" sz="2000" dirty="0"/>
          </a:p>
        </p:txBody>
      </p:sp>
      <p:sp>
        <p:nvSpPr>
          <p:cNvPr id="8" name="Заголовок 1"/>
          <p:cNvSpPr>
            <a:spLocks noGrp="1"/>
          </p:cNvSpPr>
          <p:nvPr>
            <p:ph type="title"/>
          </p:nvPr>
        </p:nvSpPr>
        <p:spPr>
          <a:xfrm>
            <a:off x="2003612" y="-7500"/>
            <a:ext cx="6662728" cy="432048"/>
          </a:xfrm>
        </p:spPr>
        <p:txBody>
          <a:bodyPr>
            <a:no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spTree>
    <p:extLst>
      <p:ext uri="{BB962C8B-B14F-4D97-AF65-F5344CB8AC3E}">
        <p14:creationId xmlns:p14="http://schemas.microsoft.com/office/powerpoint/2010/main" val="107902470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415682" y="114026"/>
            <a:ext cx="7834390" cy="3492832"/>
          </a:xfrm>
          <a:prstGeom prst="rect">
            <a:avLst/>
          </a:prstGeom>
        </p:spPr>
      </p:pic>
      <p:sp>
        <p:nvSpPr>
          <p:cNvPr id="5" name="Заголовок 4"/>
          <p:cNvSpPr>
            <a:spLocks noGrp="1"/>
          </p:cNvSpPr>
          <p:nvPr>
            <p:ph type="title"/>
          </p:nvPr>
        </p:nvSpPr>
        <p:spPr>
          <a:xfrm>
            <a:off x="2771348" y="0"/>
            <a:ext cx="4073205" cy="644808"/>
          </a:xfrm>
        </p:spPr>
        <p:txBody>
          <a:bodyPr>
            <a:normAutofit/>
          </a:bodyPr>
          <a:lstStyle/>
          <a:p>
            <a:r>
              <a:rPr lang="ru-RU" sz="2000" b="1" u="sng" dirty="0" smtClean="0">
                <a:solidFill>
                  <a:srgbClr val="002060"/>
                </a:solidFill>
                <a:latin typeface="+mn-lt"/>
              </a:rPr>
              <a:t>Закрепление материала</a:t>
            </a:r>
            <a:endParaRPr lang="ru-RU" sz="2000" b="1" u="sng" dirty="0">
              <a:solidFill>
                <a:srgbClr val="002060"/>
              </a:solidFill>
              <a:latin typeface="+mn-lt"/>
            </a:endParaRPr>
          </a:p>
        </p:txBody>
      </p:sp>
      <p:sp>
        <p:nvSpPr>
          <p:cNvPr id="6" name="Объект 5"/>
          <p:cNvSpPr>
            <a:spLocks noGrp="1"/>
          </p:cNvSpPr>
          <p:nvPr>
            <p:ph idx="1"/>
          </p:nvPr>
        </p:nvSpPr>
        <p:spPr>
          <a:xfrm>
            <a:off x="135875" y="3743336"/>
            <a:ext cx="9103659" cy="3114664"/>
          </a:xfrm>
        </p:spPr>
        <p:txBody>
          <a:bodyPr>
            <a:normAutofit/>
          </a:bodyPr>
          <a:lstStyle/>
          <a:p>
            <a:pPr marL="0" indent="0" algn="just">
              <a:buNone/>
            </a:pPr>
            <a:r>
              <a:rPr lang="ru-RU" sz="2000" b="1" dirty="0" smtClean="0"/>
              <a:t>1. Дайте </a:t>
            </a:r>
            <a:r>
              <a:rPr lang="ru-RU" sz="2000" b="1" dirty="0"/>
              <a:t>определение полуавтоматической блокировке;</a:t>
            </a:r>
          </a:p>
          <a:p>
            <a:pPr marL="0" indent="0" algn="just">
              <a:buNone/>
            </a:pPr>
            <a:r>
              <a:rPr lang="ru-RU" sz="2000" b="1" dirty="0" smtClean="0"/>
              <a:t>2. Укажите недостатки </a:t>
            </a:r>
            <a:r>
              <a:rPr lang="ru-RU" sz="2000" b="1" dirty="0"/>
              <a:t>полуавтоматической блокировки;</a:t>
            </a:r>
          </a:p>
          <a:p>
            <a:pPr marL="0" indent="0" algn="just">
              <a:buNone/>
            </a:pPr>
            <a:r>
              <a:rPr lang="ru-RU" sz="2000" b="1" dirty="0" smtClean="0"/>
              <a:t>3. Расскажите </a:t>
            </a:r>
            <a:r>
              <a:rPr lang="ru-RU" sz="2000" b="1" dirty="0"/>
              <a:t>о требованиях ПТЭ к устройствам ПАБ;</a:t>
            </a:r>
          </a:p>
          <a:p>
            <a:pPr marL="0" indent="0">
              <a:buNone/>
            </a:pPr>
            <a:r>
              <a:rPr lang="ru-RU" sz="2000" b="1" dirty="0" smtClean="0"/>
              <a:t>4. Укажите </a:t>
            </a:r>
            <a:r>
              <a:rPr lang="ru-RU" sz="2000" b="1" dirty="0"/>
              <a:t>количество поездов, которые могут находится на перегоне, оборудованном ПАБ;</a:t>
            </a:r>
          </a:p>
          <a:p>
            <a:pPr marL="0" indent="0" algn="just">
              <a:buNone/>
            </a:pPr>
            <a:r>
              <a:rPr lang="ru-RU" sz="2000" b="1" dirty="0" smtClean="0"/>
              <a:t>5. Перечислите </a:t>
            </a:r>
            <a:r>
              <a:rPr lang="ru-RU" sz="2000" b="1" dirty="0"/>
              <a:t>неисправности, при которых действие ПАБ закрывается;</a:t>
            </a:r>
          </a:p>
          <a:p>
            <a:pPr marL="0" indent="0" algn="just">
              <a:buNone/>
            </a:pPr>
            <a:r>
              <a:rPr lang="ru-RU" sz="2000" b="1" dirty="0" smtClean="0"/>
              <a:t>6. Расскажите </a:t>
            </a:r>
            <a:r>
              <a:rPr lang="ru-RU" sz="2000" b="1" dirty="0"/>
              <a:t>о действиях ДСП при приеме и отправлении поездов</a:t>
            </a:r>
            <a:r>
              <a:rPr lang="ru-RU" sz="2000" b="1" dirty="0" smtClean="0"/>
              <a:t>.</a:t>
            </a:r>
          </a:p>
          <a:p>
            <a:pPr marL="0" indent="0" algn="just">
              <a:buNone/>
            </a:pPr>
            <a:r>
              <a:rPr lang="ru-RU" sz="2000" b="1" dirty="0" smtClean="0"/>
              <a:t>7. Какое назначение путевых постов при ПАБ?</a:t>
            </a:r>
            <a:endParaRPr lang="ru-RU" sz="2000" b="1" dirty="0"/>
          </a:p>
          <a:p>
            <a:pPr marL="0" indent="0" algn="just">
              <a:buNone/>
            </a:pPr>
            <a:endParaRPr lang="ru-RU" sz="2000" b="1" dirty="0"/>
          </a:p>
        </p:txBody>
      </p:sp>
      <p:pic>
        <p:nvPicPr>
          <p:cNvPr id="7" name="Рисунок 6"/>
          <p:cNvPicPr>
            <a:picLocks noChangeAspect="1"/>
          </p:cNvPicPr>
          <p:nvPr/>
        </p:nvPicPr>
        <p:blipFill>
          <a:blip r:embed="rId3"/>
          <a:stretch>
            <a:fillRect/>
          </a:stretch>
        </p:blipFill>
        <p:spPr>
          <a:xfrm>
            <a:off x="2548157" y="2007418"/>
            <a:ext cx="914632" cy="291421"/>
          </a:xfrm>
          <a:prstGeom prst="rect">
            <a:avLst/>
          </a:prstGeom>
        </p:spPr>
      </p:pic>
      <p:pic>
        <p:nvPicPr>
          <p:cNvPr id="8" name="Рисунок 7"/>
          <p:cNvPicPr>
            <a:picLocks noChangeAspect="1"/>
          </p:cNvPicPr>
          <p:nvPr/>
        </p:nvPicPr>
        <p:blipFill rotWithShape="1">
          <a:blip r:embed="rId4"/>
          <a:srcRect l="6300" r="3712" b="3045"/>
          <a:stretch/>
        </p:blipFill>
        <p:spPr>
          <a:xfrm>
            <a:off x="5036775" y="1985555"/>
            <a:ext cx="792088" cy="313284"/>
          </a:xfrm>
          <a:prstGeom prst="rect">
            <a:avLst/>
          </a:prstGeom>
        </p:spPr>
      </p:pic>
      <p:pic>
        <p:nvPicPr>
          <p:cNvPr id="9" name="Рисунок 8"/>
          <p:cNvPicPr>
            <a:picLocks noChangeAspect="1"/>
          </p:cNvPicPr>
          <p:nvPr/>
        </p:nvPicPr>
        <p:blipFill rotWithShape="1">
          <a:blip r:embed="rId4"/>
          <a:srcRect l="6300" r="3712" b="3045"/>
          <a:stretch/>
        </p:blipFill>
        <p:spPr>
          <a:xfrm>
            <a:off x="4249782" y="1993770"/>
            <a:ext cx="792088" cy="313284"/>
          </a:xfrm>
          <a:prstGeom prst="rect">
            <a:avLst/>
          </a:prstGeom>
        </p:spPr>
      </p:pic>
      <p:pic>
        <p:nvPicPr>
          <p:cNvPr id="10" name="Рисунок 9"/>
          <p:cNvPicPr>
            <a:picLocks noChangeAspect="1"/>
          </p:cNvPicPr>
          <p:nvPr/>
        </p:nvPicPr>
        <p:blipFill rotWithShape="1">
          <a:blip r:embed="rId4"/>
          <a:srcRect l="6300" r="3712" b="3045"/>
          <a:stretch/>
        </p:blipFill>
        <p:spPr>
          <a:xfrm>
            <a:off x="3462789" y="1993770"/>
            <a:ext cx="792088" cy="313284"/>
          </a:xfrm>
          <a:prstGeom prst="rect">
            <a:avLst/>
          </a:prstGeom>
        </p:spPr>
      </p:pic>
    </p:spTree>
    <p:extLst>
      <p:ext uri="{BB962C8B-B14F-4D97-AF65-F5344CB8AC3E}">
        <p14:creationId xmlns:p14="http://schemas.microsoft.com/office/powerpoint/2010/main" val="31757122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89700" y="10158"/>
            <a:ext cx="6172200" cy="421556"/>
          </a:xfrm>
        </p:spPr>
        <p:txBody>
          <a:bodyPr>
            <a:normAutofit/>
          </a:bodyPr>
          <a:lstStyle/>
          <a:p>
            <a:r>
              <a:rPr lang="ru-RU" sz="2000" b="1" u="sng" dirty="0">
                <a:solidFill>
                  <a:srgbClr val="002060"/>
                </a:solidFill>
                <a:latin typeface="+mn-lt"/>
              </a:rPr>
              <a:t>Опережающее задание по следующей теме:</a:t>
            </a:r>
          </a:p>
        </p:txBody>
      </p:sp>
      <p:sp>
        <p:nvSpPr>
          <p:cNvPr id="9" name="Объект 8"/>
          <p:cNvSpPr>
            <a:spLocks noGrp="1"/>
          </p:cNvSpPr>
          <p:nvPr>
            <p:ph idx="1"/>
          </p:nvPr>
        </p:nvSpPr>
        <p:spPr>
          <a:xfrm>
            <a:off x="111528" y="831824"/>
            <a:ext cx="8938343" cy="5759858"/>
          </a:xfrm>
        </p:spPr>
        <p:txBody>
          <a:bodyPr>
            <a:normAutofit lnSpcReduction="10000"/>
          </a:bodyPr>
          <a:lstStyle/>
          <a:p>
            <a:pPr marL="0" indent="0" algn="just">
              <a:buNone/>
            </a:pPr>
            <a:r>
              <a:rPr lang="ru-RU" sz="1500" dirty="0"/>
              <a:t>  </a:t>
            </a:r>
            <a:r>
              <a:rPr lang="ru-RU" sz="1500" dirty="0" smtClean="0"/>
              <a:t>                                               </a:t>
            </a:r>
            <a:r>
              <a:rPr lang="ru-RU" sz="2000" b="1" dirty="0" smtClean="0"/>
              <a:t>Курс </a:t>
            </a:r>
            <a:r>
              <a:rPr lang="ru-RU" sz="2000" b="1" dirty="0"/>
              <a:t>лекций Глава </a:t>
            </a:r>
            <a:r>
              <a:rPr lang="ru-RU" sz="2000" b="1" dirty="0" smtClean="0"/>
              <a:t>8 </a:t>
            </a:r>
            <a:r>
              <a:rPr lang="ru-RU" sz="2000" b="1" dirty="0"/>
              <a:t>стр. </a:t>
            </a:r>
            <a:r>
              <a:rPr lang="ru-RU" sz="2000" b="1" dirty="0" smtClean="0"/>
              <a:t>44-54</a:t>
            </a:r>
            <a:endParaRPr lang="ru-RU" sz="2000" b="1" dirty="0"/>
          </a:p>
          <a:p>
            <a:pPr marL="0" indent="0" algn="just">
              <a:buNone/>
            </a:pPr>
            <a:r>
              <a:rPr lang="ru-RU" sz="2000" dirty="0" smtClean="0"/>
              <a:t>1.Преимущества </a:t>
            </a:r>
            <a:r>
              <a:rPr lang="ru-RU" sz="2000" dirty="0"/>
              <a:t>автоблокировки перед ПАБ; требования ПТЭ, предъявляемые к работе устройств автоблокировки</a:t>
            </a:r>
            <a:r>
              <a:rPr lang="ru-RU" sz="2000" dirty="0" smtClean="0"/>
              <a:t>.</a:t>
            </a:r>
          </a:p>
          <a:p>
            <a:pPr marL="0" indent="0" algn="just">
              <a:buNone/>
            </a:pPr>
            <a:r>
              <a:rPr lang="ru-RU" sz="2000" dirty="0" smtClean="0"/>
              <a:t>2.Общие </a:t>
            </a:r>
            <a:r>
              <a:rPr lang="ru-RU" sz="2000" dirty="0"/>
              <a:t>принципы интервального регулирования движения поездов. Классификация систем автоблокировки.</a:t>
            </a:r>
            <a:endParaRPr lang="ru-RU" sz="2000" dirty="0" smtClean="0"/>
          </a:p>
          <a:p>
            <a:pPr marL="0" indent="0" algn="just">
              <a:buNone/>
            </a:pPr>
            <a:r>
              <a:rPr lang="ru-RU" sz="2000" dirty="0" smtClean="0"/>
              <a:t>3.Принципы </a:t>
            </a:r>
            <a:r>
              <a:rPr lang="ru-RU" sz="2000" dirty="0"/>
              <a:t>построения и работы двухпутной односторонней автоблокировки постоянного и переменного тока</a:t>
            </a:r>
            <a:r>
              <a:rPr lang="ru-RU" sz="2000" dirty="0" smtClean="0"/>
              <a:t>.</a:t>
            </a:r>
          </a:p>
          <a:p>
            <a:pPr marL="0" indent="0" algn="just">
              <a:buNone/>
            </a:pPr>
            <a:r>
              <a:rPr lang="ru-RU" sz="2000" dirty="0" smtClean="0"/>
              <a:t>4.Особенности </a:t>
            </a:r>
            <a:r>
              <a:rPr lang="ru-RU" sz="2000" dirty="0"/>
              <a:t>работы автоблокировки с централизованным расположением аппаратуры АБТЦ.</a:t>
            </a:r>
            <a:endParaRPr lang="ru-RU" sz="2000" dirty="0" smtClean="0"/>
          </a:p>
          <a:p>
            <a:pPr marL="0" indent="0" algn="just">
              <a:buNone/>
            </a:pPr>
            <a:r>
              <a:rPr lang="ru-RU" sz="2000" dirty="0" smtClean="0"/>
              <a:t>5.Особенности </a:t>
            </a:r>
            <a:r>
              <a:rPr lang="ru-RU" sz="2000" dirty="0"/>
              <a:t>построения и работы однопутной двусторонней АБ. Способы и порядок изменения направления движения на однопутных участках.</a:t>
            </a:r>
            <a:endParaRPr lang="ru-RU" sz="2000" dirty="0" smtClean="0"/>
          </a:p>
          <a:p>
            <a:pPr marL="0" indent="0" algn="just">
              <a:buNone/>
            </a:pPr>
            <a:r>
              <a:rPr lang="ru-RU" sz="2000" dirty="0" smtClean="0"/>
              <a:t>6.Общие </a:t>
            </a:r>
            <a:r>
              <a:rPr lang="ru-RU" sz="2000" dirty="0"/>
              <a:t>сведения о двухпутной двусторонней автоблокировке.</a:t>
            </a:r>
          </a:p>
          <a:p>
            <a:pPr marL="0" indent="0" algn="just">
              <a:buNone/>
            </a:pPr>
            <a:r>
              <a:rPr lang="ru-RU" sz="2000" dirty="0" smtClean="0"/>
              <a:t>7.Порядок </a:t>
            </a:r>
            <a:r>
              <a:rPr lang="ru-RU" sz="2000" dirty="0"/>
              <a:t>организации временного двустороннего движения поездов по одному из путей двухпутного перегона.</a:t>
            </a:r>
            <a:endParaRPr lang="ru-RU" sz="2000" dirty="0" smtClean="0"/>
          </a:p>
          <a:p>
            <a:pPr marL="0" indent="0" algn="just">
              <a:buNone/>
            </a:pPr>
            <a:r>
              <a:rPr lang="ru-RU" sz="2000" b="1" dirty="0" smtClean="0">
                <a:solidFill>
                  <a:srgbClr val="002060"/>
                </a:solidFill>
              </a:rPr>
              <a:t>Актуализация домашнего задания</a:t>
            </a:r>
            <a:r>
              <a:rPr lang="ru-RU" sz="2000" b="1" dirty="0">
                <a:solidFill>
                  <a:srgbClr val="002060"/>
                </a:solidFill>
              </a:rPr>
              <a:t>: </a:t>
            </a:r>
            <a:r>
              <a:rPr lang="ru-RU" sz="2000" i="1" dirty="0"/>
              <a:t>Проработка учебной литературы и составление конспекта по ПАБ. Курс лекций, Глава 7, стр. 40-44. </a:t>
            </a:r>
            <a:r>
              <a:rPr lang="ru-RU" sz="2000" i="1"/>
              <a:t>Подготовка к практическому занятию №7 оформление отчетов (ответы на контрольные вопросы).</a:t>
            </a:r>
            <a:endParaRPr lang="ru-RU" sz="2000" i="1" dirty="0"/>
          </a:p>
        </p:txBody>
      </p:sp>
      <p:sp>
        <p:nvSpPr>
          <p:cNvPr id="7" name="Прямоугольник 6"/>
          <p:cNvSpPr/>
          <p:nvPr/>
        </p:nvSpPr>
        <p:spPr>
          <a:xfrm>
            <a:off x="2293997" y="431714"/>
            <a:ext cx="4476466" cy="400110"/>
          </a:xfrm>
          <a:prstGeom prst="rect">
            <a:avLst/>
          </a:prstGeom>
        </p:spPr>
        <p:txBody>
          <a:bodyPr wrap="square">
            <a:spAutoFit/>
          </a:bodyPr>
          <a:lstStyle/>
          <a:p>
            <a:r>
              <a:rPr lang="ru-RU" sz="2000" b="1" dirty="0" smtClean="0">
                <a:solidFill>
                  <a:srgbClr val="C00000"/>
                </a:solidFill>
              </a:rPr>
              <a:t>Автоматическая </a:t>
            </a:r>
            <a:r>
              <a:rPr lang="ru-RU" sz="2000" b="1" dirty="0">
                <a:solidFill>
                  <a:srgbClr val="C00000"/>
                </a:solidFill>
              </a:rPr>
              <a:t>блокировка</a:t>
            </a:r>
          </a:p>
        </p:txBody>
      </p:sp>
      <p:sp>
        <p:nvSpPr>
          <p:cNvPr id="3" name="Прямоугольник 2"/>
          <p:cNvSpPr/>
          <p:nvPr/>
        </p:nvSpPr>
        <p:spPr>
          <a:xfrm>
            <a:off x="3221850" y="4925673"/>
            <a:ext cx="223138" cy="300082"/>
          </a:xfrm>
          <a:prstGeom prst="rect">
            <a:avLst/>
          </a:prstGeom>
        </p:spPr>
        <p:txBody>
          <a:bodyPr wrap="none">
            <a:spAutoFit/>
          </a:bodyPr>
          <a:lstStyle/>
          <a:p>
            <a:r>
              <a:rPr lang="ru-RU" sz="1350" dirty="0"/>
              <a:t> </a:t>
            </a:r>
          </a:p>
        </p:txBody>
      </p:sp>
    </p:spTree>
    <p:extLst>
      <p:ext uri="{BB962C8B-B14F-4D97-AF65-F5344CB8AC3E}">
        <p14:creationId xmlns:p14="http://schemas.microsoft.com/office/powerpoint/2010/main" val="2830217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425388" y="100827"/>
            <a:ext cx="5204012" cy="490066"/>
          </a:xfrm>
        </p:spPr>
        <p:txBody>
          <a:bodyPr>
            <a:noAutofit/>
          </a:bodyPr>
          <a:lstStyle/>
          <a:p>
            <a:r>
              <a:rPr lang="ru-RU" sz="2000" b="1" dirty="0" smtClean="0">
                <a:solidFill>
                  <a:srgbClr val="C00000"/>
                </a:solidFill>
                <a:latin typeface="+mn-lt"/>
              </a:rPr>
              <a:t>Движение поездов при полуавтоблокировки</a:t>
            </a:r>
            <a:endParaRPr lang="ru-RU" sz="2000" b="1" dirty="0">
              <a:solidFill>
                <a:srgbClr val="C00000"/>
              </a:solidFill>
              <a:latin typeface="+mn-lt"/>
            </a:endParaRPr>
          </a:p>
        </p:txBody>
      </p:sp>
      <p:sp>
        <p:nvSpPr>
          <p:cNvPr id="3" name="Объект 2"/>
          <p:cNvSpPr>
            <a:spLocks noGrp="1"/>
          </p:cNvSpPr>
          <p:nvPr>
            <p:ph idx="1"/>
          </p:nvPr>
        </p:nvSpPr>
        <p:spPr>
          <a:xfrm>
            <a:off x="683568" y="764704"/>
            <a:ext cx="8460432" cy="4130762"/>
          </a:xfrm>
        </p:spPr>
        <p:txBody>
          <a:bodyPr>
            <a:noAutofit/>
          </a:bodyPr>
          <a:lstStyle/>
          <a:p>
            <a:pPr marL="0" indent="0" algn="just">
              <a:buNone/>
            </a:pPr>
            <a:r>
              <a:rPr lang="ru-RU" sz="2000" b="1" u="sng" dirty="0" smtClean="0">
                <a:solidFill>
                  <a:srgbClr val="002060"/>
                </a:solidFill>
              </a:rPr>
              <a:t>Предупредительными</a:t>
            </a:r>
            <a:r>
              <a:rPr lang="ru-RU" sz="2000" b="1" dirty="0" smtClean="0">
                <a:solidFill>
                  <a:srgbClr val="002060"/>
                </a:solidFill>
              </a:rPr>
              <a:t> светофорами перед входными, проходными и светофорами прикрытия на участках, не оборудованных автоблокировкой, подаются сигналы:</a:t>
            </a:r>
          </a:p>
          <a:p>
            <a:pPr marL="0" indent="0" algn="just">
              <a:buNone/>
            </a:pPr>
            <a:r>
              <a:rPr lang="ru-RU" sz="2000" dirty="0" smtClean="0"/>
              <a:t>1. </a:t>
            </a:r>
            <a:r>
              <a:rPr lang="ru-RU" sz="2000" b="1" dirty="0" smtClean="0">
                <a:solidFill>
                  <a:srgbClr val="00B050"/>
                </a:solidFill>
              </a:rPr>
              <a:t>один зеленый огонь </a:t>
            </a:r>
            <a:r>
              <a:rPr lang="ru-RU" sz="2000" dirty="0" smtClean="0"/>
              <a:t>— разрешается движение с установленной скоростью; основной светофор открыт;</a:t>
            </a:r>
          </a:p>
          <a:p>
            <a:pPr marL="0" indent="0" algn="just">
              <a:buNone/>
            </a:pPr>
            <a:endParaRPr lang="ru-RU" sz="2000" dirty="0" smtClean="0"/>
          </a:p>
          <a:p>
            <a:pPr marL="0" indent="0" algn="just">
              <a:buNone/>
            </a:pPr>
            <a:r>
              <a:rPr lang="ru-RU" sz="2000" dirty="0" smtClean="0"/>
              <a:t>2. </a:t>
            </a:r>
            <a:r>
              <a:rPr lang="ru-RU" sz="2000" b="1" dirty="0" smtClean="0">
                <a:solidFill>
                  <a:srgbClr val="FFC000"/>
                </a:solidFill>
              </a:rPr>
              <a:t>один </a:t>
            </a:r>
            <a:r>
              <a:rPr lang="ru-RU" sz="2000" b="1" dirty="0">
                <a:solidFill>
                  <a:srgbClr val="FFC000"/>
                </a:solidFill>
              </a:rPr>
              <a:t>желтый огонь </a:t>
            </a:r>
            <a:r>
              <a:rPr lang="ru-RU" sz="2000" dirty="0"/>
              <a:t>— разрешается движение с готовностью остановиться; основной светофор </a:t>
            </a:r>
            <a:r>
              <a:rPr lang="ru-RU" sz="2000" dirty="0" smtClean="0"/>
              <a:t>закрыт;</a:t>
            </a:r>
          </a:p>
          <a:p>
            <a:pPr marL="0" indent="0" algn="just">
              <a:buNone/>
            </a:pPr>
            <a:endParaRPr lang="ru-RU" sz="2000" dirty="0" smtClean="0"/>
          </a:p>
          <a:p>
            <a:pPr marL="0" indent="0" algn="just">
              <a:buNone/>
            </a:pPr>
            <a:r>
              <a:rPr lang="ru-RU" sz="2000" dirty="0" smtClean="0"/>
              <a:t>3. </a:t>
            </a:r>
            <a:r>
              <a:rPr lang="ru-RU" sz="2000" b="1" dirty="0" smtClean="0">
                <a:solidFill>
                  <a:srgbClr val="FFC000"/>
                </a:solidFill>
              </a:rPr>
              <a:t>один </a:t>
            </a:r>
            <a:r>
              <a:rPr lang="ru-RU" sz="2000" b="1" dirty="0">
                <a:solidFill>
                  <a:srgbClr val="FFC000"/>
                </a:solidFill>
              </a:rPr>
              <a:t>желтый мигающий огонь </a:t>
            </a:r>
            <a:r>
              <a:rPr lang="ru-RU" sz="2000" dirty="0"/>
              <a:t>— разрешается движение с установленной скоростью; входной светофор открыт и требует проследования его с уменьшенной скоростью; поезд принимается на боковой </a:t>
            </a:r>
            <a:r>
              <a:rPr lang="ru-RU" sz="2000" dirty="0" smtClean="0"/>
              <a:t>путь станции</a:t>
            </a:r>
            <a:r>
              <a:rPr lang="ru-RU" sz="2000" dirty="0"/>
              <a:t>.</a:t>
            </a:r>
          </a:p>
        </p:txBody>
      </p:sp>
      <p:pic>
        <p:nvPicPr>
          <p:cNvPr id="10" name="Рисунок 9"/>
          <p:cNvPicPr>
            <a:picLocks noChangeAspect="1"/>
          </p:cNvPicPr>
          <p:nvPr/>
        </p:nvPicPr>
        <p:blipFill>
          <a:blip r:embed="rId2"/>
          <a:stretch>
            <a:fillRect/>
          </a:stretch>
        </p:blipFill>
        <p:spPr>
          <a:xfrm>
            <a:off x="138562" y="1584974"/>
            <a:ext cx="447675" cy="1885950"/>
          </a:xfrm>
          <a:prstGeom prst="rect">
            <a:avLst/>
          </a:prstGeom>
        </p:spPr>
      </p:pic>
      <p:pic>
        <p:nvPicPr>
          <p:cNvPr id="11" name="Рисунок 10"/>
          <p:cNvPicPr>
            <a:picLocks noChangeAspect="1"/>
          </p:cNvPicPr>
          <p:nvPr/>
        </p:nvPicPr>
        <p:blipFill>
          <a:blip r:embed="rId3"/>
          <a:stretch>
            <a:fillRect/>
          </a:stretch>
        </p:blipFill>
        <p:spPr>
          <a:xfrm>
            <a:off x="138562" y="2650654"/>
            <a:ext cx="428625" cy="1885950"/>
          </a:xfrm>
          <a:prstGeom prst="rect">
            <a:avLst/>
          </a:prstGeom>
        </p:spPr>
      </p:pic>
      <p:pic>
        <p:nvPicPr>
          <p:cNvPr id="12" name="Рисунок 11"/>
          <p:cNvPicPr>
            <a:picLocks noChangeAspect="1"/>
          </p:cNvPicPr>
          <p:nvPr/>
        </p:nvPicPr>
        <p:blipFill>
          <a:blip r:embed="rId3"/>
          <a:stretch>
            <a:fillRect/>
          </a:stretch>
        </p:blipFill>
        <p:spPr>
          <a:xfrm>
            <a:off x="138562" y="3756675"/>
            <a:ext cx="428625" cy="1885950"/>
          </a:xfrm>
          <a:prstGeom prst="rect">
            <a:avLst/>
          </a:prstGeom>
        </p:spPr>
      </p:pic>
      <p:sp>
        <p:nvSpPr>
          <p:cNvPr id="13" name="Прямоугольник 12"/>
          <p:cNvSpPr/>
          <p:nvPr/>
        </p:nvSpPr>
        <p:spPr>
          <a:xfrm>
            <a:off x="7415808" y="6559476"/>
            <a:ext cx="1728192" cy="307777"/>
          </a:xfrm>
          <a:prstGeom prst="rect">
            <a:avLst/>
          </a:prstGeom>
        </p:spPr>
        <p:txBody>
          <a:bodyPr wrap="square">
            <a:spAutoFit/>
          </a:bodyPr>
          <a:lstStyle/>
          <a:p>
            <a:r>
              <a:rPr lang="ru-RU" sz="1400" dirty="0"/>
              <a:t>(</a:t>
            </a:r>
            <a:r>
              <a:rPr lang="ru-RU" sz="1400" dirty="0" smtClean="0"/>
              <a:t>ИСИ </a:t>
            </a:r>
            <a:r>
              <a:rPr lang="ru-RU" sz="1400" dirty="0"/>
              <a:t>Прил.</a:t>
            </a:r>
            <a:r>
              <a:rPr lang="ru-RU" sz="1400" dirty="0" smtClean="0"/>
              <a:t>№7 п.27)</a:t>
            </a:r>
            <a:endParaRPr lang="ru-RU" sz="1400" dirty="0"/>
          </a:p>
        </p:txBody>
      </p:sp>
    </p:spTree>
    <p:extLst>
      <p:ext uri="{BB962C8B-B14F-4D97-AF65-F5344CB8AC3E}">
        <p14:creationId xmlns:p14="http://schemas.microsoft.com/office/powerpoint/2010/main" val="2238007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4021088"/>
            <a:ext cx="9144000" cy="2836912"/>
          </a:xfrm>
        </p:spPr>
        <p:txBody>
          <a:bodyPr>
            <a:normAutofit/>
          </a:bodyPr>
          <a:lstStyle/>
          <a:p>
            <a:pPr marL="0" indent="0" algn="just">
              <a:buNone/>
            </a:pPr>
            <a:r>
              <a:rPr lang="ru-RU" sz="2000" b="1" dirty="0" smtClean="0">
                <a:solidFill>
                  <a:srgbClr val="002060"/>
                </a:solidFill>
              </a:rPr>
              <a:t>      Согласно </a:t>
            </a:r>
            <a:r>
              <a:rPr lang="ru-RU" sz="2000" b="1" dirty="0">
                <a:solidFill>
                  <a:srgbClr val="002060"/>
                </a:solidFill>
              </a:rPr>
              <a:t>требованиям ПТЭ </a:t>
            </a:r>
            <a:r>
              <a:rPr lang="ru-RU" sz="2000" b="1" dirty="0">
                <a:solidFill>
                  <a:srgbClr val="C00000"/>
                </a:solidFill>
              </a:rPr>
              <a:t>устройства ПАБ не должны допускать </a:t>
            </a:r>
            <a:r>
              <a:rPr lang="ru-RU" sz="2000" b="1" dirty="0"/>
              <a:t>открытия выходного</a:t>
            </a:r>
            <a:r>
              <a:rPr lang="ru-RU" sz="2000" dirty="0"/>
              <a:t> или </a:t>
            </a:r>
            <a:r>
              <a:rPr lang="ru-RU" sz="2000" b="1" dirty="0"/>
              <a:t>проходного светофора </a:t>
            </a:r>
            <a:r>
              <a:rPr lang="ru-RU" sz="2000" dirty="0"/>
              <a:t>до освобождения подвижным составом межстанционного или межпостового перегона, а также самопроизвольного закрытия светофора вследствие перехода с основного на резервное энергоснабжение и наоборот. Для этого на каждой станции (на путевом посту) ограждаемого перегона устанавливают блок-аппараты, связанные друг с другом электрической сетью таким образом, что для пользования сигналами от дежурного по станции или посту требуется выполнить необходимые действия в определенной последовательности.</a:t>
            </a:r>
          </a:p>
        </p:txBody>
      </p:sp>
      <p:sp>
        <p:nvSpPr>
          <p:cNvPr id="6" name="Прямоугольник 5"/>
          <p:cNvSpPr/>
          <p:nvPr/>
        </p:nvSpPr>
        <p:spPr>
          <a:xfrm>
            <a:off x="7380312" y="6596390"/>
            <a:ext cx="1763688" cy="307777"/>
          </a:xfrm>
          <a:prstGeom prst="rect">
            <a:avLst/>
          </a:prstGeom>
        </p:spPr>
        <p:txBody>
          <a:bodyPr wrap="square">
            <a:spAutoFit/>
          </a:bodyPr>
          <a:lstStyle/>
          <a:p>
            <a:r>
              <a:rPr lang="ru-RU" sz="1400" dirty="0" smtClean="0"/>
              <a:t>(ПТЭ </a:t>
            </a:r>
            <a:r>
              <a:rPr lang="ru-RU" sz="1400" dirty="0"/>
              <a:t>Прил.№3 </a:t>
            </a:r>
            <a:r>
              <a:rPr lang="ru-RU" sz="1400" dirty="0" smtClean="0"/>
              <a:t>п.20)</a:t>
            </a:r>
            <a:endParaRPr lang="ru-RU" sz="1400" dirty="0"/>
          </a:p>
        </p:txBody>
      </p:sp>
      <p:pic>
        <p:nvPicPr>
          <p:cNvPr id="7" name="Рисунок 6"/>
          <p:cNvPicPr>
            <a:picLocks noChangeAspect="1"/>
          </p:cNvPicPr>
          <p:nvPr/>
        </p:nvPicPr>
        <p:blipFill rotWithShape="1">
          <a:blip r:embed="rId2"/>
          <a:srcRect l="3778" t="3766" b="12322"/>
          <a:stretch/>
        </p:blipFill>
        <p:spPr>
          <a:xfrm>
            <a:off x="67235" y="337429"/>
            <a:ext cx="6166593" cy="3688432"/>
          </a:xfrm>
          <a:prstGeom prst="rect">
            <a:avLst/>
          </a:prstGeom>
        </p:spPr>
      </p:pic>
      <p:sp>
        <p:nvSpPr>
          <p:cNvPr id="8" name="Заголовок 1"/>
          <p:cNvSpPr>
            <a:spLocks noGrp="1"/>
          </p:cNvSpPr>
          <p:nvPr>
            <p:ph type="title"/>
          </p:nvPr>
        </p:nvSpPr>
        <p:spPr>
          <a:xfrm>
            <a:off x="1842247" y="-31306"/>
            <a:ext cx="5538065" cy="404664"/>
          </a:xfrm>
        </p:spPr>
        <p:txBody>
          <a:bodyPr>
            <a:normAutofit/>
          </a:bodyPr>
          <a:lstStyle/>
          <a:p>
            <a:r>
              <a:rPr lang="ru-RU" sz="2000" b="1" dirty="0">
                <a:solidFill>
                  <a:srgbClr val="C00000"/>
                </a:solidFill>
                <a:latin typeface="+mn-lt"/>
              </a:rPr>
              <a:t>Движение поездов при </a:t>
            </a:r>
            <a:r>
              <a:rPr lang="ru-RU" sz="2000" b="1" dirty="0" smtClean="0">
                <a:solidFill>
                  <a:srgbClr val="C00000"/>
                </a:solidFill>
                <a:latin typeface="+mn-lt"/>
              </a:rPr>
              <a:t>полуавтоблокировке</a:t>
            </a:r>
            <a:endParaRPr lang="ru-RU" sz="2000" b="1" dirty="0">
              <a:solidFill>
                <a:srgbClr val="C00000"/>
              </a:solidFill>
              <a:latin typeface="+mn-lt"/>
            </a:endParaRPr>
          </a:p>
        </p:txBody>
      </p:sp>
      <p:pic>
        <p:nvPicPr>
          <p:cNvPr id="10" name="Рисунок 9"/>
          <p:cNvPicPr>
            <a:picLocks noChangeAspect="1"/>
          </p:cNvPicPr>
          <p:nvPr/>
        </p:nvPicPr>
        <p:blipFill>
          <a:blip r:embed="rId3"/>
          <a:stretch>
            <a:fillRect/>
          </a:stretch>
        </p:blipFill>
        <p:spPr>
          <a:xfrm>
            <a:off x="5301967" y="1427486"/>
            <a:ext cx="3816427" cy="2593602"/>
          </a:xfrm>
          <a:prstGeom prst="rect">
            <a:avLst/>
          </a:prstGeom>
        </p:spPr>
      </p:pic>
    </p:spTree>
    <p:extLst>
      <p:ext uri="{BB962C8B-B14F-4D97-AF65-F5344CB8AC3E}">
        <p14:creationId xmlns:p14="http://schemas.microsoft.com/office/powerpoint/2010/main" val="574806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751" y="3051284"/>
            <a:ext cx="9036496" cy="2970004"/>
          </a:xfrm>
        </p:spPr>
        <p:txBody>
          <a:bodyPr>
            <a:normAutofit lnSpcReduction="10000"/>
          </a:bodyPr>
          <a:lstStyle/>
          <a:p>
            <a:pPr marL="0" indent="0">
              <a:buNone/>
            </a:pPr>
            <a:r>
              <a:rPr lang="ru-RU" sz="2000" b="1" dirty="0">
                <a:solidFill>
                  <a:srgbClr val="C00000"/>
                </a:solidFill>
              </a:rPr>
              <a:t>Основными составляющими ПАБ являются:</a:t>
            </a:r>
          </a:p>
          <a:p>
            <a:pPr marL="0" indent="0">
              <a:buNone/>
            </a:pPr>
            <a:r>
              <a:rPr lang="ru-RU" sz="2000" dirty="0"/>
              <a:t>– блокирующие устройства (</a:t>
            </a:r>
            <a:r>
              <a:rPr lang="ru-RU" sz="2000" b="1" dirty="0"/>
              <a:t>БУ</a:t>
            </a:r>
            <a:r>
              <a:rPr lang="ru-RU" sz="2000" dirty="0"/>
              <a:t>), которые воздействуют на путевые светофоры;</a:t>
            </a:r>
          </a:p>
          <a:p>
            <a:pPr marL="0" indent="0">
              <a:buNone/>
            </a:pPr>
            <a:r>
              <a:rPr lang="ru-RU" sz="2000" dirty="0"/>
              <a:t>– линии связи (</a:t>
            </a:r>
            <a:r>
              <a:rPr lang="ru-RU" sz="2000" b="1" dirty="0"/>
              <a:t>ЛС</a:t>
            </a:r>
            <a:r>
              <a:rPr lang="ru-RU" sz="2000" dirty="0"/>
              <a:t>);</a:t>
            </a:r>
          </a:p>
          <a:p>
            <a:pPr marL="0" indent="0">
              <a:buNone/>
            </a:pPr>
            <a:r>
              <a:rPr lang="ru-RU" sz="2000" dirty="0"/>
              <a:t>– датчики информации (</a:t>
            </a:r>
            <a:r>
              <a:rPr lang="ru-RU" sz="2000" b="1" dirty="0"/>
              <a:t>ДИ</a:t>
            </a:r>
            <a:r>
              <a:rPr lang="ru-RU" sz="2000" dirty="0"/>
              <a:t>);</a:t>
            </a:r>
          </a:p>
          <a:p>
            <a:pPr marL="0" indent="0">
              <a:buNone/>
            </a:pPr>
            <a:r>
              <a:rPr lang="ru-RU" sz="2000" dirty="0"/>
              <a:t>– </a:t>
            </a:r>
            <a:r>
              <a:rPr lang="ru-RU" sz="2000" dirty="0" smtClean="0"/>
              <a:t>пульт-табло  </a:t>
            </a:r>
            <a:r>
              <a:rPr lang="ru-RU" sz="2000" dirty="0"/>
              <a:t>управления </a:t>
            </a:r>
            <a:r>
              <a:rPr lang="ru-RU" sz="2000" b="1" dirty="0" smtClean="0"/>
              <a:t>ДСП</a:t>
            </a:r>
            <a:r>
              <a:rPr lang="ru-RU" sz="2000" dirty="0" smtClean="0"/>
              <a:t>.</a:t>
            </a:r>
          </a:p>
          <a:p>
            <a:pPr marL="0" indent="0">
              <a:buNone/>
            </a:pPr>
            <a:r>
              <a:rPr lang="ru-RU" sz="2000" b="1" dirty="0">
                <a:solidFill>
                  <a:srgbClr val="002060"/>
                </a:solidFill>
              </a:rPr>
              <a:t>В зависимости от количества </a:t>
            </a:r>
            <a:endParaRPr lang="ru-RU" sz="2000" b="1" dirty="0" smtClean="0">
              <a:solidFill>
                <a:srgbClr val="002060"/>
              </a:solidFill>
            </a:endParaRPr>
          </a:p>
          <a:p>
            <a:pPr marL="0" indent="0">
              <a:buNone/>
            </a:pPr>
            <a:r>
              <a:rPr lang="ru-RU" sz="2000" b="1" dirty="0" smtClean="0">
                <a:solidFill>
                  <a:srgbClr val="002060"/>
                </a:solidFill>
              </a:rPr>
              <a:t>путей </a:t>
            </a:r>
            <a:r>
              <a:rPr lang="ru-RU" sz="2000" b="1" dirty="0">
                <a:solidFill>
                  <a:srgbClr val="002060"/>
                </a:solidFill>
              </a:rPr>
              <a:t>на перегоне </a:t>
            </a:r>
            <a:r>
              <a:rPr lang="ru-RU" sz="2000" b="1" dirty="0"/>
              <a:t>различают </a:t>
            </a:r>
            <a:endParaRPr lang="ru-RU" sz="2000" b="1" dirty="0" smtClean="0"/>
          </a:p>
          <a:p>
            <a:pPr marL="0" indent="0">
              <a:buNone/>
            </a:pPr>
            <a:r>
              <a:rPr lang="ru-RU" sz="2000" b="1" dirty="0" smtClean="0">
                <a:solidFill>
                  <a:srgbClr val="C00000"/>
                </a:solidFill>
              </a:rPr>
              <a:t>одно</a:t>
            </a:r>
            <a:r>
              <a:rPr lang="ru-RU" sz="2000" dirty="0"/>
              <a:t>– и </a:t>
            </a:r>
            <a:r>
              <a:rPr lang="ru-RU" sz="2000" b="1" dirty="0" smtClean="0">
                <a:solidFill>
                  <a:srgbClr val="C00000"/>
                </a:solidFill>
              </a:rPr>
              <a:t>двухпутную </a:t>
            </a:r>
            <a:r>
              <a:rPr lang="ru-RU" sz="2000" b="1" dirty="0">
                <a:solidFill>
                  <a:srgbClr val="C00000"/>
                </a:solidFill>
              </a:rPr>
              <a:t>ПАБ</a:t>
            </a:r>
            <a:r>
              <a:rPr lang="ru-RU" sz="2000" dirty="0"/>
              <a:t>.</a:t>
            </a:r>
            <a:endParaRPr lang="ru-RU" sz="2000" dirty="0" smtClean="0"/>
          </a:p>
          <a:p>
            <a:pPr marL="0" indent="0">
              <a:buNone/>
            </a:pPr>
            <a:endParaRPr lang="ru-RU" sz="2000" dirty="0"/>
          </a:p>
          <a:p>
            <a:pPr marL="0" indent="0">
              <a:buNone/>
            </a:pPr>
            <a:endParaRPr lang="ru-RU" sz="2000" dirty="0"/>
          </a:p>
        </p:txBody>
      </p:sp>
      <p:pic>
        <p:nvPicPr>
          <p:cNvPr id="4" name="Рисунок 3"/>
          <p:cNvPicPr>
            <a:picLocks noChangeAspect="1"/>
          </p:cNvPicPr>
          <p:nvPr/>
        </p:nvPicPr>
        <p:blipFill rotWithShape="1">
          <a:blip r:embed="rId2"/>
          <a:srcRect b="19631"/>
          <a:stretch/>
        </p:blipFill>
        <p:spPr>
          <a:xfrm>
            <a:off x="1691681" y="342363"/>
            <a:ext cx="5832647" cy="2366558"/>
          </a:xfrm>
          <a:prstGeom prst="rect">
            <a:avLst/>
          </a:prstGeom>
        </p:spPr>
      </p:pic>
      <p:sp>
        <p:nvSpPr>
          <p:cNvPr id="5" name="Заголовок 1"/>
          <p:cNvSpPr txBox="1">
            <a:spLocks/>
          </p:cNvSpPr>
          <p:nvPr/>
        </p:nvSpPr>
        <p:spPr>
          <a:xfrm>
            <a:off x="457200" y="0"/>
            <a:ext cx="8229600" cy="40466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000" b="1" dirty="0" smtClean="0">
                <a:solidFill>
                  <a:srgbClr val="C00000"/>
                </a:solidFill>
                <a:latin typeface="+mn-lt"/>
              </a:rPr>
              <a:t>Движение поездов при полуавтоблокировке</a:t>
            </a:r>
            <a:endParaRPr lang="ru-RU" sz="2000" b="1" dirty="0">
              <a:solidFill>
                <a:srgbClr val="C00000"/>
              </a:solidFill>
              <a:latin typeface="+mn-lt"/>
            </a:endParaRPr>
          </a:p>
        </p:txBody>
      </p:sp>
      <p:pic>
        <p:nvPicPr>
          <p:cNvPr id="6" name="Рисунок 5"/>
          <p:cNvPicPr>
            <a:picLocks noChangeAspect="1"/>
          </p:cNvPicPr>
          <p:nvPr/>
        </p:nvPicPr>
        <p:blipFill rotWithShape="1">
          <a:blip r:embed="rId3"/>
          <a:srcRect l="3243" t="21651" r="56152" b="39500"/>
          <a:stretch/>
        </p:blipFill>
        <p:spPr>
          <a:xfrm>
            <a:off x="-19346" y="977035"/>
            <a:ext cx="1709286" cy="1788491"/>
          </a:xfrm>
          <a:prstGeom prst="rect">
            <a:avLst/>
          </a:prstGeom>
        </p:spPr>
      </p:pic>
      <p:sp>
        <p:nvSpPr>
          <p:cNvPr id="7" name="Прямоугольник 6"/>
          <p:cNvSpPr/>
          <p:nvPr/>
        </p:nvSpPr>
        <p:spPr>
          <a:xfrm>
            <a:off x="3613995" y="2198560"/>
            <a:ext cx="1916009" cy="337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Линейная цепь</a:t>
            </a:r>
            <a:endParaRPr lang="ru-RU" b="1" dirty="0">
              <a:solidFill>
                <a:schemeClr val="tx1"/>
              </a:solidFill>
            </a:endParaRPr>
          </a:p>
        </p:txBody>
      </p:sp>
      <p:sp>
        <p:nvSpPr>
          <p:cNvPr id="8" name="Прямоугольник 7"/>
          <p:cNvSpPr/>
          <p:nvPr/>
        </p:nvSpPr>
        <p:spPr>
          <a:xfrm>
            <a:off x="3616674" y="2582071"/>
            <a:ext cx="1916009" cy="337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Линии связи</a:t>
            </a:r>
            <a:endParaRPr lang="ru-RU" b="1" dirty="0">
              <a:solidFill>
                <a:schemeClr val="tx1"/>
              </a:solidFill>
            </a:endParaRPr>
          </a:p>
        </p:txBody>
      </p:sp>
      <p:sp>
        <p:nvSpPr>
          <p:cNvPr id="9" name="Прямоугольник 8"/>
          <p:cNvSpPr/>
          <p:nvPr/>
        </p:nvSpPr>
        <p:spPr>
          <a:xfrm>
            <a:off x="1690520" y="2320862"/>
            <a:ext cx="687242" cy="37541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БУ</a:t>
            </a:r>
            <a:endParaRPr lang="ru-RU" b="1" dirty="0">
              <a:solidFill>
                <a:schemeClr val="tx1"/>
              </a:solidFill>
            </a:endParaRPr>
          </a:p>
        </p:txBody>
      </p:sp>
      <p:sp>
        <p:nvSpPr>
          <p:cNvPr id="10" name="Прямоугольник 9"/>
          <p:cNvSpPr/>
          <p:nvPr/>
        </p:nvSpPr>
        <p:spPr>
          <a:xfrm>
            <a:off x="6764485" y="2320861"/>
            <a:ext cx="687242" cy="37541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БУ</a:t>
            </a:r>
            <a:endParaRPr lang="ru-RU" b="1" dirty="0">
              <a:solidFill>
                <a:schemeClr val="tx1"/>
              </a:solidFill>
            </a:endParaRPr>
          </a:p>
        </p:txBody>
      </p:sp>
      <p:sp>
        <p:nvSpPr>
          <p:cNvPr id="11" name="Прямоугольник 10"/>
          <p:cNvSpPr/>
          <p:nvPr/>
        </p:nvSpPr>
        <p:spPr>
          <a:xfrm>
            <a:off x="129398" y="461269"/>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pic>
        <p:nvPicPr>
          <p:cNvPr id="12" name="Рисунок 11"/>
          <p:cNvPicPr>
            <a:picLocks noChangeAspect="1"/>
          </p:cNvPicPr>
          <p:nvPr/>
        </p:nvPicPr>
        <p:blipFill rotWithShape="1">
          <a:blip r:embed="rId4"/>
          <a:srcRect l="57382" r="3247"/>
          <a:stretch/>
        </p:blipFill>
        <p:spPr>
          <a:xfrm>
            <a:off x="7524328" y="916875"/>
            <a:ext cx="1602740" cy="1792046"/>
          </a:xfrm>
          <a:prstGeom prst="rect">
            <a:avLst/>
          </a:prstGeom>
        </p:spPr>
      </p:pic>
      <p:sp>
        <p:nvSpPr>
          <p:cNvPr id="13" name="Прямоугольник 12"/>
          <p:cNvSpPr/>
          <p:nvPr/>
        </p:nvSpPr>
        <p:spPr>
          <a:xfrm>
            <a:off x="7636150" y="404664"/>
            <a:ext cx="1379096" cy="484088"/>
          </a:xfrm>
          <a:prstGeom prst="rect">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Пульт-табло</a:t>
            </a:r>
          </a:p>
          <a:p>
            <a:pPr algn="ctr"/>
            <a:r>
              <a:rPr lang="ru-RU" b="1" dirty="0" smtClean="0">
                <a:solidFill>
                  <a:schemeClr val="tx1"/>
                </a:solidFill>
              </a:rPr>
              <a:t>ДСП</a:t>
            </a:r>
            <a:endParaRPr lang="ru-RU" b="1" dirty="0">
              <a:solidFill>
                <a:schemeClr val="tx1"/>
              </a:solidFill>
            </a:endParaRPr>
          </a:p>
        </p:txBody>
      </p:sp>
      <p:sp>
        <p:nvSpPr>
          <p:cNvPr id="14" name="Блок-схема: узел 13"/>
          <p:cNvSpPr/>
          <p:nvPr/>
        </p:nvSpPr>
        <p:spPr>
          <a:xfrm>
            <a:off x="2551781" y="1871280"/>
            <a:ext cx="167995" cy="151281"/>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p:cNvSpPr/>
          <p:nvPr/>
        </p:nvSpPr>
        <p:spPr>
          <a:xfrm>
            <a:off x="6156176" y="1576692"/>
            <a:ext cx="167995" cy="151281"/>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Блок-схема: узел 15"/>
          <p:cNvSpPr/>
          <p:nvPr/>
        </p:nvSpPr>
        <p:spPr>
          <a:xfrm>
            <a:off x="2569309" y="1557458"/>
            <a:ext cx="167995" cy="151281"/>
          </a:xfrm>
          <a:prstGeom prst="flowChartConnector">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Блок-схема: узел 16"/>
          <p:cNvSpPr/>
          <p:nvPr/>
        </p:nvSpPr>
        <p:spPr>
          <a:xfrm>
            <a:off x="2389509" y="1871280"/>
            <a:ext cx="167995" cy="151281"/>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Блок-схема: узел 17"/>
          <p:cNvSpPr/>
          <p:nvPr/>
        </p:nvSpPr>
        <p:spPr>
          <a:xfrm>
            <a:off x="2401314" y="1550793"/>
            <a:ext cx="167995" cy="151281"/>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Блок-схема: узел 18"/>
          <p:cNvSpPr/>
          <p:nvPr/>
        </p:nvSpPr>
        <p:spPr>
          <a:xfrm>
            <a:off x="5988181" y="1568115"/>
            <a:ext cx="167995" cy="151281"/>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 name="Рисунок 19"/>
          <p:cNvPicPr>
            <a:picLocks noChangeAspect="1"/>
          </p:cNvPicPr>
          <p:nvPr/>
        </p:nvPicPr>
        <p:blipFill rotWithShape="1">
          <a:blip r:embed="rId5"/>
          <a:srcRect l="1491" r="3655"/>
          <a:stretch/>
        </p:blipFill>
        <p:spPr>
          <a:xfrm>
            <a:off x="3758662" y="3801566"/>
            <a:ext cx="5256584" cy="2591025"/>
          </a:xfrm>
          <a:prstGeom prst="rect">
            <a:avLst/>
          </a:prstGeom>
        </p:spPr>
      </p:pic>
    </p:spTree>
    <p:extLst>
      <p:ext uri="{BB962C8B-B14F-4D97-AF65-F5344CB8AC3E}">
        <p14:creationId xmlns:p14="http://schemas.microsoft.com/office/powerpoint/2010/main" val="122744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500" fill="hold"/>
                                        <p:tgtEl>
                                          <p:spTgt spid="11"/>
                                        </p:tgtEl>
                                        <p:attrNameLst>
                                          <p:attrName>fillcolor</p:attrName>
                                        </p:attrNameLst>
                                      </p:cBhvr>
                                      <p:to>
                                        <a:srgbClr val="009900"/>
                                      </p:to>
                                    </p:animClr>
                                    <p:set>
                                      <p:cBhvr>
                                        <p:cTn id="7" dur="500" fill="hold"/>
                                        <p:tgtEl>
                                          <p:spTgt spid="11"/>
                                        </p:tgtEl>
                                        <p:attrNameLst>
                                          <p:attrName>fill.type</p:attrName>
                                        </p:attrNameLst>
                                      </p:cBhvr>
                                      <p:to>
                                        <p:strVal val="solid"/>
                                      </p:to>
                                    </p:set>
                                    <p:set>
                                      <p:cBhvr>
                                        <p:cTn id="8" dur="500" fill="hold"/>
                                        <p:tgtEl>
                                          <p:spTgt spid="11"/>
                                        </p:tgtEl>
                                        <p:attrNameLst>
                                          <p:attrName>fill.on</p:attrName>
                                        </p:attrNameLst>
                                      </p:cBhvr>
                                      <p:to>
                                        <p:strVal val="true"/>
                                      </p:to>
                                    </p:set>
                                  </p:childTnLst>
                                </p:cTn>
                              </p:par>
                              <p:par>
                                <p:cTn id="9" presetID="1" presetClass="emph" presetSubtype="2" fill="hold" nodeType="withEffect">
                                  <p:stCondLst>
                                    <p:cond delay="0"/>
                                  </p:stCondLst>
                                  <p:childTnLst>
                                    <p:animClr clrSpc="rgb" dir="cw">
                                      <p:cBhvr>
                                        <p:cTn id="10" dur="500" fill="hold"/>
                                        <p:tgtEl>
                                          <p:spTgt spid="11"/>
                                        </p:tgtEl>
                                        <p:attrNameLst>
                                          <p:attrName>fillcolor</p:attrName>
                                        </p:attrNameLst>
                                      </p:cBhvr>
                                      <p:to>
                                        <a:srgbClr val="990000"/>
                                      </p:to>
                                    </p:animClr>
                                    <p:set>
                                      <p:cBhvr>
                                        <p:cTn id="11" dur="500" fill="hold"/>
                                        <p:tgtEl>
                                          <p:spTgt spid="11"/>
                                        </p:tgtEl>
                                        <p:attrNameLst>
                                          <p:attrName>fill.type</p:attrName>
                                        </p:attrNameLst>
                                      </p:cBhvr>
                                      <p:to>
                                        <p:strVal val="solid"/>
                                      </p:to>
                                    </p:set>
                                    <p:set>
                                      <p:cBhvr>
                                        <p:cTn id="12" dur="500" fill="hold"/>
                                        <p:tgtEl>
                                          <p:spTgt spid="11"/>
                                        </p:tgtEl>
                                        <p:attrNameLst>
                                          <p:attrName>fill.on</p:attrName>
                                        </p:attrNameLst>
                                      </p:cBhvr>
                                      <p:to>
                                        <p:strVal val="true"/>
                                      </p:to>
                                    </p:set>
                                  </p:childTnLst>
                                </p:cTn>
                              </p:par>
                              <p:par>
                                <p:cTn id="13" presetID="1" presetClass="emph" presetSubtype="2" fill="hold" nodeType="withEffect">
                                  <p:stCondLst>
                                    <p:cond delay="0"/>
                                  </p:stCondLst>
                                  <p:childTnLst>
                                    <p:animClr clrSpc="rgb" dir="cw">
                                      <p:cBhvr>
                                        <p:cTn id="14" dur="500" fill="hold"/>
                                        <p:tgtEl>
                                          <p:spTgt spid="11"/>
                                        </p:tgtEl>
                                        <p:attrNameLst>
                                          <p:attrName>fillcolor</p:attrName>
                                        </p:attrNameLst>
                                      </p:cBhvr>
                                      <p:to>
                                        <a:schemeClr val="accent1"/>
                                      </p:to>
                                    </p:animClr>
                                    <p:set>
                                      <p:cBhvr>
                                        <p:cTn id="15" dur="500" fill="hold"/>
                                        <p:tgtEl>
                                          <p:spTgt spid="11"/>
                                        </p:tgtEl>
                                        <p:attrNameLst>
                                          <p:attrName>fill.type</p:attrName>
                                        </p:attrNameLst>
                                      </p:cBhvr>
                                      <p:to>
                                        <p:strVal val="solid"/>
                                      </p:to>
                                    </p:set>
                                    <p:set>
                                      <p:cBhvr>
                                        <p:cTn id="16" dur="500" fill="hold"/>
                                        <p:tgtEl>
                                          <p:spTgt spid="11"/>
                                        </p:tgtEl>
                                        <p:attrNameLst>
                                          <p:attrName>fill.on</p:attrName>
                                        </p:attrNameLst>
                                      </p:cBhvr>
                                      <p:to>
                                        <p:strVal val="true"/>
                                      </p:to>
                                    </p:set>
                                  </p:childTnLst>
                                </p:cTn>
                              </p:par>
                            </p:childTnLst>
                          </p:cTn>
                        </p:par>
                        <p:par>
                          <p:cTn id="17" fill="hold">
                            <p:stCondLst>
                              <p:cond delay="500"/>
                            </p:stCondLst>
                            <p:childTnLst>
                              <p:par>
                                <p:cTn id="18" presetID="1" presetClass="emph" presetSubtype="2" fill="hold" nodeType="afterEffect">
                                  <p:stCondLst>
                                    <p:cond delay="0"/>
                                  </p:stCondLst>
                                  <p:childTnLst>
                                    <p:animClr clrSpc="rgb" dir="cw">
                                      <p:cBhvr>
                                        <p:cTn id="19" dur="500" fill="hold"/>
                                        <p:tgtEl>
                                          <p:spTgt spid="13"/>
                                        </p:tgtEl>
                                        <p:attrNameLst>
                                          <p:attrName>fillcolor</p:attrName>
                                        </p:attrNameLst>
                                      </p:cBhvr>
                                      <p:to>
                                        <a:srgbClr val="009900"/>
                                      </p:to>
                                    </p:animClr>
                                    <p:set>
                                      <p:cBhvr>
                                        <p:cTn id="20" dur="500" fill="hold"/>
                                        <p:tgtEl>
                                          <p:spTgt spid="13"/>
                                        </p:tgtEl>
                                        <p:attrNameLst>
                                          <p:attrName>fill.type</p:attrName>
                                        </p:attrNameLst>
                                      </p:cBhvr>
                                      <p:to>
                                        <p:strVal val="solid"/>
                                      </p:to>
                                    </p:set>
                                    <p:set>
                                      <p:cBhvr>
                                        <p:cTn id="21" dur="500" fill="hold"/>
                                        <p:tgtEl>
                                          <p:spTgt spid="13"/>
                                        </p:tgtEl>
                                        <p:attrNameLst>
                                          <p:attrName>fill.on</p:attrName>
                                        </p:attrNameLst>
                                      </p:cBhvr>
                                      <p:to>
                                        <p:strVal val="true"/>
                                      </p:to>
                                    </p:set>
                                  </p:childTnLst>
                                </p:cTn>
                              </p:par>
                              <p:par>
                                <p:cTn id="22" presetID="1" presetClass="emph" presetSubtype="2" fill="hold" nodeType="withEffect">
                                  <p:stCondLst>
                                    <p:cond delay="0"/>
                                  </p:stCondLst>
                                  <p:childTnLst>
                                    <p:animClr clrSpc="rgb" dir="cw">
                                      <p:cBhvr>
                                        <p:cTn id="23" dur="500" fill="hold"/>
                                        <p:tgtEl>
                                          <p:spTgt spid="13"/>
                                        </p:tgtEl>
                                        <p:attrNameLst>
                                          <p:attrName>fillcolor</p:attrName>
                                        </p:attrNameLst>
                                      </p:cBhvr>
                                      <p:to>
                                        <a:srgbClr val="990000"/>
                                      </p:to>
                                    </p:animClr>
                                    <p:set>
                                      <p:cBhvr>
                                        <p:cTn id="24" dur="500" fill="hold"/>
                                        <p:tgtEl>
                                          <p:spTgt spid="13"/>
                                        </p:tgtEl>
                                        <p:attrNameLst>
                                          <p:attrName>fill.type</p:attrName>
                                        </p:attrNameLst>
                                      </p:cBhvr>
                                      <p:to>
                                        <p:strVal val="solid"/>
                                      </p:to>
                                    </p:set>
                                    <p:set>
                                      <p:cBhvr>
                                        <p:cTn id="25" dur="500" fill="hold"/>
                                        <p:tgtEl>
                                          <p:spTgt spid="13"/>
                                        </p:tgtEl>
                                        <p:attrNameLst>
                                          <p:attrName>fill.on</p:attrName>
                                        </p:attrNameLst>
                                      </p:cBhvr>
                                      <p:to>
                                        <p:strVal val="true"/>
                                      </p:to>
                                    </p:set>
                                  </p:childTnLst>
                                </p:cTn>
                              </p:par>
                              <p:par>
                                <p:cTn id="26" presetID="1" presetClass="emph" presetSubtype="2" fill="hold" nodeType="withEffect">
                                  <p:stCondLst>
                                    <p:cond delay="0"/>
                                  </p:stCondLst>
                                  <p:childTnLst>
                                    <p:animClr clrSpc="rgb" dir="cw">
                                      <p:cBhvr>
                                        <p:cTn id="27" dur="500" fill="hold"/>
                                        <p:tgtEl>
                                          <p:spTgt spid="13"/>
                                        </p:tgtEl>
                                        <p:attrNameLst>
                                          <p:attrName>fillcolor</p:attrName>
                                        </p:attrNameLst>
                                      </p:cBhvr>
                                      <p:to>
                                        <a:schemeClr val="accent1"/>
                                      </p:to>
                                    </p:animClr>
                                    <p:set>
                                      <p:cBhvr>
                                        <p:cTn id="28" dur="500" fill="hold"/>
                                        <p:tgtEl>
                                          <p:spTgt spid="13"/>
                                        </p:tgtEl>
                                        <p:attrNameLst>
                                          <p:attrName>fill.type</p:attrName>
                                        </p:attrNameLst>
                                      </p:cBhvr>
                                      <p:to>
                                        <p:strVal val="solid"/>
                                      </p:to>
                                    </p:set>
                                    <p:set>
                                      <p:cBhvr>
                                        <p:cTn id="29" dur="500" fill="hold"/>
                                        <p:tgtEl>
                                          <p:spTgt spid="13"/>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771348" y="0"/>
            <a:ext cx="4073205" cy="644808"/>
          </a:xfrm>
        </p:spPr>
        <p:txBody>
          <a:bodyPr>
            <a:normAutofit/>
          </a:bodyPr>
          <a:lstStyle/>
          <a:p>
            <a:r>
              <a:rPr lang="ru-RU" sz="2000" b="1" dirty="0">
                <a:solidFill>
                  <a:srgbClr val="C00000"/>
                </a:solidFill>
                <a:latin typeface="+mn-lt"/>
              </a:rPr>
              <a:t>Полуавтоматическая блокировка</a:t>
            </a:r>
          </a:p>
        </p:txBody>
      </p:sp>
      <p:sp>
        <p:nvSpPr>
          <p:cNvPr id="6" name="Объект 5"/>
          <p:cNvSpPr>
            <a:spLocks noGrp="1"/>
          </p:cNvSpPr>
          <p:nvPr>
            <p:ph idx="1"/>
          </p:nvPr>
        </p:nvSpPr>
        <p:spPr>
          <a:xfrm>
            <a:off x="20169" y="4958789"/>
            <a:ext cx="9103659" cy="1899211"/>
          </a:xfrm>
        </p:spPr>
        <p:txBody>
          <a:bodyPr>
            <a:normAutofit/>
          </a:bodyPr>
          <a:lstStyle/>
          <a:p>
            <a:pPr marL="0" indent="0" algn="just">
              <a:buNone/>
            </a:pPr>
            <a:r>
              <a:rPr lang="ru-RU" sz="2000" dirty="0"/>
              <a:t>На железных дорогах используются в основном </a:t>
            </a:r>
            <a:r>
              <a:rPr lang="ru-RU" sz="2000" b="1" dirty="0">
                <a:solidFill>
                  <a:srgbClr val="002060"/>
                </a:solidFill>
              </a:rPr>
              <a:t>релейные системы ПАБ Гипротранссигналсвязи</a:t>
            </a:r>
            <a:r>
              <a:rPr lang="ru-RU" sz="2000" dirty="0"/>
              <a:t> (</a:t>
            </a:r>
            <a:r>
              <a:rPr lang="ru-RU" sz="2000" b="1" dirty="0">
                <a:solidFill>
                  <a:srgbClr val="C00000"/>
                </a:solidFill>
              </a:rPr>
              <a:t>РПБ ГТСС</a:t>
            </a:r>
            <a:r>
              <a:rPr lang="ru-RU" sz="2000" dirty="0"/>
              <a:t>). В релейных системах все блокировочные зависимости и необходимые замыкания осуществляются с помощью реле, что повышает надежность действия этих систем, производительность и культуру труда обслуживающего персонала. </a:t>
            </a:r>
            <a:endParaRPr lang="ru-RU" sz="2000" dirty="0" smtClean="0"/>
          </a:p>
          <a:p>
            <a:pPr marL="0" indent="0" algn="just">
              <a:buNone/>
            </a:pPr>
            <a:r>
              <a:rPr lang="ru-RU" sz="2000" b="1" dirty="0" smtClean="0">
                <a:solidFill>
                  <a:srgbClr val="7030A0"/>
                </a:solidFill>
              </a:rPr>
              <a:t>При </a:t>
            </a:r>
            <a:r>
              <a:rPr lang="ru-RU" sz="2000" b="1" dirty="0">
                <a:solidFill>
                  <a:srgbClr val="7030A0"/>
                </a:solidFill>
              </a:rPr>
              <a:t>релейных системах ПАБ используется светофорная сигнализация.</a:t>
            </a:r>
          </a:p>
        </p:txBody>
      </p:sp>
      <p:pic>
        <p:nvPicPr>
          <p:cNvPr id="3" name="Рисунок 2"/>
          <p:cNvPicPr>
            <a:picLocks noChangeAspect="1"/>
          </p:cNvPicPr>
          <p:nvPr/>
        </p:nvPicPr>
        <p:blipFill>
          <a:blip r:embed="rId2"/>
          <a:stretch>
            <a:fillRect/>
          </a:stretch>
        </p:blipFill>
        <p:spPr>
          <a:xfrm>
            <a:off x="1036011" y="509504"/>
            <a:ext cx="7071973" cy="4449285"/>
          </a:xfrm>
          <a:prstGeom prst="rect">
            <a:avLst/>
          </a:prstGeom>
        </p:spPr>
      </p:pic>
    </p:spTree>
    <p:extLst>
      <p:ext uri="{BB962C8B-B14F-4D97-AF65-F5344CB8AC3E}">
        <p14:creationId xmlns:p14="http://schemas.microsoft.com/office/powerpoint/2010/main" val="502110374"/>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1744</TotalTime>
  <Words>4679</Words>
  <Application>Microsoft Office PowerPoint</Application>
  <PresentationFormat>Экран (4:3)</PresentationFormat>
  <Paragraphs>520</Paragraphs>
  <Slides>55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55</vt:i4>
      </vt:variant>
    </vt:vector>
  </HeadingPairs>
  <TitlesOfParts>
    <vt:vector size="59" baseType="lpstr">
      <vt:lpstr>Arial</vt:lpstr>
      <vt:lpstr>Calibri</vt:lpstr>
      <vt:lpstr>Calibri Light</vt:lpstr>
      <vt:lpstr>Тема Office</vt:lpstr>
      <vt:lpstr>ОАО "РЖД"</vt:lpstr>
      <vt:lpstr>Полуавтоматическая блокировка</vt:lpstr>
      <vt:lpstr>Движение поездов при полуавтоблокировки</vt:lpstr>
      <vt:lpstr>Движение поездов при полуавтоблокировки</vt:lpstr>
      <vt:lpstr>Движение поездов при полуавтоблокировки</vt:lpstr>
      <vt:lpstr>Движение поездов при полуавтоблокировки</vt:lpstr>
      <vt:lpstr>Движение поездов при полуавтоблокировке</vt:lpstr>
      <vt:lpstr>Презентация PowerPoint</vt:lpstr>
      <vt:lpstr>Полуавтоматическая блокировка</vt:lpstr>
      <vt:lpstr>Полуавтоматическая блокировка</vt:lpstr>
      <vt:lpstr>Полуавтоматическая блокировка</vt:lpstr>
      <vt:lpstr>Полуавтоматическая блокировка</vt:lpstr>
      <vt:lpstr>Полуавтоматическая блокировка</vt:lpstr>
      <vt:lpstr>Полуавтоматическая блокировка</vt:lpstr>
      <vt:lpstr>Полуавтоматическая блокировка</vt:lpstr>
      <vt:lpstr>Полуавтоматическая блокировка</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Презентация PowerPoint</vt:lpstr>
      <vt:lpstr>Презентация PowerPoint</vt:lpstr>
      <vt:lpstr>Презентация PowerPoint</vt:lpstr>
      <vt:lpstr>Движение поездов при полуавтоблокировке</vt:lpstr>
      <vt:lpstr>Полуавтоматическая блокировка</vt:lpstr>
      <vt:lpstr>Движение поездов при полуавтоблокировке</vt:lpstr>
      <vt:lpstr>Полуавтоматическая блокировка</vt:lpstr>
      <vt:lpstr>Полуавтоматическая блокировка</vt:lpstr>
      <vt:lpstr>Движение поездов при полуавтоблокировки</vt:lpstr>
      <vt:lpstr>Полуавтоматическая блокировка</vt:lpstr>
      <vt:lpstr>Полуавтоматическая блокировка</vt:lpstr>
      <vt:lpstr>Полуавтоматическая блокировка</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Таблица последовательности работы устройств и индикация на пульте управления при однопутной релейной ПАБ</vt:lpstr>
      <vt:lpstr>Движение поездов при полуавтоблокировке</vt:lpstr>
      <vt:lpstr>Движение поездов при полуавтоблокировке</vt:lpstr>
      <vt:lpstr>Движение поездов при полуавтоблокировке</vt:lpstr>
      <vt:lpstr>Закрепление материала</vt:lpstr>
      <vt:lpstr>Опережающее задание по следующей теме: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Ли Н.Г.</dc:creator>
  <cp:lastModifiedBy>Ли Н.Г.</cp:lastModifiedBy>
  <cp:revision>213</cp:revision>
  <dcterms:created xsi:type="dcterms:W3CDTF">2020-04-22T10:21:16Z</dcterms:created>
  <dcterms:modified xsi:type="dcterms:W3CDTF">2023-08-25T15:16:24Z</dcterms:modified>
</cp:coreProperties>
</file>