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353" r:id="rId2"/>
    <p:sldId id="351" r:id="rId3"/>
    <p:sldId id="354" r:id="rId4"/>
    <p:sldId id="358" r:id="rId5"/>
    <p:sldId id="359" r:id="rId6"/>
    <p:sldId id="360" r:id="rId7"/>
    <p:sldId id="361" r:id="rId8"/>
    <p:sldId id="362" r:id="rId9"/>
    <p:sldId id="365" r:id="rId10"/>
    <p:sldId id="364" r:id="rId11"/>
    <p:sldId id="363" r:id="rId12"/>
    <p:sldId id="367" r:id="rId13"/>
    <p:sldId id="340" r:id="rId14"/>
    <p:sldId id="287" r:id="rId15"/>
    <p:sldId id="369" r:id="rId16"/>
    <p:sldId id="370" r:id="rId17"/>
    <p:sldId id="371" r:id="rId18"/>
    <p:sldId id="372" r:id="rId19"/>
    <p:sldId id="373" r:id="rId20"/>
    <p:sldId id="374" r:id="rId21"/>
    <p:sldId id="375" r:id="rId22"/>
    <p:sldId id="376" r:id="rId23"/>
    <p:sldId id="377" r:id="rId24"/>
    <p:sldId id="378" r:id="rId25"/>
    <p:sldId id="322" r:id="rId26"/>
    <p:sldId id="379" r:id="rId27"/>
    <p:sldId id="368" r:id="rId28"/>
    <p:sldId id="366" r:id="rId29"/>
    <p:sldId id="380" r:id="rId30"/>
    <p:sldId id="381" r:id="rId31"/>
    <p:sldId id="397" r:id="rId32"/>
    <p:sldId id="382" r:id="rId33"/>
    <p:sldId id="384" r:id="rId34"/>
    <p:sldId id="383" r:id="rId35"/>
    <p:sldId id="386" r:id="rId36"/>
    <p:sldId id="387" r:id="rId37"/>
    <p:sldId id="385" r:id="rId38"/>
    <p:sldId id="388" r:id="rId39"/>
    <p:sldId id="389" r:id="rId40"/>
    <p:sldId id="391" r:id="rId41"/>
    <p:sldId id="390" r:id="rId42"/>
    <p:sldId id="392" r:id="rId43"/>
    <p:sldId id="394" r:id="rId44"/>
    <p:sldId id="396" r:id="rId45"/>
    <p:sldId id="345" r:id="rId46"/>
    <p:sldId id="352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338" autoAdjust="0"/>
    <p:restoredTop sz="94660"/>
  </p:normalViewPr>
  <p:slideViewPr>
    <p:cSldViewPr>
      <p:cViewPr>
        <p:scale>
          <a:sx n="70" d="100"/>
          <a:sy n="70" d="100"/>
        </p:scale>
        <p:origin x="94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4278B-CCEF-4C0E-84C0-431BE2D1F1F1}" type="datetimeFigureOut">
              <a:rPr lang="ru-RU" smtClean="0"/>
              <a:pPr/>
              <a:t>13.08.2024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49592-3500-4EB9-A985-3E1D77DAC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536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49592-3500-4EB9-A985-3E1D77DAC5F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922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30270" y="5445224"/>
            <a:ext cx="9098160" cy="679100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" y="476672"/>
            <a:ext cx="8999508" cy="45797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3080" y="476672"/>
            <a:ext cx="3775354" cy="457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8347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5533248"/>
            <a:ext cx="9144000" cy="11807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Разъезд железнодорожный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железнодорожный раздельный пункт на однопутных железнодорожных линиях, имеющий путевое развитие, предназначенное   для    скрещения    и    обгона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051720" y="40521"/>
            <a:ext cx="5085795" cy="47667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6617"/>
          <a:stretch/>
        </p:blipFill>
        <p:spPr>
          <a:xfrm>
            <a:off x="539552" y="663842"/>
            <a:ext cx="8316416" cy="486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824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4116440"/>
            <a:ext cx="9144000" cy="11807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Раздельными пунктами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границы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блок-участков при автоматической локомотивной сигнализации, применяемой как самостоятельная система интервального регулирования движения поездов 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051720" y="40521"/>
            <a:ext cx="5085795" cy="47667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51385" r="988"/>
          <a:stretch/>
        </p:blipFill>
        <p:spPr>
          <a:xfrm>
            <a:off x="1043608" y="1052736"/>
            <a:ext cx="8136904" cy="252816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51" y="836713"/>
            <a:ext cx="1572372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863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5949280"/>
            <a:ext cx="9144000" cy="5600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путевого развития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путевым развитием.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051720" y="40521"/>
            <a:ext cx="5085795" cy="47667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763653"/>
            <a:ext cx="8784490" cy="504161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9512" y="1556792"/>
            <a:ext cx="4104456" cy="5040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путевым развитием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60032" y="1556792"/>
            <a:ext cx="4104456" cy="5040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путевого развития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3995225"/>
            <a:ext cx="6120680" cy="51389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характеру работы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44208" y="3995047"/>
            <a:ext cx="2519794" cy="5040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объему работы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7394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021288"/>
            <a:ext cx="9155557" cy="67581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характеру выполняемой работы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подразделяются на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промежуточные, участковые, сортировочные, пассажирские и грузовые.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620688"/>
            <a:ext cx="8801782" cy="540060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051720" y="40521"/>
            <a:ext cx="5085795" cy="47667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</a:p>
        </p:txBody>
      </p:sp>
    </p:spTree>
    <p:extLst>
      <p:ext uri="{BB962C8B-B14F-4D97-AF65-F5344CB8AC3E}">
        <p14:creationId xmlns:p14="http://schemas.microsoft.com/office/powerpoint/2010/main" val="3161494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50"/>
          <a:stretch/>
        </p:blipFill>
        <p:spPr bwMode="auto">
          <a:xfrm>
            <a:off x="144016" y="-26224"/>
            <a:ext cx="8892480" cy="50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870" y="32405"/>
            <a:ext cx="82296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Раздельные пункты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13176"/>
            <a:ext cx="9144000" cy="184482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Промежуточная станция 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раздельный пункт на которых выполняются следующие технические операции: прием, отправление и пропуск грузовых и пассажирских поездов; погрузка, выгрузка, хранение и выдача грузов потребителям; посадка, высадка и обслуживание пассажиров; прием, хранение и выдача багажа и грузобагажа; маневровые операции со сборными поездами; обслуживание подъездных путей.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051720" y="40521"/>
            <a:ext cx="5085795" cy="47667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693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1" b="4921"/>
          <a:stretch/>
        </p:blipFill>
        <p:spPr bwMode="auto">
          <a:xfrm>
            <a:off x="179512" y="20830"/>
            <a:ext cx="8859075" cy="491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2405"/>
            <a:ext cx="82296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Раздельные пункты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405" y="4869160"/>
            <a:ext cx="9144000" cy="198884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Грузовая станция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предназначена для выполнения технических, грузовых и коммерческих операций, к которым относятся: прием к перевозке, взвешивание, хранение, погрузка, выгрузка, сортировка и выдача грузов; оформление перевозочных документов; прием, расформирование, формирование, коммерческий осмотр и отправление грузовых поездов, производство маневровой работы и обслуживание подъездных путей промышленных предприятий.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051720" y="40521"/>
            <a:ext cx="5085795" cy="47667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6160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06"/>
          <a:stretch/>
        </p:blipFill>
        <p:spPr bwMode="auto">
          <a:xfrm>
            <a:off x="66810" y="0"/>
            <a:ext cx="8969686" cy="5517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56207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Раздельные пункты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810" y="5559031"/>
            <a:ext cx="8969686" cy="111032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Сортировочная станция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предназначена  для массовой переработки вагонов и формирования составов по установленному плану формирования сквозных, участковых и сборных поездов.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051720" y="40521"/>
            <a:ext cx="5085795" cy="47667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9447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76"/>
          <a:stretch/>
        </p:blipFill>
        <p:spPr bwMode="auto">
          <a:xfrm>
            <a:off x="82199" y="0"/>
            <a:ext cx="9026305" cy="5301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56207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Раздельные пункты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608" y="5301207"/>
            <a:ext cx="9036496" cy="13290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Пассажирская станция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основное назначение обслуживание пассажиров дальних и пригородных поездов, подготовка пассажирского подвижного состава к перевозкам и организация движения пассажирских поездов.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051720" y="40521"/>
            <a:ext cx="5085795" cy="47667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9343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8"/>
          <a:stretch/>
        </p:blipFill>
        <p:spPr bwMode="auto">
          <a:xfrm>
            <a:off x="395536" y="1"/>
            <a:ext cx="8496944" cy="4920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Раздельные пункты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69160"/>
            <a:ext cx="9143999" cy="199965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Участковые станции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предназначены для выполнения операций: обработка транзитных поездов; расформирование и формирование участковых и сборных поездов; смена локомотивных бригад и, в ряде случаев локомотивов; техническое обслуживание, ремонт и экипировка локомотивов; коммерческий осмотр вагонов, отцепочный и безотцепочный ремонт вагонов; пассажирские и грузовые операции и обслуживание подъездных путей.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051720" y="40521"/>
            <a:ext cx="5085795" cy="47667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2297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3"/>
          <a:stretch/>
        </p:blipFill>
        <p:spPr bwMode="auto">
          <a:xfrm>
            <a:off x="251520" y="0"/>
            <a:ext cx="8784976" cy="5547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110"/>
            <a:ext cx="8229600" cy="56207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Раздельные пункты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982" y="5517233"/>
            <a:ext cx="9120017" cy="131235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Железнодорожные узлы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располагаются в местах пересечения или слияния несколько железнодорожных линий. Крупные железнодорожные узлы могут включать в себя несколько станций разного назначения (грузовые, пассажирские, сортировочные и другие).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051720" y="40521"/>
            <a:ext cx="5085795" cy="47667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440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40521"/>
            <a:ext cx="5085795" cy="47667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17" y="2715962"/>
            <a:ext cx="9036495" cy="164914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IV Обслуживание сооружений и устройств п. 41-44;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V Сооружения и устройства путевого хозяйства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п.57;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№2 к ПТЭ РФ ИДП Раздел I Общие требования к организации движения поездов на ж.-д.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транспорте п.7,9.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6453336"/>
            <a:ext cx="2808312" cy="2994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9426" y="4186823"/>
            <a:ext cx="889247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расположению станций, разъездов и обгонных пунктов в плане и профиле.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продольному профилю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приемо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-отправочных путей, на которых производится отцепка локомотивов от составов и производство маневровых операций в целях предотвращения самопроизвольного ухода вагонов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и сроки инструментальной проверки плана и профиля путей, составления масштабных и схематических планов станций.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t="29919" b="26375"/>
          <a:stretch/>
        </p:blipFill>
        <p:spPr>
          <a:xfrm>
            <a:off x="1043608" y="570351"/>
            <a:ext cx="7474937" cy="217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515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7667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Раздельные пункты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602" y="5157192"/>
            <a:ext cx="9132030" cy="170080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объема и сложности выполняемой работы, наличия технических устройств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подразделяются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внеклассные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имеющие большой объем работы и высокий уровень технической оснащенности, и станции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I, II, III, IV и V классов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Порядок определения классности железнодорожной станции устанавливается ОАО «РЖД».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9838"/>
          <a:stretch/>
        </p:blipFill>
        <p:spPr>
          <a:xfrm>
            <a:off x="11970" y="44624"/>
            <a:ext cx="9144000" cy="4896544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051720" y="40521"/>
            <a:ext cx="5085795" cy="47667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0785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20822"/>
            <a:ext cx="9063595" cy="345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0099" y="4869160"/>
            <a:ext cx="89289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Границами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железнодорожной станции являются: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однопутных участках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входные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светофоры;</a:t>
            </a:r>
            <a:endParaRPr lang="ru-RU" sz="16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051720" y="40521"/>
            <a:ext cx="5085795" cy="47667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22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660" y="4149080"/>
            <a:ext cx="9010836" cy="18722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Границами железнодорожной станции являются:</a:t>
            </a:r>
          </a:p>
          <a:p>
            <a:pPr marL="0" indent="0">
              <a:buNone/>
            </a:pP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двухпутных участках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каждому в отдельности главному железнодорожному пути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одной стороны —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входной светофор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с другой —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сигнальный знак «Граница станции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856984" cy="3500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051720" y="40521"/>
            <a:ext cx="5085795" cy="47667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5380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10" y="476672"/>
            <a:ext cx="9109290" cy="338328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70" y="3977319"/>
            <a:ext cx="9155557" cy="158417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двухпутных участках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оборудованных двусторонней автоматической блокировкой, а также где установлены входные светофоры для приема поездов с неправильного железнодорожного пути перегона, границей железнодорожной станции по каждому в отдельности главному железнодорожному пути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входные светофоры.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051720" y="40521"/>
            <a:ext cx="5085795" cy="47667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0504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149080"/>
            <a:ext cx="9144000" cy="240687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Железнодорожный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путь необщего пользования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границу с железнодорожными путями общего пользования.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Граница железнодорожного пути необщего пользования отмечается знаком «Граница железнодорожного подъездного пути». Место установки такого знака определяется владельцем инфраструктуры, к которой примыкает железнодорожный путь необщего пользования, по согласованию с владельцем этого пути.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6138" t="22859" r="11413"/>
          <a:stretch/>
        </p:blipFill>
        <p:spPr>
          <a:xfrm>
            <a:off x="35496" y="665969"/>
            <a:ext cx="4176464" cy="29790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20924" r="39920" b="13339"/>
          <a:stretch/>
        </p:blipFill>
        <p:spPr>
          <a:xfrm>
            <a:off x="4211960" y="692696"/>
            <a:ext cx="4824536" cy="2979055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051720" y="40521"/>
            <a:ext cx="5085795" cy="47667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6418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3526" y="3532495"/>
            <a:ext cx="9036496" cy="306896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Полной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длиной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сквозного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называется расстояние между остряками крайних стрелочных переводов, ведущих на него, а тупикового пути – расстояние от остряков до упора.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Полезной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полной длины пути, в пределах которой может устанавливаться подвижной состав, не нарушая безопасности движения по соседним путям.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Границами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полезной длины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предельные столбики, выходные, маршрутные или маневровые светофоры, изолирующие стыки, остряки стрелочных переводов и упоры тупиковых путей.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051720" y="40521"/>
            <a:ext cx="5085795" cy="47667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356" t="35281" r="1770" b="26489"/>
          <a:stretch/>
        </p:blipFill>
        <p:spPr>
          <a:xfrm>
            <a:off x="22930" y="692696"/>
            <a:ext cx="9013566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28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 descr="Безимени-12.jpg"/>
          <p:cNvPicPr>
            <a:picLocks noChangeAspect="1"/>
          </p:cNvPicPr>
          <p:nvPr/>
        </p:nvPicPr>
        <p:blipFill>
          <a:blip r:embed="rId2" cstate="print"/>
          <a:srcRect l="28194" t="33449" r="32675" b="51401"/>
          <a:stretch>
            <a:fillRect/>
          </a:stretch>
        </p:blipFill>
        <p:spPr bwMode="auto">
          <a:xfrm>
            <a:off x="18026" y="480495"/>
            <a:ext cx="9025864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3" descr="Безимени-1.jpg"/>
          <p:cNvPicPr>
            <a:picLocks noChangeAspect="1"/>
          </p:cNvPicPr>
          <p:nvPr/>
        </p:nvPicPr>
        <p:blipFill>
          <a:blip r:embed="rId3" cstate="print"/>
          <a:srcRect l="33463" t="71516" r="27950" b="21861"/>
          <a:stretch>
            <a:fillRect/>
          </a:stretch>
        </p:blipFill>
        <p:spPr bwMode="auto">
          <a:xfrm>
            <a:off x="18026" y="3939084"/>
            <a:ext cx="9144000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5" descr="Локомотив с вагоном.JPG"/>
          <p:cNvPicPr>
            <a:picLocks noChangeAspect="1"/>
          </p:cNvPicPr>
          <p:nvPr/>
        </p:nvPicPr>
        <p:blipFill>
          <a:blip r:embed="rId4" cstate="print"/>
          <a:srcRect l="48616" t="781" r="638" b="66087"/>
          <a:stretch>
            <a:fillRect/>
          </a:stretch>
        </p:blipFill>
        <p:spPr bwMode="auto">
          <a:xfrm rot="193015">
            <a:off x="22845" y="3362409"/>
            <a:ext cx="237056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Локомотив с вагоном.JPG"/>
          <p:cNvPicPr>
            <a:picLocks noChangeAspect="1"/>
          </p:cNvPicPr>
          <p:nvPr/>
        </p:nvPicPr>
        <p:blipFill>
          <a:blip r:embed="rId5" cstate="print"/>
          <a:srcRect l="51384" t="8759" r="1346" b="63329"/>
          <a:stretch>
            <a:fillRect/>
          </a:stretch>
        </p:blipFill>
        <p:spPr bwMode="auto">
          <a:xfrm>
            <a:off x="2395320" y="3579167"/>
            <a:ext cx="2087563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 descr="https://cdn.pixabay.com/photo/2016/06/28/11/14/railroad-1484415__48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85755"/>
            <a:ext cx="5832648" cy="274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560383" y="3518978"/>
            <a:ext cx="498855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b="1" dirty="0" smtClean="0"/>
              <a:t>GIF</a:t>
            </a:r>
            <a:endParaRPr lang="ru-RU" dirty="0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2051720" y="40521"/>
            <a:ext cx="5085795" cy="47667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82640" y="4257031"/>
            <a:ext cx="9025864" cy="26009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предотвращения самопроизвольного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подвижного состава или составов без локомотива за пределы полезной длины путей на железнодорожных станциях, разъездах и обгонных пунктах продольный профиль вновь построенных и реконструированных приемоотправочных железнодорожных путей, на которых предусматриваются отцепка локомотивов от вагонов и производство маневровых операций,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проектируется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вогнутого (ямообразного) очертания с одинаковыми отметками высот по концам полезной длины путей.</a:t>
            </a:r>
          </a:p>
          <a:p>
            <a:pPr marL="0" indent="0" algn="just">
              <a:buNone/>
            </a:pP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529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33333E-6 L 0.35833 -0.01111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00" y="-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833 -0.01111 L 0.03559 0.00047 " pathEditMode="relative" rAng="0" ptsTypes="AA">
                                      <p:cBhvr>
                                        <p:cTn id="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00" y="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5677272"/>
            <a:ext cx="9144000" cy="11807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всех случаях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железнодорожных станциях, разъездах и обгонных пунктах на уклонах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быть обеспечены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трогания с места поездов в пределах установленной нормы массы.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051720" y="40521"/>
            <a:ext cx="5085795" cy="47667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4698"/>
          <a:stretch/>
        </p:blipFill>
        <p:spPr>
          <a:xfrm>
            <a:off x="901281" y="610333"/>
            <a:ext cx="7341437" cy="5194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74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4797152"/>
            <a:ext cx="9144000" cy="208823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Для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предупреждения самопроизвольного движения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подвижного состава вагонов на другие железнодорожные пути и маршруты приема, следования и отправления поездов в необходимых случаях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предусматривается устройство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предохранительных тупиков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охранных стрелок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сбрасывающих башмаков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стрелочных сбрасывающих остряков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– сбрасывающий остряк),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сбрасывающих стрелок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применение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стационарных устройств для закрепления вагонов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051720" y="40521"/>
            <a:ext cx="5085795" cy="47667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66" y="620688"/>
            <a:ext cx="2859757" cy="19265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0973" y="620688"/>
            <a:ext cx="2755163" cy="19260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7435" y="613543"/>
            <a:ext cx="2462997" cy="192650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t="4681" b="4681"/>
          <a:stretch/>
        </p:blipFill>
        <p:spPr>
          <a:xfrm>
            <a:off x="170645" y="2611707"/>
            <a:ext cx="3456384" cy="224464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/>
          <a:srcRect l="27163" t="32729" b="10523"/>
          <a:stretch/>
        </p:blipFill>
        <p:spPr>
          <a:xfrm>
            <a:off x="3797674" y="2619750"/>
            <a:ext cx="4635980" cy="230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47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5013176"/>
            <a:ext cx="9144000" cy="184482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Предохранительным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тупиком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тупиковый путь, предназначенный для предупреждения выхода подвижного состава на маршруты следования поездов. Предохранительные тупики укладывают при пересечении железнодорожных линий на одном уровне, примыкании линий, ветвей и подъездных путей к главным путям на перегонах и станциях и в некоторых других случаях.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051720" y="40521"/>
            <a:ext cx="5085795" cy="47667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10981" b="7017"/>
          <a:stretch/>
        </p:blipFill>
        <p:spPr>
          <a:xfrm>
            <a:off x="683568" y="661209"/>
            <a:ext cx="8100392" cy="44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928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40521"/>
            <a:ext cx="5085795" cy="47667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6453336"/>
            <a:ext cx="2808312" cy="2994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2617" y="3328043"/>
            <a:ext cx="9036496" cy="35067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Владелец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содержать все элементы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пути,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электроснабжения,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телемеханики, железнодорожной технологической электросвязи,  станционные здания, сооружения и устройства инфраструктуры, железнодорожных путей необщего пользования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исправном 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работоспособном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техническом состоянии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обеспечивающем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безопасное движение поездов и маневровой работы, выполнение заданных размеров движения поездов с установленными скоростями в соответствии с графиком движения поездов, требования по охране труда, промышленной и транспортной безопасности, санитарно-эпидемиологических норм в соответствии с проектной, ремонтной или эксплуатационной документацией.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788" b="45514"/>
          <a:stretch/>
        </p:blipFill>
        <p:spPr>
          <a:xfrm>
            <a:off x="35496" y="589032"/>
            <a:ext cx="9071992" cy="26239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6817" y="692522"/>
            <a:ext cx="2867183" cy="252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9377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0873" y="4530985"/>
            <a:ext cx="9107488" cy="18288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Улавливающий тупик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тупиковый путь, предназначенный для остановки потерявшего управление поезда или части поезда при движении по затяжному спуску.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Запрещается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улавливающие и предохранительные тупики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подвижным составом.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Занятый подвижным составом предохранительный тупик теряет свое значение как предупредительная мера против крушений и аварий.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051720" y="40521"/>
            <a:ext cx="5085795" cy="47667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8720"/>
            <a:ext cx="9129588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93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2178" y="4760566"/>
            <a:ext cx="8944318" cy="12288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Охранная стрелка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стрелка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устанавливаемая при приготовлении маршрута приема или отправления поезда в положение, исключающее возможность выхода подвижного состава на подготовленный маршрут.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1" descr="Безимени-13.jpg"/>
          <p:cNvPicPr>
            <a:picLocks noChangeAspect="1"/>
          </p:cNvPicPr>
          <p:nvPr/>
        </p:nvPicPr>
        <p:blipFill>
          <a:blip r:embed="rId2" cstate="print"/>
          <a:srcRect l="27164" t="27663" r="34236" b="31851"/>
          <a:stretch>
            <a:fillRect/>
          </a:stretch>
        </p:blipFill>
        <p:spPr bwMode="auto">
          <a:xfrm>
            <a:off x="612775" y="504974"/>
            <a:ext cx="7856041" cy="3716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Грузовой локомотив с вагоном.JPG"/>
          <p:cNvPicPr>
            <a:picLocks noChangeAspect="1"/>
          </p:cNvPicPr>
          <p:nvPr/>
        </p:nvPicPr>
        <p:blipFill>
          <a:blip r:embed="rId3" cstate="print"/>
          <a:srcRect l="1347" t="14563" r="68900" b="62538"/>
          <a:stretch>
            <a:fillRect/>
          </a:stretch>
        </p:blipFill>
        <p:spPr bwMode="auto">
          <a:xfrm>
            <a:off x="6012160" y="1717400"/>
            <a:ext cx="1012834" cy="387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Грузовой локомотив с вагоном.JPG"/>
          <p:cNvPicPr>
            <a:picLocks noChangeAspect="1"/>
          </p:cNvPicPr>
          <p:nvPr/>
        </p:nvPicPr>
        <p:blipFill>
          <a:blip r:embed="rId4" cstate="print"/>
          <a:srcRect l="-6587" t="388" b="61960"/>
          <a:stretch>
            <a:fillRect/>
          </a:stretch>
        </p:blipFill>
        <p:spPr bwMode="auto">
          <a:xfrm>
            <a:off x="1475656" y="2276872"/>
            <a:ext cx="2770921" cy="521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 3"/>
          <p:cNvSpPr/>
          <p:nvPr/>
        </p:nvSpPr>
        <p:spPr>
          <a:xfrm>
            <a:off x="2684288" y="1628800"/>
            <a:ext cx="720080" cy="59021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468816" y="3573016"/>
            <a:ext cx="498855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b="1" dirty="0" smtClean="0"/>
              <a:t>GIF</a:t>
            </a:r>
            <a:endParaRPr lang="ru-RU" dirty="0"/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2051720" y="40521"/>
            <a:ext cx="5085795" cy="47667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</a:p>
        </p:txBody>
      </p:sp>
    </p:spTree>
    <p:extLst>
      <p:ext uri="{BB962C8B-B14F-4D97-AF65-F5344CB8AC3E}">
        <p14:creationId xmlns:p14="http://schemas.microsoft.com/office/powerpoint/2010/main" val="2386732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396 -0.00486 L -0.50018 -0.00139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19" y="1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4584 0.00416 L 0.61337 0.00879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951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5157192"/>
            <a:ext cx="9144000" cy="17008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сбрасывающий остряк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железнодорожная стрелка с одним остряком, предназначенная для сброса железнодорожного подвижного состава  с рельсов с целью предотвращения несанкционированного выезда на маршрут другого железнодорожного подвижного состава.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051720" y="40521"/>
            <a:ext cx="5085795" cy="47667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5900"/>
          <a:stretch/>
        </p:blipFill>
        <p:spPr>
          <a:xfrm>
            <a:off x="376267" y="620688"/>
            <a:ext cx="8436700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26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5677272"/>
            <a:ext cx="9144000" cy="11807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Сбрасывающая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железнодорожная стрелка, предназначенная  для предотвращения несанкционированного выезда железнодорожного подвижного состава на маршрут путем его сброса с рельсового пути.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051720" y="40521"/>
            <a:ext cx="5085795" cy="47667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3043"/>
          <a:stretch/>
        </p:blipFill>
        <p:spPr>
          <a:xfrm>
            <a:off x="611560" y="636372"/>
            <a:ext cx="8001539" cy="5040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48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5373216"/>
            <a:ext cx="9144000" cy="148478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Стационарный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сбрасывающий башмак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стационарное устройство, предназначенное    для    наложения    на    рельс    специального     башмака   для организации схода несанкционированно движущегося железнодорожного подвижного состава и исключения выезда в защищаемый район железнодорожной станции.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051720" y="40521"/>
            <a:ext cx="5085795" cy="47667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39" y="816162"/>
            <a:ext cx="6076072" cy="4557054"/>
          </a:xfrm>
          <a:prstGeom prst="rect">
            <a:avLst/>
          </a:prstGeom>
        </p:spPr>
      </p:pic>
      <p:pic>
        <p:nvPicPr>
          <p:cNvPr id="5" name="Сход вагона через сбрасывающее устройство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412432" y="2636912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747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5677272"/>
            <a:ext cx="9144000" cy="11807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Наиболее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распространенным стационарным устройством, применяемым для закрепления подвижного состава на станционных путях, является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Упор тормозной стационарный повышенной мощности (УТС-380). 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051720" y="40521"/>
            <a:ext cx="5085795" cy="47667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397" y="697483"/>
            <a:ext cx="8532440" cy="479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40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5589240"/>
            <a:ext cx="9144000" cy="12687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Кроме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этого, возможно применение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домкратовидных устройств закрепления подвижного состава ДУЗС-006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других, допущенных установленным порядком к применению на инфраструктуре ОАО «РЖД». 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051720" y="40521"/>
            <a:ext cx="5085795" cy="47667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5792"/>
          <a:stretch/>
        </p:blipFill>
        <p:spPr>
          <a:xfrm>
            <a:off x="611560" y="607206"/>
            <a:ext cx="8236024" cy="495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21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5417840"/>
            <a:ext cx="9144000" cy="14401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выделенный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размещения станции, разъезда или обгонного пункта,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станционной площадкой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Если уклон станционной площадки раздельного пункта превышает 2,5‰, следует предусматривать условие трогания состава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051720" y="40521"/>
            <a:ext cx="5085795" cy="47667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197" y="597884"/>
            <a:ext cx="7025605" cy="477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58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2617" y="1601416"/>
            <a:ext cx="9144000" cy="525658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организации и выполнения работ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эксплуатацией всех элементов железнодорожного пути, железнодорожного электроснабжения, железнодорожной автоматики и телемеханики, железнодорожной технологической      электросвязи,      станционных      зданий,      сооружений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 инфраструктуры общего и необщего пользования,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устанавливается локальным нормативным актом владельца инфраструктуры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основании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проектной, ремонтной или эксплуатационной документации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должен содержать, в том числе: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номенклатуру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периодичность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работ по техническому обслуживанию и ремонту;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планирования и контроля выполнения работ;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материально-технического и технологического обеспечения работ по техническому обслуживанию и ремонту;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порядок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оформления, согласования и утверждения технологической   документации, используемой    для    проведения    работ   по техническому обслуживанию и ремонту.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5085795" cy="47667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429" t="28971" r="41334" b="48248"/>
          <a:stretch/>
        </p:blipFill>
        <p:spPr>
          <a:xfrm>
            <a:off x="323528" y="635348"/>
            <a:ext cx="3096344" cy="9361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b="53702"/>
          <a:stretch/>
        </p:blipFill>
        <p:spPr>
          <a:xfrm>
            <a:off x="3419872" y="614927"/>
            <a:ext cx="3097036" cy="9003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2240" y="-71594"/>
            <a:ext cx="2016224" cy="177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76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4221088"/>
            <a:ext cx="9144000" cy="26369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Периодичность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порядок проведения и оформления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осмотров и проверок   железнодорожного пути, железнодорожного  электроснабжения, железнодорожной автоматики и телемеханики, железнодорожной технологической      электросвязи,      станционных зданий, сооружений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 инфраструктуры на основании проектной, ремонтной или эксплуатационной документации определяются локальным нормативным актом владельца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051720" y="40521"/>
            <a:ext cx="5085795" cy="47667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580387"/>
            <a:ext cx="2650048" cy="36450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2066" y="1000988"/>
            <a:ext cx="6058238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27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40521"/>
            <a:ext cx="5085795" cy="47667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88024" y="548680"/>
            <a:ext cx="4104456" cy="30963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11" y="4869837"/>
            <a:ext cx="9109416" cy="148601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Движение поездов производится с разграничением их раздельными пунктами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поездов с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разграничением раздельными пунктами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основополагающим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обеспечивающим безопасный пропуск поездов и регулирующим их движение. Помимо этого, раздельные пункты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увеличения пропускной способности участка. 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-1" b="-1470"/>
          <a:stretch/>
        </p:blipFill>
        <p:spPr>
          <a:xfrm>
            <a:off x="558258" y="782767"/>
            <a:ext cx="4042861" cy="41584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45385" t="33600"/>
          <a:stretch/>
        </p:blipFill>
        <p:spPr>
          <a:xfrm>
            <a:off x="5075826" y="886103"/>
            <a:ext cx="3744645" cy="405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4894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4941168"/>
            <a:ext cx="9144000" cy="19168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Владелец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(владелец железнодорожных путей необщего пользования)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проводить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реже двух раз в год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осмотр стрелочных переводов, главных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приемо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-отправочных железнодорожных путей железнодорожных станций, определять сроки и мероприятия по устранению обнаруженных неисправностей, вести учет результатов их осмотра.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051720" y="40521"/>
            <a:ext cx="5085795" cy="47667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48854"/>
          <a:stretch/>
        </p:blipFill>
        <p:spPr>
          <a:xfrm>
            <a:off x="2400885" y="3314045"/>
            <a:ext cx="4725755" cy="1742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56300" t="23304" r="963" b="39552"/>
          <a:stretch/>
        </p:blipFill>
        <p:spPr>
          <a:xfrm>
            <a:off x="4763763" y="619671"/>
            <a:ext cx="4344741" cy="28284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6688" t="12151" r="12987" b="19511"/>
          <a:stretch/>
        </p:blipFill>
        <p:spPr>
          <a:xfrm>
            <a:off x="323528" y="576921"/>
            <a:ext cx="4452448" cy="283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85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4834" y="4653136"/>
            <a:ext cx="9109166" cy="20882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Продольные профили сортировочных горок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подгорочных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профилированных вытяжных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железнодорожных путей, железнодорожных путей для скатывания вагонов с вагоноопрокидывателей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реже одного раза в три года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остальном протяжении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станционных железнодорожных путей всех железнодорожных станций общего и необщего пользования профиль проверяется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реже   одного   раза   в   десять   лет. 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051720" y="40521"/>
            <a:ext cx="5085795" cy="47667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4" y="904644"/>
            <a:ext cx="5291787" cy="33104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40549" b="2751"/>
          <a:stretch/>
        </p:blipFill>
        <p:spPr>
          <a:xfrm>
            <a:off x="5265684" y="764636"/>
            <a:ext cx="3899611" cy="345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23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5677272"/>
            <a:ext cx="9144000" cy="11807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нарушении предельных сроков проверки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продольных профилей указанных путей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 оставление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подвижного состава на этих путях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локомотива.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051720" y="40521"/>
            <a:ext cx="5085795" cy="47667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1426"/>
          <a:stretch/>
        </p:blipFill>
        <p:spPr>
          <a:xfrm>
            <a:off x="269776" y="692696"/>
            <a:ext cx="8604448" cy="5055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00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6512" y="4464496"/>
            <a:ext cx="9144000" cy="23488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Продольный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 железнодорожных путей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(участков железнодорожных путей), на которых производится реконструкция и ремонт, вызывающие изменение продольного профиля,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проверяется после окончания этих работ.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пути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которых производятся работы с изменением плана и профиля, проверяются после их окончания с представлением владельцу инфраструктуры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документации в соответствии инструктивных указаний о ведении учётных и отчётных форм.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051720" y="40521"/>
            <a:ext cx="5085795" cy="47667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9591" t="22700" r="6148"/>
          <a:stretch/>
        </p:blipFill>
        <p:spPr>
          <a:xfrm>
            <a:off x="755576" y="620688"/>
            <a:ext cx="7704856" cy="386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55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6512" y="4114658"/>
            <a:ext cx="9144000" cy="25649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Продольный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 железнодорожных путей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(участков железнодорожных путей), на которых производится реконструкция и ремонт, вызывающие изменение продольного профиля,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проверяется после окончания этих работ.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пути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которых производятся работы с изменением плана и профиля, проверяются после их окончания с представлением владельцу инфраструктуры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документации в соответствии инструктивных указаний о ведении учётных и отчётных форм.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051720" y="40521"/>
            <a:ext cx="5085795" cy="47667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69" y="692695"/>
            <a:ext cx="5286131" cy="331236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692696"/>
            <a:ext cx="3744416" cy="342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53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689" y="54260"/>
            <a:ext cx="8620125" cy="5715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369" y="5773786"/>
            <a:ext cx="9036496" cy="103959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Порядок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использования станционных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их назначением устанавливается техническо-распорядительным актом железнодорожной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(ТРА).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1237" y="863124"/>
            <a:ext cx="2950720" cy="2280102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051720" y="40521"/>
            <a:ext cx="5085795" cy="47667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</a:p>
        </p:txBody>
      </p:sp>
    </p:spTree>
    <p:extLst>
      <p:ext uri="{BB962C8B-B14F-4D97-AF65-F5344CB8AC3E}">
        <p14:creationId xmlns:p14="http://schemas.microsoft.com/office/powerpoint/2010/main" val="411878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1864" y="10863"/>
            <a:ext cx="6172200" cy="421556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Опережающее задание по следующей теме: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287524" y="776964"/>
            <a:ext cx="8646790" cy="373386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V Сооружения и устройства путевого хозяйства п.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45-50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содержанию железнодорожного пути. Земляное полотно. Требования по ширине земляного полотна, параметрам балластной призмы.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допуски содержания железнодорожной колеи по ширине и по уровню.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параметров, характеризующих положение рельсовых нитей в профиле, плане, по уровню и по ширине колеи.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рельсовой нити на прямых участках железнодорожного пути по уровню верха головки рельса.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применения диагностических средств контроля состояния железнодорожного   пути   и   сооружений   инфраструктуры.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7524" y="432419"/>
            <a:ext cx="86467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сооружений и устройств путевого хозяйства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21850" y="4925673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7524" y="4303455"/>
            <a:ext cx="864679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домашнего задания: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IV Обслуживание сооружений и устройств п. 41-44;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V Сооружения и устройства путевого хозяйства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п.57;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№2 к ПТЭ РФ ИДП Раздел I Общие требования к организации движения поездов на ж.-д. транспорте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п.7,9.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Проработка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конспекта занятия и специальной технической литературы.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конспект по теме: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Виды раздельных пунктов.</a:t>
            </a:r>
          </a:p>
        </p:txBody>
      </p:sp>
    </p:spTree>
    <p:extLst>
      <p:ext uri="{BB962C8B-B14F-4D97-AF65-F5344CB8AC3E}">
        <p14:creationId xmlns:p14="http://schemas.microsoft.com/office/powerpoint/2010/main" val="200792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40521"/>
            <a:ext cx="5085795" cy="47667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4437112"/>
            <a:ext cx="9125154" cy="241678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Раздельный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делящий железнодорожную линию на блок-участки или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перегоны.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Раздельными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пунктами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железнодорожные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станции, разъезды, обгонные пункты и путевые посты, проходные светофоры автоматической блокировки, а также границы блок-участков при автоматической локомотивной сигнализации, применяемой как самостоятельная система интервального регулирования движения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5113" t="22831" b="7475"/>
          <a:stretch/>
        </p:blipFill>
        <p:spPr>
          <a:xfrm>
            <a:off x="634686" y="620688"/>
            <a:ext cx="7794104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27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586729"/>
            <a:ext cx="9144000" cy="224945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Железнодорожная станция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пункт, который разделяет железнодорожную линию на перегоны, обеспечивает функционирование инфраструктуры железнодорожного транспорта, имеет путевое развитие, позволяющее выполнять операции по приему, отправлению и обгону поездов, обслуживанию пассажиров и приему, выдаче грузов, багажа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грузобагажа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при   развитых   путевых   устройствах   –    выполнять    маневровые   работы  по расформированию  и   формированию   поездов   и   технические   операции  с поездами.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9145"/>
          <a:stretch/>
        </p:blipFill>
        <p:spPr>
          <a:xfrm>
            <a:off x="827584" y="593706"/>
            <a:ext cx="7791762" cy="405943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051720" y="40521"/>
            <a:ext cx="5085795" cy="47667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</a:p>
        </p:txBody>
      </p:sp>
    </p:spTree>
    <p:extLst>
      <p:ext uri="{BB962C8B-B14F-4D97-AF65-F5344CB8AC3E}">
        <p14:creationId xmlns:p14="http://schemas.microsoft.com/office/powerpoint/2010/main" val="4236655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5677272"/>
            <a:ext cx="9144000" cy="11807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Обгонный пункт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раздельный пункт на двухпутных линиях, имеющий путевое развитие, допускающее обгон поездов и в необходимых случаях, перевод поезда с одного главного пути на другой (отправление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неправильный путь).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051720" y="40521"/>
            <a:ext cx="5085795" cy="47667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51" y="560118"/>
            <a:ext cx="8961897" cy="512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661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5677272"/>
            <a:ext cx="9144000" cy="11807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Проходной светофор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железнодорожный светофор, разрешающий или запрещающий железнодорожному поезду проследовать с одного блок- участка или межпостового перегона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051720" y="40521"/>
            <a:ext cx="5085795" cy="47667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593876"/>
            <a:ext cx="8298418" cy="50067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593875"/>
            <a:ext cx="7632848" cy="1214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042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4955" y="5805264"/>
            <a:ext cx="9144000" cy="8480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Путевой пост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временный или постоянный раздельный пункт на железнодорожных участках, не имеющий путевого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051720" y="40521"/>
            <a:ext cx="5085795" cy="47667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Раздельные пункты в плане и профиле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526" y="575593"/>
            <a:ext cx="8522947" cy="515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626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2676</TotalTime>
  <Words>2270</Words>
  <Application>Microsoft Office PowerPoint</Application>
  <PresentationFormat>Экран (4:3)</PresentationFormat>
  <Paragraphs>138</Paragraphs>
  <Slides>46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1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Раздельные пункты в плане и профиле</vt:lpstr>
      <vt:lpstr>Раздельные пункты в плане и профиле</vt:lpstr>
      <vt:lpstr>Раздельные пункты в плане и профиле</vt:lpstr>
      <vt:lpstr>Раздельные пункты в плане и профиле</vt:lpstr>
      <vt:lpstr>Раздельные пункты в плане и профиле</vt:lpstr>
      <vt:lpstr>Раздельные пункты в плане и профиле</vt:lpstr>
      <vt:lpstr>Раздельные пункты в плане и профиле</vt:lpstr>
      <vt:lpstr>Раздельные пункты в плане и профиле</vt:lpstr>
      <vt:lpstr>Раздельные пункты в плане и профиле</vt:lpstr>
      <vt:lpstr>Раздельные пункты в плане и профиле</vt:lpstr>
      <vt:lpstr>Раздельные пункты в плане и профиле</vt:lpstr>
      <vt:lpstr>Раздельные пункты в плане и профиле</vt:lpstr>
      <vt:lpstr>Раздельные пункты</vt:lpstr>
      <vt:lpstr>Раздельные пункты</vt:lpstr>
      <vt:lpstr>Раздельные пункты</vt:lpstr>
      <vt:lpstr>Раздельные пункты</vt:lpstr>
      <vt:lpstr>Раздельные пункты</vt:lpstr>
      <vt:lpstr>Раздельные пункты</vt:lpstr>
      <vt:lpstr>Раздельные пункты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Раздельные пункты в плане и профиле</vt:lpstr>
      <vt:lpstr>Раздельные пункты в плане и профиле</vt:lpstr>
      <vt:lpstr>Раздельные пункты в плане и профиле</vt:lpstr>
      <vt:lpstr>Раздельные пункты в плане и профиле</vt:lpstr>
      <vt:lpstr>Раздельные пункты в плане и профиле</vt:lpstr>
      <vt:lpstr>Раздельные пункты в плане и профиле</vt:lpstr>
      <vt:lpstr>Раздельные пункты в плане и профиле</vt:lpstr>
      <vt:lpstr>Раздельные пункты в плане и профиле</vt:lpstr>
      <vt:lpstr>Раздельные пункты в плане и профиле</vt:lpstr>
      <vt:lpstr>Раздельные пункты в плане и профиле</vt:lpstr>
      <vt:lpstr>Раздельные пункты в плане и профиле</vt:lpstr>
      <vt:lpstr>Раздельные пункты в плане и профиле</vt:lpstr>
      <vt:lpstr>Раздельные пункты в плане и профиле</vt:lpstr>
      <vt:lpstr>Раздельные пункты в плане и профиле</vt:lpstr>
      <vt:lpstr>Раздельные пункты в плане и профиле</vt:lpstr>
      <vt:lpstr>Раздельные пункты в плане и профиле</vt:lpstr>
      <vt:lpstr>Раздельные пункты в плане и профиле</vt:lpstr>
      <vt:lpstr>Раздельные пункты в плане и профиле</vt:lpstr>
      <vt:lpstr>Раздельные пункты в плане и профиле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</dc:creator>
  <cp:lastModifiedBy>Ли Н.Г.</cp:lastModifiedBy>
  <cp:revision>265</cp:revision>
  <dcterms:created xsi:type="dcterms:W3CDTF">2019-04-21T18:59:03Z</dcterms:created>
  <dcterms:modified xsi:type="dcterms:W3CDTF">2024-08-13T06:18:41Z</dcterms:modified>
</cp:coreProperties>
</file>