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69" r:id="rId2"/>
    <p:sldId id="270" r:id="rId3"/>
    <p:sldId id="271" r:id="rId4"/>
    <p:sldId id="306" r:id="rId5"/>
    <p:sldId id="307" r:id="rId6"/>
    <p:sldId id="308" r:id="rId7"/>
    <p:sldId id="278" r:id="rId8"/>
    <p:sldId id="309" r:id="rId9"/>
    <p:sldId id="272" r:id="rId10"/>
    <p:sldId id="320" r:id="rId11"/>
    <p:sldId id="321" r:id="rId12"/>
    <p:sldId id="322" r:id="rId13"/>
    <p:sldId id="310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5" r:id="rId26"/>
    <p:sldId id="336" r:id="rId27"/>
    <p:sldId id="337" r:id="rId28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AB8D2"/>
    <a:srgbClr val="FF0D0D"/>
    <a:srgbClr val="5ADC3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>
      <p:cViewPr>
        <p:scale>
          <a:sx n="100" d="100"/>
          <a:sy n="100" d="100"/>
        </p:scale>
        <p:origin x="14" y="518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3054" y="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3F85205-7E34-4778-ABE2-A22D8A04FDD5}" type="datetime1">
              <a:rPr lang="ru-RU" smtClean="0"/>
              <a:pPr rtl="0"/>
              <a:t>11.09.2025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446DCAE-1661-43FF-8A44-43DAFDC1FD90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198055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198F8CD-B17C-4AF3-9358-8F83F41B51C4}" type="datetime1">
              <a:rPr lang="ru-RU" smtClean="0"/>
              <a:pPr rtl="0"/>
              <a:t>11.09.2025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9C971FF-EF28-4195-A575-329446EFAA55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989950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9C971FF-EF28-4195-A575-329446EFAA55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924379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времени года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74422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времени года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050399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времени года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626516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1526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535089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61514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398519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286209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54556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60199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015241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210824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183991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907066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085649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32996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366845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72470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4526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52792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06910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3253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53051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28288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7405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времени года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29894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6"/>
          <p:cNvSpPr>
            <a:spLocks noEditPoints="1"/>
          </p:cNvSpPr>
          <p:nvPr/>
        </p:nvSpPr>
        <p:spPr bwMode="auto">
          <a:xfrm>
            <a:off x="-4763" y="285750"/>
            <a:ext cx="12190413" cy="6381750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28AA04-41EC-4F85-905F-667C160D7FF6}" type="datetime1">
              <a:rPr lang="ru-RU" smtClean="0"/>
              <a:pPr rtl="0"/>
              <a:t>11.09.2025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23671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98E4C3-AD28-4616-8CF5-0FE7933A3213}" type="datetime1">
              <a:rPr lang="ru-RU" smtClean="0"/>
              <a:pPr rtl="0"/>
              <a:t>11.09.2025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7455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724D15-8572-42F0-ACF2-90043F48B512}" type="datetime1">
              <a:rPr lang="ru-RU" smtClean="0"/>
              <a:pPr rtl="0"/>
              <a:t>11.09.2025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9219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3BCB13C-C763-418B-A695-5A6B336362B7}" type="datetime1">
              <a:rPr lang="ru-RU" smtClean="0"/>
              <a:pPr rtl="0"/>
              <a:t>11.09.2025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70150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rtlCol="0" anchor="b">
            <a:normAutofit/>
          </a:bodyPr>
          <a:lstStyle>
            <a:lvl1pPr algn="l">
              <a:defRPr sz="4400" b="0" cap="all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rtlCol="0"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17DA4E-00AF-4A26-A323-3ED62BDC277A}" type="datetime1">
              <a:rPr lang="ru-RU" smtClean="0"/>
              <a:pPr rtl="0"/>
              <a:t>11.09.2025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33624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7895CA-77B8-4F2A-A2DA-23B0440130FB}" type="datetime1">
              <a:rPr lang="ru-RU" smtClean="0"/>
              <a:pPr rtl="0"/>
              <a:t>11.09.2025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30453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D73378-74C0-4D03-8BE4-B322A2CE425B}" type="datetime1">
              <a:rPr lang="ru-RU" smtClean="0"/>
              <a:pPr rtl="0"/>
              <a:t>11.09.2025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42105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8E081F-A649-4E94-B0E2-2C6E9AFD47D3}" type="datetime1">
              <a:rPr lang="ru-RU" smtClean="0"/>
              <a:pPr rtl="0"/>
              <a:t>11.09.2025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9068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1C29CD3-F0EB-406F-8C34-68085E2C2794}" type="datetime1">
              <a:rPr lang="ru-RU" smtClean="0"/>
              <a:pPr rtl="0"/>
              <a:t>11.09.2025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29785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03F970-1E89-4A89-85C7-BE63500F0BA6}" type="datetime1">
              <a:rPr lang="ru-RU" smtClean="0"/>
              <a:pPr rtl="0"/>
              <a:t>11.09.2025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81988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8CCEB4-17EE-417C-AC95-85DE58BA6520}" type="datetime1">
              <a:rPr lang="ru-RU" smtClean="0"/>
              <a:pPr rtl="0"/>
              <a:t>11.09.2025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02941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 bwMode="ltGray">
          <a:xfrm>
            <a:off x="146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93AE256-EDBE-4252-8C26-AB55F062A09C}" type="datetime1">
              <a:rPr lang="ru-RU" smtClean="0"/>
              <a:pPr rtl="0"/>
              <a:t>11.09.2025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31716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74520" indent="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None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15167" y="-58149"/>
            <a:ext cx="12203992" cy="6916149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bg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01924" y="2636912"/>
            <a:ext cx="9361038" cy="1375792"/>
          </a:xfrm>
        </p:spPr>
        <p:txBody>
          <a:bodyPr rtlCol="0">
            <a:norm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Перевозка 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скоропортящихся грузов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8956" y="316290"/>
            <a:ext cx="75109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ТРАНСПОРТА РОССИЙСКОЙ ФЕДЕРАЦИИ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АГЕНТСТВО ЖЕЛЕЗНОДОРОЖНОГО ТРАНСПОРТА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федерального государственного бюджетного образовательного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высшего образования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«Самарский государственный университет путей сообщения» в г. Саратове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СамГУПС в г. Саратове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25858" y="5438254"/>
            <a:ext cx="9937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 algn="ctr" fontAlgn="base"/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на транспорте </a:t>
            </a:r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видам) 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708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2084" y="831546"/>
            <a:ext cx="8077200" cy="5381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796" y="831546"/>
            <a:ext cx="5976664" cy="132556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Скоропортящиеся грузы перевозятся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ИВ-термосах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9291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250"/>
          <a:stretch/>
        </p:blipFill>
        <p:spPr>
          <a:xfrm>
            <a:off x="2926060" y="548680"/>
            <a:ext cx="8654481" cy="5400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796" y="831546"/>
            <a:ext cx="5976664" cy="132556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Скоропортящиеся грузы перевозятся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крытых вагонах 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2324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7458" y="164099"/>
            <a:ext cx="4249279" cy="283285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796" y="1340768"/>
            <a:ext cx="5976664" cy="132556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Скоропортящиеся грузы перевозятся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универсальных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рефрижераторных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контейнерах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8106" y="2852936"/>
            <a:ext cx="5003967" cy="37946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0516" y="3356992"/>
            <a:ext cx="4231479" cy="319214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322907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05780" y="3789040"/>
            <a:ext cx="11665296" cy="1296144"/>
          </a:xfrm>
        </p:spPr>
        <p:txBody>
          <a:bodyPr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изотермическим 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вагонам относятся </a:t>
            </a:r>
            <a:b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рефрижераторные 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вагоны, 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вагоны-термосы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цистерны-термосы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молочные 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цистерны, 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изотермические 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вагоны-цистерны.</a:t>
            </a:r>
          </a:p>
        </p:txBody>
      </p:sp>
    </p:spTree>
    <p:extLst>
      <p:ext uri="{BB962C8B-B14F-4D97-AF65-F5344CB8AC3E}">
        <p14:creationId xmlns:p14="http://schemas.microsoft.com/office/powerpoint/2010/main" xmlns="" val="783792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835" y="-7248"/>
            <a:ext cx="12193660" cy="686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1199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298" y="3800"/>
            <a:ext cx="12202123" cy="6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8384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898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9985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57379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37828" y="5737914"/>
            <a:ext cx="10801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a typeface="Calibri" panose="020F0502020204030204" pitchFamily="34" charset="0"/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ИВ-термос</a:t>
            </a:r>
            <a:r>
              <a:rPr lang="ru-RU" sz="3200" dirty="0">
                <a:ea typeface="Calibri" panose="020F0502020204030204" pitchFamily="34" charset="0"/>
              </a:rPr>
              <a:t> — переоборудованный грузовой вагон рефрижераторных секций.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009484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" t="396" r="-141" b="6250"/>
          <a:stretch/>
        </p:blipFill>
        <p:spPr>
          <a:xfrm>
            <a:off x="7500" y="0"/>
            <a:ext cx="1219990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22404" y="116632"/>
            <a:ext cx="60486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/>
              <a:t>Крытые вагоны, другой подвижной состав </a:t>
            </a:r>
            <a:r>
              <a:rPr lang="ru-RU" sz="2400" dirty="0" smtClean="0"/>
              <a:t>(</a:t>
            </a:r>
            <a:r>
              <a:rPr lang="ru-RU" sz="2400" dirty="0"/>
              <a:t>цистерны, багажные вагоны и пр.), универсальные контейнеры защищают груз от осадков, а при утеплении сохраняют тепло или холод, аккумулированный грузом на определенный срок. </a:t>
            </a:r>
          </a:p>
        </p:txBody>
      </p:sp>
    </p:spTree>
    <p:extLst>
      <p:ext uri="{BB962C8B-B14F-4D97-AF65-F5344CB8AC3E}">
        <p14:creationId xmlns:p14="http://schemas.microsoft.com/office/powerpoint/2010/main" xmlns="" val="2140876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764" y="2924944"/>
            <a:ext cx="4104456" cy="36220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4970" y="2924944"/>
            <a:ext cx="5563140" cy="38164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4132" y="2830939"/>
            <a:ext cx="4189586" cy="38100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981844" y="620688"/>
            <a:ext cx="99371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К скоропортящимся грузам относятся грузы, которые при перевозке железнодорожным транспортом требуют защиты от воздействия на них высоких или низких температур наружного воздуха, ухода или особого обслуживания в пути следования.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6953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8905" t="19955" r="35605" b="21230"/>
          <a:stretch/>
        </p:blipFill>
        <p:spPr>
          <a:xfrm>
            <a:off x="3142084" y="332656"/>
            <a:ext cx="5544616" cy="40324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269876" y="5085184"/>
            <a:ext cx="97210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1724025" algn="l"/>
              </a:tabLst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Все транспортные средства, используемые для перевозок пищевых продуктов, должны иметь санитарные паспорта, оформляемые в установленном порядке.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3303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4942" y="836712"/>
            <a:ext cx="80149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ea typeface="Calibri" panose="020F0502020204030204" pitchFamily="34" charset="0"/>
              </a:rPr>
              <a:t>В </a:t>
            </a:r>
            <a:r>
              <a:rPr lang="ru-RU" sz="2000" dirty="0">
                <a:ea typeface="Calibri" panose="020F0502020204030204" pitchFamily="34" charset="0"/>
              </a:rPr>
              <a:t>вагонах-термосах, ИВ-термосах, цистернах-термосах и термос-контейнерах перевозятся термически подготовленные скоропортящиеся грузы.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1964" y="1985329"/>
            <a:ext cx="8280920" cy="4554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5520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905"/>
          <a:stretch/>
        </p:blipFill>
        <p:spPr>
          <a:xfrm>
            <a:off x="6584355" y="0"/>
            <a:ext cx="5599367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49796" y="476672"/>
            <a:ext cx="5400600" cy="573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1900" dirty="0">
                <a:ea typeface="Calibri" panose="020F0502020204030204" pitchFamily="34" charset="0"/>
                <a:cs typeface="Times New Roman" panose="02020603050405020304" pitchFamily="18" charset="0"/>
              </a:rPr>
              <a:t>При выборе способа перевозки скоропортящегося груза грузоотправитель должен учитывать продолжительность его перевозки, а также наиболее неблагоприятный для обеспечения сохранности качества груза период года в разных климатических зонах нахождения железных дорог следования. Перевозчики должны предоставлять под погрузку скоропортящихся грузов исправные вагоны, контейнеры удовлетворяющие ветеринарно-санитарным требованиям. </a:t>
            </a:r>
            <a:endParaRPr lang="ru-RU" sz="19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46340" y="-1395536"/>
            <a:ext cx="3436762" cy="9248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9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!</a:t>
            </a:r>
            <a:endParaRPr lang="ru-RU" sz="59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6426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3972" y="620688"/>
            <a:ext cx="77768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 скоропортящихся 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грузов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перевозке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5820" y="2348880"/>
            <a:ext cx="499062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ea typeface="Calibri" panose="020F0502020204030204" pitchFamily="34" charset="0"/>
              </a:rPr>
              <a:t>При предъявлении грузов к перевозке вместе с перевозочными документами грузоотправитель представляет станции отправления документ о качестве груза (удостоверение, сертификат качества), датированный днем погрузки в вагон, контейнер. </a:t>
            </a:r>
            <a:endParaRPr lang="ru-RU" sz="2000" dirty="0" smtClean="0">
              <a:ea typeface="Calibri" panose="020F0502020204030204" pitchFamily="34" charset="0"/>
            </a:endParaRPr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56447" y="2204864"/>
            <a:ext cx="6092825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ea typeface="Calibri" panose="020F0502020204030204" pitchFamily="34" charset="0"/>
              </a:rPr>
              <a:t>В документе о качестве груза </a:t>
            </a:r>
            <a:endParaRPr lang="ru-RU" sz="2000" dirty="0" smtClean="0">
              <a:ea typeface="Calibri" panose="020F0502020204030204" pitchFamily="34" charset="0"/>
            </a:endParaRPr>
          </a:p>
          <a:p>
            <a:r>
              <a:rPr lang="ru-RU" sz="2000" dirty="0" smtClean="0">
                <a:ea typeface="Calibri" panose="020F0502020204030204" pitchFamily="34" charset="0"/>
              </a:rPr>
              <a:t>должно </a:t>
            </a:r>
            <a:r>
              <a:rPr lang="ru-RU" sz="2000" dirty="0">
                <a:ea typeface="Calibri" panose="020F0502020204030204" pitchFamily="34" charset="0"/>
              </a:rPr>
              <a:t>быть указано </a:t>
            </a:r>
            <a:endParaRPr lang="ru-RU" sz="2000" dirty="0" smtClean="0">
              <a:ea typeface="Calibri" panose="020F0502020204030204" pitchFamily="34" charset="0"/>
            </a:endParaRP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точное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наименование, 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качественное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состояние, 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срок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транспортабельности груза в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сутках,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температура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груза перед погрузкой. 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56447" y="4143856"/>
            <a:ext cx="49633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a typeface="Calibri" panose="020F0502020204030204" pitchFamily="34" charset="0"/>
              </a:rPr>
              <a:t>На оборотной стороне накладной </a:t>
            </a:r>
            <a:endParaRPr lang="ru-RU" dirty="0" smtClean="0">
              <a:ea typeface="Calibri" panose="020F0502020204030204" pitchFamily="34" charset="0"/>
            </a:endParaRPr>
          </a:p>
          <a:p>
            <a:r>
              <a:rPr lang="ru-RU" dirty="0" smtClean="0">
                <a:ea typeface="Calibri" panose="020F0502020204030204" pitchFamily="34" charset="0"/>
              </a:rPr>
              <a:t>в </a:t>
            </a:r>
            <a:r>
              <a:rPr lang="ru-RU" dirty="0">
                <a:ea typeface="Calibri" panose="020F0502020204030204" pitchFamily="34" charset="0"/>
              </a:rPr>
              <a:t>графе «Особые заявления и отметки отправителя» грузоотправитель указывает </a:t>
            </a:r>
            <a:r>
              <a:rPr lang="ru-RU" i="1" dirty="0">
                <a:solidFill>
                  <a:srgbClr val="FF0D0D"/>
                </a:solidFill>
                <a:ea typeface="Calibri" panose="020F0502020204030204" pitchFamily="34" charset="0"/>
              </a:rPr>
              <a:t>наименование, номер и дату выдачи прилагаемого документа о качестве. </a:t>
            </a:r>
            <a:endParaRPr lang="ru-RU" i="1" dirty="0">
              <a:solidFill>
                <a:srgbClr val="FF0D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992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9916" y="1268760"/>
            <a:ext cx="907300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Скоропортящиеся грузы не принимаются к </a:t>
            </a:r>
            <a:r>
              <a:rPr lang="ru-RU" sz="3200" b="1" dirty="0" smtClean="0">
                <a:solidFill>
                  <a:srgbClr val="FF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перевозке, если </a:t>
            </a:r>
            <a:r>
              <a:rPr lang="ru-RU" sz="3200" dirty="0" smtClean="0"/>
              <a:t>срок </a:t>
            </a:r>
            <a:r>
              <a:rPr lang="ru-RU" sz="3200" dirty="0"/>
              <a:t>транспортабельности, указанный в документе о качестве, и предельный срок перевозки менее срока доставки, установленного в соответствии с Правилами исчисления сроков доставки грузов железнодорожным транспортом.</a:t>
            </a:r>
            <a:endParaRPr lang="ru-RU" sz="3200" b="1" dirty="0">
              <a:solidFill>
                <a:srgbClr val="FF0D0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1346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48" y="1787"/>
            <a:ext cx="12188825" cy="68562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-58149"/>
            <a:ext cx="12215092" cy="6916149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46340" y="3789040"/>
            <a:ext cx="664681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Скоропортящиеся грузы в специализированных изотермических вагонах и рефрижераторных контейнерах перевозятся только большой скоростью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050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4623993" cy="6858000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223763" y="476672"/>
            <a:ext cx="2088233" cy="576064"/>
            <a:chOff x="5590356" y="3140968"/>
            <a:chExt cx="2664970" cy="57606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643259" y="3275111"/>
              <a:ext cx="261206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400" dirty="0" smtClean="0">
                  <a:solidFill>
                    <a:srgbClr val="C00000"/>
                  </a:solidFill>
                  <a:latin typeface="Times New Roman" panose="02020603050405020304" pitchFamily="18" charset="0"/>
                </a:rPr>
                <a:t>СКОРОПОРТЯЩИЙСЯ</a:t>
              </a:r>
              <a:endParaRPr lang="ru-RU" sz="1400" dirty="0">
                <a:solidFill>
                  <a:srgbClr val="C00000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590356" y="3140968"/>
              <a:ext cx="2664969" cy="576064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4847756" y="391016"/>
            <a:ext cx="6092825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ea typeface="Calibri" panose="020F0502020204030204" pitchFamily="34" charset="0"/>
              </a:rPr>
              <a:t>В </a:t>
            </a:r>
            <a:r>
              <a:rPr lang="ru-RU" sz="2000" dirty="0">
                <a:solidFill>
                  <a:srgbClr val="C00000"/>
                </a:solidFill>
                <a:ea typeface="Calibri" panose="020F0502020204030204" pitchFamily="34" charset="0"/>
              </a:rPr>
              <a:t>верхней части накладной грузоотправителем проставляется штемпель «Скоропортящийся» и дата истечения срока доставки. 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47756" y="1678607"/>
            <a:ext cx="6092825" cy="41946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При приеме к перевозке отдельных скоропортящихся грузов и обслуживании их в пути следования требуется учитывать выполнение ряда специфических особенностей: подготовку к перевозке, осмотр и проверку качества груза, соблюдение санитарных, ветеринарных и карантинных требований, различные температурные режимы при перевозке, соблюдение требований к таре, а также к способам укладки в вагонах и др.</a:t>
            </a:r>
            <a:endParaRPr lang="ru-RU" sz="1600" dirty="0">
              <a:solidFill>
                <a:srgbClr val="C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717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4623993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14292" y="2636912"/>
            <a:ext cx="61926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ea typeface="Calibri" panose="020F0502020204030204" pitchFamily="34" charset="0"/>
              </a:rPr>
              <a:t>Мясо </a:t>
            </a:r>
            <a:r>
              <a:rPr lang="ru-RU" sz="2400" dirty="0">
                <a:solidFill>
                  <a:srgbClr val="C00000"/>
                </a:solidFill>
                <a:ea typeface="Calibri" panose="020F0502020204030204" pitchFamily="34" charset="0"/>
              </a:rPr>
              <a:t>и мясопродукты предъявляются грузоотправителем к погрузке только до той станции и в адрес того грузополучателя, которые указаны в ветеринарном свидетельстве.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66020" y="1988840"/>
            <a:ext cx="1944216" cy="2880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xmlns="" val="2173541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8606" y="-58149"/>
            <a:ext cx="12203992" cy="6916149"/>
          </a:xfrm>
          <a:prstGeom prst="rect">
            <a:avLst/>
          </a:prstGeom>
          <a:solidFill>
            <a:schemeClr val="accent1">
              <a:lumMod val="60000"/>
              <a:lumOff val="40000"/>
              <a:alpha val="59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58508" y="620688"/>
            <a:ext cx="4298430" cy="517047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Прямоугольник 5"/>
          <p:cNvSpPr/>
          <p:nvPr/>
        </p:nvSpPr>
        <p:spPr>
          <a:xfrm>
            <a:off x="1125860" y="1916832"/>
            <a:ext cx="551676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  <a:tabLst>
                <a:tab pos="1724025" algn="l"/>
              </a:tabLst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Перечни скоропортящихся грузов и предельные сроки их перевозки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указаны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2260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68453" y="3891719"/>
            <a:ext cx="3739344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473"/>
          <a:stretch/>
        </p:blipFill>
        <p:spPr>
          <a:xfrm>
            <a:off x="7873948" y="68560"/>
            <a:ext cx="3816424" cy="37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04" y="3329154"/>
            <a:ext cx="3950862" cy="2939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24644"/>
            <a:ext cx="4071516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34522" y="4587851"/>
            <a:ext cx="2913402" cy="1871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вал 3"/>
          <p:cNvSpPr/>
          <p:nvPr/>
        </p:nvSpPr>
        <p:spPr>
          <a:xfrm>
            <a:off x="3397062" y="46625"/>
            <a:ext cx="4968552" cy="475252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На железнодорожном транспорте в значительных объемах осуществляются перевозки мяса и мясопродуктов, рыбы и рыбопродуктов, свежих плодоовощей, продукции молочной промышленности, яиц, различных видов консервированной продукции, минеральных вод, напитков и вин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74726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9" y="0"/>
            <a:ext cx="12187076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15167" y="0"/>
            <a:ext cx="12203992" cy="6916149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7788" y="3429000"/>
            <a:ext cx="10945216" cy="3000821"/>
          </a:xfrm>
          <a:prstGeom prst="rect">
            <a:avLst/>
          </a:prstGeom>
          <a:solidFill>
            <a:schemeClr val="bg2">
              <a:lumMod val="75000"/>
              <a:alpha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Для сохранения качества перевозимых скоропортящихся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продуктов необходимо: 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724025" algn="l"/>
              </a:tabLst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подготовить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их к перевозке в соответствии с требованиями, установленными ГОСТ и Техническими условиями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724025" algn="l"/>
              </a:tabLst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строго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соблюдать Правила приема и требования к размещению и укладке скоропортящихся грузов в вагоне,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724025" algn="l"/>
              </a:tabLst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правильно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обслуживать их в пути следования, ускорять продвижение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724025" algn="l"/>
              </a:tabLst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своевременно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осуществлять выгрузку и выдачу груза.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4859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9756" y="404664"/>
            <a:ext cx="116652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В зависимости от способа технологической обработки скоропортящиеся грузы подразделяются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на:</a:t>
            </a:r>
          </a:p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охлажденные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подмороженные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мороженые,</a:t>
            </a:r>
          </a:p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термически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обработанные.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Охлажденный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продукт имеет температуру от 0 до +4*С.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Подмороженный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продукт имеет температуру от –3*С до –5*С. </a:t>
            </a: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Замороженным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 называется продукт температура которого не выше –8*С.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4504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1034380" y="548680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Особые условия перевозок скоропортящихся грузов требуют специального обслуживания их на станциях погрузки, выгрузки и в пути следования. 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22604" y="130209"/>
            <a:ext cx="3858510" cy="3083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844" y="2976083"/>
            <a:ext cx="5759408" cy="3839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7106" y="3334792"/>
            <a:ext cx="4644008" cy="3483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75611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0940" t="14169" r="27620" b="14413"/>
          <a:stretch/>
        </p:blipFill>
        <p:spPr>
          <a:xfrm>
            <a:off x="-29797" y="0"/>
            <a:ext cx="12218621" cy="6923385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7788" y="620688"/>
            <a:ext cx="5832648" cy="175432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 целях повышения эффективности использования изотермического подвижного состава и привлечения дополнительных объемов перевозок скоропортящихся грузов в 1997 г.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было создано Государственное унитарное предприятие (ГУП) «Рефсервис».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3681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8148" y="1052736"/>
            <a:ext cx="7685112" cy="51259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764" y="836712"/>
            <a:ext cx="5976664" cy="132556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Скоропортящиеся грузы перевозятся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изотермических вагонах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3091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стран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>
        <a:ln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lnSpc>
            <a:spcPct val="90000"/>
          </a:lnSpc>
          <a:defRPr sz="2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_16308902_TF03460629" id="{9270D63B-1205-472D-8042-44C9AAAE4D2E}" vid="{DE19A4B8-D9CD-477A-BA91-BD077180F13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2640</TotalTime>
  <Words>913</Words>
  <Application>Microsoft Office PowerPoint</Application>
  <PresentationFormat>Произвольный</PresentationFormat>
  <Paragraphs>107</Paragraphs>
  <Slides>27</Slides>
  <Notes>27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Презентация страны</vt:lpstr>
      <vt:lpstr>Перевозка скоропортящихся грузов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Скоропортящиеся грузы перевозятся в    изотермических вагонах</vt:lpstr>
      <vt:lpstr>Скоропортящиеся грузы перевозятся в  ИВ-термосах</vt:lpstr>
      <vt:lpstr>Скоропортящиеся грузы перевозятся в  крытых вагонах </vt:lpstr>
      <vt:lpstr>Скоропортящиеся грузы перевозятся в  универсальных и рефрижераторных контейнерах</vt:lpstr>
      <vt:lpstr>К изотермическим вагонам относятся  рефрижераторные вагоны,  вагоны-термосы,  цистерны-термосы,  молочные цистерны,  изотермические вагоны-цистерны.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Перевозка грузов навалом и насыпью</dc:title>
  <dc:creator>Учетная запись Майкрософт</dc:creator>
  <cp:lastModifiedBy>Home</cp:lastModifiedBy>
  <cp:revision>71</cp:revision>
  <dcterms:created xsi:type="dcterms:W3CDTF">2022-08-18T13:04:12Z</dcterms:created>
  <dcterms:modified xsi:type="dcterms:W3CDTF">2025-09-11T09:23:08Z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74068500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