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sldIdLst>
    <p:sldId id="257" r:id="rId2"/>
    <p:sldId id="312" r:id="rId3"/>
    <p:sldId id="258" r:id="rId4"/>
    <p:sldId id="263" r:id="rId5"/>
    <p:sldId id="260" r:id="rId6"/>
    <p:sldId id="303" r:id="rId7"/>
    <p:sldId id="265" r:id="rId8"/>
    <p:sldId id="266" r:id="rId9"/>
    <p:sldId id="304" r:id="rId10"/>
    <p:sldId id="302" r:id="rId11"/>
    <p:sldId id="269" r:id="rId12"/>
    <p:sldId id="305" r:id="rId13"/>
    <p:sldId id="268" r:id="rId14"/>
    <p:sldId id="261" r:id="rId15"/>
    <p:sldId id="307" r:id="rId16"/>
    <p:sldId id="267" r:id="rId17"/>
    <p:sldId id="273" r:id="rId18"/>
    <p:sldId id="272" r:id="rId19"/>
    <p:sldId id="271" r:id="rId20"/>
    <p:sldId id="277" r:id="rId21"/>
    <p:sldId id="279" r:id="rId22"/>
    <p:sldId id="278" r:id="rId23"/>
    <p:sldId id="276" r:id="rId24"/>
    <p:sldId id="275" r:id="rId25"/>
    <p:sldId id="274" r:id="rId26"/>
    <p:sldId id="282" r:id="rId27"/>
    <p:sldId id="281" r:id="rId28"/>
    <p:sldId id="283" r:id="rId29"/>
    <p:sldId id="280" r:id="rId30"/>
    <p:sldId id="285" r:id="rId31"/>
    <p:sldId id="284" r:id="rId32"/>
    <p:sldId id="286" r:id="rId33"/>
    <p:sldId id="290" r:id="rId34"/>
    <p:sldId id="293" r:id="rId35"/>
    <p:sldId id="294" r:id="rId36"/>
    <p:sldId id="308" r:id="rId37"/>
    <p:sldId id="295" r:id="rId38"/>
    <p:sldId id="289" r:id="rId39"/>
    <p:sldId id="314" r:id="rId40"/>
    <p:sldId id="292" r:id="rId41"/>
    <p:sldId id="298" r:id="rId42"/>
    <p:sldId id="297" r:id="rId43"/>
    <p:sldId id="299" r:id="rId44"/>
    <p:sldId id="311" r:id="rId45"/>
    <p:sldId id="300" r:id="rId46"/>
    <p:sldId id="309" r:id="rId47"/>
    <p:sldId id="296" r:id="rId48"/>
    <p:sldId id="291" r:id="rId49"/>
    <p:sldId id="310" r:id="rId50"/>
    <p:sldId id="288" r:id="rId51"/>
    <p:sldId id="301" r:id="rId52"/>
    <p:sldId id="313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434" autoAdjust="0"/>
  </p:normalViewPr>
  <p:slideViewPr>
    <p:cSldViewPr snapToGrid="0">
      <p:cViewPr varScale="1">
        <p:scale>
          <a:sx n="67" d="100"/>
          <a:sy n="67" d="100"/>
        </p:scale>
        <p:origin x="1344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31.08.2024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593767" y="6079902"/>
            <a:ext cx="5069541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Рельсовые цепи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150" y="4284719"/>
            <a:ext cx="9022977" cy="23801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На </a:t>
            </a:r>
            <a:r>
              <a:rPr lang="ru-RU" sz="2000" b="1" dirty="0">
                <a:solidFill>
                  <a:srgbClr val="C00000"/>
                </a:solidFill>
              </a:rPr>
              <a:t>электрифицированных участках </a:t>
            </a:r>
            <a:r>
              <a:rPr lang="ru-RU" sz="2000" dirty="0"/>
              <a:t>у изолирующих стыков в рельсовой линии </a:t>
            </a:r>
            <a:r>
              <a:rPr lang="ru-RU" sz="2000" b="1" dirty="0"/>
              <a:t>устанавливают </a:t>
            </a:r>
            <a:r>
              <a:rPr lang="ru-RU" sz="2000" b="1" dirty="0">
                <a:solidFill>
                  <a:srgbClr val="002060"/>
                </a:solidFill>
              </a:rPr>
              <a:t>дроссель-трансформаторы </a:t>
            </a:r>
            <a:r>
              <a:rPr lang="ru-RU" sz="2000" b="1" dirty="0" smtClean="0">
                <a:solidFill>
                  <a:srgbClr val="002060"/>
                </a:solidFill>
              </a:rPr>
              <a:t>ДТ</a:t>
            </a:r>
            <a:r>
              <a:rPr lang="ru-RU" sz="2000" dirty="0" smtClean="0"/>
              <a:t>, </a:t>
            </a:r>
            <a:r>
              <a:rPr lang="ru-RU" sz="2000" b="1" dirty="0"/>
              <a:t>которые обеспечивают пропуск обратного тягового тока Iт по рельсовым нитям в обход изолирующих стыков. </a:t>
            </a:r>
            <a:r>
              <a:rPr lang="ru-RU" sz="2000" b="1" dirty="0">
                <a:solidFill>
                  <a:srgbClr val="C00000"/>
                </a:solidFill>
              </a:rPr>
              <a:t>Дроссель-трансформатор</a:t>
            </a:r>
            <a:r>
              <a:rPr lang="ru-RU" sz="2000" b="1" dirty="0"/>
              <a:t> имеет </a:t>
            </a:r>
            <a:r>
              <a:rPr lang="ru-RU" sz="2000" b="1" dirty="0">
                <a:solidFill>
                  <a:srgbClr val="002060"/>
                </a:solidFill>
              </a:rPr>
              <a:t>две обмотки: основную и дополнительную. </a:t>
            </a:r>
            <a:r>
              <a:rPr lang="ru-RU" sz="2000" b="1" dirty="0"/>
              <a:t>Основная обмотка </a:t>
            </a:r>
            <a:r>
              <a:rPr lang="ru-RU" sz="2000" dirty="0"/>
              <a:t>имеет три вывода — два крайних подключают к рельсовым нитям, а средний соединяют со средним выводом </a:t>
            </a:r>
            <a:r>
              <a:rPr lang="ru-RU" sz="2000" dirty="0" smtClean="0"/>
              <a:t>дроссель-трансформатора смежной </a:t>
            </a:r>
            <a:r>
              <a:rPr lang="ru-RU" sz="2000" dirty="0"/>
              <a:t>рельсовой цепи. К выводам </a:t>
            </a:r>
            <a:r>
              <a:rPr lang="ru-RU" sz="2000" b="1" dirty="0"/>
              <a:t>дополнительной обмотки </a:t>
            </a:r>
            <a:r>
              <a:rPr lang="ru-RU" sz="2000" dirty="0"/>
              <a:t>подключают </a:t>
            </a:r>
            <a:r>
              <a:rPr lang="ru-RU" sz="2000" dirty="0" smtClean="0"/>
              <a:t>приборы рельсовой </a:t>
            </a:r>
            <a:r>
              <a:rPr lang="ru-RU" sz="2000" dirty="0"/>
              <a:t>цепи.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9" y="743039"/>
            <a:ext cx="4895682" cy="2219048"/>
          </a:xfrm>
          <a:prstGeom prst="rect">
            <a:avLst/>
          </a:prstGeom>
        </p:spPr>
      </p:pic>
      <p:pic>
        <p:nvPicPr>
          <p:cNvPr id="1026" name="Picture 2" descr="https://m.studme.org/htm/img/39/2307/58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2" r="3108"/>
          <a:stretch/>
        </p:blipFill>
        <p:spPr bwMode="auto">
          <a:xfrm>
            <a:off x="4188834" y="2392351"/>
            <a:ext cx="4850107" cy="183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1578868" y="873870"/>
            <a:ext cx="443753" cy="46406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578868" y="2027782"/>
            <a:ext cx="443753" cy="46406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237345" y="914258"/>
            <a:ext cx="371474" cy="30094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47556" y="2109341"/>
            <a:ext cx="371474" cy="30094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809" y="590619"/>
            <a:ext cx="64001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/>
              <a:t>Iт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1781965"/>
            <a:ext cx="64001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/>
              <a:t>Iт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27420" y="1734117"/>
            <a:ext cx="64001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/>
              <a:t>Iт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198396" y="570975"/>
            <a:ext cx="82302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/>
              <a:t>Iт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2129232" y="1327771"/>
            <a:ext cx="477672" cy="47024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765048" y="854938"/>
            <a:ext cx="477672" cy="470240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728131" y="2016056"/>
            <a:ext cx="477672" cy="470240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7910" t="16711" r="9851" b="7455"/>
          <a:stretch/>
        </p:blipFill>
        <p:spPr>
          <a:xfrm>
            <a:off x="5322945" y="104460"/>
            <a:ext cx="3639691" cy="227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786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2266" t="19591" r="23799"/>
          <a:stretch/>
        </p:blipFill>
        <p:spPr>
          <a:xfrm>
            <a:off x="1695251" y="356062"/>
            <a:ext cx="5786650" cy="5003092"/>
          </a:xfrm>
          <a:prstGeom prst="rect">
            <a:avLst/>
          </a:prstGeom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486400" y="2581835"/>
            <a:ext cx="2218765" cy="27030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368988" y="2931457"/>
            <a:ext cx="0" cy="225910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47" y="5284910"/>
            <a:ext cx="9057059" cy="15730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</a:t>
            </a:r>
            <a:r>
              <a:rPr lang="ru-RU" sz="2000" b="1" dirty="0" smtClean="0">
                <a:solidFill>
                  <a:srgbClr val="C00000"/>
                </a:solidFill>
              </a:rPr>
              <a:t>На </a:t>
            </a:r>
            <a:r>
              <a:rPr lang="ru-RU" sz="2000" b="1" dirty="0">
                <a:solidFill>
                  <a:srgbClr val="C00000"/>
                </a:solidFill>
              </a:rPr>
              <a:t>релейном </a:t>
            </a:r>
            <a:r>
              <a:rPr lang="ru-RU" sz="2000" b="1" dirty="0" smtClean="0">
                <a:solidFill>
                  <a:srgbClr val="C00000"/>
                </a:solidFill>
              </a:rPr>
              <a:t>конце (РК) </a:t>
            </a:r>
            <a:r>
              <a:rPr lang="ru-RU" sz="2000" dirty="0" smtClean="0"/>
              <a:t>сигнальный </a:t>
            </a:r>
            <a:r>
              <a:rPr lang="ru-RU" sz="2000" dirty="0"/>
              <a:t>ток из рельсовой линии </a:t>
            </a:r>
            <a:r>
              <a:rPr lang="ru-RU" sz="2000" b="1" dirty="0"/>
              <a:t>принимает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путевое реле П постоянного или переменного тока</a:t>
            </a:r>
            <a:r>
              <a:rPr lang="ru-RU" sz="2000" dirty="0"/>
              <a:t>, которое </a:t>
            </a:r>
            <a:r>
              <a:rPr lang="ru-RU" sz="2000" b="1" dirty="0"/>
              <a:t>фиксирует состояние рельсовой цепи</a:t>
            </a:r>
            <a:r>
              <a:rPr lang="ru-RU" sz="2000" dirty="0"/>
              <a:t> (</a:t>
            </a:r>
            <a:r>
              <a:rPr lang="ru-RU" sz="2000" i="1" dirty="0"/>
              <a:t>занятое или свободное от подвижного состава</a:t>
            </a:r>
            <a:r>
              <a:rPr lang="ru-RU" sz="2000" dirty="0"/>
              <a:t>) </a:t>
            </a:r>
            <a:r>
              <a:rPr lang="ru-RU" sz="2000" b="1" dirty="0"/>
              <a:t>и передает </a:t>
            </a:r>
            <a:r>
              <a:rPr lang="ru-RU" sz="2000" dirty="0"/>
              <a:t>эту информацию для работы различных систем регулирования движения поездов. </a:t>
            </a:r>
            <a:endParaRPr lang="ru-RU" sz="20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87353" y="3430179"/>
            <a:ext cx="18153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777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26705"/>
            <a:ext cx="9057059" cy="17783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Между </a:t>
            </a:r>
            <a:r>
              <a:rPr lang="ru-RU" sz="2000" b="1" dirty="0">
                <a:solidFill>
                  <a:srgbClr val="002060"/>
                </a:solidFill>
              </a:rPr>
              <a:t>путевым реле и рельсами </a:t>
            </a:r>
            <a:r>
              <a:rPr lang="ru-RU" sz="2000" dirty="0"/>
              <a:t>в некоторых видах рельсовых цепей могут </a:t>
            </a:r>
            <a:r>
              <a:rPr lang="ru-RU" sz="2000" b="1" dirty="0"/>
              <a:t>включаться следующие приборы: </a:t>
            </a:r>
            <a:r>
              <a:rPr lang="ru-RU" sz="2000" dirty="0"/>
              <a:t>изолирующий или повышающий трансформатор, защитный фильтр и др. Аппаратура питающего и релейного концов, расположенная в релейном шкафу или на посту ЭЦ, кабелем </a:t>
            </a:r>
            <a:r>
              <a:rPr lang="ru-RU" sz="2000" b="1" dirty="0"/>
              <a:t>3</a:t>
            </a:r>
            <a:r>
              <a:rPr lang="ru-RU" sz="2000" dirty="0"/>
              <a:t> </a:t>
            </a:r>
            <a:r>
              <a:rPr lang="ru-RU" sz="2000" dirty="0" smtClean="0"/>
              <a:t>через </a:t>
            </a:r>
            <a:r>
              <a:rPr lang="ru-RU" sz="2000" dirty="0"/>
              <a:t>кабельную стойку </a:t>
            </a:r>
            <a:r>
              <a:rPr lang="ru-RU" sz="2000" b="1" dirty="0"/>
              <a:t>4</a:t>
            </a:r>
            <a:r>
              <a:rPr lang="ru-RU" sz="2000" dirty="0"/>
              <a:t> или путевую коробку, установленных вблизи пути, тросовую перемычку </a:t>
            </a:r>
            <a:r>
              <a:rPr lang="ru-RU" sz="2000" b="1" dirty="0"/>
              <a:t>5</a:t>
            </a:r>
            <a:r>
              <a:rPr lang="ru-RU" sz="2000" dirty="0"/>
              <a:t> подключается к рельсовым нитям пути.</a:t>
            </a:r>
            <a:endParaRPr lang="ru-RU" sz="2000" i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2266" t="19591" r="23799"/>
          <a:stretch/>
        </p:blipFill>
        <p:spPr>
          <a:xfrm>
            <a:off x="3886211" y="68240"/>
            <a:ext cx="4872251" cy="4212510"/>
          </a:xfrm>
          <a:prstGeom prst="rect">
            <a:avLst/>
          </a:prstGeom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836479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2" name="Стрелка вверх 1"/>
          <p:cNvSpPr/>
          <p:nvPr/>
        </p:nvSpPr>
        <p:spPr>
          <a:xfrm>
            <a:off x="7847100" y="1948141"/>
            <a:ext cx="221135" cy="551336"/>
          </a:xfrm>
          <a:prstGeom prst="up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806759" y="2587788"/>
            <a:ext cx="18153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107140" y="1816532"/>
            <a:ext cx="1701054" cy="25324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8633012" y="2459136"/>
            <a:ext cx="13447" cy="148085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83" y="212357"/>
            <a:ext cx="3594846" cy="224677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29049" y="326322"/>
            <a:ext cx="1844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путевая коробка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4853" t="26843" r="2648"/>
          <a:stretch/>
        </p:blipFill>
        <p:spPr>
          <a:xfrm>
            <a:off x="229049" y="2286000"/>
            <a:ext cx="4183434" cy="250797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503120" y="1816532"/>
            <a:ext cx="2233855" cy="25324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313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471419" y="30358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47576"/>
          <a:stretch/>
        </p:blipFill>
        <p:spPr>
          <a:xfrm>
            <a:off x="383283" y="624809"/>
            <a:ext cx="7136633" cy="3551406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885899" y="3220471"/>
            <a:ext cx="600501" cy="41023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34442" y="3123066"/>
            <a:ext cx="169744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/>
              <a:t>Путевое </a:t>
            </a:r>
            <a:r>
              <a:rPr lang="ru-RU" sz="2000" b="1" dirty="0"/>
              <a:t>реле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06677" y="640220"/>
            <a:ext cx="179312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Рельсовые нити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46217" y="466524"/>
            <a:ext cx="163224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Изолирующие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стыки 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5698" y="3323121"/>
            <a:ext cx="1770549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000" b="1" dirty="0" smtClean="0"/>
              <a:t>Источник тока</a:t>
            </a:r>
          </a:p>
          <a:p>
            <a:endParaRPr lang="ru-RU" sz="2000" b="1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996286" y="3084395"/>
            <a:ext cx="614150" cy="30491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758807" y="2775405"/>
            <a:ext cx="641445" cy="41817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85969" y="30358"/>
            <a:ext cx="4559744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/>
              <a:t>Участок пути </a:t>
            </a:r>
            <a:r>
              <a:rPr lang="ru-RU" sz="2000" b="1" dirty="0" smtClean="0">
                <a:solidFill>
                  <a:srgbClr val="C00000"/>
                </a:solidFill>
              </a:rPr>
              <a:t>свободен</a:t>
            </a:r>
            <a:r>
              <a:rPr lang="ru-RU" sz="2000" b="1" dirty="0" smtClean="0"/>
              <a:t> – на светофоре горит  </a:t>
            </a:r>
            <a:r>
              <a:rPr lang="ru-RU" sz="2000" b="1" dirty="0" smtClean="0">
                <a:solidFill>
                  <a:srgbClr val="00B050"/>
                </a:solidFill>
              </a:rPr>
              <a:t>разрешающий </a:t>
            </a:r>
            <a:r>
              <a:rPr lang="ru-RU" sz="2000" b="1" dirty="0" smtClean="0"/>
              <a:t>огонь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4176215"/>
            <a:ext cx="9117106" cy="26817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</a:t>
            </a:r>
            <a:r>
              <a:rPr lang="ru-RU" sz="2000" b="1" u="sng" dirty="0" smtClean="0">
                <a:solidFill>
                  <a:srgbClr val="C00000"/>
                </a:solidFill>
              </a:rPr>
              <a:t>Принцип </a:t>
            </a:r>
            <a:r>
              <a:rPr lang="ru-RU" sz="2000" b="1" u="sng" dirty="0">
                <a:solidFill>
                  <a:srgbClr val="C00000"/>
                </a:solidFill>
              </a:rPr>
              <a:t>работы рельсовой цепи </a:t>
            </a:r>
            <a:r>
              <a:rPr lang="ru-RU" sz="2000" b="1" dirty="0"/>
              <a:t>заключается</a:t>
            </a:r>
            <a:r>
              <a:rPr lang="ru-RU" sz="2000" dirty="0"/>
              <a:t> в том, что </a:t>
            </a:r>
            <a:r>
              <a:rPr lang="ru-RU" sz="2000" b="1" dirty="0" smtClean="0">
                <a:solidFill>
                  <a:srgbClr val="002060"/>
                </a:solidFill>
              </a:rPr>
              <a:t>величина </a:t>
            </a:r>
            <a:r>
              <a:rPr lang="ru-RU" sz="2000" b="1" dirty="0">
                <a:solidFill>
                  <a:srgbClr val="002060"/>
                </a:solidFill>
              </a:rPr>
              <a:t>тока, поступающего от источника к путевому реле через рельсовую линию, зависит от состояния участка пути.</a:t>
            </a:r>
            <a:r>
              <a:rPr lang="ru-RU" sz="2000" dirty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При свободном участке </a:t>
            </a:r>
            <a:r>
              <a:rPr lang="ru-RU" sz="2000" dirty="0"/>
              <a:t>сигнальный ток от источника питания по рельсовым нитям протекает по обмотке путевого реле</a:t>
            </a:r>
            <a:r>
              <a:rPr lang="ru-RU" sz="2000" b="1" dirty="0"/>
              <a:t> П</a:t>
            </a:r>
            <a:r>
              <a:rPr lang="ru-RU" sz="2000" dirty="0"/>
              <a:t>, отчего </a:t>
            </a:r>
            <a:r>
              <a:rPr lang="ru-RU" sz="2000" b="1" dirty="0">
                <a:solidFill>
                  <a:srgbClr val="002060"/>
                </a:solidFill>
              </a:rPr>
              <a:t>реле возбуждается и притягивает якорь, замыкая фронтовые контакты и фиксируя свободность и исправность рельсовой цепи. </a:t>
            </a:r>
            <a:r>
              <a:rPr lang="ru-RU" sz="2000" dirty="0"/>
              <a:t>Возбужденное состояние реле П продолжается до момента вступления на рельсы подвижного состава или разрыва рельсовой нити пути вследствие изъятия или излома рельса, обрыва стыкового соединителя или другого </a:t>
            </a:r>
            <a:r>
              <a:rPr lang="ru-RU" sz="2000" dirty="0" smtClean="0"/>
              <a:t>повреждения.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86470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023" y="4700794"/>
            <a:ext cx="9022977" cy="21173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    При </a:t>
            </a:r>
            <a:r>
              <a:rPr lang="ru-RU" sz="2000" b="1" u="sng" dirty="0">
                <a:solidFill>
                  <a:srgbClr val="C00000"/>
                </a:solidFill>
              </a:rPr>
              <a:t>занятости путевого изолированного участка </a:t>
            </a:r>
            <a:r>
              <a:rPr lang="ru-RU" sz="2000" dirty="0"/>
              <a:t>подвижным составом </a:t>
            </a:r>
            <a:r>
              <a:rPr lang="ru-RU" sz="2000" b="1" dirty="0"/>
              <a:t>происходит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шунтирование </a:t>
            </a:r>
            <a:r>
              <a:rPr lang="ru-RU" sz="2000" b="1" dirty="0">
                <a:solidFill>
                  <a:srgbClr val="002060"/>
                </a:solidFill>
              </a:rPr>
              <a:t>рельсовых нитей малым сопротивлением скатов поезда. </a:t>
            </a:r>
            <a:r>
              <a:rPr lang="ru-RU" sz="2000" dirty="0"/>
              <a:t>Сигнальный ток в обмотке путевого реле резко снижается, так как сопротивление обмотки путевого реле намного больше сопротивления скатов поезда. </a:t>
            </a:r>
            <a:r>
              <a:rPr lang="ru-RU" sz="2000" b="1" dirty="0">
                <a:solidFill>
                  <a:srgbClr val="002060"/>
                </a:solidFill>
              </a:rPr>
              <a:t>Путевое реле </a:t>
            </a:r>
            <a:r>
              <a:rPr lang="ru-RU" sz="2000" b="1" dirty="0"/>
              <a:t>отпускает</a:t>
            </a:r>
            <a:r>
              <a:rPr lang="ru-RU" sz="2000" b="1" dirty="0">
                <a:solidFill>
                  <a:srgbClr val="002060"/>
                </a:solidFill>
              </a:rPr>
              <a:t> якорь, размыкает фронтовые и замыкает тыловые контакты, чем и осуществляет </a:t>
            </a:r>
            <a:r>
              <a:rPr lang="ru-RU" sz="2000" b="1" u="sng" dirty="0">
                <a:solidFill>
                  <a:srgbClr val="C00000"/>
                </a:solidFill>
              </a:rPr>
              <a:t>контроль занятости рельсовой цепи </a:t>
            </a:r>
            <a:r>
              <a:rPr lang="ru-RU" sz="2000" b="1" dirty="0">
                <a:solidFill>
                  <a:srgbClr val="002060"/>
                </a:solidFill>
              </a:rPr>
              <a:t>поездом.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641508" y="-28158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-1" t="57945" r="45098"/>
          <a:stretch/>
        </p:blipFill>
        <p:spPr>
          <a:xfrm>
            <a:off x="121023" y="855672"/>
            <a:ext cx="7866530" cy="38090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1610" y="3588670"/>
            <a:ext cx="1612557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Источник тока</a:t>
            </a:r>
          </a:p>
          <a:p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54167" y="3424922"/>
            <a:ext cx="172414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/>
              <a:t>Путевое реле</a:t>
            </a:r>
          </a:p>
          <a:p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93920" y="426829"/>
            <a:ext cx="163224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Изолирующие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стыки 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62938" y="766195"/>
            <a:ext cx="179312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Рельсовые нити</a:t>
            </a:r>
            <a:endParaRPr lang="ru-RU" b="1" dirty="0"/>
          </a:p>
        </p:txBody>
      </p:sp>
      <p:sp>
        <p:nvSpPr>
          <p:cNvPr id="11" name="Овал 10"/>
          <p:cNvSpPr/>
          <p:nvPr/>
        </p:nvSpPr>
        <p:spPr>
          <a:xfrm>
            <a:off x="5101094" y="3584062"/>
            <a:ext cx="600501" cy="47695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033256" y="3025588"/>
            <a:ext cx="641445" cy="46818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33256" y="72886"/>
            <a:ext cx="4030666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/>
              <a:t>Участок пути </a:t>
            </a:r>
            <a:r>
              <a:rPr lang="ru-RU" sz="2000" b="1" dirty="0" smtClean="0">
                <a:solidFill>
                  <a:srgbClr val="C00000"/>
                </a:solidFill>
              </a:rPr>
              <a:t>занят </a:t>
            </a:r>
            <a:r>
              <a:rPr lang="ru-RU" sz="2000" b="1" dirty="0" smtClean="0"/>
              <a:t>– на светофоре горит </a:t>
            </a:r>
            <a:r>
              <a:rPr lang="ru-RU" sz="2000" b="1" dirty="0" smtClean="0">
                <a:solidFill>
                  <a:srgbClr val="C00000"/>
                </a:solidFill>
              </a:rPr>
              <a:t>запрещающий</a:t>
            </a:r>
            <a:r>
              <a:rPr lang="ru-RU" sz="2000" b="1" dirty="0" smtClean="0"/>
              <a:t> огонь</a:t>
            </a:r>
            <a:endParaRPr lang="ru-RU" sz="2000" b="1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1247889" y="3340364"/>
            <a:ext cx="486782" cy="3289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9755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4700794"/>
            <a:ext cx="9144000" cy="21173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</a:t>
            </a:r>
            <a:r>
              <a:rPr lang="ru-RU" sz="2000" b="1" dirty="0">
                <a:solidFill>
                  <a:srgbClr val="002060"/>
                </a:solidFill>
              </a:rPr>
              <a:t>Отпуск якоря путевого реле </a:t>
            </a:r>
            <a:r>
              <a:rPr lang="ru-RU" sz="2000" dirty="0"/>
              <a:t>при вступлении поезда на рельсовую цепь </a:t>
            </a:r>
            <a:r>
              <a:rPr lang="ru-RU" sz="2000" b="1" dirty="0"/>
              <a:t>называют </a:t>
            </a:r>
            <a:r>
              <a:rPr lang="ru-RU" sz="2000" b="1" u="sng" dirty="0">
                <a:solidFill>
                  <a:srgbClr val="C00000"/>
                </a:solidFill>
              </a:rPr>
              <a:t>шунтовым эффектом рельсовой цепи</a:t>
            </a:r>
            <a:r>
              <a:rPr lang="ru-RU" sz="2000" dirty="0"/>
              <a:t>, а сопротивление колесной пары с учетом переходного сопротивления между поверхностью колеса и головкой рельса — </a:t>
            </a:r>
            <a:r>
              <a:rPr lang="ru-RU" sz="2000" b="1" dirty="0"/>
              <a:t>сопротивлением шунта</a:t>
            </a:r>
            <a:r>
              <a:rPr lang="ru-RU" sz="2000" dirty="0"/>
              <a:t>. </a:t>
            </a:r>
            <a:r>
              <a:rPr lang="ru-RU" sz="2000" b="1" i="1" u="sng" dirty="0">
                <a:solidFill>
                  <a:srgbClr val="C00000"/>
                </a:solidFill>
              </a:rPr>
              <a:t>В случае обрыва рельсовой нити </a:t>
            </a:r>
            <a:r>
              <a:rPr lang="ru-RU" sz="2000" i="1" dirty="0"/>
              <a:t>путевое реле П также обесточивается и замыкает тыловые контакты, фиксируя неисправность рельсовой нити.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641508" y="-28158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-1" t="57945" r="45098"/>
          <a:stretch/>
        </p:blipFill>
        <p:spPr>
          <a:xfrm>
            <a:off x="121023" y="855672"/>
            <a:ext cx="7866530" cy="38090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1610" y="3588670"/>
            <a:ext cx="1612557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Источник тока</a:t>
            </a:r>
          </a:p>
          <a:p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54167" y="3424922"/>
            <a:ext cx="172414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/>
              <a:t>Путевое реле</a:t>
            </a:r>
          </a:p>
          <a:p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93920" y="426829"/>
            <a:ext cx="163224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Изолирующие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стыки 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62938" y="766195"/>
            <a:ext cx="179312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Рельсовые нити</a:t>
            </a:r>
            <a:endParaRPr lang="ru-RU" b="1" dirty="0"/>
          </a:p>
        </p:txBody>
      </p:sp>
      <p:sp>
        <p:nvSpPr>
          <p:cNvPr id="11" name="Овал 10"/>
          <p:cNvSpPr/>
          <p:nvPr/>
        </p:nvSpPr>
        <p:spPr>
          <a:xfrm>
            <a:off x="5101094" y="3584062"/>
            <a:ext cx="600501" cy="47695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033256" y="3025588"/>
            <a:ext cx="641445" cy="46818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33256" y="72886"/>
            <a:ext cx="4030666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/>
              <a:t>Участок пути </a:t>
            </a:r>
            <a:r>
              <a:rPr lang="ru-RU" sz="2000" b="1" dirty="0" smtClean="0">
                <a:solidFill>
                  <a:srgbClr val="C00000"/>
                </a:solidFill>
              </a:rPr>
              <a:t>занят </a:t>
            </a:r>
            <a:r>
              <a:rPr lang="ru-RU" sz="2000" b="1" dirty="0" smtClean="0"/>
              <a:t>– на светофоре горит </a:t>
            </a:r>
            <a:r>
              <a:rPr lang="ru-RU" sz="2000" b="1" dirty="0" smtClean="0">
                <a:solidFill>
                  <a:srgbClr val="C00000"/>
                </a:solidFill>
              </a:rPr>
              <a:t>запрещающий</a:t>
            </a:r>
            <a:r>
              <a:rPr lang="ru-RU" sz="2000" b="1" dirty="0" smtClean="0"/>
              <a:t> огонь</a:t>
            </a:r>
            <a:endParaRPr lang="ru-RU" sz="2000" b="1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1247889" y="3340364"/>
            <a:ext cx="486782" cy="3289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3358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8" y="5732061"/>
            <a:ext cx="9090212" cy="10099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Все РЦ </a:t>
            </a:r>
            <a:r>
              <a:rPr lang="ru-RU" sz="2000" b="1" dirty="0"/>
              <a:t>классифицируют</a:t>
            </a:r>
            <a:r>
              <a:rPr lang="ru-RU" sz="2000" dirty="0"/>
              <a:t> по принципу действия, роду питающего тока, способу подачи сигнального тока в рельсы, способу пропускания обратного тягового тока, способу наложения работы устройств АЛС, а </a:t>
            </a:r>
            <a:r>
              <a:rPr lang="ru-RU" sz="2000" dirty="0" smtClean="0"/>
              <a:t>также по </a:t>
            </a:r>
            <a:r>
              <a:rPr lang="ru-RU" sz="2000" dirty="0"/>
              <a:t>месту применения.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661468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969" t="7546" r="4031" b="15240"/>
          <a:stretch/>
        </p:blipFill>
        <p:spPr>
          <a:xfrm>
            <a:off x="53788" y="1"/>
            <a:ext cx="8982836" cy="57320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70145" y="354841"/>
            <a:ext cx="173556" cy="232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609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07" y="4800599"/>
            <a:ext cx="9145807" cy="20574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Нормальное состояние </a:t>
            </a:r>
            <a:r>
              <a:rPr lang="ru-RU" sz="2000" b="1" dirty="0"/>
              <a:t>рельсовой </a:t>
            </a:r>
            <a:r>
              <a:rPr lang="ru-RU" sz="2000" b="1" dirty="0" smtClean="0"/>
              <a:t>цепи - </a:t>
            </a:r>
            <a:r>
              <a:rPr lang="ru-RU" sz="2000" b="1" dirty="0" smtClean="0">
                <a:solidFill>
                  <a:srgbClr val="C00000"/>
                </a:solidFill>
              </a:rPr>
              <a:t>рельсовая </a:t>
            </a:r>
            <a:r>
              <a:rPr lang="ru-RU" sz="2000" b="1" dirty="0">
                <a:solidFill>
                  <a:srgbClr val="C00000"/>
                </a:solidFill>
              </a:rPr>
              <a:t>цепь свободна от подвижного состава и исправна.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В </a:t>
            </a:r>
            <a:r>
              <a:rPr lang="ru-RU" sz="2000" b="1" u="sng" dirty="0">
                <a:solidFill>
                  <a:srgbClr val="002060"/>
                </a:solidFill>
              </a:rPr>
              <a:t>нормально замкнутой </a:t>
            </a:r>
            <a:r>
              <a:rPr lang="ru-RU" sz="2000" b="1" dirty="0">
                <a:solidFill>
                  <a:srgbClr val="002060"/>
                </a:solidFill>
              </a:rPr>
              <a:t>рельсовой цепи </a:t>
            </a:r>
            <a:r>
              <a:rPr lang="ru-RU" sz="2000" b="1" dirty="0" smtClean="0"/>
              <a:t>путевое </a:t>
            </a:r>
            <a:r>
              <a:rPr lang="ru-RU" sz="2000" b="1" dirty="0"/>
              <a:t>реле и источник питания включены </a:t>
            </a:r>
            <a:r>
              <a:rPr lang="ru-RU" sz="2000" b="1" dirty="0">
                <a:solidFill>
                  <a:srgbClr val="002060"/>
                </a:solidFill>
              </a:rPr>
              <a:t>на разных ее концах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r>
              <a:rPr lang="ru-RU" sz="2000" dirty="0"/>
              <a:t>Поэтому </a:t>
            </a:r>
            <a:r>
              <a:rPr lang="ru-RU" sz="2000" b="1" dirty="0">
                <a:solidFill>
                  <a:srgbClr val="002060"/>
                </a:solidFill>
              </a:rPr>
              <a:t>при </a:t>
            </a:r>
            <a:r>
              <a:rPr lang="ru-RU" sz="2000" b="1" u="sng" dirty="0">
                <a:solidFill>
                  <a:srgbClr val="002060"/>
                </a:solidFill>
              </a:rPr>
              <a:t>свободном состоянии </a:t>
            </a:r>
            <a:r>
              <a:rPr lang="ru-RU" sz="2000" b="1" dirty="0">
                <a:solidFill>
                  <a:srgbClr val="002060"/>
                </a:solidFill>
              </a:rPr>
              <a:t>рельсовой цепи </a:t>
            </a:r>
            <a:r>
              <a:rPr lang="ru-RU" sz="2000" b="1" dirty="0"/>
              <a:t>путевое реле </a:t>
            </a:r>
            <a:r>
              <a:rPr lang="ru-RU" sz="2000" b="1" dirty="0">
                <a:solidFill>
                  <a:srgbClr val="002060"/>
                </a:solidFill>
              </a:rPr>
              <a:t>находится под током</a:t>
            </a:r>
            <a:r>
              <a:rPr lang="ru-RU" sz="2000" dirty="0"/>
              <a:t>, </a:t>
            </a:r>
            <a:r>
              <a:rPr lang="ru-RU" sz="2000" dirty="0">
                <a:solidFill>
                  <a:srgbClr val="7030A0"/>
                </a:solidFill>
              </a:rPr>
              <a:t>контролируя свободность </a:t>
            </a:r>
            <a:r>
              <a:rPr lang="ru-RU" sz="2000" dirty="0"/>
              <a:t>рельсовой цепи и исправность всех ее элементов, а </a:t>
            </a:r>
            <a:r>
              <a:rPr lang="ru-RU" sz="2000" b="1" dirty="0">
                <a:solidFill>
                  <a:srgbClr val="002060"/>
                </a:solidFill>
              </a:rPr>
              <a:t>при </a:t>
            </a:r>
            <a:r>
              <a:rPr lang="ru-RU" sz="2000" b="1" u="sng" dirty="0">
                <a:solidFill>
                  <a:srgbClr val="002060"/>
                </a:solidFill>
              </a:rPr>
              <a:t>занятии</a:t>
            </a:r>
            <a:r>
              <a:rPr lang="ru-RU" sz="2000" b="1" dirty="0">
                <a:solidFill>
                  <a:srgbClr val="002060"/>
                </a:solidFill>
              </a:rPr>
              <a:t> рельсовой цепи </a:t>
            </a:r>
            <a:r>
              <a:rPr lang="ru-RU" sz="2000" dirty="0"/>
              <a:t>подвижным составом </a:t>
            </a:r>
            <a:r>
              <a:rPr lang="ru-RU" sz="2000" b="1" dirty="0"/>
              <a:t>путевое реле отпускает якорь</a:t>
            </a:r>
            <a:r>
              <a:rPr lang="ru-RU" sz="2000" dirty="0"/>
              <a:t>, чем </a:t>
            </a:r>
            <a:r>
              <a:rPr lang="ru-RU" sz="2000" dirty="0">
                <a:solidFill>
                  <a:srgbClr val="7030A0"/>
                </a:solidFill>
              </a:rPr>
              <a:t>фиксируется занятость </a:t>
            </a:r>
            <a:r>
              <a:rPr lang="ru-RU" sz="2000" dirty="0"/>
              <a:t>рельсовой цепи.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35" y="291288"/>
            <a:ext cx="5534166" cy="450931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190565" y="1509827"/>
            <a:ext cx="39534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По принципу действия </a:t>
            </a:r>
            <a:r>
              <a:rPr lang="ru-RU" sz="2000" b="1" dirty="0"/>
              <a:t>рельсовые цепи подразделяются </a:t>
            </a:r>
            <a:r>
              <a:rPr lang="ru-RU" sz="2000" b="1" dirty="0" smtClean="0"/>
              <a:t>на </a:t>
            </a:r>
            <a:r>
              <a:rPr lang="ru-RU" sz="2000" b="1" dirty="0">
                <a:solidFill>
                  <a:srgbClr val="C00000"/>
                </a:solidFill>
              </a:rPr>
              <a:t>нормально замкнутые </a:t>
            </a:r>
            <a:r>
              <a:rPr lang="ru-RU" sz="2000" b="1" dirty="0"/>
              <a:t>и </a:t>
            </a:r>
            <a:r>
              <a:rPr lang="ru-RU" sz="2000" b="1" dirty="0">
                <a:solidFill>
                  <a:srgbClr val="C00000"/>
                </a:solidFill>
              </a:rPr>
              <a:t>нормально разомкнутые</a:t>
            </a:r>
            <a:r>
              <a:rPr lang="ru-RU" sz="2000" b="1" dirty="0"/>
              <a:t>. </a:t>
            </a: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</p:spTree>
    <p:extLst>
      <p:ext uri="{BB962C8B-B14F-4D97-AF65-F5344CB8AC3E}">
        <p14:creationId xmlns:p14="http://schemas.microsoft.com/office/powerpoint/2010/main" val="2493028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36" y="4363871"/>
            <a:ext cx="9078370" cy="20574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u="sng" dirty="0">
                <a:solidFill>
                  <a:srgbClr val="002060"/>
                </a:solidFill>
              </a:rPr>
              <a:t>нормально разомкнутой </a:t>
            </a:r>
            <a:r>
              <a:rPr lang="ru-RU" sz="2000" b="1" dirty="0" smtClean="0">
                <a:solidFill>
                  <a:srgbClr val="002060"/>
                </a:solidFill>
              </a:rPr>
              <a:t>РЦ </a:t>
            </a:r>
            <a:r>
              <a:rPr lang="ru-RU" sz="2000" b="1" dirty="0"/>
              <a:t>путевое реле П нормально не возбуждено, так как источник питания ПБ и само реле размещаются </a:t>
            </a:r>
            <a:r>
              <a:rPr lang="ru-RU" sz="2000" b="1" dirty="0">
                <a:solidFill>
                  <a:srgbClr val="002060"/>
                </a:solidFill>
              </a:rPr>
              <a:t>на одном конце рельсовой цепи.</a:t>
            </a:r>
            <a:r>
              <a:rPr lang="ru-RU" sz="2000" dirty="0"/>
              <a:t> Прохождение тока </a:t>
            </a:r>
            <a:r>
              <a:rPr lang="ru-RU" sz="2000" i="1" dirty="0"/>
              <a:t>Iр</a:t>
            </a:r>
            <a:r>
              <a:rPr lang="ru-RU" sz="2000" dirty="0"/>
              <a:t> в рельсовой цепи и возбуждение путевого реле происходит только при нахождении на рельсовой цепи скатов поезда. </a:t>
            </a:r>
            <a:r>
              <a:rPr lang="ru-RU" sz="2000" b="1" dirty="0">
                <a:solidFill>
                  <a:srgbClr val="C00000"/>
                </a:solidFill>
              </a:rPr>
              <a:t>При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свободном состоянии </a:t>
            </a:r>
            <a:r>
              <a:rPr lang="ru-RU" sz="2000" b="1" dirty="0">
                <a:solidFill>
                  <a:srgbClr val="002060"/>
                </a:solidFill>
              </a:rPr>
              <a:t>в нормально разомкнутой рельсовой цепи </a:t>
            </a:r>
            <a:r>
              <a:rPr lang="ru-RU" sz="2000" b="1" u="sng" dirty="0">
                <a:solidFill>
                  <a:srgbClr val="7030A0"/>
                </a:solidFill>
              </a:rPr>
              <a:t>отсутствует контроль исправности ее элементов</a:t>
            </a:r>
            <a:r>
              <a:rPr lang="ru-RU" sz="2000" b="1" dirty="0">
                <a:solidFill>
                  <a:srgbClr val="7030A0"/>
                </a:solidFill>
              </a:rPr>
              <a:t>, </a:t>
            </a:r>
            <a:r>
              <a:rPr lang="ru-RU" sz="2000" dirty="0"/>
              <a:t>поэтому такие рельсовые цепи </a:t>
            </a:r>
            <a:r>
              <a:rPr lang="ru-RU" sz="2000" b="1" dirty="0"/>
              <a:t>применяются лишь на сортировочных горках.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003" t="1" r="3161" b="1206"/>
          <a:stretch/>
        </p:blipFill>
        <p:spPr>
          <a:xfrm>
            <a:off x="102009" y="472930"/>
            <a:ext cx="5213446" cy="362077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269750" y="656939"/>
            <a:ext cx="809028" cy="871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2942" t="6118" r="7429" b="3087"/>
          <a:stretch/>
        </p:blipFill>
        <p:spPr>
          <a:xfrm>
            <a:off x="5514802" y="202760"/>
            <a:ext cx="3402107" cy="416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3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47" y="5701552"/>
            <a:ext cx="9130553" cy="11564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Так </a:t>
            </a:r>
            <a:r>
              <a:rPr lang="ru-RU" sz="2000" dirty="0"/>
              <a:t>как в </a:t>
            </a:r>
            <a:r>
              <a:rPr lang="ru-RU" sz="2000" b="1" dirty="0">
                <a:solidFill>
                  <a:srgbClr val="002060"/>
                </a:solidFill>
              </a:rPr>
              <a:t>нормально замкнутой РЦ </a:t>
            </a:r>
            <a:r>
              <a:rPr lang="ru-RU" sz="2000" dirty="0"/>
              <a:t>при свободном ее состоянии есть контроль исправности ее элементов, такие РЦ </a:t>
            </a:r>
            <a:r>
              <a:rPr lang="ru-RU" sz="2000" b="1" dirty="0">
                <a:solidFill>
                  <a:srgbClr val="002060"/>
                </a:solidFill>
              </a:rPr>
              <a:t>являются </a:t>
            </a:r>
            <a:r>
              <a:rPr lang="ru-RU" sz="2000" b="1" dirty="0">
                <a:solidFill>
                  <a:srgbClr val="C00000"/>
                </a:solidFill>
              </a:rPr>
              <a:t>основными</a:t>
            </a:r>
            <a:r>
              <a:rPr lang="ru-RU" sz="2000" dirty="0"/>
              <a:t>. Дальнейшая классификация РЦ будет относиться к нормально замкнутым РЦ.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316" t="5099" r="3926" b="3137"/>
          <a:stretch/>
        </p:blipFill>
        <p:spPr>
          <a:xfrm>
            <a:off x="873126" y="-1"/>
            <a:ext cx="7383368" cy="568324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16104" y="0"/>
            <a:ext cx="4343401" cy="551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53332" y="58645"/>
            <a:ext cx="2111189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</p:spTree>
    <p:extLst>
      <p:ext uri="{BB962C8B-B14F-4D97-AF65-F5344CB8AC3E}">
        <p14:creationId xmlns:p14="http://schemas.microsoft.com/office/powerpoint/2010/main" val="2593978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17"/>
          <a:stretch/>
        </p:blipFill>
        <p:spPr>
          <a:xfrm>
            <a:off x="0" y="510988"/>
            <a:ext cx="9144000" cy="5392271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73506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2" name="Овал 1"/>
          <p:cNvSpPr/>
          <p:nvPr/>
        </p:nvSpPr>
        <p:spPr>
          <a:xfrm>
            <a:off x="1250577" y="2823882"/>
            <a:ext cx="1196788" cy="121023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966448" y="2823882"/>
            <a:ext cx="1196788" cy="121023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189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1470" t="32941" r="23971" b="3921"/>
          <a:stretch/>
        </p:blipFill>
        <p:spPr>
          <a:xfrm>
            <a:off x="4109808" y="549416"/>
            <a:ext cx="4988859" cy="4329953"/>
          </a:xfrm>
          <a:prstGeom prst="rect">
            <a:avLst/>
          </a:prstGeom>
        </p:spPr>
      </p:pic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72604" y="1313729"/>
            <a:ext cx="3357350" cy="5928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По роду питающего тока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867" y="2482311"/>
            <a:ext cx="2351279" cy="6141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Постоянный ток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76792" y="2502995"/>
            <a:ext cx="2866031" cy="6141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Переменный ток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866" y="4343760"/>
            <a:ext cx="2351279" cy="4576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Автономная тяга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99222" y="4315426"/>
            <a:ext cx="3125338" cy="46321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Электрическая тяга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094119" y="1917742"/>
            <a:ext cx="368488" cy="45800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3059758" y="1927348"/>
            <a:ext cx="354842" cy="45800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2907755">
            <a:off x="2484042" y="2927365"/>
            <a:ext cx="382137" cy="1637332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898491" y="3143104"/>
            <a:ext cx="343579" cy="1133894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861339" y="3143104"/>
            <a:ext cx="398168" cy="1172321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810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532"/>
            <a:ext cx="9144000" cy="90416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РЦ </a:t>
            </a:r>
            <a:r>
              <a:rPr lang="ru-RU" sz="2000" dirty="0"/>
              <a:t>переменного тока различаются между собой частотой подаваемого в рельсы сигнального тока. </a:t>
            </a:r>
            <a:r>
              <a:rPr lang="ru-RU" sz="2000" b="1" dirty="0">
                <a:solidFill>
                  <a:srgbClr val="002060"/>
                </a:solidFill>
              </a:rPr>
              <a:t>По способу подачи сигнального тока в рельсы </a:t>
            </a:r>
            <a:r>
              <a:rPr lang="ru-RU" sz="2000" dirty="0"/>
              <a:t>различают </a:t>
            </a:r>
            <a:r>
              <a:rPr lang="ru-RU" sz="2000" b="1" dirty="0">
                <a:solidFill>
                  <a:srgbClr val="C00000"/>
                </a:solidFill>
              </a:rPr>
              <a:t>РЦ с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непрерывным, импульсным и кодовым питанием</a:t>
            </a:r>
            <a:r>
              <a:rPr lang="ru-RU" sz="2000" dirty="0"/>
              <a:t>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3467" y="1583140"/>
            <a:ext cx="3336879" cy="224676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 </a:t>
            </a:r>
            <a:r>
              <a:rPr lang="ru-RU" sz="2000" b="1" dirty="0">
                <a:solidFill>
                  <a:srgbClr val="7030A0"/>
                </a:solidFill>
              </a:rPr>
              <a:t>РЦ с непрерывным питанием </a:t>
            </a:r>
            <a:r>
              <a:rPr lang="ru-RU" sz="2000" dirty="0"/>
              <a:t>при свободной рельсовой цепи сигнальный ток непрерывно поступает в рельсовую линию и путевое реле находится в возбужденном состоянии.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23330" y="1583139"/>
            <a:ext cx="3336878" cy="224676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 </a:t>
            </a:r>
            <a:r>
              <a:rPr lang="ru-RU" sz="2000" b="1" dirty="0">
                <a:solidFill>
                  <a:srgbClr val="0070C0"/>
                </a:solidFill>
              </a:rPr>
              <a:t>РЦ с импульсным питанием </a:t>
            </a:r>
            <a:r>
              <a:rPr lang="ru-RU" sz="2000" dirty="0"/>
              <a:t>при свободной РЦ сигнальный ток поступает в рельсы периодически равномерными импульсами и путевое реле работает в импульсном режиме.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73155" y="4032350"/>
            <a:ext cx="5343097" cy="193899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В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РЦ с кодовым питанием </a:t>
            </a:r>
            <a:r>
              <a:rPr lang="ru-RU" sz="2000" dirty="0"/>
              <a:t>при свободной рельсовой цепи сигнальный ток поступает в рельсы в виде кодового сигнала, содержащего один, два или три импульса различной продолжительности, и путевое реле работает в кодовом режиме в такт принимаемым кодам.</a:t>
            </a:r>
          </a:p>
        </p:txBody>
      </p:sp>
    </p:spTree>
    <p:extLst>
      <p:ext uri="{BB962C8B-B14F-4D97-AF65-F5344CB8AC3E}">
        <p14:creationId xmlns:p14="http://schemas.microsoft.com/office/powerpoint/2010/main" val="3762021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18865"/>
            <a:ext cx="9130553" cy="33415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По </a:t>
            </a:r>
            <a:r>
              <a:rPr lang="ru-RU" sz="2000" b="1" dirty="0">
                <a:solidFill>
                  <a:srgbClr val="002060"/>
                </a:solidFill>
              </a:rPr>
              <a:t>способу пропускания обратного тягового тока в обход изолирующих стыков </a:t>
            </a:r>
            <a:r>
              <a:rPr lang="ru-RU" sz="2000" dirty="0"/>
              <a:t>различают </a:t>
            </a:r>
            <a:r>
              <a:rPr lang="ru-RU" sz="2000" b="1" dirty="0">
                <a:solidFill>
                  <a:srgbClr val="C00000"/>
                </a:solidFill>
              </a:rPr>
              <a:t>двухниточные и однониточные РЦ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u="sng" dirty="0" smtClean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В двухниточных РЦ </a:t>
            </a:r>
            <a:r>
              <a:rPr lang="ru-RU" sz="2000" dirty="0"/>
              <a:t>обратный тяговый ток протекает по обеим рельсовым нитям. Для этого по обе стороны изолирующего стыка между рельсовыми нитями включаются два дроссель-трансформатора </a:t>
            </a:r>
            <a:r>
              <a:rPr lang="ru-RU" sz="2000" b="1" dirty="0" smtClean="0"/>
              <a:t>ДТ</a:t>
            </a:r>
            <a:r>
              <a:rPr lang="ru-RU" sz="2000" dirty="0" smtClean="0"/>
              <a:t>. </a:t>
            </a:r>
            <a:r>
              <a:rPr lang="ru-RU" sz="2000" dirty="0"/>
              <a:t>Их средние точки соединяются между собой перемычкой, обеспечивая пропуск обратного тягового тока в обход изолирующих стыков. Такие двухниточные РЦ обеспечивают работу АЛС и </a:t>
            </a:r>
            <a:r>
              <a:rPr lang="ru-RU" sz="2000" u="sng" dirty="0"/>
              <a:t>меньше подвержены влиянию тягового тока</a:t>
            </a:r>
            <a:r>
              <a:rPr lang="ru-RU" sz="2000" dirty="0"/>
              <a:t>. Поэтому они </a:t>
            </a:r>
            <a:r>
              <a:rPr lang="ru-RU" sz="2000" b="1" dirty="0">
                <a:solidFill>
                  <a:srgbClr val="002060"/>
                </a:solidFill>
              </a:rPr>
              <a:t>применяются на кодируемых путях станций и перегонах.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0823" t="53646" r="5530" b="14588"/>
          <a:stretch/>
        </p:blipFill>
        <p:spPr>
          <a:xfrm>
            <a:off x="2630581" y="510988"/>
            <a:ext cx="6373906" cy="18153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3156" r="14658"/>
          <a:stretch/>
        </p:blipFill>
        <p:spPr>
          <a:xfrm>
            <a:off x="94129" y="753035"/>
            <a:ext cx="2536452" cy="1690840"/>
          </a:xfrm>
          <a:prstGeom prst="rect">
            <a:avLst/>
          </a:prstGeom>
          <a:ln>
            <a:noFill/>
          </a:ln>
        </p:spPr>
      </p:pic>
      <p:cxnSp>
        <p:nvCxnSpPr>
          <p:cNvPr id="9" name="Прямая со стрелкой 8"/>
          <p:cNvCxnSpPr/>
          <p:nvPr/>
        </p:nvCxnSpPr>
        <p:spPr>
          <a:xfrm>
            <a:off x="1132114" y="1366410"/>
            <a:ext cx="322217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8813" y="1267994"/>
            <a:ext cx="432854" cy="2316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8813" y="1383828"/>
            <a:ext cx="432854" cy="231668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>
            <a:off x="7850777" y="1392537"/>
            <a:ext cx="322217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850777" y="1482244"/>
            <a:ext cx="322217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148993" y="1511889"/>
            <a:ext cx="322217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1022720" y="1520598"/>
            <a:ext cx="4893" cy="26817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1619258" y="1104516"/>
            <a:ext cx="4893" cy="26817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014011" y="1078389"/>
            <a:ext cx="0" cy="27931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618718" y="1518173"/>
            <a:ext cx="0" cy="27931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87383" y="966651"/>
            <a:ext cx="452846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898469" y="966651"/>
            <a:ext cx="55734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87383" y="1968138"/>
            <a:ext cx="53122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Прямая со стрелкой 1024"/>
          <p:cNvCxnSpPr/>
          <p:nvPr/>
        </p:nvCxnSpPr>
        <p:spPr>
          <a:xfrm>
            <a:off x="1741714" y="2011680"/>
            <a:ext cx="566057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70020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001"/>
          <a:stretch/>
        </p:blipFill>
        <p:spPr>
          <a:xfrm>
            <a:off x="-4" y="179113"/>
            <a:ext cx="5173279" cy="224761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4" y="4800599"/>
            <a:ext cx="9075765" cy="20574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В однониточных РЦ </a:t>
            </a:r>
            <a:r>
              <a:rPr lang="ru-RU" sz="2000" dirty="0"/>
              <a:t>обратный тяговый ток пропускается по одной рельсовой нити </a:t>
            </a:r>
            <a:r>
              <a:rPr lang="ru-RU" sz="2000" dirty="0" smtClean="0"/>
              <a:t>пути. </a:t>
            </a:r>
            <a:r>
              <a:rPr lang="ru-RU" sz="2000" dirty="0"/>
              <a:t>Для пропускания обратного тягового тока </a:t>
            </a:r>
            <a:r>
              <a:rPr lang="ru-RU" sz="2000" i="1" dirty="0"/>
              <a:t>I</a:t>
            </a:r>
            <a:r>
              <a:rPr lang="ru-RU" sz="1600" dirty="0"/>
              <a:t>т</a:t>
            </a:r>
            <a:r>
              <a:rPr lang="ru-RU" sz="2000" dirty="0"/>
              <a:t> между нитями, относящимися к смежным РЦ, устанавливаются тяговые рельсовые соединители </a:t>
            </a:r>
            <a:r>
              <a:rPr lang="ru-RU" sz="2000" b="1" dirty="0"/>
              <a:t>К.</a:t>
            </a:r>
            <a:r>
              <a:rPr lang="ru-RU" sz="2000" dirty="0"/>
              <a:t> Однониточные РЦ наиболее </a:t>
            </a:r>
            <a:r>
              <a:rPr lang="ru-RU" sz="2000" u="sng" dirty="0"/>
              <a:t>подвержены влиянию тягового тока</a:t>
            </a:r>
            <a:r>
              <a:rPr lang="ru-RU" sz="2000" dirty="0"/>
              <a:t>, что снижает надежность их работы. </a:t>
            </a:r>
            <a:r>
              <a:rPr lang="ru-RU" sz="2000" b="1" dirty="0">
                <a:solidFill>
                  <a:srgbClr val="002060"/>
                </a:solidFill>
              </a:rPr>
              <a:t>Такие РЦ </a:t>
            </a:r>
            <a:r>
              <a:rPr lang="ru-RU" sz="2000" b="1" dirty="0"/>
              <a:t>применяют </a:t>
            </a:r>
            <a:r>
              <a:rPr lang="ru-RU" sz="2000" b="1" dirty="0">
                <a:solidFill>
                  <a:srgbClr val="002060"/>
                </a:solidFill>
              </a:rPr>
              <a:t>на станциях на неответственных путях и стрелочных участках при длине рельсовой цепи до 500 м.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2051"/>
          <a:stretch/>
        </p:blipFill>
        <p:spPr>
          <a:xfrm>
            <a:off x="837234" y="2581510"/>
            <a:ext cx="7620660" cy="206431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128958" y="3244334"/>
            <a:ext cx="3289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К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90077" y="3281870"/>
            <a:ext cx="314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К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384288" y="3271630"/>
            <a:ext cx="4107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9563" t="26068" r="13284" b="16617"/>
          <a:stretch/>
        </p:blipFill>
        <p:spPr>
          <a:xfrm>
            <a:off x="5213445" y="336279"/>
            <a:ext cx="3903264" cy="275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8237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4067356"/>
            <a:ext cx="4289612" cy="17014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Разветвленные </a:t>
            </a:r>
            <a:r>
              <a:rPr lang="ru-RU" sz="2000" b="1" u="sng" dirty="0">
                <a:solidFill>
                  <a:srgbClr val="C00000"/>
                </a:solidFill>
              </a:rPr>
              <a:t>РЦ </a:t>
            </a:r>
            <a:r>
              <a:rPr lang="ru-RU" sz="2000" b="1" dirty="0"/>
              <a:t>устраивают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на </a:t>
            </a:r>
            <a:r>
              <a:rPr lang="ru-RU" sz="2000" b="1" dirty="0" smtClean="0">
                <a:solidFill>
                  <a:srgbClr val="002060"/>
                </a:solidFill>
              </a:rPr>
              <a:t>разветвленных участках </a:t>
            </a:r>
            <a:r>
              <a:rPr lang="ru-RU" sz="2000" b="1" dirty="0">
                <a:solidFill>
                  <a:srgbClr val="002060"/>
                </a:solidFill>
              </a:rPr>
              <a:t>пути, т.е. в стрелочных зонах станции.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9471" r="45359"/>
          <a:stretch/>
        </p:blipFill>
        <p:spPr>
          <a:xfrm>
            <a:off x="421044" y="3705999"/>
            <a:ext cx="4150956" cy="2606722"/>
          </a:xfrm>
          <a:prstGeom prst="round2Diag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b="22018"/>
          <a:stretch/>
        </p:blipFill>
        <p:spPr>
          <a:xfrm>
            <a:off x="1201003" y="1032401"/>
            <a:ext cx="6474513" cy="139774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64256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По месту применения РЦ </a:t>
            </a:r>
            <a:r>
              <a:rPr lang="ru-RU" sz="2000" b="1" dirty="0"/>
              <a:t>подразделяют на </a:t>
            </a:r>
            <a:r>
              <a:rPr lang="ru-RU" sz="2000" b="1" dirty="0">
                <a:solidFill>
                  <a:srgbClr val="C00000"/>
                </a:solidFill>
              </a:rPr>
              <a:t>неразветвленные и разветвленные. 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295" y="2690336"/>
            <a:ext cx="89956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>
                <a:solidFill>
                  <a:srgbClr val="C00000"/>
                </a:solidFill>
              </a:rPr>
              <a:t>Неразветвленные РЦ </a:t>
            </a:r>
            <a:r>
              <a:rPr lang="ru-RU" sz="2000" b="1" dirty="0">
                <a:solidFill>
                  <a:srgbClr val="002060"/>
                </a:solidFill>
              </a:rPr>
              <a:t>не имеют ответвлений </a:t>
            </a:r>
            <a:r>
              <a:rPr lang="ru-RU" sz="2000" b="1" dirty="0"/>
              <a:t>и такими РЦ оборудуют </a:t>
            </a:r>
            <a:r>
              <a:rPr lang="ru-RU" sz="2000" b="1" dirty="0">
                <a:solidFill>
                  <a:srgbClr val="002060"/>
                </a:solidFill>
              </a:rPr>
              <a:t>неразветвленные участки: приемо-отправочные пути, бесстрелочные участки в горловинах станций и блоки-участки на перегонах.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4684" y="3665055"/>
            <a:ext cx="1026319" cy="797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5377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00599"/>
            <a:ext cx="9089408" cy="20574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Основные режимы работы рельсовых </a:t>
            </a:r>
            <a:r>
              <a:rPr lang="ru-RU" sz="2000" b="1" u="sng" dirty="0" smtClean="0">
                <a:solidFill>
                  <a:srgbClr val="C00000"/>
                </a:solidFill>
              </a:rPr>
              <a:t>цепей: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FF0000"/>
                </a:solidFill>
              </a:rPr>
              <a:t>Нормальный (регулировочный) режим </a:t>
            </a:r>
            <a:r>
              <a:rPr lang="ru-RU" sz="2000" b="1" dirty="0"/>
              <a:t>соответствует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свободному от подвижного состава состоянию РЦ. </a:t>
            </a:r>
            <a:r>
              <a:rPr lang="ru-RU" sz="2000" b="1" dirty="0"/>
              <a:t>В этом режиме </a:t>
            </a:r>
            <a:r>
              <a:rPr lang="ru-RU" sz="2000" dirty="0"/>
              <a:t>через путевое реле </a:t>
            </a:r>
            <a:r>
              <a:rPr lang="ru-RU" sz="2000" dirty="0" smtClean="0"/>
              <a:t>П,  </a:t>
            </a:r>
            <a:r>
              <a:rPr lang="ru-RU" sz="2000" dirty="0"/>
              <a:t>протекает ток, при котором якорь реле надежно удерживается в притянутом положении или надежно притягивается (при импульсном питании) при самых неблагоприятных для данного режима условиях </a:t>
            </a:r>
            <a:r>
              <a:rPr lang="ru-RU" sz="2000" dirty="0" smtClean="0"/>
              <a:t>работы.</a:t>
            </a: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188"/>
          <a:stretch/>
        </p:blipFill>
        <p:spPr>
          <a:xfrm>
            <a:off x="42672" y="510988"/>
            <a:ext cx="8208131" cy="38296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3278" t="64109" r="13641" b="4824"/>
          <a:stretch/>
        </p:blipFill>
        <p:spPr>
          <a:xfrm>
            <a:off x="7704361" y="3115514"/>
            <a:ext cx="1385047" cy="122508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50803" y="3034832"/>
            <a:ext cx="146081" cy="6125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704361" y="3202429"/>
            <a:ext cx="336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О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778820" y="405194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Ф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780755" y="3176024"/>
            <a:ext cx="29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704361" y="3176024"/>
            <a:ext cx="1385047" cy="1245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0605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4" y="4394579"/>
            <a:ext cx="9022977" cy="24634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Основные режимы работы рельсовых цепей: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FF0000"/>
                </a:solidFill>
              </a:rPr>
              <a:t>Шунтовой режим </a:t>
            </a:r>
            <a:r>
              <a:rPr lang="ru-RU" sz="2000" b="1" dirty="0"/>
              <a:t>соответствует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занятому подвижным составом состоянию РЦ. </a:t>
            </a:r>
            <a:r>
              <a:rPr lang="ru-RU" sz="2000" b="1" dirty="0"/>
              <a:t>В этом режиме </a:t>
            </a:r>
            <a:r>
              <a:rPr lang="ru-RU" sz="2000" dirty="0"/>
              <a:t>при занятии рельсовой цепи подвижным составом </a:t>
            </a:r>
            <a:r>
              <a:rPr lang="ru-RU" sz="2000" dirty="0" smtClean="0"/>
              <a:t>происходит </a:t>
            </a:r>
            <a:r>
              <a:rPr lang="ru-RU" sz="2000" dirty="0"/>
              <a:t>электрическое соединение (шунтирование) рельсовых нитей колесными </a:t>
            </a:r>
            <a:r>
              <a:rPr lang="ru-RU" sz="2000" dirty="0" smtClean="0"/>
              <a:t>парами, </a:t>
            </a:r>
            <a:r>
              <a:rPr lang="ru-RU" sz="2000" dirty="0"/>
              <a:t>имеющими незначительное сопротивление по сравнению с сопротивлением обмотки путевого реле. При этом напряжение на реле П должно снижаться до значения напряжения отпускания и якорь должен быть надежно отпущен при самых неблагоприятных условиях шунтового режима.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854" r="3845"/>
          <a:stretch/>
        </p:blipFill>
        <p:spPr>
          <a:xfrm>
            <a:off x="40944" y="510989"/>
            <a:ext cx="7986950" cy="380897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4577" t="71276" r="22564" b="7314"/>
          <a:stretch/>
        </p:blipFill>
        <p:spPr>
          <a:xfrm>
            <a:off x="7490011" y="3251578"/>
            <a:ext cx="1573909" cy="86061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490012" y="3029605"/>
            <a:ext cx="336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О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162365" y="3251578"/>
            <a:ext cx="201705" cy="2819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643814" y="2960318"/>
            <a:ext cx="29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643814" y="391375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Ф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490010" y="2969190"/>
            <a:ext cx="1573910" cy="14253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4259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1" y="4422109"/>
            <a:ext cx="9103659" cy="22942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Основные режимы работы рельсовых цепей: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FF0000"/>
                </a:solidFill>
              </a:rPr>
              <a:t>Контрольный режим </a:t>
            </a:r>
            <a:r>
              <a:rPr lang="ru-RU" sz="2000" b="1" dirty="0" smtClean="0"/>
              <a:t>соответствует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свободному, но неисправному состоянию РЦ </a:t>
            </a:r>
            <a:r>
              <a:rPr lang="ru-RU" sz="2000" dirty="0"/>
              <a:t>(лопнувший рельс, изъятие рельса). </a:t>
            </a:r>
            <a:r>
              <a:rPr lang="ru-RU" sz="2000" b="1" dirty="0"/>
              <a:t>В этом случае </a:t>
            </a:r>
            <a:r>
              <a:rPr lang="ru-RU" sz="2000" dirty="0"/>
              <a:t>прекращается нормальное прохождение тока по рельсовой линии и путевое реле должно отпустить свой якорь при самых неблагоприятных условиях работы в контрольном режиме. При лопнувшем рельсе через путевое реле продолжает протекать ток Iф (фактический) по обходному пути через </a:t>
            </a:r>
            <a:r>
              <a:rPr lang="ru-RU" sz="2000" dirty="0" smtClean="0"/>
              <a:t>балласт.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7" y="242047"/>
            <a:ext cx="8252096" cy="34558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1470" t="26325" r="11324" b="19024"/>
          <a:stretch/>
        </p:blipFill>
        <p:spPr>
          <a:xfrm>
            <a:off x="3322073" y="1947023"/>
            <a:ext cx="2153007" cy="1764365"/>
          </a:xfrm>
          <a:prstGeom prst="rect">
            <a:avLst/>
          </a:prstGeom>
        </p:spPr>
      </p:pic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54577" t="71276" r="22564" b="7314"/>
          <a:stretch/>
        </p:blipFill>
        <p:spPr>
          <a:xfrm>
            <a:off x="7490011" y="3251578"/>
            <a:ext cx="1573909" cy="860613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 flipH="1">
            <a:off x="7774805" y="1739890"/>
            <a:ext cx="6911" cy="575688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774805" y="1575322"/>
            <a:ext cx="502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I</a:t>
            </a:r>
            <a:r>
              <a:rPr lang="ru-RU" sz="2000" b="1" dirty="0" smtClean="0">
                <a:solidFill>
                  <a:srgbClr val="7030A0"/>
                </a:solidFill>
              </a:rPr>
              <a:t>ф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2" name="Дуга 11"/>
          <p:cNvSpPr/>
          <p:nvPr/>
        </p:nvSpPr>
        <p:spPr>
          <a:xfrm rot="18861966">
            <a:off x="3025413" y="1038026"/>
            <a:ext cx="3060423" cy="3317701"/>
          </a:xfrm>
          <a:prstGeom prst="arc">
            <a:avLst/>
          </a:prstGeom>
          <a:ln w="3810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378824" y="1381357"/>
            <a:ext cx="176938" cy="150126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227420" y="550201"/>
            <a:ext cx="502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I</a:t>
            </a:r>
            <a:r>
              <a:rPr lang="ru-RU" sz="2000" b="1" i="1" dirty="0" smtClean="0">
                <a:solidFill>
                  <a:srgbClr val="7030A0"/>
                </a:solidFill>
              </a:rPr>
              <a:t>б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490012" y="3029605"/>
            <a:ext cx="336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О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8643814" y="2960318"/>
            <a:ext cx="298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Т</a:t>
            </a:r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8643814" y="391375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Ф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203599" y="3144984"/>
            <a:ext cx="150119" cy="410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490011" y="2960318"/>
            <a:ext cx="1573909" cy="13227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178122" y="1867709"/>
            <a:ext cx="705372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1976718" y="443013"/>
            <a:ext cx="672353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2667985" y="45264"/>
            <a:ext cx="502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I</a:t>
            </a:r>
            <a:r>
              <a:rPr lang="ru-RU" sz="2000" b="1" dirty="0" smtClean="0">
                <a:solidFill>
                  <a:srgbClr val="7030A0"/>
                </a:solidFill>
              </a:rPr>
              <a:t>ф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882955" y="1530834"/>
            <a:ext cx="502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</a:rPr>
              <a:t>I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7996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00599"/>
            <a:ext cx="9144000" cy="205740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</a:rPr>
              <a:t>Надежность работы рельсовых цепей. </a:t>
            </a:r>
            <a:r>
              <a:rPr lang="ru-RU" sz="2000" dirty="0"/>
              <a:t>Бесперебойная работа систем регулирования движения в значительной степени зависит от надежного действия электрических РЦ.</a:t>
            </a:r>
          </a:p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Отказы в работе РЦ </a:t>
            </a:r>
            <a:r>
              <a:rPr lang="ru-RU" sz="2000" dirty="0"/>
              <a:t>вносят значительные сбои в движение поездов, усложняют работу работникам службы движения, способствуют возникновению аварийных ситуаций. </a:t>
            </a:r>
            <a:r>
              <a:rPr lang="ru-RU" sz="2000" b="1" dirty="0"/>
              <a:t>Наиболее распространенными отказами </a:t>
            </a:r>
            <a:r>
              <a:rPr lang="ru-RU" sz="2000" dirty="0"/>
              <a:t>в работе РЦ являются повреждения типов </a:t>
            </a:r>
            <a:r>
              <a:rPr lang="ru-RU" sz="2000" b="1" dirty="0">
                <a:solidFill>
                  <a:srgbClr val="C00000"/>
                </a:solidFill>
              </a:rPr>
              <a:t>«ложная занятость» </a:t>
            </a:r>
            <a:r>
              <a:rPr lang="ru-RU" sz="2000" dirty="0"/>
              <a:t>и </a:t>
            </a:r>
            <a:r>
              <a:rPr lang="ru-RU" sz="2000" b="1" dirty="0">
                <a:solidFill>
                  <a:srgbClr val="C00000"/>
                </a:solidFill>
              </a:rPr>
              <a:t>«ложная свободность».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0758"/>
          <a:stretch/>
        </p:blipFill>
        <p:spPr>
          <a:xfrm>
            <a:off x="564776" y="386827"/>
            <a:ext cx="8162364" cy="419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6908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51446"/>
          <a:stretch/>
        </p:blipFill>
        <p:spPr>
          <a:xfrm>
            <a:off x="0" y="255494"/>
            <a:ext cx="9120848" cy="334831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" y="4084230"/>
            <a:ext cx="9090212" cy="255494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   «</a:t>
            </a:r>
            <a:r>
              <a:rPr lang="ru-RU" sz="2000" b="1" u="sng" dirty="0">
                <a:solidFill>
                  <a:srgbClr val="C00000"/>
                </a:solidFill>
              </a:rPr>
              <a:t>Ложная занятость» </a:t>
            </a:r>
            <a:r>
              <a:rPr lang="ru-RU" sz="2000" b="1" dirty="0"/>
              <a:t>появляется, когда </a:t>
            </a:r>
            <a:r>
              <a:rPr lang="ru-RU" sz="2000" b="1" dirty="0">
                <a:solidFill>
                  <a:srgbClr val="002060"/>
                </a:solidFill>
              </a:rPr>
              <a:t>при отсутствии на </a:t>
            </a:r>
            <a:r>
              <a:rPr lang="ru-RU" sz="2000" b="1" dirty="0" smtClean="0">
                <a:solidFill>
                  <a:srgbClr val="002060"/>
                </a:solidFill>
              </a:rPr>
              <a:t>РЦ подвижного </a:t>
            </a:r>
            <a:r>
              <a:rPr lang="ru-RU" sz="2000" b="1" dirty="0">
                <a:solidFill>
                  <a:srgbClr val="002060"/>
                </a:solidFill>
              </a:rPr>
              <a:t>состава путевое реле не притягивает свой якорь. </a:t>
            </a:r>
            <a:r>
              <a:rPr lang="ru-RU" sz="2000" dirty="0"/>
              <a:t>В этом случае стрелки не переводятся, светофоры по маршрутам не открываются, на перегонах закрывается </a:t>
            </a:r>
            <a:r>
              <a:rPr lang="ru-RU" sz="2000" dirty="0" smtClean="0"/>
              <a:t>АБ, </a:t>
            </a:r>
            <a:r>
              <a:rPr lang="ru-RU" sz="2000" dirty="0"/>
              <a:t>т.е. происходят сбои в движении поездов, влияющие на пропускную способность железнодорожных линий. </a:t>
            </a:r>
            <a:r>
              <a:rPr lang="ru-RU" sz="2000" b="1" i="1" dirty="0">
                <a:solidFill>
                  <a:srgbClr val="C00000"/>
                </a:solidFill>
              </a:rPr>
              <a:t>Одной из главных причин такого отказа в работе РЦ </a:t>
            </a:r>
            <a:r>
              <a:rPr lang="ru-RU" sz="2000" b="1" dirty="0"/>
              <a:t>является </a:t>
            </a:r>
            <a:r>
              <a:rPr lang="ru-RU" sz="2000" dirty="0"/>
              <a:t>ухудшение состояния верхнего строения пути, в результате чего нарушается нормальная работа изолирующих стыков, рельсовых стыковых соединителей, которые часто выходят из </a:t>
            </a:r>
            <a:r>
              <a:rPr lang="ru-RU" sz="2000" dirty="0" smtClean="0"/>
              <a:t>строя или замыкание </a:t>
            </a:r>
            <a:r>
              <a:rPr lang="ru-RU" sz="2000" dirty="0"/>
              <a:t>рельсов металлическим предметом. </a:t>
            </a: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5580" y="3096774"/>
            <a:ext cx="2904565" cy="7821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92487" y="2886323"/>
            <a:ext cx="106407" cy="1000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631408" y="1917325"/>
            <a:ext cx="1610436" cy="69903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406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282" y="134471"/>
            <a:ext cx="7073153" cy="275664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2891118"/>
            <a:ext cx="8789160" cy="396688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Курс </a:t>
            </a:r>
            <a:r>
              <a:rPr lang="ru-RU" sz="2000" b="1" dirty="0">
                <a:solidFill>
                  <a:srgbClr val="002060"/>
                </a:solidFill>
              </a:rPr>
              <a:t>лекций Глава </a:t>
            </a:r>
            <a:r>
              <a:rPr lang="ru-RU" sz="2000" b="1" dirty="0" smtClean="0">
                <a:solidFill>
                  <a:srgbClr val="002060"/>
                </a:solidFill>
              </a:rPr>
              <a:t>6. </a:t>
            </a:r>
            <a:r>
              <a:rPr lang="ru-RU" sz="2000" b="1" dirty="0">
                <a:solidFill>
                  <a:srgbClr val="002060"/>
                </a:solidFill>
              </a:rPr>
              <a:t>стр. </a:t>
            </a:r>
            <a:r>
              <a:rPr lang="ru-RU" sz="2000" b="1" dirty="0" smtClean="0">
                <a:solidFill>
                  <a:srgbClr val="002060"/>
                </a:solidFill>
              </a:rPr>
              <a:t>27-39</a:t>
            </a: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Назначение </a:t>
            </a:r>
            <a:r>
              <a:rPr lang="ru-RU" sz="2000" b="1" dirty="0"/>
              <a:t>электрических рельсовых цепей; устройство и принцип действия.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/>
              <a:t>Классификация рельсовых цепей. Элементы рельсовой цепи и их назначение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Режимы работы рельсовых цепей и определение понятий: «ложная занятость» и «ложная свободность», мероприятия по повышению надежности их работы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Схемы рельсовых цепей на перегонах; аппаратура, принцип работы рельсовых цепей постоянного, переменного тока и тональной частоты (ТРЦ) для участков с различным видом тяги поездов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Станционные </a:t>
            </a:r>
            <a:r>
              <a:rPr lang="ru-RU" sz="2000" b="1" dirty="0"/>
              <a:t>рельсовые цепи; особенности устройства и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6" y="4230806"/>
            <a:ext cx="9062113" cy="262719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</a:t>
            </a:r>
            <a:r>
              <a:rPr lang="ru-RU" sz="2000" b="1" u="sng" dirty="0" smtClean="0">
                <a:solidFill>
                  <a:srgbClr val="C00000"/>
                </a:solidFill>
              </a:rPr>
              <a:t>«</a:t>
            </a:r>
            <a:r>
              <a:rPr lang="ru-RU" sz="2000" b="1" u="sng" dirty="0">
                <a:solidFill>
                  <a:srgbClr val="C00000"/>
                </a:solidFill>
              </a:rPr>
              <a:t>Ложная свободность» </a:t>
            </a:r>
            <a:r>
              <a:rPr lang="ru-RU" sz="2000" b="1" dirty="0"/>
              <a:t>появляется, когда </a:t>
            </a:r>
            <a:r>
              <a:rPr lang="ru-RU" sz="2000" b="1" dirty="0">
                <a:solidFill>
                  <a:srgbClr val="002060"/>
                </a:solidFill>
              </a:rPr>
              <a:t>при занятой подвижным составом РЦ путевое реле не отпускает свой якорь. </a:t>
            </a:r>
            <a:r>
              <a:rPr lang="ru-RU" sz="2000" dirty="0"/>
              <a:t>В этом случае резко нарушается безопасность движения поездов, что приводит к возникновению аварийных ситуаций, приводящих к крушению поездов, к появлению возможности перевода стрелки под составом, открытию светофора на занятый путь или блок-участок. </a:t>
            </a:r>
            <a:r>
              <a:rPr lang="ru-RU" sz="2000" b="1" i="1" dirty="0">
                <a:solidFill>
                  <a:srgbClr val="C00000"/>
                </a:solidFill>
              </a:rPr>
              <a:t>Причинами такого отказа РЦ являются</a:t>
            </a:r>
            <a:r>
              <a:rPr lang="ru-RU" sz="2000" dirty="0">
                <a:solidFill>
                  <a:srgbClr val="C00000"/>
                </a:solidFill>
              </a:rPr>
              <a:t>:</a:t>
            </a:r>
            <a:r>
              <a:rPr lang="ru-RU" sz="2000" dirty="0"/>
              <a:t> не обеспечение шунтовой чувствительности РЦ и срабатывание путевого реле от другого постороннего источника питания (источника питания смежной РЦ при замыкании изолирующих стыков и нарушении чередования полярностей, помехи тягового тока на участках с электротягой, вагонного освещения и др.).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" b="52792"/>
          <a:stretch/>
        </p:blipFill>
        <p:spPr>
          <a:xfrm>
            <a:off x="436728" y="368489"/>
            <a:ext cx="8393373" cy="3753135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2975212" y="2511188"/>
            <a:ext cx="941695" cy="47767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540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833" y="1827996"/>
            <a:ext cx="9022977" cy="541214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Для </a:t>
            </a:r>
            <a:r>
              <a:rPr lang="ru-RU" sz="2000" b="1" dirty="0">
                <a:solidFill>
                  <a:srgbClr val="C00000"/>
                </a:solidFill>
              </a:rPr>
              <a:t>повышения надежности работы </a:t>
            </a:r>
            <a:r>
              <a:rPr lang="ru-RU" sz="2000" b="1" dirty="0" smtClean="0">
                <a:solidFill>
                  <a:srgbClr val="C00000"/>
                </a:solidFill>
              </a:rPr>
              <a:t>РЦ:</a:t>
            </a:r>
          </a:p>
          <a:p>
            <a:pPr marL="53975" indent="-53975" algn="just"/>
            <a:r>
              <a:rPr lang="ru-RU" sz="2000" dirty="0" smtClean="0"/>
              <a:t> устанавливают </a:t>
            </a:r>
            <a:r>
              <a:rPr lang="ru-RU" sz="2000" dirty="0"/>
              <a:t>дополнительные реле на ответвлениях разветвленных РЦ; сокращают предельную длину РЦ, что позволяет улучшить их работоспособность при пониженном сопротивлении балласта, или используют тональные РЦ</a:t>
            </a:r>
            <a:r>
              <a:rPr lang="ru-RU" sz="2000" dirty="0" smtClean="0"/>
              <a:t>;</a:t>
            </a:r>
          </a:p>
          <a:p>
            <a:pPr marL="0" indent="0" algn="just"/>
            <a:r>
              <a:rPr lang="ru-RU" sz="2000" dirty="0" smtClean="0"/>
              <a:t> </a:t>
            </a:r>
            <a:r>
              <a:rPr lang="ru-RU" sz="2000" dirty="0"/>
              <a:t>применяют водоструйные путевые машины для полного удаления солей и других загрязнителей с элементов верхнего строения пути; </a:t>
            </a:r>
            <a:endParaRPr lang="ru-RU" sz="2000" dirty="0" smtClean="0"/>
          </a:p>
          <a:p>
            <a:pPr marL="0" indent="0" algn="just"/>
            <a:r>
              <a:rPr lang="ru-RU" sz="2000" dirty="0" smtClean="0"/>
              <a:t> используют </a:t>
            </a:r>
            <a:r>
              <a:rPr lang="ru-RU" sz="2000" dirty="0"/>
              <a:t>клееболтовые изолирующие стыки, которые работают дольше и надежнее, а также изолирующие стыки из стеклопластика; внедряют более надежные конструкции стыкового соединителя (</a:t>
            </a:r>
            <a:r>
              <a:rPr lang="ru-RU" sz="2000" dirty="0" smtClean="0"/>
              <a:t>токопроводящего </a:t>
            </a:r>
            <a:r>
              <a:rPr lang="ru-RU" sz="2000" dirty="0"/>
              <a:t>стыка) — пружинные соединители, втулочные алюминиевые соединители и др., дублируют рельсовые соединители на станциях.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</a:t>
            </a:r>
            <a:r>
              <a:rPr lang="ru-RU" sz="2000" b="1" dirty="0" smtClean="0"/>
              <a:t>Для </a:t>
            </a:r>
            <a:r>
              <a:rPr lang="ru-RU" sz="2000" b="1" dirty="0"/>
              <a:t>повышения безопасности движения поездов и надежности действия РЦ </a:t>
            </a:r>
            <a:r>
              <a:rPr lang="ru-RU" sz="2000" b="1" dirty="0">
                <a:solidFill>
                  <a:srgbClr val="002060"/>
                </a:solidFill>
              </a:rPr>
              <a:t>устраивается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чередование полярности постоянного тока или чередование фаз переменного тока в смежных РЦ. </a:t>
            </a:r>
            <a:r>
              <a:rPr lang="ru-RU" sz="2000" dirty="0"/>
              <a:t>Это делается для того, чтобы в случае повреждения изоляции (электрическое замыкание или пробой изолирующих стыков) путевое реле одной РЦ не смогло получить питание из смежной РЦ и дать ложный контроль свободности и исправности собственной РЦ.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668990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2062" r="31402" b="20123"/>
          <a:stretch/>
        </p:blipFill>
        <p:spPr>
          <a:xfrm>
            <a:off x="4947316" y="9432"/>
            <a:ext cx="4127753" cy="22382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1540" y="815549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</a:rPr>
              <a:t>Мероприятия по повышению надежности работы рельсовых </a:t>
            </a:r>
            <a:r>
              <a:rPr lang="ru-RU" sz="2000" b="1" u="sng" dirty="0" smtClean="0">
                <a:solidFill>
                  <a:srgbClr val="002060"/>
                </a:solidFill>
              </a:rPr>
              <a:t>цепей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8608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561" y="698870"/>
            <a:ext cx="5349922" cy="387313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71061"/>
            <a:ext cx="9144000" cy="255753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Основным типом РЦ</a:t>
            </a:r>
            <a:r>
              <a:rPr lang="ru-RU" sz="2000" dirty="0" smtClean="0"/>
              <a:t>, применяемой на перегонах </a:t>
            </a:r>
            <a:r>
              <a:rPr lang="ru-RU" sz="2000" b="1" dirty="0" smtClean="0">
                <a:solidFill>
                  <a:srgbClr val="C00000"/>
                </a:solidFill>
              </a:rPr>
              <a:t>с автономной тягой</a:t>
            </a:r>
            <a:r>
              <a:rPr lang="ru-RU" sz="2000" dirty="0" smtClean="0"/>
              <a:t>, является </a:t>
            </a:r>
            <a:r>
              <a:rPr lang="ru-RU" sz="2000" b="1" dirty="0" smtClean="0">
                <a:solidFill>
                  <a:srgbClr val="C00000"/>
                </a:solidFill>
              </a:rPr>
              <a:t>РЦ </a:t>
            </a:r>
            <a:r>
              <a:rPr lang="ru-RU" sz="2000" b="1" u="sng" dirty="0" smtClean="0">
                <a:solidFill>
                  <a:srgbClr val="C00000"/>
                </a:solidFill>
              </a:rPr>
              <a:t>постоянного тока </a:t>
            </a:r>
            <a:r>
              <a:rPr lang="ru-RU" sz="2000" b="1" dirty="0" smtClean="0">
                <a:solidFill>
                  <a:srgbClr val="C00000"/>
                </a:solidFill>
              </a:rPr>
              <a:t>с импульсным питанием</a:t>
            </a:r>
            <a:r>
              <a:rPr lang="ru-RU" sz="2000" dirty="0" smtClean="0">
                <a:solidFill>
                  <a:srgbClr val="C00000"/>
                </a:solidFill>
              </a:rPr>
              <a:t>. </a:t>
            </a:r>
            <a:r>
              <a:rPr lang="ru-RU" sz="2000" dirty="0" smtClean="0"/>
              <a:t>Импульсные </a:t>
            </a:r>
            <a:r>
              <a:rPr lang="ru-RU" sz="2000" dirty="0"/>
              <a:t>РЦ просты по устройству, потребляют малую мощность и обеспечивают возможность их резервирования от аккумуляторов, что особенно важно для участков с ненадежным электроснабжением. РЦ постоянного тока с импульсным питанием </a:t>
            </a:r>
            <a:r>
              <a:rPr lang="ru-RU" sz="2000" dirty="0" smtClean="0"/>
              <a:t>применяется </a:t>
            </a:r>
            <a:r>
              <a:rPr lang="ru-RU" sz="2000" dirty="0"/>
              <a:t>на перегонах, оборудованных </a:t>
            </a:r>
            <a:r>
              <a:rPr lang="ru-RU" sz="2000" dirty="0" smtClean="0"/>
              <a:t>АБ. </a:t>
            </a:r>
            <a:r>
              <a:rPr lang="ru-RU" sz="2000" dirty="0"/>
              <a:t>Такая РЦ </a:t>
            </a:r>
            <a:r>
              <a:rPr lang="ru-RU" sz="2000" b="1" dirty="0">
                <a:solidFill>
                  <a:srgbClr val="002060"/>
                </a:solidFill>
              </a:rPr>
              <a:t>на питающем конце </a:t>
            </a:r>
            <a:r>
              <a:rPr lang="ru-RU" sz="2000" dirty="0"/>
              <a:t>имеет аккумулятор, выпрямитель </a:t>
            </a:r>
            <a:r>
              <a:rPr lang="ru-RU" sz="2000" b="1" dirty="0"/>
              <a:t>ВАК</a:t>
            </a:r>
            <a:r>
              <a:rPr lang="ru-RU" sz="2000" dirty="0"/>
              <a:t>, маятниковый трансмиттер типа </a:t>
            </a:r>
            <a:r>
              <a:rPr lang="ru-RU" sz="2000" b="1" dirty="0"/>
              <a:t>МТ-1 </a:t>
            </a:r>
            <a:r>
              <a:rPr lang="ru-RU" sz="2000" dirty="0"/>
              <a:t>и ограничивающий резистор </a:t>
            </a:r>
            <a:r>
              <a:rPr lang="ru-RU" sz="2000" b="1" dirty="0"/>
              <a:t>R0</a:t>
            </a:r>
            <a:r>
              <a:rPr lang="ru-RU" sz="2000" dirty="0"/>
              <a:t>, а </a:t>
            </a:r>
            <a:r>
              <a:rPr lang="ru-RU" sz="2000" b="1" dirty="0">
                <a:solidFill>
                  <a:srgbClr val="002060"/>
                </a:solidFill>
              </a:rPr>
              <a:t>на релейном конце </a:t>
            </a:r>
            <a:r>
              <a:rPr lang="ru-RU" sz="2000" dirty="0"/>
              <a:t>— импульсное путевое реле </a:t>
            </a:r>
            <a:r>
              <a:rPr lang="ru-RU" sz="2000" b="1" dirty="0"/>
              <a:t>И</a:t>
            </a:r>
            <a:r>
              <a:rPr lang="ru-RU" sz="2000" dirty="0"/>
              <a:t> типа ИМШ1-0,3. </a:t>
            </a:r>
            <a:r>
              <a:rPr lang="ru-RU" sz="2000" b="1" dirty="0">
                <a:solidFill>
                  <a:srgbClr val="7030A0"/>
                </a:solidFill>
              </a:rPr>
              <a:t>Питание РЦ осуществляется постоянным током.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28199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8739" y="440416"/>
            <a:ext cx="82159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Неразветвленные рельсовые цепи на участках с автономной </a:t>
            </a:r>
            <a:r>
              <a:rPr lang="ru-RU" sz="2000" b="1" u="sng" dirty="0" smtClean="0">
                <a:solidFill>
                  <a:srgbClr val="7030A0"/>
                </a:solidFill>
              </a:rPr>
              <a:t>тягой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173506" y="1976718"/>
            <a:ext cx="32047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133165" y="4007224"/>
            <a:ext cx="53788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338482" y="1680882"/>
            <a:ext cx="26894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222376" y="2178424"/>
            <a:ext cx="44375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4249271" y="1014961"/>
            <a:ext cx="1358153" cy="29583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0313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561" y="698870"/>
            <a:ext cx="5349922" cy="377219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24082"/>
            <a:ext cx="9144000" cy="251460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Рельсовая </a:t>
            </a:r>
            <a:r>
              <a:rPr lang="ru-RU" sz="2000" b="1" dirty="0">
                <a:solidFill>
                  <a:srgbClr val="002060"/>
                </a:solidFill>
              </a:rPr>
              <a:t>цепь постоянного тока с импульсным питанием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dirty="0"/>
              <a:t>обладает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высокой шунтовой чувствительностью</a:t>
            </a:r>
            <a:r>
              <a:rPr lang="ru-RU" sz="2000" dirty="0"/>
              <a:t> и ее надежная работа обеспечивается при длине </a:t>
            </a:r>
            <a:r>
              <a:rPr lang="ru-RU" sz="2000" b="1" dirty="0">
                <a:solidFill>
                  <a:srgbClr val="C00000"/>
                </a:solidFill>
              </a:rPr>
              <a:t>до 2600 м </a:t>
            </a:r>
            <a:r>
              <a:rPr lang="ru-RU" sz="2000" dirty="0"/>
              <a:t>при сопротивлении балласта не ниже 1 Ом по сравнению с непрерывным питанием. Кроме этого, </a:t>
            </a:r>
            <a:r>
              <a:rPr lang="ru-RU" sz="2000" b="1" dirty="0"/>
              <a:t>импульсное питание повышает чувствительность путевого реле И к излому рельса. </a:t>
            </a:r>
            <a:r>
              <a:rPr lang="ru-RU" sz="2000" dirty="0"/>
              <a:t>Рельсовые цепи с импульсным питанием имеют более надежную защиту путевого реле И от ложного срабатывания при замыкании изолирующих стыков смежных РЦ, так как импульсное реле имеет регулировку якоря с преобладанием влево или вправо и работает от импульсов, поступающих только из собственной РЦ.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28199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8739" y="440416"/>
            <a:ext cx="82159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Неразветвленные рельсовые цепи на участках с автономной </a:t>
            </a:r>
            <a:r>
              <a:rPr lang="ru-RU" sz="2000" b="1" u="sng" dirty="0" smtClean="0">
                <a:solidFill>
                  <a:srgbClr val="7030A0"/>
                </a:solidFill>
              </a:rPr>
              <a:t>тягой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49271" y="1014961"/>
            <a:ext cx="1358153" cy="29583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2922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5035837"/>
            <a:ext cx="9117106" cy="13246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/>
              <a:t>На </a:t>
            </a:r>
            <a:r>
              <a:rPr lang="ru-RU" sz="2000" b="1" dirty="0"/>
              <a:t>станциях </a:t>
            </a:r>
            <a:r>
              <a:rPr lang="ru-RU" sz="2000" b="1" u="sng" dirty="0">
                <a:solidFill>
                  <a:srgbClr val="C00000"/>
                </a:solidFill>
              </a:rPr>
              <a:t>при автономной тяге </a:t>
            </a:r>
            <a:r>
              <a:rPr lang="ru-RU" sz="2000" b="1" dirty="0"/>
              <a:t>применяются </a:t>
            </a:r>
            <a:r>
              <a:rPr lang="ru-RU" sz="2000" b="1" dirty="0">
                <a:solidFill>
                  <a:srgbClr val="C00000"/>
                </a:solidFill>
              </a:rPr>
              <a:t>РЦ с непрерывным питанием переменным током частоты 50 или 25 Гц. </a:t>
            </a:r>
            <a:r>
              <a:rPr lang="ru-RU" sz="2000" dirty="0"/>
              <a:t>Основным видом таких РЦ является </a:t>
            </a:r>
            <a:r>
              <a:rPr lang="ru-RU" sz="2000" b="1" dirty="0" err="1">
                <a:solidFill>
                  <a:srgbClr val="002060"/>
                </a:solidFill>
              </a:rPr>
              <a:t>фазочувствительная</a:t>
            </a:r>
            <a:r>
              <a:rPr lang="ru-RU" sz="2000" b="1" dirty="0">
                <a:solidFill>
                  <a:srgbClr val="002060"/>
                </a:solidFill>
              </a:rPr>
              <a:t> РЦ переменного тока с путевым реле типа ДСШ</a:t>
            </a:r>
            <a:r>
              <a:rPr lang="ru-RU" sz="2000" dirty="0"/>
              <a:t>, которая наиболее надежна в </a:t>
            </a:r>
            <a:r>
              <a:rPr lang="ru-RU" sz="2000" dirty="0" smtClean="0"/>
              <a:t>эксплуатации. </a:t>
            </a: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28199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8739" y="440416"/>
            <a:ext cx="82159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Неразветвленные рельсовые цепи на участках с автономной </a:t>
            </a:r>
            <a:r>
              <a:rPr lang="ru-RU" sz="2000" b="1" u="sng" dirty="0" smtClean="0">
                <a:solidFill>
                  <a:srgbClr val="7030A0"/>
                </a:solidFill>
              </a:rPr>
              <a:t>тягой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417" y="811292"/>
            <a:ext cx="5520664" cy="4253779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3363672" y="1267495"/>
            <a:ext cx="1358153" cy="29583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0182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99" y="746530"/>
            <a:ext cx="3638550" cy="280035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70450"/>
            <a:ext cx="9116704" cy="25713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Питание </a:t>
            </a:r>
            <a:r>
              <a:rPr lang="ru-RU" sz="2000" b="1" dirty="0">
                <a:solidFill>
                  <a:srgbClr val="002060"/>
                </a:solidFill>
              </a:rPr>
              <a:t>РЦ осуществляется </a:t>
            </a:r>
            <a:r>
              <a:rPr lang="ru-RU" sz="2000" dirty="0"/>
              <a:t>от трансформатора </a:t>
            </a:r>
            <a:r>
              <a:rPr lang="ru-RU" sz="2000" b="1" dirty="0"/>
              <a:t>ПТ</a:t>
            </a:r>
            <a:r>
              <a:rPr lang="ru-RU" sz="2000" dirty="0"/>
              <a:t>, который трансформирует переменный ток 220 В </a:t>
            </a:r>
            <a:r>
              <a:rPr lang="ru-RU" sz="2000" dirty="0" smtClean="0"/>
              <a:t>в меньший </a:t>
            </a:r>
            <a:r>
              <a:rPr lang="ru-RU" sz="2000" dirty="0"/>
              <a:t>по величине сигнальный переменный ток, который через резистор </a:t>
            </a:r>
            <a:r>
              <a:rPr lang="ru-RU" sz="2000" b="1" dirty="0"/>
              <a:t>R0</a:t>
            </a:r>
            <a:r>
              <a:rPr lang="ru-RU" sz="2000" dirty="0"/>
              <a:t> поступает в рельсы. На релейном конце такой РЦ устанавливают релейный трансформатор </a:t>
            </a:r>
            <a:r>
              <a:rPr lang="ru-RU" sz="2000" b="1" dirty="0"/>
              <a:t>РТ</a:t>
            </a:r>
            <a:r>
              <a:rPr lang="ru-RU" sz="2000" dirty="0"/>
              <a:t> и путевое реле </a:t>
            </a:r>
            <a:r>
              <a:rPr lang="ru-RU" sz="2000" b="1" dirty="0"/>
              <a:t>П</a:t>
            </a:r>
            <a:r>
              <a:rPr lang="ru-RU" sz="2000" dirty="0"/>
              <a:t> типа ДСШ. С помощью релейного трансформатора </a:t>
            </a:r>
            <a:r>
              <a:rPr lang="ru-RU" sz="2000" b="1" dirty="0"/>
              <a:t>РТ</a:t>
            </a:r>
            <a:r>
              <a:rPr lang="ru-RU" sz="2000" dirty="0"/>
              <a:t> напряжение из рельсовой линии повышается до напряжения срабатывания реле </a:t>
            </a:r>
            <a:r>
              <a:rPr lang="ru-RU" sz="2000" b="1" dirty="0"/>
              <a:t>П.</a:t>
            </a:r>
            <a:r>
              <a:rPr lang="ru-RU" sz="2000" dirty="0"/>
              <a:t> С помощью конденсатора </a:t>
            </a:r>
            <a:r>
              <a:rPr lang="ru-RU" sz="2000" b="1" dirty="0"/>
              <a:t>Ср</a:t>
            </a:r>
            <a:r>
              <a:rPr lang="ru-RU" sz="2000" dirty="0"/>
              <a:t> достигается сдвиг фазы напряжения на путевой обмотке по отношению к напряжению местной обмотки на угол примерно 90 °, необходимый для нормальной работы реле ДСШ.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28199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8739" y="440416"/>
            <a:ext cx="82159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Неразветвленные рельсовые цепи на участках с автономной </a:t>
            </a:r>
            <a:r>
              <a:rPr lang="ru-RU" sz="2000" b="1" u="sng" dirty="0" smtClean="0">
                <a:solidFill>
                  <a:srgbClr val="7030A0"/>
                </a:solidFill>
              </a:rPr>
              <a:t>тягой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775637" y="2349795"/>
            <a:ext cx="23391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314450" y="1676400"/>
            <a:ext cx="16192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484460" y="2349795"/>
            <a:ext cx="13504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85474" y="2819400"/>
            <a:ext cx="8157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551980" y="2819400"/>
            <a:ext cx="17780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/>
          <a:srcRect l="21194" t="22387" b="13354"/>
          <a:stretch/>
        </p:blipFill>
        <p:spPr>
          <a:xfrm>
            <a:off x="4077134" y="914400"/>
            <a:ext cx="5039570" cy="2442949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789085" y="998722"/>
            <a:ext cx="833092" cy="25490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4006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6" y="4785130"/>
            <a:ext cx="9116704" cy="20728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Если </a:t>
            </a:r>
            <a:r>
              <a:rPr lang="ru-RU" sz="2000" b="1" dirty="0">
                <a:solidFill>
                  <a:srgbClr val="C00000"/>
                </a:solidFill>
              </a:rPr>
              <a:t>РЦ свободна и исправна</a:t>
            </a:r>
            <a:r>
              <a:rPr lang="ru-RU" sz="2000" dirty="0"/>
              <a:t>, то путевое реле </a:t>
            </a:r>
            <a:r>
              <a:rPr lang="ru-RU" sz="2000" b="1" dirty="0"/>
              <a:t>П</a:t>
            </a:r>
            <a:r>
              <a:rPr lang="ru-RU" sz="2000" dirty="0"/>
              <a:t> непрерывно удерживает свой сектор в поднятом положении. </a:t>
            </a:r>
            <a:r>
              <a:rPr lang="ru-RU" sz="2000" b="1" dirty="0">
                <a:solidFill>
                  <a:srgbClr val="C00000"/>
                </a:solidFill>
              </a:rPr>
              <a:t>При вступлении поезда </a:t>
            </a:r>
            <a:r>
              <a:rPr lang="ru-RU" sz="2000" dirty="0"/>
              <a:t>на рельсовую цепь путевое реле </a:t>
            </a:r>
            <a:r>
              <a:rPr lang="ru-RU" sz="2000" b="1" dirty="0"/>
              <a:t>П</a:t>
            </a:r>
            <a:r>
              <a:rPr lang="ru-RU" sz="2000" dirty="0"/>
              <a:t> шунтируется малым сопротивлением скатов поезда и напряжение на обмотке путевого реле П снижается настолько, что сектор опускается вниз, чем и фиксируется занятость РЦ подвижным составом. </a:t>
            </a:r>
            <a:r>
              <a:rPr lang="ru-RU" sz="2000" b="1" dirty="0">
                <a:solidFill>
                  <a:srgbClr val="7030A0"/>
                </a:solidFill>
              </a:rPr>
              <a:t>Предельная длина</a:t>
            </a:r>
            <a:r>
              <a:rPr lang="ru-RU" sz="2000" b="1" dirty="0"/>
              <a:t> РЦ переменного тока частотой 50 Гц</a:t>
            </a:r>
            <a:r>
              <a:rPr lang="ru-RU" sz="2000" b="1" dirty="0" smtClean="0"/>
              <a:t>, при </a:t>
            </a:r>
            <a:r>
              <a:rPr lang="ru-RU" sz="2000" b="1" dirty="0"/>
              <a:t>которой обеспечивается надежная ее работа, </a:t>
            </a:r>
            <a:r>
              <a:rPr lang="ru-RU" sz="2000" b="1" dirty="0">
                <a:solidFill>
                  <a:srgbClr val="7030A0"/>
                </a:solidFill>
              </a:rPr>
              <a:t>составляет </a:t>
            </a:r>
            <a:r>
              <a:rPr lang="ru-RU" sz="2000" b="1" dirty="0">
                <a:solidFill>
                  <a:srgbClr val="C00000"/>
                </a:solidFill>
              </a:rPr>
              <a:t>1500 м.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28199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8739" y="440416"/>
            <a:ext cx="82159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Неразветвленные рельсовые цепи на участках с автономной </a:t>
            </a:r>
            <a:r>
              <a:rPr lang="ru-RU" sz="2000" b="1" u="sng" dirty="0" smtClean="0">
                <a:solidFill>
                  <a:srgbClr val="7030A0"/>
                </a:solidFill>
              </a:rPr>
              <a:t>тягой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120"/>
          <a:stretch/>
        </p:blipFill>
        <p:spPr>
          <a:xfrm>
            <a:off x="485000" y="830779"/>
            <a:ext cx="7265042" cy="395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7248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6" y="3753602"/>
            <a:ext cx="9144000" cy="31043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На </a:t>
            </a:r>
            <a:r>
              <a:rPr lang="ru-RU" sz="2000" b="1" dirty="0">
                <a:solidFill>
                  <a:srgbClr val="C00000"/>
                </a:solidFill>
              </a:rPr>
              <a:t>участках с электрической тягой </a:t>
            </a:r>
            <a:r>
              <a:rPr lang="ru-RU" sz="2000" dirty="0"/>
              <a:t>рельсовые нити </a:t>
            </a:r>
            <a:r>
              <a:rPr lang="ru-RU" sz="2000" dirty="0" smtClean="0"/>
              <a:t>пути </a:t>
            </a:r>
            <a:r>
              <a:rPr lang="ru-RU" sz="2000" dirty="0"/>
              <a:t>являются обратным проводом для пропускания тягового тока на подстанцию, поэтому в РЦ таких участков следует обеспечить непрерывное прохождение тягового тока, несмотря на то, что рельсы разделены изолирующими стыками для обеспечения работы РЦ.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Для </a:t>
            </a:r>
            <a:r>
              <a:rPr lang="ru-RU" sz="2000" dirty="0"/>
              <a:t>обеспечения нормальной и надежной работы РЦ на участках с электротягой род и частота сигнального тока должны отличаться от рода и частоты тягового тока. Поэтому </a:t>
            </a:r>
            <a:r>
              <a:rPr lang="ru-RU" sz="2000" b="1" dirty="0">
                <a:solidFill>
                  <a:srgbClr val="C00000"/>
                </a:solidFill>
              </a:rPr>
              <a:t>на участках с электротягой на </a:t>
            </a:r>
            <a:r>
              <a:rPr lang="ru-RU" sz="2000" b="1" u="sng" dirty="0">
                <a:solidFill>
                  <a:srgbClr val="002060"/>
                </a:solidFill>
              </a:rPr>
              <a:t>постоянном</a:t>
            </a:r>
            <a:r>
              <a:rPr lang="ru-RU" sz="2000" b="1" dirty="0">
                <a:solidFill>
                  <a:srgbClr val="C00000"/>
                </a:solidFill>
              </a:rPr>
              <a:t> токе РЦ </a:t>
            </a:r>
            <a:r>
              <a:rPr lang="ru-RU" sz="2000" b="1" dirty="0"/>
              <a:t>питают</a:t>
            </a:r>
            <a:r>
              <a:rPr lang="ru-RU" sz="2000" dirty="0"/>
              <a:t> </a:t>
            </a:r>
            <a:r>
              <a:rPr lang="ru-RU" sz="2000" u="sng" dirty="0"/>
              <a:t>переменным </a:t>
            </a:r>
            <a:r>
              <a:rPr lang="ru-RU" sz="2000" u="sng" dirty="0" smtClean="0"/>
              <a:t>током частоты </a:t>
            </a:r>
            <a:r>
              <a:rPr lang="ru-RU" sz="2000" u="sng" dirty="0"/>
              <a:t>50 Гц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а на участках с электротягой на </a:t>
            </a:r>
            <a:r>
              <a:rPr lang="ru-RU" sz="2000" b="1" dirty="0">
                <a:solidFill>
                  <a:srgbClr val="002060"/>
                </a:solidFill>
              </a:rPr>
              <a:t>переменном токе 50 Гц </a:t>
            </a:r>
            <a:r>
              <a:rPr lang="ru-RU" sz="2000" dirty="0"/>
              <a:t>— </a:t>
            </a:r>
            <a:r>
              <a:rPr lang="ru-RU" sz="2000" u="sng" dirty="0"/>
              <a:t>переменным током частотой 25 </a:t>
            </a:r>
            <a:r>
              <a:rPr lang="ru-RU" sz="2000" u="sng" dirty="0" smtClean="0"/>
              <a:t>Гц.</a:t>
            </a:r>
            <a:endParaRPr lang="ru-RU" sz="2000" u="sng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28199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t="27254" b="24637"/>
          <a:stretch/>
        </p:blipFill>
        <p:spPr>
          <a:xfrm>
            <a:off x="668739" y="880833"/>
            <a:ext cx="7620000" cy="274947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68739" y="433675"/>
            <a:ext cx="82159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Неразветвленные рельсовые цепи на участках с </a:t>
            </a:r>
            <a:r>
              <a:rPr lang="ru-RU" sz="2000" b="1" u="sng" dirty="0" smtClean="0">
                <a:solidFill>
                  <a:srgbClr val="7030A0"/>
                </a:solidFill>
              </a:rPr>
              <a:t>электрической тягой</a:t>
            </a:r>
            <a:endParaRPr lang="ru-RU" sz="2000" b="1" u="sng" dirty="0"/>
          </a:p>
        </p:txBody>
      </p:sp>
    </p:spTree>
    <p:extLst>
      <p:ext uri="{BB962C8B-B14F-4D97-AF65-F5344CB8AC3E}">
        <p14:creationId xmlns:p14="http://schemas.microsoft.com/office/powerpoint/2010/main" val="4505446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887256" y="-35286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23" y="885155"/>
            <a:ext cx="4622177" cy="320120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67232" y="1144121"/>
            <a:ext cx="447676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     На </a:t>
            </a:r>
            <a:r>
              <a:rPr lang="ru-RU" sz="2000" b="1" dirty="0">
                <a:solidFill>
                  <a:srgbClr val="002060"/>
                </a:solidFill>
              </a:rPr>
              <a:t>перегонах при электротяге </a:t>
            </a:r>
            <a:r>
              <a:rPr lang="ru-RU" sz="2000" b="1" dirty="0">
                <a:solidFill>
                  <a:srgbClr val="C00000"/>
                </a:solidFill>
              </a:rPr>
              <a:t>на постоянном токе </a:t>
            </a:r>
            <a:r>
              <a:rPr lang="ru-RU" sz="2000" b="1" dirty="0">
                <a:solidFill>
                  <a:srgbClr val="002060"/>
                </a:solidFill>
              </a:rPr>
              <a:t>устраивается </a:t>
            </a:r>
            <a:r>
              <a:rPr lang="ru-RU" sz="2000" b="1" u="sng" dirty="0">
                <a:solidFill>
                  <a:srgbClr val="C00000"/>
                </a:solidFill>
              </a:rPr>
              <a:t>кодовая</a:t>
            </a:r>
            <a:r>
              <a:rPr lang="ru-RU" sz="2000" b="1" u="sng" dirty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РЦ переменного тока частотой 50 Гц</a:t>
            </a:r>
            <a:r>
              <a:rPr lang="ru-RU" sz="2000" dirty="0"/>
              <a:t>, </a:t>
            </a:r>
            <a:r>
              <a:rPr lang="ru-RU" sz="2000" b="1" dirty="0"/>
              <a:t>которая служит </a:t>
            </a:r>
            <a:r>
              <a:rPr lang="ru-RU" sz="2000" dirty="0"/>
              <a:t>для контроля состояния блок-участков, обеспечивая беспроводную связь между показаниями попутных проходных светофоров и передачи на локомотив кодов АЛС.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887256" y="3482788"/>
            <a:ext cx="344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68739" y="3043517"/>
            <a:ext cx="344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967938" y="2411506"/>
            <a:ext cx="344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908452" y="1117227"/>
            <a:ext cx="344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467091" y="1121709"/>
            <a:ext cx="344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253408" y="2734235"/>
            <a:ext cx="344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253408" y="2411506"/>
            <a:ext cx="344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810435" y="3070411"/>
            <a:ext cx="62976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80950" y="3662082"/>
            <a:ext cx="344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68739" y="279052"/>
            <a:ext cx="82159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Неразветвленные рельсовые цепи на участках с </a:t>
            </a:r>
            <a:r>
              <a:rPr lang="ru-RU" sz="2000" b="1" u="sng" dirty="0" smtClean="0">
                <a:solidFill>
                  <a:srgbClr val="7030A0"/>
                </a:solidFill>
              </a:rPr>
              <a:t>электрической тягой</a:t>
            </a:r>
            <a:endParaRPr lang="ru-RU" sz="2000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3937858"/>
            <a:ext cx="9144000" cy="29201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Основными элементами РЦ </a:t>
            </a:r>
            <a:r>
              <a:rPr lang="ru-RU" sz="2000" b="1" dirty="0">
                <a:solidFill>
                  <a:srgbClr val="C00000"/>
                </a:solidFill>
              </a:rPr>
              <a:t>являются</a:t>
            </a:r>
            <a:r>
              <a:rPr lang="ru-RU" sz="2000" dirty="0"/>
              <a:t>: путевой трансформатор </a:t>
            </a:r>
            <a:r>
              <a:rPr lang="ru-RU" sz="2000" b="1" dirty="0"/>
              <a:t>ПТ </a:t>
            </a:r>
            <a:r>
              <a:rPr lang="ru-RU" sz="2000" dirty="0"/>
              <a:t>типа ПОБС—3А; ограничитель </a:t>
            </a:r>
            <a:r>
              <a:rPr lang="ru-RU" sz="2000" b="1" dirty="0"/>
              <a:t>Z</a:t>
            </a:r>
            <a:r>
              <a:rPr lang="ru-RU" sz="1400" b="1" dirty="0"/>
              <a:t>0</a:t>
            </a:r>
            <a:r>
              <a:rPr lang="ru-RU" sz="2000" dirty="0"/>
              <a:t> типа РОБС; дроссель-трансформаторы типов </a:t>
            </a:r>
            <a:r>
              <a:rPr lang="ru-RU" sz="2000" b="1" dirty="0">
                <a:solidFill>
                  <a:srgbClr val="C00000"/>
                </a:solidFill>
              </a:rPr>
              <a:t>ДТ-0,6</a:t>
            </a:r>
            <a:r>
              <a:rPr lang="ru-RU" sz="2000" dirty="0"/>
              <a:t> (на питающем конце) и </a:t>
            </a:r>
            <a:r>
              <a:rPr lang="ru-RU" sz="2000" b="1" dirty="0">
                <a:solidFill>
                  <a:srgbClr val="C00000"/>
                </a:solidFill>
              </a:rPr>
              <a:t>ДТ-0,2</a:t>
            </a:r>
            <a:r>
              <a:rPr lang="ru-RU" sz="2000" dirty="0"/>
              <a:t> (на релейном конце) обеспечивают пропуск обратного тягового тока </a:t>
            </a:r>
            <a:r>
              <a:rPr lang="ru-RU" sz="2000" dirty="0" smtClean="0"/>
              <a:t>по </a:t>
            </a:r>
            <a:r>
              <a:rPr lang="ru-RU" sz="2000" dirty="0"/>
              <a:t>рельсовым нитям в обход изолирующих стыков; трансмиттерное реле </a:t>
            </a:r>
            <a:r>
              <a:rPr lang="ru-RU" sz="2000" b="1" dirty="0" smtClean="0">
                <a:solidFill>
                  <a:srgbClr val="C00000"/>
                </a:solidFill>
              </a:rPr>
              <a:t>Т</a:t>
            </a:r>
            <a:r>
              <a:rPr lang="ru-RU" sz="2000" b="1" dirty="0" smtClean="0"/>
              <a:t> </a:t>
            </a:r>
            <a:r>
              <a:rPr lang="ru-RU" sz="2000" dirty="0" smtClean="0"/>
              <a:t>предназначено </a:t>
            </a:r>
            <a:r>
              <a:rPr lang="ru-RU" sz="2000" dirty="0"/>
              <a:t>для передачи сигнальных кодов в РЦ в устройства АБ и АЛС </a:t>
            </a:r>
            <a:r>
              <a:rPr lang="ru-RU" sz="2000" dirty="0" smtClean="0"/>
              <a:t>, </a:t>
            </a:r>
            <a:r>
              <a:rPr lang="ru-RU" sz="2000" dirty="0"/>
              <a:t>трансмиттер </a:t>
            </a:r>
            <a:r>
              <a:rPr lang="ru-RU" sz="2000" b="1" dirty="0"/>
              <a:t>КПТ</a:t>
            </a:r>
            <a:r>
              <a:rPr lang="ru-RU" sz="2000" dirty="0"/>
              <a:t> (</a:t>
            </a:r>
            <a:r>
              <a:rPr lang="ru-RU" sz="2000" i="1" dirty="0"/>
              <a:t>на рисунке не показан</a:t>
            </a:r>
            <a:r>
              <a:rPr lang="ru-RU" sz="2000" dirty="0"/>
              <a:t>); конденсаторы </a:t>
            </a:r>
            <a:r>
              <a:rPr lang="ru-RU" sz="2000" b="1" dirty="0">
                <a:solidFill>
                  <a:srgbClr val="C00000"/>
                </a:solidFill>
              </a:rPr>
              <a:t>С</a:t>
            </a:r>
            <a:r>
              <a:rPr lang="ru-RU" sz="2000" dirty="0"/>
              <a:t>, которые служат для компенсации реактивной составляющей тока и уменьшения потребляемой мощности от путевого трансформатора; фильтр типа </a:t>
            </a:r>
            <a:r>
              <a:rPr lang="ru-RU" sz="2000" b="1" dirty="0">
                <a:solidFill>
                  <a:srgbClr val="C00000"/>
                </a:solidFill>
              </a:rPr>
              <a:t>ЗБФ-1</a:t>
            </a:r>
            <a:r>
              <a:rPr lang="ru-RU" sz="2000" dirty="0"/>
              <a:t>, служащий для защиты путевого реле И от гармоник тягового тока и ограничения на нем напряжения при коротком замыкании изолирующих стыков; 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27597" y="1248225"/>
            <a:ext cx="923179" cy="29583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3633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887256" y="-35286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23" y="885155"/>
            <a:ext cx="4622177" cy="320120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67232" y="1144121"/>
            <a:ext cx="447676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     На </a:t>
            </a:r>
            <a:r>
              <a:rPr lang="ru-RU" sz="2000" b="1" dirty="0">
                <a:solidFill>
                  <a:srgbClr val="002060"/>
                </a:solidFill>
              </a:rPr>
              <a:t>перегонах при электротяге </a:t>
            </a:r>
            <a:r>
              <a:rPr lang="ru-RU" sz="2000" b="1" dirty="0">
                <a:solidFill>
                  <a:srgbClr val="C00000"/>
                </a:solidFill>
              </a:rPr>
              <a:t>на постоянном токе </a:t>
            </a:r>
            <a:r>
              <a:rPr lang="ru-RU" sz="2000" b="1" dirty="0">
                <a:solidFill>
                  <a:srgbClr val="002060"/>
                </a:solidFill>
              </a:rPr>
              <a:t>устраивается </a:t>
            </a:r>
            <a:r>
              <a:rPr lang="ru-RU" sz="2000" b="1" u="sng" dirty="0">
                <a:solidFill>
                  <a:srgbClr val="C00000"/>
                </a:solidFill>
              </a:rPr>
              <a:t>кодовая</a:t>
            </a:r>
            <a:r>
              <a:rPr lang="ru-RU" sz="2000" b="1" u="sng" dirty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РЦ переменного тока частотой 50 Гц</a:t>
            </a:r>
            <a:r>
              <a:rPr lang="ru-RU" sz="2000" dirty="0"/>
              <a:t>, </a:t>
            </a:r>
            <a:r>
              <a:rPr lang="ru-RU" sz="2000" b="1" dirty="0"/>
              <a:t>которая служит </a:t>
            </a:r>
            <a:r>
              <a:rPr lang="ru-RU" sz="2000" dirty="0"/>
              <a:t>для контроля состояния блок-участков, обеспечивая беспроводную связь между показаниями попутных проходных светофоров и передачи на локомотив кодов АЛС.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887256" y="3482788"/>
            <a:ext cx="344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967938" y="2411506"/>
            <a:ext cx="344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908452" y="1117227"/>
            <a:ext cx="344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467091" y="1121709"/>
            <a:ext cx="344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810435" y="3070411"/>
            <a:ext cx="62976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80950" y="3662082"/>
            <a:ext cx="344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68739" y="279052"/>
            <a:ext cx="82159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Неразветвленные рельсовые цепи на участках с </a:t>
            </a:r>
            <a:r>
              <a:rPr lang="ru-RU" sz="2000" b="1" u="sng" dirty="0" smtClean="0">
                <a:solidFill>
                  <a:srgbClr val="7030A0"/>
                </a:solidFill>
              </a:rPr>
              <a:t>электрической тягой</a:t>
            </a:r>
            <a:endParaRPr lang="ru-RU" sz="2000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3937858"/>
            <a:ext cx="9144000" cy="292014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Основными элементами РЦ </a:t>
            </a:r>
            <a:r>
              <a:rPr lang="ru-RU" sz="2000" b="1" dirty="0">
                <a:solidFill>
                  <a:srgbClr val="C00000"/>
                </a:solidFill>
              </a:rPr>
              <a:t>являются</a:t>
            </a:r>
            <a:r>
              <a:rPr lang="ru-RU" sz="2000" dirty="0"/>
              <a:t>: </a:t>
            </a:r>
            <a:r>
              <a:rPr lang="ru-RU" sz="2000" dirty="0" smtClean="0"/>
              <a:t>импульсное </a:t>
            </a:r>
            <a:r>
              <a:rPr lang="ru-RU" sz="2000" dirty="0"/>
              <a:t>путевое реле </a:t>
            </a:r>
            <a:r>
              <a:rPr lang="ru-RU" sz="2000" b="1" dirty="0">
                <a:solidFill>
                  <a:srgbClr val="C00000"/>
                </a:solidFill>
              </a:rPr>
              <a:t>И</a:t>
            </a:r>
            <a:r>
              <a:rPr lang="ru-RU" sz="2000" dirty="0"/>
              <a:t> типа </a:t>
            </a:r>
            <a:r>
              <a:rPr lang="ru-RU" sz="2000" dirty="0" smtClean="0"/>
              <a:t>ИМВШ-110, </a:t>
            </a:r>
            <a:r>
              <a:rPr lang="ru-RU" sz="2000" dirty="0"/>
              <a:t>которое принимает кодовые сигналы из рельсовой </a:t>
            </a:r>
            <a:r>
              <a:rPr lang="ru-RU" sz="2000" dirty="0" smtClean="0"/>
              <a:t>линии.</a:t>
            </a:r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Питание </a:t>
            </a:r>
            <a:r>
              <a:rPr lang="ru-RU" sz="2000" b="1" dirty="0">
                <a:solidFill>
                  <a:srgbClr val="002060"/>
                </a:solidFill>
              </a:rPr>
              <a:t>РЦ переменным током 50 Гц </a:t>
            </a:r>
            <a:r>
              <a:rPr lang="ru-RU" sz="2000" dirty="0"/>
              <a:t>осуществляется от путевого трансформатора </a:t>
            </a:r>
            <a:r>
              <a:rPr lang="ru-RU" sz="2000" b="1" dirty="0"/>
              <a:t>ПТ.</a:t>
            </a:r>
            <a:r>
              <a:rPr lang="ru-RU" sz="2000" dirty="0"/>
              <a:t> Со вторичной обмотки </a:t>
            </a:r>
            <a:r>
              <a:rPr lang="ru-RU" sz="2000" b="1" dirty="0"/>
              <a:t>ПТ</a:t>
            </a:r>
            <a:r>
              <a:rPr lang="ru-RU" sz="2000" dirty="0"/>
              <a:t> сигнальный ток через контакт </a:t>
            </a:r>
            <a:r>
              <a:rPr lang="ru-RU" sz="2000" dirty="0" err="1"/>
              <a:t>трансмиттерного</a:t>
            </a:r>
            <a:r>
              <a:rPr lang="ru-RU" sz="2000" dirty="0"/>
              <a:t> реле </a:t>
            </a:r>
            <a:r>
              <a:rPr lang="ru-RU" sz="2000" b="1" dirty="0"/>
              <a:t>Т</a:t>
            </a:r>
            <a:r>
              <a:rPr lang="ru-RU" sz="2000" dirty="0"/>
              <a:t>, который работает в режиме кода КЖ, Ж или З, подается через дроссель-трансформатор </a:t>
            </a:r>
            <a:r>
              <a:rPr lang="ru-RU" sz="2000" b="1" dirty="0"/>
              <a:t>ДТ-0,6</a:t>
            </a:r>
            <a:r>
              <a:rPr lang="ru-RU" sz="2000" dirty="0"/>
              <a:t> в рельсовую линию. На релейном конце кодовые сигналы из рельсовой линии через дроссель-трансформатор </a:t>
            </a:r>
            <a:r>
              <a:rPr lang="ru-RU" sz="2000" b="1" dirty="0"/>
              <a:t>ДТ-0,2</a:t>
            </a:r>
            <a:r>
              <a:rPr lang="ru-RU" sz="2000" dirty="0"/>
              <a:t> и фильтр </a:t>
            </a:r>
            <a:r>
              <a:rPr lang="ru-RU" sz="2000" b="1" dirty="0"/>
              <a:t>ЗБФ-1, </a:t>
            </a:r>
            <a:r>
              <a:rPr lang="ru-RU" sz="2000" dirty="0"/>
              <a:t>который пропускает сигнальный ток частотой 50 Гц, а гармоники тягового тока задерживает, воспринимаются импульсным путевым реле </a:t>
            </a:r>
            <a:r>
              <a:rPr lang="ru-RU" sz="2000" b="1" dirty="0"/>
              <a:t>И,</a:t>
            </a:r>
            <a:r>
              <a:rPr lang="ru-RU" sz="2000" dirty="0"/>
              <a:t> которое при свободном состоянии РЦ работает в кодовом режиме в такт принимаемым из рельсовой линии кодовым импульсам.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27597" y="1248225"/>
            <a:ext cx="923179" cy="29583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1967938" y="2602523"/>
            <a:ext cx="0" cy="604911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232212" y="2602523"/>
            <a:ext cx="299973" cy="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2532185" y="2110154"/>
            <a:ext cx="0" cy="30135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1967938" y="2016372"/>
            <a:ext cx="564247" cy="1272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 flipV="1">
            <a:off x="1316240" y="1564160"/>
            <a:ext cx="564247" cy="1272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1316240" y="1242708"/>
            <a:ext cx="0" cy="301352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1316240" y="1596985"/>
            <a:ext cx="0" cy="365893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1428206" y="1806058"/>
            <a:ext cx="2011991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1395833" y="1187666"/>
            <a:ext cx="2011991" cy="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3517002" y="1205084"/>
            <a:ext cx="0" cy="365893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3517002" y="1587605"/>
            <a:ext cx="0" cy="301352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 flipV="1">
            <a:off x="2994739" y="1576885"/>
            <a:ext cx="564247" cy="12725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3125316" y="1692682"/>
            <a:ext cx="0" cy="1057157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3153428" y="3116895"/>
            <a:ext cx="0" cy="365893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176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9" y="4800599"/>
            <a:ext cx="9049870" cy="16808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Рельсовые </a:t>
            </a:r>
            <a:r>
              <a:rPr lang="ru-RU" sz="2000" b="1" dirty="0">
                <a:solidFill>
                  <a:srgbClr val="C00000"/>
                </a:solidFill>
              </a:rPr>
              <a:t>цепи (РЦ) </a:t>
            </a:r>
            <a:r>
              <a:rPr lang="ru-RU" sz="2000" b="1" dirty="0"/>
              <a:t>являются </a:t>
            </a:r>
            <a:r>
              <a:rPr lang="ru-RU" sz="2000" b="1" dirty="0">
                <a:solidFill>
                  <a:srgbClr val="002060"/>
                </a:solidFill>
              </a:rPr>
              <a:t>основным элементом </a:t>
            </a:r>
            <a:r>
              <a:rPr lang="ru-RU" sz="2000" dirty="0"/>
              <a:t>железнодорожной автоматики и телемеханики, действие которого заложено </a:t>
            </a:r>
            <a:r>
              <a:rPr lang="ru-RU" sz="2000" dirty="0" smtClean="0"/>
              <a:t>в устройство </a:t>
            </a:r>
            <a:r>
              <a:rPr lang="ru-RU" sz="2000" dirty="0"/>
              <a:t>всех автоматических и телемеханических систем регулирования движения поездов и в значительной степени </a:t>
            </a:r>
            <a:r>
              <a:rPr lang="ru-RU" sz="2000" dirty="0" smtClean="0"/>
              <a:t>определяет надежность </a:t>
            </a:r>
            <a:r>
              <a:rPr lang="ru-RU" sz="2000" dirty="0"/>
              <a:t>работы устройств и безопасность движения поездов.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647" t="9853" r="14558" b="21103"/>
          <a:stretch/>
        </p:blipFill>
        <p:spPr>
          <a:xfrm>
            <a:off x="874057" y="551328"/>
            <a:ext cx="7113495" cy="420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2927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69142" y="-1026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10" y="777767"/>
            <a:ext cx="4995081" cy="378533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490112" y="1988235"/>
            <a:ext cx="460110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Кодовая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РЦ </a:t>
            </a:r>
            <a:r>
              <a:rPr lang="ru-RU" sz="2000" b="1" dirty="0">
                <a:solidFill>
                  <a:srgbClr val="C00000"/>
                </a:solidFill>
              </a:rPr>
              <a:t>переменного тока </a:t>
            </a:r>
            <a:r>
              <a:rPr lang="ru-RU" sz="2000" b="1" u="sng" dirty="0">
                <a:solidFill>
                  <a:srgbClr val="C00000"/>
                </a:solidFill>
              </a:rPr>
              <a:t>25 Гц </a:t>
            </a:r>
            <a:r>
              <a:rPr lang="ru-RU" sz="2000" b="1" u="sng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применяется </a:t>
            </a:r>
            <a:r>
              <a:rPr lang="ru-RU" sz="2000" b="1" dirty="0" smtClean="0">
                <a:solidFill>
                  <a:srgbClr val="002060"/>
                </a:solidFill>
              </a:rPr>
              <a:t>на перегонах </a:t>
            </a:r>
            <a:r>
              <a:rPr lang="ru-RU" sz="2000" b="1" dirty="0">
                <a:solidFill>
                  <a:srgbClr val="C00000"/>
                </a:solidFill>
              </a:rPr>
              <a:t>при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электротяге на переменном токе 50 Гц</a:t>
            </a:r>
            <a:r>
              <a:rPr lang="ru-RU" sz="2000" dirty="0"/>
              <a:t>. Питание РЦ переменным током 25 </a:t>
            </a:r>
            <a:r>
              <a:rPr lang="ru-RU" sz="2000" dirty="0" smtClean="0"/>
              <a:t>Гц осуществляется </a:t>
            </a:r>
            <a:r>
              <a:rPr lang="ru-RU" sz="2000" dirty="0"/>
              <a:t>от статического преобразователя частоты </a:t>
            </a:r>
            <a:r>
              <a:rPr lang="ru-RU" sz="2000" b="1" dirty="0"/>
              <a:t>ПЧ—50/25 </a:t>
            </a:r>
            <a:r>
              <a:rPr lang="ru-RU" sz="2000" dirty="0"/>
              <a:t>мощностью 100 Вт.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40" y="4517409"/>
            <a:ext cx="9022977" cy="23405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С </a:t>
            </a:r>
            <a:r>
              <a:rPr lang="ru-RU" sz="2000" b="1" dirty="0">
                <a:solidFill>
                  <a:srgbClr val="002060"/>
                </a:solidFill>
              </a:rPr>
              <a:t>выхода </a:t>
            </a:r>
            <a:r>
              <a:rPr lang="ru-RU" sz="2000" dirty="0"/>
              <a:t>преобразователя сигнальный ток частотой 25 Гц через контакт трансмиттерного реле </a:t>
            </a:r>
            <a:r>
              <a:rPr lang="ru-RU" sz="2000" b="1" dirty="0"/>
              <a:t>Т</a:t>
            </a:r>
            <a:r>
              <a:rPr lang="ru-RU" sz="2000" dirty="0"/>
              <a:t>, </a:t>
            </a:r>
            <a:r>
              <a:rPr lang="ru-RU" sz="2000" u="sng" dirty="0"/>
              <a:t>работающего в кодовом режиме</a:t>
            </a:r>
            <a:r>
              <a:rPr lang="ru-RU" sz="2000" dirty="0"/>
              <a:t>, ограничитель </a:t>
            </a:r>
            <a:r>
              <a:rPr lang="ru-RU" sz="2000" b="1" dirty="0"/>
              <a:t>R</a:t>
            </a:r>
            <a:r>
              <a:rPr lang="ru-RU" sz="1400" b="1" dirty="0"/>
              <a:t>0</a:t>
            </a:r>
            <a:r>
              <a:rPr lang="ru-RU" sz="2000" dirty="0"/>
              <a:t>, путевой трансформатор </a:t>
            </a:r>
            <a:r>
              <a:rPr lang="ru-RU" sz="2000" b="1" dirty="0"/>
              <a:t>ПТ</a:t>
            </a:r>
            <a:r>
              <a:rPr lang="ru-RU" sz="2000" dirty="0"/>
              <a:t> типа ПРТ-А и </a:t>
            </a:r>
            <a:r>
              <a:rPr lang="ru-RU" sz="2000" dirty="0" smtClean="0"/>
              <a:t>дроссель-трансформатор </a:t>
            </a:r>
            <a:r>
              <a:rPr lang="ru-RU" sz="2000" b="1" dirty="0"/>
              <a:t>ДТ</a:t>
            </a:r>
            <a:r>
              <a:rPr lang="ru-RU" sz="2000" dirty="0"/>
              <a:t>1-150 поступает в рельсовую линию. На релейном конце кодовые импульсы через дроссель-трансформатор </a:t>
            </a:r>
            <a:r>
              <a:rPr lang="ru-RU" sz="2000" b="1" dirty="0"/>
              <a:t>ДТ1</a:t>
            </a:r>
            <a:r>
              <a:rPr lang="ru-RU" sz="2000" dirty="0"/>
              <a:t>-150 и фильтр </a:t>
            </a:r>
            <a:r>
              <a:rPr lang="ru-RU" sz="2000" b="1" dirty="0"/>
              <a:t>ФП-25</a:t>
            </a:r>
            <a:r>
              <a:rPr lang="ru-RU" sz="2000" dirty="0"/>
              <a:t>, который пропускает сигнальный ток частотой 25 </a:t>
            </a:r>
            <a:r>
              <a:rPr lang="ru-RU" sz="2000" dirty="0" smtClean="0"/>
              <a:t>Гц, воспринимаются </a:t>
            </a:r>
            <a:r>
              <a:rPr lang="ru-RU" sz="2000" dirty="0"/>
              <a:t>импульсным путевым реле </a:t>
            </a:r>
            <a:r>
              <a:rPr lang="ru-RU" sz="2000" b="1" dirty="0"/>
              <a:t>И,</a:t>
            </a:r>
            <a:r>
              <a:rPr lang="ru-RU" sz="2000" dirty="0"/>
              <a:t> которое при свободном состоянии блок-участка работает в импульсном режиме. </a:t>
            </a:r>
            <a:r>
              <a:rPr lang="ru-RU" sz="2000" b="1" dirty="0"/>
              <a:t>Кодовая РЦ 25 Гц имеет предельную длину </a:t>
            </a:r>
            <a:r>
              <a:rPr lang="ru-RU" sz="2000" b="1" dirty="0">
                <a:solidFill>
                  <a:srgbClr val="C00000"/>
                </a:solidFill>
              </a:rPr>
              <a:t>2500 м.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282890" y="3875964"/>
            <a:ext cx="43672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46161" y="2670434"/>
            <a:ext cx="13647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224585" y="2811439"/>
            <a:ext cx="20471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197289" y="2270324"/>
            <a:ext cx="20471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73203" y="1023583"/>
            <a:ext cx="3139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916907" y="1023583"/>
            <a:ext cx="27295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179928" y="3057027"/>
            <a:ext cx="5732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357350" y="3671248"/>
            <a:ext cx="19122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68739" y="279052"/>
            <a:ext cx="82159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Неразветвленные рельсовые цепи на участках с </a:t>
            </a:r>
            <a:r>
              <a:rPr lang="ru-RU" sz="2000" b="1" u="sng" dirty="0" smtClean="0">
                <a:solidFill>
                  <a:srgbClr val="7030A0"/>
                </a:solidFill>
              </a:rPr>
              <a:t>электрической тягой</a:t>
            </a:r>
            <a:endParaRPr lang="ru-RU" sz="2000" b="1" u="sng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039538" y="1274882"/>
            <a:ext cx="1180731" cy="26388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0746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18" y="4296053"/>
            <a:ext cx="9022977" cy="26149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На </a:t>
            </a:r>
            <a:r>
              <a:rPr lang="ru-RU" sz="2000" dirty="0"/>
              <a:t>питающем и релейном концах такой РЦ установлены дроссель-трансформаторы </a:t>
            </a:r>
            <a:r>
              <a:rPr lang="ru-RU" sz="2000" b="1" dirty="0"/>
              <a:t>ДТ</a:t>
            </a:r>
            <a:r>
              <a:rPr lang="ru-RU" sz="2000" dirty="0"/>
              <a:t> и согласующие трансформаторы </a:t>
            </a:r>
            <a:r>
              <a:rPr lang="ru-RU" sz="2000" b="1" dirty="0"/>
              <a:t>ПТ</a:t>
            </a:r>
            <a:r>
              <a:rPr lang="ru-RU" sz="2000" dirty="0"/>
              <a:t> и </a:t>
            </a:r>
            <a:r>
              <a:rPr lang="ru-RU" sz="2000" b="1" dirty="0"/>
              <a:t>ИТ</a:t>
            </a:r>
            <a:r>
              <a:rPr lang="ru-RU" sz="2000" dirty="0"/>
              <a:t>. Питание путевой и местной обмоток путевого реле </a:t>
            </a:r>
            <a:r>
              <a:rPr lang="ru-RU" sz="2000" b="1" dirty="0"/>
              <a:t>ДСШ</a:t>
            </a:r>
            <a:r>
              <a:rPr lang="ru-RU" sz="2000" dirty="0"/>
              <a:t> разделено и осуществляется от отдельных преобразователей с помощью фазирующего устройства. На релейном конце параллельно путевому элементу реле </a:t>
            </a:r>
            <a:r>
              <a:rPr lang="ru-RU" sz="2000" b="1" dirty="0"/>
              <a:t>П</a:t>
            </a:r>
            <a:r>
              <a:rPr lang="ru-RU" sz="2000" dirty="0"/>
              <a:t> включен защитный фильтр </a:t>
            </a:r>
            <a:r>
              <a:rPr lang="ru-RU" sz="2000" b="1" dirty="0"/>
              <a:t>ЗБ</a:t>
            </a:r>
            <a:r>
              <a:rPr lang="ru-RU" sz="2000" dirty="0"/>
              <a:t> для защиты реле от воздействия тягового тока 50 Гц. </a:t>
            </a:r>
            <a:r>
              <a:rPr lang="ru-RU" sz="2000" dirty="0" smtClean="0"/>
              <a:t>Схема </a:t>
            </a:r>
            <a:r>
              <a:rPr lang="ru-RU" sz="2000" dirty="0"/>
              <a:t>фазочувствительной РЦ переменного тока частотой 25 Гц допускает наложение кодирования с питающего и релейного концов. </a:t>
            </a:r>
            <a:r>
              <a:rPr lang="ru-RU" sz="2000" b="1" dirty="0">
                <a:solidFill>
                  <a:srgbClr val="7030A0"/>
                </a:solidFill>
              </a:rPr>
              <a:t>Предельная длина </a:t>
            </a:r>
            <a:r>
              <a:rPr lang="ru-RU" sz="2000" b="1" dirty="0"/>
              <a:t>такой РЦ, при которой обеспечивается надежная ее работа, составляет </a:t>
            </a:r>
            <a:r>
              <a:rPr lang="ru-RU" sz="2000" b="1" dirty="0">
                <a:solidFill>
                  <a:srgbClr val="C00000"/>
                </a:solidFill>
              </a:rPr>
              <a:t>1200 м.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69142" y="-1026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40" y="951404"/>
            <a:ext cx="4412055" cy="343159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480295" y="129120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     </a:t>
            </a:r>
            <a:r>
              <a:rPr lang="ru-RU" sz="2000" b="1" u="sng" dirty="0" smtClean="0">
                <a:solidFill>
                  <a:srgbClr val="C00000"/>
                </a:solidFill>
              </a:rPr>
              <a:t>Фазочувствительная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двухниточная РЦ </a:t>
            </a:r>
            <a:r>
              <a:rPr lang="ru-RU" sz="2000" b="1" dirty="0">
                <a:solidFill>
                  <a:srgbClr val="C00000"/>
                </a:solidFill>
              </a:rPr>
              <a:t>переменного тока 25 Гц с реле ДСШ 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является </a:t>
            </a:r>
            <a:r>
              <a:rPr lang="ru-RU" sz="2000" b="1" dirty="0">
                <a:solidFill>
                  <a:srgbClr val="C00000"/>
                </a:solidFill>
              </a:rPr>
              <a:t>основным видом РЦ.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68739" y="279052"/>
            <a:ext cx="82159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Неразветвленные рельсовые цепи на участках с </a:t>
            </a:r>
            <a:r>
              <a:rPr lang="ru-RU" sz="2000" b="1" u="sng" dirty="0" smtClean="0">
                <a:solidFill>
                  <a:srgbClr val="7030A0"/>
                </a:solidFill>
              </a:rPr>
              <a:t>электрической тягой</a:t>
            </a:r>
            <a:endParaRPr lang="ru-RU" sz="2000" b="1" u="sng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75013" y="1401965"/>
            <a:ext cx="941294" cy="27891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963168" y="1171500"/>
            <a:ext cx="3139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341047" y="1173107"/>
            <a:ext cx="3139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435176" y="2516207"/>
            <a:ext cx="3139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775013" y="2856865"/>
            <a:ext cx="3139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2716307" y="3200400"/>
            <a:ext cx="624740" cy="160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9260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69142" y="-1026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68739" y="279052"/>
            <a:ext cx="82159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</a:rPr>
              <a:t>Неразветвленные рельсовые цепи на участках с </a:t>
            </a:r>
            <a:r>
              <a:rPr lang="ru-RU" sz="2000" b="1" u="sng" dirty="0" smtClean="0">
                <a:solidFill>
                  <a:srgbClr val="7030A0"/>
                </a:solidFill>
              </a:rPr>
              <a:t>электрической тягой</a:t>
            </a:r>
            <a:endParaRPr lang="ru-RU" sz="2000" b="1" u="sng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867" y="682863"/>
            <a:ext cx="5678082" cy="363364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195483"/>
            <a:ext cx="9091217" cy="26625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</a:t>
            </a:r>
            <a:r>
              <a:rPr lang="ru-RU" sz="2000" b="1" u="sng" dirty="0" smtClean="0">
                <a:solidFill>
                  <a:srgbClr val="C00000"/>
                </a:solidFill>
              </a:rPr>
              <a:t>Тональные </a:t>
            </a:r>
            <a:r>
              <a:rPr lang="ru-RU" sz="2000" b="1" u="sng" dirty="0">
                <a:solidFill>
                  <a:srgbClr val="C00000"/>
                </a:solidFill>
              </a:rPr>
              <a:t>рельсовые цепи. </a:t>
            </a:r>
            <a:r>
              <a:rPr lang="ru-RU" sz="2000" dirty="0"/>
              <a:t>Надежность работы существующих РЦ в большой степени зависит от состояния изолирующих стыков и балласта. Такие РЦ работают в случае низкого сопротивления балласта без изолирующих стыков </a:t>
            </a:r>
            <a:r>
              <a:rPr lang="ru-RU" sz="2000" b="1" dirty="0"/>
              <a:t>при любом виде тяги поездов. </a:t>
            </a:r>
            <a:r>
              <a:rPr lang="ru-RU" sz="2000" b="1" dirty="0">
                <a:solidFill>
                  <a:srgbClr val="C00000"/>
                </a:solidFill>
              </a:rPr>
              <a:t>Аппаратура тональных рельсовых цепей (ТРЦ) </a:t>
            </a:r>
            <a:r>
              <a:rPr lang="ru-RU" sz="2000" b="1" dirty="0"/>
              <a:t>обеспечивает </a:t>
            </a:r>
            <a:r>
              <a:rPr lang="ru-RU" sz="2000" b="1" dirty="0">
                <a:solidFill>
                  <a:srgbClr val="002060"/>
                </a:solidFill>
              </a:rPr>
              <a:t>формирование и прием амплитудно-модулированных сигналов с частотами </a:t>
            </a:r>
            <a:r>
              <a:rPr lang="ru-RU" sz="2000" b="1" dirty="0" smtClean="0">
                <a:solidFill>
                  <a:srgbClr val="002060"/>
                </a:solidFill>
              </a:rPr>
              <a:t>модуляции </a:t>
            </a:r>
            <a:r>
              <a:rPr lang="ru-RU" sz="2000" b="1" dirty="0">
                <a:solidFill>
                  <a:srgbClr val="002060"/>
                </a:solidFill>
              </a:rPr>
              <a:t>8 и 12 Гц и несущими частотами в диапазоне 420...780 Гц. </a:t>
            </a:r>
            <a:r>
              <a:rPr lang="ru-RU" sz="2000" b="1" u="sng" dirty="0">
                <a:solidFill>
                  <a:srgbClr val="FF0000"/>
                </a:solidFill>
              </a:rPr>
              <a:t>Особенностью устройства ТРЦ </a:t>
            </a:r>
            <a:r>
              <a:rPr lang="ru-RU" sz="2000" dirty="0"/>
              <a:t>является то, что в такой РЦ устанавливается </a:t>
            </a:r>
            <a:r>
              <a:rPr lang="ru-RU" sz="2000" b="1" dirty="0">
                <a:solidFill>
                  <a:srgbClr val="C00000"/>
                </a:solidFill>
              </a:rPr>
              <a:t>один источник питания </a:t>
            </a:r>
            <a:r>
              <a:rPr lang="ru-RU" sz="2000" b="1" dirty="0"/>
              <a:t>на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две РЦ</a:t>
            </a:r>
            <a:r>
              <a:rPr lang="ru-RU" sz="2000" dirty="0"/>
              <a:t>, а </a:t>
            </a:r>
            <a:r>
              <a:rPr lang="ru-RU" sz="2000" b="1" dirty="0">
                <a:solidFill>
                  <a:srgbClr val="002060"/>
                </a:solidFill>
              </a:rPr>
              <a:t>передающая</a:t>
            </a:r>
            <a:r>
              <a:rPr lang="ru-RU" sz="2000" dirty="0"/>
              <a:t> </a:t>
            </a:r>
            <a:r>
              <a:rPr lang="ru-RU" sz="2000" b="1" dirty="0"/>
              <a:t>и </a:t>
            </a:r>
            <a:r>
              <a:rPr lang="ru-RU" sz="2000" b="1" dirty="0">
                <a:solidFill>
                  <a:srgbClr val="002060"/>
                </a:solidFill>
              </a:rPr>
              <a:t>приемная аппаратура располагается на станциях</a:t>
            </a:r>
            <a:r>
              <a:rPr lang="ru-RU" sz="2000" dirty="0"/>
              <a:t>, примыкаемых к </a:t>
            </a:r>
            <a:r>
              <a:rPr lang="ru-RU" sz="2000" dirty="0" smtClean="0"/>
              <a:t>перегону.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083286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688480"/>
            <a:ext cx="9144000" cy="25242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</a:t>
            </a:r>
            <a:r>
              <a:rPr lang="ru-RU" sz="2000" b="1" u="sng" dirty="0" smtClean="0">
                <a:solidFill>
                  <a:srgbClr val="002060"/>
                </a:solidFill>
              </a:rPr>
              <a:t>На </a:t>
            </a:r>
            <a:r>
              <a:rPr lang="ru-RU" sz="2000" b="1" u="sng" dirty="0">
                <a:solidFill>
                  <a:srgbClr val="002060"/>
                </a:solidFill>
              </a:rPr>
              <a:t>станциях в зоне стрелочных переводов </a:t>
            </a:r>
            <a:r>
              <a:rPr lang="ru-RU" sz="2000" b="1" u="sng" dirty="0"/>
              <a:t>устраиваются</a:t>
            </a:r>
            <a:r>
              <a:rPr lang="ru-RU" sz="2000" b="1" u="sng" dirty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разветвленные РЦ. </a:t>
            </a:r>
            <a:r>
              <a:rPr lang="ru-RU" sz="2000" dirty="0"/>
              <a:t>Они кроме изолирующих стыков по границам рельсовой цепи имеют дополнительные изолирующие стыки </a:t>
            </a:r>
            <a:r>
              <a:rPr lang="ru-RU" sz="2000" b="1" dirty="0">
                <a:solidFill>
                  <a:srgbClr val="C00000"/>
                </a:solidFill>
              </a:rPr>
              <a:t>4</a:t>
            </a:r>
            <a:r>
              <a:rPr lang="ru-RU" sz="2000" dirty="0"/>
              <a:t> </a:t>
            </a:r>
            <a:r>
              <a:rPr lang="ru-RU" sz="2000" dirty="0" smtClean="0"/>
              <a:t>на </a:t>
            </a:r>
            <a:r>
              <a:rPr lang="ru-RU" sz="2000" dirty="0"/>
              <a:t>рамных рельсах, исключающие замыкание рельсовых нитей крестовиной стрелочного перевода. </a:t>
            </a:r>
            <a:r>
              <a:rPr lang="ru-RU" sz="2000" b="1" dirty="0">
                <a:solidFill>
                  <a:srgbClr val="002060"/>
                </a:solidFill>
              </a:rPr>
              <a:t>Для образования электрической цепи устанавливаются стрелочные рельсовые соединители: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3</a:t>
            </a:r>
            <a:r>
              <a:rPr lang="ru-RU" sz="2000" dirty="0"/>
              <a:t> — между рамными рельсами и остряками и переводными кривыми, </a:t>
            </a:r>
            <a:r>
              <a:rPr lang="ru-RU" sz="2000" b="1" dirty="0">
                <a:solidFill>
                  <a:srgbClr val="C00000"/>
                </a:solidFill>
              </a:rPr>
              <a:t>5</a:t>
            </a:r>
            <a:r>
              <a:rPr lang="ru-RU" sz="2000" b="1" dirty="0"/>
              <a:t> </a:t>
            </a:r>
            <a:r>
              <a:rPr lang="ru-RU" sz="2000" dirty="0"/>
              <a:t>— между крайними рельсовыми нитями, </a:t>
            </a:r>
            <a:r>
              <a:rPr lang="ru-RU" sz="2000" b="1" dirty="0">
                <a:solidFill>
                  <a:srgbClr val="C00000"/>
                </a:solidFill>
              </a:rPr>
              <a:t>6</a:t>
            </a:r>
            <a:r>
              <a:rPr lang="ru-RU" sz="2000" dirty="0"/>
              <a:t> — на крестовине стрелочного перевода.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69142" y="-1026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b="49133"/>
          <a:stretch/>
        </p:blipFill>
        <p:spPr>
          <a:xfrm>
            <a:off x="0" y="625461"/>
            <a:ext cx="8536708" cy="2676159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3493985" y="2274430"/>
            <a:ext cx="212651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534326" y="1179574"/>
            <a:ext cx="212652" cy="1063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900752" y="1011716"/>
            <a:ext cx="191069" cy="370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776716" y="1011716"/>
            <a:ext cx="272956" cy="370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620067" y="2274430"/>
            <a:ext cx="28660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715602" y="1218053"/>
            <a:ext cx="19106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532561" y="325956"/>
            <a:ext cx="4094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Разветвленные </a:t>
            </a:r>
            <a:r>
              <a:rPr lang="ru-RU" sz="2000" b="1" u="sng" dirty="0">
                <a:solidFill>
                  <a:srgbClr val="7030A0"/>
                </a:solidFill>
              </a:rPr>
              <a:t>рельсовые </a:t>
            </a:r>
            <a:r>
              <a:rPr lang="ru-RU" sz="2000" b="1" u="sng" dirty="0" smtClean="0">
                <a:solidFill>
                  <a:srgbClr val="7030A0"/>
                </a:solidFill>
              </a:rPr>
              <a:t>цепи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82589" y="2437511"/>
            <a:ext cx="31451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4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33469" y="1025755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0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01441" y="1277656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0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11091" y="887588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0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3774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25" y="3822795"/>
            <a:ext cx="9144000" cy="20132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Основной </a:t>
            </a:r>
            <a:r>
              <a:rPr lang="ru-RU" sz="2000" b="1" dirty="0">
                <a:solidFill>
                  <a:srgbClr val="C00000"/>
                </a:solidFill>
              </a:rPr>
              <a:t>задачей изоляции разветвленных рельсовых цепей</a:t>
            </a:r>
            <a:r>
              <a:rPr lang="ru-RU" sz="2000" b="1" dirty="0"/>
              <a:t> является </a:t>
            </a:r>
            <a:r>
              <a:rPr lang="ru-RU" sz="2000" b="1" dirty="0">
                <a:solidFill>
                  <a:srgbClr val="002060"/>
                </a:solidFill>
              </a:rPr>
              <a:t>обеспечение контроля наличия подвижных единиц на ответвленных рельсовых нитях. </a:t>
            </a:r>
            <a:r>
              <a:rPr lang="ru-RU" sz="2000" dirty="0"/>
              <a:t>Для осуществления такого контроля наиболее распространен параллельный способ </a:t>
            </a:r>
            <a:r>
              <a:rPr lang="ru-RU" sz="2000" dirty="0" smtClean="0"/>
              <a:t>изоляции, </a:t>
            </a:r>
            <a:r>
              <a:rPr lang="ru-RU" sz="2000" dirty="0"/>
              <a:t>при котором сигнальный ток протекает только по рельсовым нитям одного пути </a:t>
            </a:r>
            <a:r>
              <a:rPr lang="ru-RU" sz="2000" b="1" dirty="0">
                <a:solidFill>
                  <a:srgbClr val="C00000"/>
                </a:solidFill>
              </a:rPr>
              <a:t>А</a:t>
            </a:r>
            <a:r>
              <a:rPr lang="ru-RU" sz="2000" dirty="0">
                <a:solidFill>
                  <a:srgbClr val="C00000"/>
                </a:solidFill>
              </a:rPr>
              <a:t>,</a:t>
            </a:r>
            <a:r>
              <a:rPr lang="ru-RU" sz="2000" dirty="0"/>
              <a:t> где включено путевое реле </a:t>
            </a:r>
            <a:r>
              <a:rPr lang="ru-RU" sz="2000" b="1" dirty="0">
                <a:solidFill>
                  <a:srgbClr val="C00000"/>
                </a:solidFill>
              </a:rPr>
              <a:t>СП</a:t>
            </a:r>
            <a:r>
              <a:rPr lang="ru-RU" sz="2000" dirty="0"/>
              <a:t>, а рельсовые нити ответвления </a:t>
            </a:r>
            <a:r>
              <a:rPr lang="ru-RU" sz="2000" b="1" dirty="0">
                <a:solidFill>
                  <a:srgbClr val="C00000"/>
                </a:solidFill>
              </a:rPr>
              <a:t>Б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находятся лишь под напряжением.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69142" y="-1026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b="49133"/>
          <a:stretch/>
        </p:blipFill>
        <p:spPr>
          <a:xfrm>
            <a:off x="0" y="625461"/>
            <a:ext cx="8536708" cy="2676159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3493985" y="2274430"/>
            <a:ext cx="212651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534326" y="1179574"/>
            <a:ext cx="212652" cy="1063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900752" y="1011716"/>
            <a:ext cx="191069" cy="370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776716" y="1011716"/>
            <a:ext cx="272956" cy="370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620067" y="2274430"/>
            <a:ext cx="28660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715602" y="1218053"/>
            <a:ext cx="19106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532561" y="325956"/>
            <a:ext cx="4094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Разветвленные </a:t>
            </a:r>
            <a:r>
              <a:rPr lang="ru-RU" sz="2000" b="1" u="sng" dirty="0">
                <a:solidFill>
                  <a:srgbClr val="7030A0"/>
                </a:solidFill>
              </a:rPr>
              <a:t>рельсовые </a:t>
            </a:r>
            <a:r>
              <a:rPr lang="ru-RU" sz="2000" b="1" u="sng" dirty="0" smtClean="0">
                <a:solidFill>
                  <a:srgbClr val="7030A0"/>
                </a:solidFill>
              </a:rPr>
              <a:t>цепи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3081896" y="2653633"/>
            <a:ext cx="624740" cy="160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7240184" y="2827563"/>
            <a:ext cx="624740" cy="160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499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06969"/>
            <a:ext cx="9022977" cy="1618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При свободной РЦ </a:t>
            </a:r>
            <a:r>
              <a:rPr lang="ru-RU" sz="2000" dirty="0"/>
              <a:t>сигнальный ток протекает по цепи </a:t>
            </a:r>
            <a:r>
              <a:rPr lang="ru-RU" sz="2000" dirty="0" smtClean="0"/>
              <a:t>плюс </a:t>
            </a:r>
            <a:r>
              <a:rPr lang="ru-RU" sz="2000" dirty="0"/>
              <a:t>батареи </a:t>
            </a:r>
            <a:r>
              <a:rPr lang="ru-RU" sz="2000" b="1" dirty="0"/>
              <a:t>ПБ,</a:t>
            </a:r>
            <a:r>
              <a:rPr lang="ru-RU" sz="2000" dirty="0"/>
              <a:t> рельсовые нити </a:t>
            </a:r>
            <a:r>
              <a:rPr lang="ru-RU" sz="2000" b="1" dirty="0"/>
              <a:t>1, 9</a:t>
            </a:r>
            <a:r>
              <a:rPr lang="ru-RU" sz="2000" dirty="0"/>
              <a:t>, обмотка реле </a:t>
            </a:r>
            <a:r>
              <a:rPr lang="ru-RU" sz="2000" b="1" dirty="0"/>
              <a:t>СП</a:t>
            </a:r>
            <a:r>
              <a:rPr lang="ru-RU" sz="2000" dirty="0"/>
              <a:t>, рельсовая нить </a:t>
            </a:r>
            <a:r>
              <a:rPr lang="ru-RU" sz="2000" b="1" dirty="0"/>
              <a:t>10</a:t>
            </a:r>
            <a:r>
              <a:rPr lang="ru-RU" sz="2000" dirty="0"/>
              <a:t>, рельсовый соединитель </a:t>
            </a:r>
            <a:r>
              <a:rPr lang="ru-RU" sz="2000" b="1" dirty="0"/>
              <a:t>5</a:t>
            </a:r>
            <a:r>
              <a:rPr lang="ru-RU" sz="2000" dirty="0"/>
              <a:t>, рельсовая нить </a:t>
            </a:r>
            <a:r>
              <a:rPr lang="ru-RU" sz="2000" b="1" dirty="0"/>
              <a:t>2</a:t>
            </a:r>
            <a:r>
              <a:rPr lang="ru-RU" sz="2000" dirty="0"/>
              <a:t> и минус </a:t>
            </a:r>
            <a:r>
              <a:rPr lang="ru-RU" sz="2000" dirty="0" smtClean="0"/>
              <a:t>батареи </a:t>
            </a:r>
            <a:r>
              <a:rPr lang="ru-RU" sz="2000" b="1" dirty="0"/>
              <a:t>ПБ</a:t>
            </a:r>
            <a:r>
              <a:rPr lang="ru-RU" sz="2000" dirty="0"/>
              <a:t>. </a:t>
            </a:r>
            <a:r>
              <a:rPr lang="ru-RU" sz="2000" b="1" u="sng" dirty="0">
                <a:solidFill>
                  <a:srgbClr val="C00000"/>
                </a:solidFill>
              </a:rPr>
              <a:t>Реле СП, </a:t>
            </a:r>
            <a:r>
              <a:rPr lang="ru-RU" sz="2000" b="1" dirty="0"/>
              <a:t>находясь в возбужденном состоянии, </a:t>
            </a:r>
            <a:r>
              <a:rPr lang="ru-RU" sz="2000" b="1" dirty="0">
                <a:solidFill>
                  <a:srgbClr val="002060"/>
                </a:solidFill>
              </a:rPr>
              <a:t>контролирует свободность стрелочного участка и исправность стрелочного соединителя.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69142" y="-1026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b="49133"/>
          <a:stretch/>
        </p:blipFill>
        <p:spPr>
          <a:xfrm>
            <a:off x="218364" y="791570"/>
            <a:ext cx="8147714" cy="2409933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3563650" y="2249344"/>
            <a:ext cx="21265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625859" y="1300345"/>
            <a:ext cx="212652" cy="1063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900752" y="1011716"/>
            <a:ext cx="191069" cy="370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506273" y="2208400"/>
            <a:ext cx="28660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588155" y="1324625"/>
            <a:ext cx="19106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559560" y="2470245"/>
            <a:ext cx="0" cy="34119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23331" y="2413120"/>
            <a:ext cx="873457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692322" y="2088108"/>
            <a:ext cx="436729" cy="2021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628099" y="1897036"/>
            <a:ext cx="1093296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852159" y="2088108"/>
            <a:ext cx="0" cy="72333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3147237" y="2700670"/>
            <a:ext cx="574158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3016473" y="2413120"/>
            <a:ext cx="0" cy="39832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2222205" y="2413120"/>
            <a:ext cx="712381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 flipV="1">
            <a:off x="1892595" y="1722474"/>
            <a:ext cx="350875" cy="567814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1244009" y="1722474"/>
            <a:ext cx="448313" cy="19582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1244011" y="1977656"/>
            <a:ext cx="10633" cy="83378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791571" y="1573305"/>
            <a:ext cx="272955" cy="716983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18938787">
            <a:off x="2782495" y="808389"/>
            <a:ext cx="362756" cy="8003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05477" y="1621522"/>
            <a:ext cx="288508" cy="7915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243470" y="361978"/>
            <a:ext cx="4139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Разветвленные </a:t>
            </a:r>
            <a:r>
              <a:rPr lang="ru-RU" sz="2000" b="1" u="sng" dirty="0">
                <a:solidFill>
                  <a:srgbClr val="7030A0"/>
                </a:solidFill>
              </a:rPr>
              <a:t>рельсовые </a:t>
            </a:r>
            <a:r>
              <a:rPr lang="ru-RU" sz="2000" b="1" u="sng" dirty="0" smtClean="0">
                <a:solidFill>
                  <a:srgbClr val="7030A0"/>
                </a:solidFill>
              </a:rPr>
              <a:t>цепи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7623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552658"/>
            <a:ext cx="9144000" cy="26375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В </a:t>
            </a:r>
            <a:r>
              <a:rPr lang="ru-RU" sz="2000" b="1" u="sng" dirty="0">
                <a:solidFill>
                  <a:srgbClr val="C00000"/>
                </a:solidFill>
              </a:rPr>
              <a:t>случае обрыва рельсового соединителя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реле СП отпускает якорь и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дает контроль неисправности рельсовой цепи.</a:t>
            </a:r>
            <a:r>
              <a:rPr lang="ru-RU" sz="2000" dirty="0"/>
              <a:t> Если дополнительные изолирующие стыки установлены по боковому ответвлению </a:t>
            </a:r>
            <a:r>
              <a:rPr lang="ru-RU" sz="2000" dirty="0" smtClean="0"/>
              <a:t>(б</a:t>
            </a:r>
            <a:r>
              <a:rPr lang="ru-RU" sz="2000" dirty="0"/>
              <a:t>), то рельсовый соединитель становится неконтролируемым и для надежности дублируется.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При </a:t>
            </a:r>
            <a:r>
              <a:rPr lang="ru-RU" sz="2000" b="1" u="sng" dirty="0">
                <a:solidFill>
                  <a:srgbClr val="C00000"/>
                </a:solidFill>
              </a:rPr>
              <a:t>занятии рельсовой цепи </a:t>
            </a:r>
            <a:r>
              <a:rPr lang="ru-RU" sz="2000" b="1" u="sng" dirty="0" smtClean="0">
                <a:solidFill>
                  <a:srgbClr val="C00000"/>
                </a:solidFill>
              </a:rPr>
              <a:t>поездом</a:t>
            </a:r>
            <a:r>
              <a:rPr lang="ru-RU" sz="2000" u="sng" dirty="0" smtClean="0"/>
              <a:t> </a:t>
            </a:r>
            <a:r>
              <a:rPr lang="ru-RU" sz="2000" dirty="0" smtClean="0"/>
              <a:t>происходит </a:t>
            </a:r>
            <a:r>
              <a:rPr lang="ru-RU" sz="2000" dirty="0"/>
              <a:t>шунтирование рельсовых нитей 1—2, или 7—8, или 9—10 малым сопротивлением скатов поезда. </a:t>
            </a:r>
            <a:r>
              <a:rPr lang="ru-RU" sz="2000" b="1" dirty="0">
                <a:solidFill>
                  <a:srgbClr val="002060"/>
                </a:solidFill>
              </a:rPr>
              <a:t>Реле СП</a:t>
            </a:r>
            <a:r>
              <a:rPr lang="ru-RU" sz="2000" dirty="0"/>
              <a:t>, лишаясь питания, </a:t>
            </a:r>
            <a:r>
              <a:rPr lang="ru-RU" sz="2000" b="1" dirty="0">
                <a:solidFill>
                  <a:srgbClr val="002060"/>
                </a:solidFill>
              </a:rPr>
              <a:t>отпускает якорь и контролирует занятость стрелочного участка.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69142" y="-1026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b="49133"/>
          <a:stretch/>
        </p:blipFill>
        <p:spPr>
          <a:xfrm>
            <a:off x="218364" y="791570"/>
            <a:ext cx="8147714" cy="2409933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3563650" y="2249344"/>
            <a:ext cx="212651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3625859" y="1300345"/>
            <a:ext cx="212652" cy="1063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900752" y="1011716"/>
            <a:ext cx="191069" cy="370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506273" y="2208400"/>
            <a:ext cx="28660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588155" y="1324625"/>
            <a:ext cx="19106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559560" y="2470245"/>
            <a:ext cx="0" cy="34119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23331" y="2413120"/>
            <a:ext cx="873457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692322" y="2088108"/>
            <a:ext cx="436729" cy="2021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628099" y="1897036"/>
            <a:ext cx="1093296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852159" y="2088108"/>
            <a:ext cx="0" cy="72333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3147237" y="2700670"/>
            <a:ext cx="574158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3016473" y="2413120"/>
            <a:ext cx="0" cy="39832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2222205" y="2413120"/>
            <a:ext cx="712381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 flipV="1">
            <a:off x="1892595" y="1722474"/>
            <a:ext cx="350875" cy="567814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1244009" y="1701209"/>
            <a:ext cx="448313" cy="19582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1244011" y="1977656"/>
            <a:ext cx="10633" cy="83378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791571" y="1573305"/>
            <a:ext cx="272955" cy="716983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18938787">
            <a:off x="2782495" y="808389"/>
            <a:ext cx="362756" cy="8003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205477" y="1621522"/>
            <a:ext cx="288508" cy="7915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243470" y="361978"/>
            <a:ext cx="4139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Разветвленные </a:t>
            </a:r>
            <a:r>
              <a:rPr lang="ru-RU" sz="2000" b="1" u="sng" dirty="0">
                <a:solidFill>
                  <a:srgbClr val="7030A0"/>
                </a:solidFill>
              </a:rPr>
              <a:t>рельсовые </a:t>
            </a:r>
            <a:r>
              <a:rPr lang="ru-RU" sz="2000" b="1" u="sng" dirty="0" smtClean="0">
                <a:solidFill>
                  <a:srgbClr val="7030A0"/>
                </a:solidFill>
              </a:rPr>
              <a:t>цепи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3185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3859525"/>
            <a:ext cx="9091217" cy="20403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b="1" dirty="0" smtClean="0"/>
              <a:t>В </a:t>
            </a:r>
            <a:r>
              <a:rPr lang="ru-RU" sz="2000" b="1" dirty="0"/>
              <a:t>разветвленной РЦ </a:t>
            </a:r>
            <a:r>
              <a:rPr lang="ru-RU" sz="2000" b="1" dirty="0">
                <a:solidFill>
                  <a:srgbClr val="C00000"/>
                </a:solidFill>
              </a:rPr>
              <a:t>в случае обрыва рельсовой нити бокового пути Б </a:t>
            </a:r>
            <a:r>
              <a:rPr lang="ru-RU" sz="2000" b="1" dirty="0"/>
              <a:t>и </a:t>
            </a:r>
            <a:r>
              <a:rPr lang="ru-RU" sz="2000" b="1" dirty="0">
                <a:solidFill>
                  <a:srgbClr val="C00000"/>
                </a:solidFill>
              </a:rPr>
              <a:t>нахождении подвижной единицы на ответвлении </a:t>
            </a:r>
            <a:r>
              <a:rPr lang="ru-RU" sz="2000" b="1" dirty="0">
                <a:solidFill>
                  <a:srgbClr val="002060"/>
                </a:solidFill>
              </a:rPr>
              <a:t>путевое реле СП остается возбужденным и дает ложный контроль свободного стрелочного участка</a:t>
            </a:r>
            <a:r>
              <a:rPr lang="ru-RU" sz="2000" dirty="0"/>
              <a:t>, что отрицательно влияет на безопасность движения поездов. Для повышения надежности действия таких РЦ на всех неконтролируемых ответвлениях устанавливаются дополнительные реле </a:t>
            </a:r>
            <a:r>
              <a:rPr lang="ru-RU" sz="2000" b="1" dirty="0" smtClean="0"/>
              <a:t>БСП.</a:t>
            </a:r>
            <a:endParaRPr lang="ru-RU" sz="2000" b="1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69142" y="-1026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93985" y="50053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0270" r="46615"/>
          <a:stretch/>
        </p:blipFill>
        <p:spPr>
          <a:xfrm>
            <a:off x="1721387" y="1111562"/>
            <a:ext cx="5293562" cy="261778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46913" y="1111562"/>
            <a:ext cx="222229" cy="2603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21387" y="1241745"/>
            <a:ext cx="421312" cy="546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749419" y="2210536"/>
            <a:ext cx="72333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142699" y="330829"/>
            <a:ext cx="4139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Разветвленные </a:t>
            </a:r>
            <a:r>
              <a:rPr lang="ru-RU" sz="2000" b="1" u="sng" dirty="0">
                <a:solidFill>
                  <a:srgbClr val="7030A0"/>
                </a:solidFill>
              </a:rPr>
              <a:t>рельсовые </a:t>
            </a:r>
            <a:r>
              <a:rPr lang="ru-RU" sz="2000" b="1" u="sng" dirty="0" smtClean="0">
                <a:solidFill>
                  <a:srgbClr val="7030A0"/>
                </a:solidFill>
              </a:rPr>
              <a:t>цепи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1026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178634"/>
            <a:ext cx="9144000" cy="267936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    </a:t>
            </a:r>
            <a:r>
              <a:rPr lang="ru-RU" sz="2000" b="1" u="sng" dirty="0" smtClean="0">
                <a:solidFill>
                  <a:srgbClr val="7030A0"/>
                </a:solidFill>
              </a:rPr>
              <a:t>Принцип работы разветвленной РЦ. 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Свободность и исправность стрелочного участка </a:t>
            </a:r>
            <a:r>
              <a:rPr lang="ru-RU" sz="2000" b="1" dirty="0"/>
              <a:t>определяются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возбуждением реле АСП и БСП. </a:t>
            </a:r>
            <a:r>
              <a:rPr lang="ru-RU" sz="2000" dirty="0"/>
              <a:t>Общее путевое реле </a:t>
            </a:r>
            <a:r>
              <a:rPr lang="ru-RU" sz="2000" b="1" dirty="0">
                <a:solidFill>
                  <a:srgbClr val="002060"/>
                </a:solidFill>
              </a:rPr>
              <a:t>СП </a:t>
            </a:r>
            <a:r>
              <a:rPr lang="ru-RU" sz="2000" dirty="0"/>
              <a:t>возбуждается через последовательно включенные фронтовые контакты путевых реле АСП и БСП, включенных по концам ответвлений. </a:t>
            </a:r>
            <a:r>
              <a:rPr lang="ru-RU" sz="2000" b="1" dirty="0">
                <a:solidFill>
                  <a:srgbClr val="002060"/>
                </a:solidFill>
              </a:rPr>
              <a:t>Пропадание тока в любом из путевых реле </a:t>
            </a:r>
            <a:r>
              <a:rPr lang="ru-RU" sz="2000" dirty="0"/>
              <a:t>расценивается как </a:t>
            </a:r>
            <a:r>
              <a:rPr lang="ru-RU" sz="2000" b="1" dirty="0">
                <a:solidFill>
                  <a:srgbClr val="C00000"/>
                </a:solidFill>
              </a:rPr>
              <a:t>занятость изолированного участка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   Путевой </a:t>
            </a:r>
            <a:r>
              <a:rPr lang="ru-RU" sz="2000" dirty="0"/>
              <a:t>трансформатор </a:t>
            </a:r>
            <a:r>
              <a:rPr lang="ru-RU" sz="2000" b="1" dirty="0"/>
              <a:t>ПТ</a:t>
            </a:r>
            <a:r>
              <a:rPr lang="ru-RU" sz="2000" dirty="0"/>
              <a:t> типа ПОБС предназначен для питания РЦ; дроссель-трансформаторы </a:t>
            </a:r>
            <a:r>
              <a:rPr lang="ru-RU" sz="2000" b="1" dirty="0"/>
              <a:t>ДТ</a:t>
            </a:r>
            <a:r>
              <a:rPr lang="ru-RU" sz="2000" dirty="0"/>
              <a:t> (на питающем конце) и ДТ (на релейном конце) обеспечивают пропуск обратного тягового тока </a:t>
            </a:r>
            <a:r>
              <a:rPr lang="ru-RU" sz="2000" dirty="0" smtClean="0"/>
              <a:t>по </a:t>
            </a:r>
            <a:r>
              <a:rPr lang="ru-RU" sz="2000" dirty="0"/>
              <a:t>рельсовым нитям в обход изолирующих </a:t>
            </a:r>
            <a:r>
              <a:rPr lang="ru-RU" sz="2000" dirty="0" smtClean="0"/>
              <a:t>стыков.</a:t>
            </a: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69142" y="-137893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142" y="354050"/>
            <a:ext cx="5474992" cy="36856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20880" y="-79828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4635" y="215153"/>
            <a:ext cx="4139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Разветвленные </a:t>
            </a:r>
            <a:r>
              <a:rPr lang="ru-RU" sz="2000" b="1" u="sng" dirty="0">
                <a:solidFill>
                  <a:srgbClr val="7030A0"/>
                </a:solidFill>
              </a:rPr>
              <a:t>рельсовые </a:t>
            </a:r>
            <a:r>
              <a:rPr lang="ru-RU" sz="2000" b="1" u="sng" dirty="0" smtClean="0">
                <a:solidFill>
                  <a:srgbClr val="7030A0"/>
                </a:solidFill>
              </a:rPr>
              <a:t>цепи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817258" y="3090815"/>
            <a:ext cx="61414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6837812" y="3131357"/>
            <a:ext cx="696036" cy="1364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4192518" y="2516197"/>
            <a:ext cx="624740" cy="160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4088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236" y="4872501"/>
            <a:ext cx="9144000" cy="13877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/>
              <a:t>Используются </a:t>
            </a:r>
            <a:r>
              <a:rPr lang="ru-RU" sz="2000" b="1" dirty="0">
                <a:solidFill>
                  <a:srgbClr val="C00000"/>
                </a:solidFill>
              </a:rPr>
              <a:t>разветвленные РЦ </a:t>
            </a:r>
            <a:r>
              <a:rPr lang="ru-RU" sz="2000" b="1" dirty="0">
                <a:solidFill>
                  <a:srgbClr val="002060"/>
                </a:solidFill>
              </a:rPr>
              <a:t>с непрерывным питанием переменным током частотой 50 Гц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7030A0"/>
                </a:solidFill>
              </a:rPr>
              <a:t>с реле типа АНВШ </a:t>
            </a:r>
            <a:r>
              <a:rPr lang="ru-RU" sz="2000" b="1" dirty="0"/>
              <a:t>(</a:t>
            </a:r>
            <a:r>
              <a:rPr lang="ru-RU" sz="2000" b="1" dirty="0">
                <a:solidFill>
                  <a:srgbClr val="C00000"/>
                </a:solidFill>
              </a:rPr>
              <a:t>при автономной тяге</a:t>
            </a:r>
            <a:r>
              <a:rPr lang="ru-RU" sz="2000" b="1" dirty="0">
                <a:solidFill>
                  <a:srgbClr val="002060"/>
                </a:solidFill>
              </a:rPr>
              <a:t>), частотой 25 Гц </a:t>
            </a:r>
            <a:r>
              <a:rPr lang="ru-RU" sz="2000" b="1" dirty="0">
                <a:solidFill>
                  <a:srgbClr val="7030A0"/>
                </a:solidFill>
              </a:rPr>
              <a:t>с реле типа ДСШ </a:t>
            </a:r>
            <a:r>
              <a:rPr lang="ru-RU" sz="2000" b="1" dirty="0"/>
              <a:t>(</a:t>
            </a:r>
            <a:r>
              <a:rPr lang="ru-RU" sz="2000" b="1" dirty="0">
                <a:solidFill>
                  <a:srgbClr val="C00000"/>
                </a:solidFill>
              </a:rPr>
              <a:t>при электротяге</a:t>
            </a:r>
            <a:r>
              <a:rPr lang="ru-RU" sz="2000" b="1" dirty="0"/>
              <a:t>) или </a:t>
            </a:r>
            <a:r>
              <a:rPr lang="ru-RU" sz="2000" b="1" dirty="0">
                <a:solidFill>
                  <a:srgbClr val="002060"/>
                </a:solidFill>
              </a:rPr>
              <a:t>тональной частоты </a:t>
            </a:r>
            <a:r>
              <a:rPr lang="ru-RU" sz="2000" b="1" dirty="0">
                <a:solidFill>
                  <a:srgbClr val="C00000"/>
                </a:solidFill>
              </a:rPr>
              <a:t>при любом виде </a:t>
            </a:r>
            <a:r>
              <a:rPr lang="ru-RU" sz="2000" b="1" dirty="0" smtClean="0">
                <a:solidFill>
                  <a:srgbClr val="C00000"/>
                </a:solidFill>
              </a:rPr>
              <a:t>тяги.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1969142" y="-137893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142" y="354050"/>
            <a:ext cx="5474992" cy="36856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20880" y="-79828"/>
            <a:ext cx="3520964" cy="3903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2060"/>
                </a:solidFill>
                <a:latin typeface="TimesNewRoman"/>
                <a:ea typeface="Times New Roman" panose="02020603050405020304" pitchFamily="18" charset="0"/>
                <a:cs typeface="TimesNewRoman"/>
              </a:rPr>
              <a:t>Схемы рельсовых цепей</a:t>
            </a:r>
            <a:endParaRPr lang="ru-RU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4635" y="215153"/>
            <a:ext cx="4139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7030A0"/>
                </a:solidFill>
              </a:rPr>
              <a:t>Разветвленные </a:t>
            </a:r>
            <a:r>
              <a:rPr lang="ru-RU" sz="2000" b="1" u="sng" dirty="0">
                <a:solidFill>
                  <a:srgbClr val="7030A0"/>
                </a:solidFill>
              </a:rPr>
              <a:t>рельсовые </a:t>
            </a:r>
            <a:r>
              <a:rPr lang="ru-RU" sz="2000" b="1" u="sng" dirty="0" smtClean="0">
                <a:solidFill>
                  <a:srgbClr val="7030A0"/>
                </a:solidFill>
              </a:rPr>
              <a:t>цепи</a:t>
            </a:r>
            <a:endParaRPr lang="ru-RU" sz="2000" b="1" u="sng" dirty="0">
              <a:solidFill>
                <a:srgbClr val="7030A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817258" y="3090815"/>
            <a:ext cx="61414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6837812" y="3131357"/>
            <a:ext cx="696036" cy="1364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615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107" t="19837" r="25107"/>
          <a:stretch/>
        </p:blipFill>
        <p:spPr>
          <a:xfrm>
            <a:off x="2671727" y="416912"/>
            <a:ext cx="6217243" cy="521735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8" y="5442701"/>
            <a:ext cx="9057059" cy="14690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  Рельсовая </a:t>
            </a:r>
            <a:r>
              <a:rPr lang="ru-RU" sz="2000" b="1" dirty="0">
                <a:solidFill>
                  <a:srgbClr val="C00000"/>
                </a:solidFill>
              </a:rPr>
              <a:t>цепь </a:t>
            </a:r>
            <a:r>
              <a:rPr lang="ru-RU" sz="2000" b="1" dirty="0"/>
              <a:t>представляет собой </a:t>
            </a:r>
            <a:r>
              <a:rPr lang="ru-RU" sz="2000" b="1" dirty="0">
                <a:solidFill>
                  <a:srgbClr val="C00000"/>
                </a:solidFill>
              </a:rPr>
              <a:t>электрическую цепь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002060"/>
                </a:solidFill>
              </a:rPr>
              <a:t>в которой есть источник питания и нагрузка </a:t>
            </a:r>
            <a:r>
              <a:rPr lang="ru-RU" sz="2000" dirty="0"/>
              <a:t>(путевое реле), а </a:t>
            </a:r>
            <a:r>
              <a:rPr lang="ru-RU" sz="2000" b="1" dirty="0">
                <a:solidFill>
                  <a:srgbClr val="002060"/>
                </a:solidFill>
              </a:rPr>
              <a:t>проводниками</a:t>
            </a:r>
            <a:r>
              <a:rPr lang="ru-RU" sz="2000" dirty="0"/>
              <a:t> электрического тока </a:t>
            </a:r>
            <a:r>
              <a:rPr lang="ru-RU" sz="2000" b="1" dirty="0"/>
              <a:t>являются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рельсовые нити </a:t>
            </a:r>
            <a:r>
              <a:rPr lang="ru-RU" sz="2000" b="1" dirty="0" smtClean="0">
                <a:solidFill>
                  <a:srgbClr val="002060"/>
                </a:solidFill>
              </a:rPr>
              <a:t>пути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  <a:r>
              <a:rPr lang="ru-RU" sz="2000" b="1" dirty="0"/>
              <a:t>Электрическая схема </a:t>
            </a:r>
            <a:r>
              <a:rPr lang="ru-RU" sz="2000" b="1" dirty="0">
                <a:solidFill>
                  <a:srgbClr val="002060"/>
                </a:solidFill>
              </a:rPr>
              <a:t>простейшей рельсовой цепи </a:t>
            </a:r>
            <a:r>
              <a:rPr lang="ru-RU" sz="2000" b="1" dirty="0" smtClean="0"/>
              <a:t>состоит </a:t>
            </a:r>
            <a:r>
              <a:rPr lang="ru-RU" sz="2000" b="1" dirty="0">
                <a:solidFill>
                  <a:srgbClr val="002060"/>
                </a:solidFill>
              </a:rPr>
              <a:t>из </a:t>
            </a:r>
            <a:r>
              <a:rPr lang="ru-RU" sz="2000" b="1" dirty="0">
                <a:solidFill>
                  <a:srgbClr val="C00000"/>
                </a:solidFill>
              </a:rPr>
              <a:t>питающего </a:t>
            </a:r>
            <a:r>
              <a:rPr lang="ru-RU" sz="2000" b="1" dirty="0" smtClean="0">
                <a:solidFill>
                  <a:srgbClr val="C00000"/>
                </a:solidFill>
              </a:rPr>
              <a:t>конца (ПК), </a:t>
            </a:r>
            <a:r>
              <a:rPr lang="ru-RU" sz="2000" b="1" dirty="0">
                <a:solidFill>
                  <a:srgbClr val="C00000"/>
                </a:solidFill>
              </a:rPr>
              <a:t>рельсовой линии и релейного </a:t>
            </a:r>
            <a:r>
              <a:rPr lang="ru-RU" sz="2000" b="1" dirty="0" smtClean="0">
                <a:solidFill>
                  <a:srgbClr val="C00000"/>
                </a:solidFill>
              </a:rPr>
              <a:t>конца (РК). 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353235" y="3012141"/>
            <a:ext cx="0" cy="225910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126724" y="3025588"/>
            <a:ext cx="0" cy="225910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2063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35" t="26593" r="3731" b="11338"/>
          <a:stretch/>
        </p:blipFill>
        <p:spPr>
          <a:xfrm>
            <a:off x="3220872" y="360862"/>
            <a:ext cx="5745707" cy="311931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671" y="2705669"/>
            <a:ext cx="9009329" cy="4152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1. Дайте определение рельсовой </a:t>
            </a:r>
            <a:r>
              <a:rPr lang="ru-RU" sz="2000" b="1" dirty="0" smtClean="0"/>
              <a:t>цепи</a:t>
            </a:r>
            <a:endParaRPr lang="ru-RU" sz="2000" b="1" dirty="0"/>
          </a:p>
          <a:p>
            <a:pPr marL="0" indent="0">
              <a:buNone/>
            </a:pPr>
            <a:r>
              <a:rPr lang="ru-RU" sz="2000" b="1" dirty="0" smtClean="0"/>
              <a:t>и назовите </a:t>
            </a:r>
            <a:r>
              <a:rPr lang="ru-RU" sz="2000" b="1" dirty="0"/>
              <a:t>основные элементы рельсовой цепи.</a:t>
            </a:r>
          </a:p>
          <a:p>
            <a:pPr marL="0" indent="0">
              <a:buNone/>
            </a:pPr>
            <a:r>
              <a:rPr lang="ru-RU" sz="2000" b="1" dirty="0" smtClean="0"/>
              <a:t>2. </a:t>
            </a:r>
            <a:r>
              <a:rPr lang="ru-RU" sz="2000" b="1" dirty="0"/>
              <a:t>Расскажите принцип работы рельсовой цепи.</a:t>
            </a:r>
          </a:p>
          <a:p>
            <a:pPr marL="0" indent="0">
              <a:buNone/>
            </a:pPr>
            <a:r>
              <a:rPr lang="ru-RU" sz="2000" b="1" dirty="0" smtClean="0"/>
              <a:t>3. </a:t>
            </a:r>
            <a:r>
              <a:rPr lang="ru-RU" sz="2000" b="1" dirty="0"/>
              <a:t>Дайте классификацию рельсовым цепям.</a:t>
            </a:r>
          </a:p>
          <a:p>
            <a:pPr marL="0" indent="0">
              <a:buNone/>
            </a:pPr>
            <a:r>
              <a:rPr lang="ru-RU" sz="2000" b="1" dirty="0" smtClean="0"/>
              <a:t>4. </a:t>
            </a:r>
            <a:r>
              <a:rPr lang="ru-RU" sz="2000" b="1" dirty="0"/>
              <a:t>Укажите места, где применяются неразветвленные </a:t>
            </a:r>
            <a:r>
              <a:rPr lang="ru-RU" sz="2000" b="1" dirty="0" smtClean="0"/>
              <a:t>и разветвленные </a:t>
            </a:r>
            <a:r>
              <a:rPr lang="ru-RU" sz="2000" b="1" dirty="0"/>
              <a:t>рельсовые цепи.</a:t>
            </a:r>
          </a:p>
          <a:p>
            <a:pPr marL="0" indent="0">
              <a:buNone/>
            </a:pPr>
            <a:r>
              <a:rPr lang="ru-RU" sz="2000" b="1" dirty="0" smtClean="0"/>
              <a:t>5. </a:t>
            </a:r>
            <a:r>
              <a:rPr lang="ru-RU" sz="2000" b="1" dirty="0"/>
              <a:t>Опишите режимы работы рельсовой цепи, дайте им характеристику</a:t>
            </a:r>
            <a:r>
              <a:rPr lang="ru-RU" sz="2000" b="1" dirty="0" smtClean="0"/>
              <a:t>.</a:t>
            </a:r>
          </a:p>
          <a:p>
            <a:pPr marL="0" indent="0">
              <a:buNone/>
            </a:pPr>
            <a:r>
              <a:rPr lang="ru-RU" sz="2000" b="1" dirty="0" smtClean="0"/>
              <a:t>6. Перечислите распространенные отказы </a:t>
            </a:r>
            <a:r>
              <a:rPr lang="ru-RU" sz="2000" b="1" dirty="0"/>
              <a:t>в работе РЦ .</a:t>
            </a:r>
          </a:p>
          <a:p>
            <a:pPr marL="0" indent="0">
              <a:buNone/>
            </a:pPr>
            <a:r>
              <a:rPr lang="ru-RU" sz="2000" b="1" dirty="0" smtClean="0"/>
              <a:t>7. </a:t>
            </a:r>
            <a:r>
              <a:rPr lang="ru-RU" sz="2000" b="1" dirty="0"/>
              <a:t>Какой тип РЦ применяется на перегонах с автономной тягой? 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 smtClean="0"/>
              <a:t>8. </a:t>
            </a:r>
            <a:r>
              <a:rPr lang="ru-RU" sz="2000" b="1" dirty="0"/>
              <a:t>Какой тип РЦ применяется на перегонах с электрической тягой?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2347415" y="0"/>
            <a:ext cx="2937280" cy="510988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+mn-lt"/>
              </a:rPr>
              <a:t>Закрепление материала</a:t>
            </a:r>
            <a:endParaRPr lang="ru-RU" sz="2000" b="1" u="sng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05123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11529" y="913897"/>
            <a:ext cx="9032471" cy="5759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</a:t>
            </a:r>
            <a:r>
              <a:rPr lang="ru-RU" sz="2000" b="1" dirty="0"/>
              <a:t>Курс лекций Глава </a:t>
            </a:r>
            <a:r>
              <a:rPr lang="ru-RU" sz="2000" b="1" dirty="0" smtClean="0"/>
              <a:t>7. </a:t>
            </a:r>
            <a:r>
              <a:rPr lang="ru-RU" sz="2000" b="1" dirty="0"/>
              <a:t>стр. </a:t>
            </a:r>
            <a:r>
              <a:rPr lang="ru-RU" sz="2000" b="1" dirty="0" smtClean="0"/>
              <a:t>40-44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dirty="0" smtClean="0"/>
              <a:t>1.   Назначение </a:t>
            </a:r>
            <a:r>
              <a:rPr lang="ru-RU" sz="2000" dirty="0"/>
              <a:t>и область определения ПАБ.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2. Требования </a:t>
            </a:r>
            <a:r>
              <a:rPr lang="ru-RU" sz="2000" dirty="0"/>
              <a:t>ПТЭ, предъявляемые к устройствам ПАБ; общие принципы работы; обеспечение безопасности движения поездов; классификация систем.</a:t>
            </a:r>
          </a:p>
          <a:p>
            <a:pPr marL="0" indent="0" algn="just">
              <a:buNone/>
            </a:pPr>
            <a:r>
              <a:rPr lang="ru-RU" sz="2000" dirty="0" smtClean="0"/>
              <a:t>3. Релейная </a:t>
            </a:r>
            <a:r>
              <a:rPr lang="ru-RU" sz="2000" dirty="0"/>
              <a:t>полуавтоматическая блокировка системы ГТСС (РПБ ГТСС); аппараты управления и порядок работы на них при приеме и отправлении поездов.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4.    Способы </a:t>
            </a:r>
            <a:r>
              <a:rPr lang="ru-RU" sz="2000" dirty="0"/>
              <a:t>фиксации проследования поезда при ПАБ.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5.   Назначение </a:t>
            </a:r>
            <a:r>
              <a:rPr lang="ru-RU" sz="2000" dirty="0"/>
              <a:t>и виды блок-постов, порядок действий сигналиста и ДСП при проследовании поездов через блок-пост.</a:t>
            </a:r>
          </a:p>
          <a:p>
            <a:pPr marL="0" indent="0" algn="just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домашнего задания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r>
              <a:rPr lang="ru-RU" sz="2000" i="1" dirty="0"/>
              <a:t>Проработка учебной литературы и составление конспекта по рельсовым цепям. Подготовка презентации (тема по выбору преподавателя). Курс лекций, Глава 6, стр. 27-39. </a:t>
            </a:r>
            <a:r>
              <a:rPr lang="ru-RU" sz="2000" i="1"/>
              <a:t>Подготовка к практическому занятию №5,6, оформление отчетов (ответы на контрольные вопросы).</a:t>
            </a:r>
            <a:endParaRPr lang="ru-RU" sz="20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06221" y="472750"/>
            <a:ext cx="44764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Полуавтоматическая блокировка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06972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9431"/>
            <a:ext cx="9144000" cy="6108569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73506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</p:spTree>
    <p:extLst>
      <p:ext uri="{BB962C8B-B14F-4D97-AF65-F5344CB8AC3E}">
        <p14:creationId xmlns:p14="http://schemas.microsoft.com/office/powerpoint/2010/main" val="2361547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107" t="19837" r="25107"/>
          <a:stretch/>
        </p:blipFill>
        <p:spPr>
          <a:xfrm>
            <a:off x="1385048" y="357301"/>
            <a:ext cx="6185646" cy="519083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15806"/>
            <a:ext cx="9057059" cy="16170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На </a:t>
            </a:r>
            <a:r>
              <a:rPr lang="ru-RU" sz="2000" b="1" dirty="0">
                <a:solidFill>
                  <a:srgbClr val="C00000"/>
                </a:solidFill>
              </a:rPr>
              <a:t>питающем конце рельсовой цепи </a:t>
            </a:r>
            <a:r>
              <a:rPr lang="ru-RU" sz="2000" b="1" dirty="0"/>
              <a:t>устанавливается</a:t>
            </a:r>
            <a:r>
              <a:rPr lang="ru-RU" sz="2000" dirty="0"/>
              <a:t> аккумулятор </a:t>
            </a:r>
            <a:r>
              <a:rPr lang="ru-RU" sz="2000" b="1" dirty="0"/>
              <a:t>2</a:t>
            </a:r>
            <a:r>
              <a:rPr lang="ru-RU" sz="2000" dirty="0"/>
              <a:t>, работающий в буферном режиме с выпрямителем </a:t>
            </a:r>
            <a:r>
              <a:rPr lang="ru-RU" sz="2000" b="1" dirty="0"/>
              <a:t>1</a:t>
            </a:r>
            <a:r>
              <a:rPr lang="ru-RU" sz="2000" dirty="0"/>
              <a:t> типа ВАК, или путевой трансформатор ПТ. Питание поступает в рельсовую линию через резистор </a:t>
            </a:r>
            <a:r>
              <a:rPr lang="ru-RU" sz="2000" b="1" dirty="0"/>
              <a:t>R0,</a:t>
            </a:r>
            <a:r>
              <a:rPr lang="ru-RU" sz="2000" dirty="0"/>
              <a:t> который обеспечивает отпускание якоря путевого реле при занятии рельсовой цепи поездом.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85048" y="2407024"/>
            <a:ext cx="4114799" cy="30255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788459" y="2971799"/>
            <a:ext cx="0" cy="225910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227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00" y="4447619"/>
            <a:ext cx="9057059" cy="24103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</a:t>
            </a:r>
            <a:r>
              <a:rPr lang="ru-RU" sz="2000" b="1" dirty="0" smtClean="0">
                <a:solidFill>
                  <a:srgbClr val="C00000"/>
                </a:solidFill>
              </a:rPr>
              <a:t>Рельсовая </a:t>
            </a:r>
            <a:r>
              <a:rPr lang="ru-RU" sz="2000" b="1" dirty="0">
                <a:solidFill>
                  <a:srgbClr val="C00000"/>
                </a:solidFill>
              </a:rPr>
              <a:t>линия </a:t>
            </a:r>
            <a:r>
              <a:rPr lang="ru-RU" sz="2000" b="1" dirty="0"/>
              <a:t>имеет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две рельсовые нити </a:t>
            </a:r>
            <a:r>
              <a:rPr lang="ru-RU" sz="2000" b="1" dirty="0"/>
              <a:t>7</a:t>
            </a:r>
            <a:r>
              <a:rPr lang="ru-RU" sz="2000" dirty="0"/>
              <a:t>, которые состоят из отдельных рельсовых звеньев, соединенных между собой токопроводящими стыковыми соединителями </a:t>
            </a:r>
            <a:r>
              <a:rPr lang="ru-RU" sz="2000" b="1" dirty="0"/>
              <a:t>8</a:t>
            </a:r>
            <a:r>
              <a:rPr lang="ru-RU" sz="2000" dirty="0"/>
              <a:t> для уменьшения электрического сопротивления рельсовых нитей. </a:t>
            </a:r>
            <a:r>
              <a:rPr lang="ru-RU" sz="2000" b="1" dirty="0">
                <a:solidFill>
                  <a:srgbClr val="002060"/>
                </a:solidFill>
              </a:rPr>
              <a:t>В зависимости от рода тяги </a:t>
            </a:r>
            <a:r>
              <a:rPr lang="ru-RU" sz="2000" dirty="0"/>
              <a:t>на участке </a:t>
            </a:r>
            <a:r>
              <a:rPr lang="ru-RU" sz="2000" b="1" dirty="0"/>
              <a:t>и</a:t>
            </a:r>
            <a:r>
              <a:rPr lang="ru-RU" sz="2000" dirty="0"/>
              <a:t> выбранного </a:t>
            </a:r>
            <a:r>
              <a:rPr lang="ru-RU" sz="2000" b="1" dirty="0">
                <a:solidFill>
                  <a:srgbClr val="002060"/>
                </a:solidFill>
              </a:rPr>
              <a:t>способа крепления к рельсу </a:t>
            </a:r>
            <a:r>
              <a:rPr lang="ru-RU" sz="2000" dirty="0"/>
              <a:t>стыковые соединители бывают </a:t>
            </a:r>
            <a:r>
              <a:rPr lang="ru-RU" sz="2000" b="1" dirty="0">
                <a:solidFill>
                  <a:srgbClr val="002060"/>
                </a:solidFill>
              </a:rPr>
              <a:t>трех типов. </a:t>
            </a:r>
            <a:r>
              <a:rPr lang="ru-RU" sz="2000" dirty="0"/>
              <a:t>На участках </a:t>
            </a:r>
            <a:r>
              <a:rPr lang="ru-RU" sz="2000" i="1" dirty="0"/>
              <a:t>с</a:t>
            </a:r>
            <a:r>
              <a:rPr lang="ru-RU" sz="2000" dirty="0"/>
              <a:t> </a:t>
            </a:r>
            <a:r>
              <a:rPr lang="ru-RU" sz="2000" i="1" dirty="0"/>
              <a:t>автономной тягой </a:t>
            </a:r>
            <a:r>
              <a:rPr lang="ru-RU" sz="2000" dirty="0"/>
              <a:t>применяют стальные штепсельные или приварные соединители. На </a:t>
            </a:r>
            <a:r>
              <a:rPr lang="ru-RU" sz="2000" i="1" dirty="0"/>
              <a:t>электрифицированных участках </a:t>
            </a:r>
            <a:r>
              <a:rPr lang="ru-RU" sz="2000" dirty="0"/>
              <a:t>используют медные приварные соединители.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66" y="123915"/>
            <a:ext cx="3523129" cy="27252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9105" t="45992" r="50149" b="22786"/>
          <a:stretch/>
        </p:blipFill>
        <p:spPr>
          <a:xfrm>
            <a:off x="166666" y="2347882"/>
            <a:ext cx="3523129" cy="21411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0419" y="123915"/>
            <a:ext cx="4712616" cy="436511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396727" y="50113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7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344563" y="22093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8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407024" y="501132"/>
            <a:ext cx="4182035" cy="78978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918012" y="474238"/>
            <a:ext cx="3780401" cy="31026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4"/>
          <p:cNvSpPr>
            <a:spLocks noGrp="1"/>
          </p:cNvSpPr>
          <p:nvPr>
            <p:ph type="title"/>
          </p:nvPr>
        </p:nvSpPr>
        <p:spPr>
          <a:xfrm>
            <a:off x="3750937" y="-23303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</p:spTree>
    <p:extLst>
      <p:ext uri="{BB962C8B-B14F-4D97-AF65-F5344CB8AC3E}">
        <p14:creationId xmlns:p14="http://schemas.microsoft.com/office/powerpoint/2010/main" val="2562460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0840" t="33130" r="67070" b="42288"/>
          <a:stretch/>
        </p:blipFill>
        <p:spPr>
          <a:xfrm>
            <a:off x="1768584" y="225340"/>
            <a:ext cx="2019869" cy="168582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4974953"/>
            <a:ext cx="9057059" cy="11748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Рельсовые </a:t>
            </a:r>
            <a:r>
              <a:rPr lang="ru-RU" sz="2000" b="1" dirty="0">
                <a:solidFill>
                  <a:srgbClr val="002060"/>
                </a:solidFill>
              </a:rPr>
              <a:t>нити </a:t>
            </a:r>
            <a:r>
              <a:rPr lang="ru-RU" sz="2000" b="1" dirty="0"/>
              <a:t>располагаются</a:t>
            </a:r>
            <a:r>
              <a:rPr lang="ru-RU" sz="2000" dirty="0"/>
              <a:t> на деревянных или железобетонных шпалах </a:t>
            </a:r>
            <a:r>
              <a:rPr lang="ru-RU" sz="2000" b="1" dirty="0"/>
              <a:t>9</a:t>
            </a:r>
            <a:r>
              <a:rPr lang="ru-RU" sz="2000" dirty="0"/>
              <a:t>. Рельсовые линии смежных рельсовых цепей разделяют с помощью изолирующих стыков </a:t>
            </a:r>
            <a:r>
              <a:rPr lang="ru-RU" sz="2000" b="1" dirty="0"/>
              <a:t>6</a:t>
            </a:r>
            <a:r>
              <a:rPr lang="ru-RU" sz="2000" dirty="0"/>
              <a:t> с металлическими накладками или клееболтовых стыков. </a:t>
            </a:r>
            <a:endParaRPr lang="ru-RU" sz="20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12775"/>
          <a:stretch/>
        </p:blipFill>
        <p:spPr>
          <a:xfrm>
            <a:off x="121022" y="2017096"/>
            <a:ext cx="3644153" cy="24367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66582" r="-1449" b="13900"/>
          <a:stretch/>
        </p:blipFill>
        <p:spPr>
          <a:xfrm>
            <a:off x="121021" y="90018"/>
            <a:ext cx="1434823" cy="170597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876463" y="0"/>
            <a:ext cx="266236" cy="409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1021" y="132489"/>
            <a:ext cx="343003" cy="4407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60310" y="90018"/>
            <a:ext cx="95534" cy="1547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3054" y="90018"/>
            <a:ext cx="5089780" cy="459558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042835" y="73097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9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18290" y="681688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6</a:t>
            </a:r>
            <a:r>
              <a:rPr lang="ru-RU" dirty="0"/>
              <a:t> </a:t>
            </a:r>
          </a:p>
        </p:txBody>
      </p:sp>
      <p:sp>
        <p:nvSpPr>
          <p:cNvPr id="12" name="Заголовок 4"/>
          <p:cNvSpPr>
            <a:spLocks noGrp="1"/>
          </p:cNvSpPr>
          <p:nvPr>
            <p:ph type="title"/>
          </p:nvPr>
        </p:nvSpPr>
        <p:spPr>
          <a:xfrm>
            <a:off x="3170145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1653988" y="1210235"/>
            <a:ext cx="2941616" cy="176156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1990165" y="942538"/>
            <a:ext cx="6037729" cy="338741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8991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4443" y="426302"/>
            <a:ext cx="4712616" cy="425504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23039"/>
            <a:ext cx="9057059" cy="20607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 </a:t>
            </a:r>
            <a:r>
              <a:rPr lang="ru-RU" sz="2000" b="1" dirty="0" smtClean="0">
                <a:solidFill>
                  <a:srgbClr val="C00000"/>
                </a:solidFill>
              </a:rPr>
              <a:t>Изолирующие </a:t>
            </a:r>
            <a:r>
              <a:rPr lang="ru-RU" sz="2000" b="1" dirty="0">
                <a:solidFill>
                  <a:srgbClr val="C00000"/>
                </a:solidFill>
              </a:rPr>
              <a:t>стыки </a:t>
            </a:r>
            <a:r>
              <a:rPr lang="ru-RU" sz="2000" b="1" dirty="0" smtClean="0"/>
              <a:t>должны обеспечивать </a:t>
            </a:r>
            <a:r>
              <a:rPr lang="ru-RU" sz="2000" b="1" dirty="0">
                <a:solidFill>
                  <a:srgbClr val="002060"/>
                </a:solidFill>
              </a:rPr>
              <a:t>надежную электрическую изоляцию и механическую прочность верхнего строения пути. </a:t>
            </a:r>
            <a:r>
              <a:rPr lang="ru-RU" sz="2000" dirty="0"/>
              <a:t>Поэтому их изготавливают из изолирующих материалов, обладающих значительной механической прочностью и сохраняющих достаточную </a:t>
            </a:r>
            <a:r>
              <a:rPr lang="ru-RU" sz="2000" dirty="0" smtClean="0"/>
              <a:t>работоспособность в </a:t>
            </a:r>
            <a:r>
              <a:rPr lang="ru-RU" sz="2000" dirty="0"/>
              <a:t>условиях увлажнения. </a:t>
            </a:r>
            <a:r>
              <a:rPr lang="ru-RU" sz="2000" i="1" dirty="0"/>
              <a:t>Клееболтовой изолирующий стык, изготавливаемый в заводских условиях, обладает высокой механической прочностью, так как он составляет единое целое вместе с </a:t>
            </a:r>
            <a:r>
              <a:rPr lang="ru-RU" sz="2000" i="1" dirty="0" smtClean="0"/>
              <a:t>рельсом.</a:t>
            </a:r>
            <a:endParaRPr lang="ru-RU" sz="20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76463" y="0"/>
            <a:ext cx="266236" cy="409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1021" y="132489"/>
            <a:ext cx="343003" cy="4407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60310" y="90018"/>
            <a:ext cx="95534" cy="1547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4"/>
          <p:cNvSpPr>
            <a:spLocks noGrp="1"/>
          </p:cNvSpPr>
          <p:nvPr>
            <p:ph type="title"/>
          </p:nvPr>
        </p:nvSpPr>
        <p:spPr>
          <a:xfrm>
            <a:off x="4221136" y="0"/>
            <a:ext cx="2114550" cy="51098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Рельсовые цепи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b="27255"/>
          <a:stretch/>
        </p:blipFill>
        <p:spPr>
          <a:xfrm>
            <a:off x="121021" y="494893"/>
            <a:ext cx="2174911" cy="11866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33464" r="47451"/>
          <a:stretch/>
        </p:blipFill>
        <p:spPr>
          <a:xfrm>
            <a:off x="703047" y="1715420"/>
            <a:ext cx="3167161" cy="30076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14706" t="22706" r="13471" b="10941"/>
          <a:stretch/>
        </p:blipFill>
        <p:spPr>
          <a:xfrm>
            <a:off x="2435550" y="411185"/>
            <a:ext cx="1922340" cy="1331941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2662518" y="793376"/>
            <a:ext cx="4047564" cy="255494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1460310" y="1021976"/>
            <a:ext cx="3541996" cy="30928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2281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2387</TotalTime>
  <Words>4116</Words>
  <Application>Microsoft Office PowerPoint</Application>
  <PresentationFormat>Экран (4:3)</PresentationFormat>
  <Paragraphs>244</Paragraphs>
  <Slides>52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Times New Roman</vt:lpstr>
      <vt:lpstr>TimesNewRoman</vt:lpstr>
      <vt:lpstr>Тема Office</vt:lpstr>
      <vt:lpstr>ОАО "РЖД"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Рельсовые цепи</vt:lpstr>
      <vt:lpstr>Закрепление материала</vt:lpstr>
      <vt:lpstr>Опережающее задание по следующей теме:</vt:lpstr>
      <vt:lpstr>Рельсовые цепи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273</cp:revision>
  <dcterms:created xsi:type="dcterms:W3CDTF">2020-04-22T10:21:16Z</dcterms:created>
  <dcterms:modified xsi:type="dcterms:W3CDTF">2024-08-31T11:06:37Z</dcterms:modified>
</cp:coreProperties>
</file>