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  <p:sldMasterId id="2147483690" r:id="rId3"/>
  </p:sldMasterIdLst>
  <p:notesMasterIdLst>
    <p:notesMasterId r:id="rId37"/>
  </p:notesMasterIdLst>
  <p:sldIdLst>
    <p:sldId id="256" r:id="rId4"/>
    <p:sldId id="258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8" r:id="rId35"/>
    <p:sldId id="287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BC6E6-54C3-4E9D-9917-AEBF12F47262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A66FC-F67F-4884-8871-56ABA9FB34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7479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3A66FC-F67F-4884-8871-56ABA9FB342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1999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1218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7589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2947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3937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5907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1882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620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8925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4180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39167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1650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17419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6390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7285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3881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58974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16111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0253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90001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75273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07778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307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13829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58997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74468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65948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19522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47548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88372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8329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851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1001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5580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2839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9743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318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42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79478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104F5123-BA40-435E-869C-C1BF521B18DF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E22AA0FC-6D51-434B-94F7-328F19BD3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2518798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691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5623" y="1920391"/>
            <a:ext cx="9144000" cy="2387600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Перевозка грузов на особых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7943" y="177147"/>
            <a:ext cx="96316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ТРАНСПОРТА РОССИЙСКОЙ ФЕДЕРАЦИИ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АГЕНТСТВО ЖЕЛЕЗНОДОРОЖНОГО ТРАНСПОРТА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федерального государственного бюджетного образовательного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высшего образования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«Приволжский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университет путей сообщения» в г. Саратове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ГУПС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Саратове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565124A8-7554-4DB8-896F-F9946B9CF1F9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1644073" y="4691928"/>
            <a:ext cx="9144000" cy="1655762"/>
          </a:xfrm>
        </p:spPr>
        <p:txBody>
          <a:bodyPr rtlCol="0"/>
          <a:lstStyle/>
          <a:p>
            <a:pPr fontAlgn="base"/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 fontAlgn="base"/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на транспорте (по видам) 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endParaRPr lang="en-US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3672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1" y="2016240"/>
            <a:ext cx="10275454" cy="35578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65201" y="436480"/>
            <a:ext cx="1071126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6.1	Ядовитые (токсичные) вещества 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6.2	Инфекционные вещества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03486" y="4639025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742432" y="4657497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.2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13969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1528" y="953717"/>
            <a:ext cx="93607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Радиоактивные материалы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258" t="13333" r="39620" b="20808"/>
          <a:stretch/>
        </p:blipFill>
        <p:spPr>
          <a:xfrm>
            <a:off x="3214255" y="1773382"/>
            <a:ext cx="4525817" cy="4516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03864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05347" y="990662"/>
            <a:ext cx="97108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8	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Едкие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(коррозионные) вещества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963" y="1818620"/>
            <a:ext cx="4795982" cy="47959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70745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21856" y="796698"/>
            <a:ext cx="114855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Прочие опасные вещества и изделия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364" y="1504584"/>
            <a:ext cx="5220855" cy="52208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01352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" y="0"/>
            <a:ext cx="12108874" cy="69210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10539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dk1">
              <a:alpha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657084" y="2168319"/>
            <a:ext cx="959826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4000" b="1" cap="all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Общие требования к погрузке, </a:t>
            </a:r>
            <a:endParaRPr lang="ru-RU" sz="4000" b="1" cap="all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4000" b="1" cap="all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выгрузке </a:t>
            </a:r>
            <a:r>
              <a:rPr lang="ru-RU" sz="4000" b="1" cap="all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опасных грузов</a:t>
            </a:r>
            <a:endParaRPr lang="ru-RU" sz="3600" cap="all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5822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1818" y="1013772"/>
            <a:ext cx="591127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Грузоотправители (грузополучатели) </a:t>
            </a:r>
            <a:endParaRPr lang="ru-RU" sz="36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лицензию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погрузочно-разгрузочную деятельность.</a:t>
            </a:r>
            <a:endParaRPr lang="ru-RU" sz="3200" cap="all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545" y="56680"/>
            <a:ext cx="4839855" cy="68013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17021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4572" t="12572" r="30857" b="39174"/>
          <a:stretch/>
        </p:blipFill>
        <p:spPr>
          <a:xfrm>
            <a:off x="0" y="0"/>
            <a:ext cx="1223759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2325" y="4583837"/>
            <a:ext cx="11212945" cy="156966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Перед началом погрузки и выгрузки опасных грузов на сливо-наливной эстакаде вагоны-цистерны должны быть надежно закреплены с обеих сторон тормозными башмаками, а стрелки переведены в положение, исключающее возможность попадания на путь погрузки (выгрузки) вагонов другого подвижного состава.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2206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28" y="0"/>
            <a:ext cx="1228292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52947" y="362726"/>
            <a:ext cx="102985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Погрузка и выгрузка на станциях легковоспламеняющихся грузов, перевозимых мелкими отправками или в контейнерах, должны производиться на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неэлектрифицированных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путях. 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778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28" y="0"/>
            <a:ext cx="1228292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90928" y="0"/>
            <a:ext cx="12282928" cy="6858000"/>
          </a:xfrm>
          <a:prstGeom prst="rect">
            <a:avLst/>
          </a:prstGeom>
          <a:solidFill>
            <a:schemeClr val="dk1">
              <a:alpha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1736" y="630811"/>
            <a:ext cx="1127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*В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исключительных случаях, когда выделение таких путей не представляется возможным, по разрешению начальника ДЦС для этих целей могут использоваться электрифицированные пути, контактная сеть которых должна быть выделена в самостоятельную группу с электропитанием через отдельный секционный разъединитель, оборудованный дополнительным заземляющим ножом. Напряжение с контактной сети должно быть снято.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507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69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83493" y="1634836"/>
            <a:ext cx="9625012" cy="1794164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6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Опасные груз</a:t>
            </a:r>
            <a:r>
              <a:rPr lang="ru-RU" sz="7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вещества, материалы, изделия и 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опасные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отходы, которые в силу присущих им свойств и особенностей могут при перевозке создать угрозу для жизни и здоровья людей, нанести вред окружающей среде, привести к повреждению и (или) уничтожению материальных ценностей.</a:t>
            </a:r>
          </a:p>
        </p:txBody>
      </p:sp>
    </p:spTree>
    <p:extLst>
      <p:ext uri="{BB962C8B-B14F-4D97-AF65-F5344CB8AC3E}">
        <p14:creationId xmlns="" xmlns:p14="http://schemas.microsoft.com/office/powerpoint/2010/main" val="871638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9889" y="2246899"/>
            <a:ext cx="10455563" cy="218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Меры безопасности при организации поездной и маневровой работы.</a:t>
            </a:r>
            <a:endParaRPr lang="ru-RU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7559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68583" y="1582158"/>
            <a:ext cx="467359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При организации поездной и маневровой работы с вагонами, загруженными опасными грузами, следует руководствоваться </a:t>
            </a: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правилами и инструкциями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действующими на железнодорожном транспорте, с учетом особых отметок, указанных в перевозочных документах (транспортное наименование груза, номер аварийной карточки, прикрытие вагонов с опасным грузом от локомотивов и других вагонов, штемпели о степени и категории опасности и др.).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663"/>
          <a:stretch/>
        </p:blipFill>
        <p:spPr>
          <a:xfrm>
            <a:off x="6747044" y="882570"/>
            <a:ext cx="4373538" cy="49363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0048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380"/>
            <a:ext cx="12192001" cy="68713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64217" y="972371"/>
            <a:ext cx="4895273" cy="4401205"/>
          </a:xfrm>
          <a:prstGeom prst="rect">
            <a:avLst/>
          </a:prstGeom>
          <a:solidFill>
            <a:schemeClr val="lt1">
              <a:alpha val="69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Вагоны с опасными грузами, в перевозочных документах которых в соответствии с Правилами перевозок грузов имеется штемпель "С горки не спускать" ("Не спускать с горки"),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запрещается распускать с сортировочных горок и производить с ними маневры толчками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7052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084292" y="1665146"/>
            <a:ext cx="46274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Скорость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сцепления вагонов, загруженных опасными грузами, с другими вагонами не должна превышать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км/час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для вагонов с грузами отдельных категорий, требующими особой осторожности, в соответствии с Правилами перевозок грузов должна быть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более 3 км/час.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28" y="1147342"/>
            <a:ext cx="6459999" cy="485832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22060569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1947"/>
          <a:stretch/>
        </p:blipFill>
        <p:spPr>
          <a:xfrm>
            <a:off x="0" y="0"/>
            <a:ext cx="9561111" cy="6890327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745018" y="120073"/>
            <a:ext cx="5811147" cy="4765963"/>
          </a:xfrm>
          <a:prstGeom prst="wedgeRoundRectCallout">
            <a:avLst>
              <a:gd name="adj1" fmla="val 1558"/>
              <a:gd name="adj2" fmla="val 83929"/>
              <a:gd name="adj3" fmla="val 16667"/>
            </a:avLst>
          </a:prstGeom>
          <a:ln w="38100"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 поездов 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началом производства маневров с вагонами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загруженными опасными грузами, обязан предупредить о предстоящих маневрах лиц, сопровождающих эти грузы или осуществляющих их охрану</a:t>
            </a:r>
          </a:p>
        </p:txBody>
      </p:sp>
    </p:spTree>
    <p:extLst>
      <p:ext uri="{BB962C8B-B14F-4D97-AF65-F5344CB8AC3E}">
        <p14:creationId xmlns="" xmlns:p14="http://schemas.microsoft.com/office/powerpoint/2010/main" val="37049353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78690" y="323273"/>
            <a:ext cx="5811147" cy="4765963"/>
          </a:xfrm>
          <a:prstGeom prst="wedgeRoundRectCallout">
            <a:avLst>
              <a:gd name="adj1" fmla="val -1144"/>
              <a:gd name="adj2" fmla="val 80247"/>
              <a:gd name="adj3" fmla="val 16667"/>
            </a:avLst>
          </a:prstGeom>
          <a:ln w="38100"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подачей вагонов под погрузку опасных грузов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маневровый диспетчер (дежурный по станции) обязан убедиться, что они осмотрены и признаны работниками вагонного хозяйства годными в техническом и коммерческом отношении для перевозки опасных грузов.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157" y="203202"/>
            <a:ext cx="4822588" cy="321425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157" y="3688341"/>
            <a:ext cx="4880702" cy="298031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18920378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9648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6254" y="96376"/>
            <a:ext cx="7620000" cy="19389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1724025" algn="l"/>
              </a:tabLs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Вагоны с </a:t>
            </a: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опасными грузами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могут следовать в грузовых поездах в соответствии с планом формирования; они включаются в поезда одиночными вагонами или группами вагонов, а также перевозятся маршрутами, сформированными из вагонов с такими грузами.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65169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37673" y="501547"/>
            <a:ext cx="939338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прикрытия вагонов с опасными грузами в поезда должны ставиться вагоны с неопасными грузами или порожние. Запрещается в качестве прикрытия использовать (первым от вагона с опасным грузом) открытый подвижной состав, загруженный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длиномерными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грузами, выходящими за пределы лобового бруса. Запрещается ставить в качестве прикрытия первыми от вагонов, загруженных опасными грузами класса 1, порожние платформы.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7924"/>
          <a:stretch/>
        </p:blipFill>
        <p:spPr>
          <a:xfrm>
            <a:off x="1661622" y="3548657"/>
            <a:ext cx="8545483" cy="30615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6228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629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7364" y="135371"/>
            <a:ext cx="10515600" cy="20074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включение вагонов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ВМ, ядовитыми, токсичными веществами в поезда ближних назначений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по плану формирования для отправления этих вагонов предусмотрены поезда дальнего следования.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21113443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1962" y="224136"/>
            <a:ext cx="1064952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Номер ООН – «Номер Организации Объединенных Наций" означает четырехзначный идентификационный номер вещества или изделия, взятый из Типовых правил ООН.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3826"/>
            <a:ext cx="6783846" cy="33841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491" y="3473826"/>
            <a:ext cx="5412509" cy="3384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65784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570" y="1944254"/>
            <a:ext cx="5062248" cy="1600200"/>
          </a:xfrm>
        </p:spPr>
        <p:txBody>
          <a:bodyPr>
            <a:no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Опасные грузы предъявляются к перевозке только на местах необщего пользования.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465" y="822036"/>
            <a:ext cx="6903112" cy="4618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9570" y="3560617"/>
            <a:ext cx="4748212" cy="1350818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*Исключение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составляют мелкие и контейнерные отправки, прием которых осуществляется как на местах необщего, так и общего пользования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2552" y="688109"/>
            <a:ext cx="4726895" cy="4886036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69200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17" y="0"/>
            <a:ext cx="10812456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85920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59794" y="429643"/>
            <a:ext cx="990138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графе накладной 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«Наименование груза»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грузоотправитель, наряду с требованиями правил перевозок грузов, должен указать в соответствии с Алфавитным указателем опасных грузов: </a:t>
            </a:r>
            <a: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код опасности, через дробь − номер ООН, надлежащее наименование опасного груза, номер основного знака опасности (в скобках − номер дополнительного знака опасности), номер аварийной </a:t>
            </a: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карточки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894" t="40135" r="22955" b="30101"/>
          <a:stretch/>
        </p:blipFill>
        <p:spPr>
          <a:xfrm>
            <a:off x="69794" y="3276438"/>
            <a:ext cx="12122206" cy="31151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73957" y="4237267"/>
            <a:ext cx="476874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«336 / ООН 1230 МЕТАНОЛ, 3 (6.1), АК 319».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7400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4048" y="1489466"/>
            <a:ext cx="94118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цифра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число вагонов от ведущего локомотива в поездах (числитель – от паровоза на твердом топливе, знаменатель – от паровоза на нефтяном топливе, электровоза или тепловоза);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цифра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 подталкивающего локомотива в поездах;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третья цифра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 вагонов с людьми в поездах;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четвертая цифра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 паровоза на твердом топливе при маневрах;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 «0» (нуль)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означает, что прикрытия не требуется.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273" t="25718" r="8424" b="59898"/>
          <a:stretch/>
        </p:blipFill>
        <p:spPr>
          <a:xfrm>
            <a:off x="1302325" y="4331853"/>
            <a:ext cx="8935303" cy="16533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545" t="40021" r="36728" b="48504"/>
          <a:stretch/>
        </p:blipFill>
        <p:spPr>
          <a:xfrm>
            <a:off x="4179454" y="349457"/>
            <a:ext cx="3805381" cy="11400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559048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80056" y="-2347465"/>
            <a:ext cx="2202417" cy="9625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413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ru-RU" sz="34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80653" y="1956022"/>
            <a:ext cx="100214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допускается подавать под погрузку опасных грузов вагоны, у которых до планового ремонта осталось менее 15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суток 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3380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708" y="2021898"/>
            <a:ext cx="10067637" cy="243003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Опасные грузы в соответствии с международными требованиями, установленными Типовыми правилами ООН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классификации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 и изделий, по характеру опасных свойств подразделяются на следующие классы:</a:t>
            </a:r>
          </a:p>
        </p:txBody>
      </p:sp>
    </p:spTree>
    <p:extLst>
      <p:ext uri="{BB962C8B-B14F-4D97-AF65-F5344CB8AC3E}">
        <p14:creationId xmlns="" xmlns:p14="http://schemas.microsoft.com/office/powerpoint/2010/main" val="760897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22784888"/>
              </p:ext>
            </p:extLst>
          </p:nvPr>
        </p:nvGraphicFramePr>
        <p:xfrm>
          <a:off x="1274618" y="759478"/>
          <a:ext cx="10400145" cy="665306"/>
        </p:xfrm>
        <a:graphic>
          <a:graphicData uri="http://schemas.openxmlformats.org/drawingml/2006/table">
            <a:tbl>
              <a:tblPr/>
              <a:tblGrid>
                <a:gridCol w="1862213"/>
                <a:gridCol w="8537932"/>
              </a:tblGrid>
              <a:tr h="30638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1</a:t>
                      </a:r>
                    </a:p>
                  </a:txBody>
                  <a:tcPr marL="55706" marR="55706" marT="27853" marB="2785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4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Взрывчатые вещества и изделия</a:t>
                      </a:r>
                    </a:p>
                  </a:txBody>
                  <a:tcPr marL="55706" marR="55706" marT="27853" marB="2785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581" y="1590963"/>
            <a:ext cx="4925291" cy="49252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40928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99181749"/>
              </p:ext>
            </p:extLst>
          </p:nvPr>
        </p:nvGraphicFramePr>
        <p:xfrm>
          <a:off x="1579418" y="489528"/>
          <a:ext cx="10446327" cy="1096606"/>
        </p:xfrm>
        <a:graphic>
          <a:graphicData uri="http://schemas.openxmlformats.org/drawingml/2006/table">
            <a:tbl>
              <a:tblPr/>
              <a:tblGrid>
                <a:gridCol w="3127256"/>
                <a:gridCol w="7319071"/>
              </a:tblGrid>
              <a:tr h="1096606">
                <a:tc>
                  <a:txBody>
                    <a:bodyPr/>
                    <a:lstStyle/>
                    <a:p>
                      <a:pPr algn="l" fontAlgn="t"/>
                      <a:r>
                        <a:rPr lang="ru-RU" sz="6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2</a:t>
                      </a:r>
                    </a:p>
                  </a:txBody>
                  <a:tcPr marL="60960" marR="60960" marT="30480" marB="304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Газы</a:t>
                      </a:r>
                      <a:endParaRPr lang="ru-RU" sz="6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960" marR="60960" marT="30480" marB="304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00" y="1586134"/>
            <a:ext cx="5128491" cy="51284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5678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3009" y="750516"/>
            <a:ext cx="103816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3	Легковоспламеняющиеся жидкости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6" y="1458402"/>
            <a:ext cx="6696364" cy="50222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7127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594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8576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496727"/>
            <a:ext cx="11837758" cy="54884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52079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Цитаты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Цитаты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Quotable" id="{39EC5628-30ED-4578-ACD8-9820EDB8E15A}" vid="{ACECE1E4-636E-48DB-87ED-4A76DC93378F}"/>
    </a:ext>
  </a:extLst>
</a:theme>
</file>

<file path=ppt/theme/theme3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ividend" id="{9697A71B-4AB7-4A1A-BD5B-BB2D22835B57}" vid="{C21699FF-00E4-43C8-BBCC-D7E5536C3717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</TotalTime>
  <Words>760</Words>
  <Application>Microsoft Office PowerPoint</Application>
  <PresentationFormat>Произвольный</PresentationFormat>
  <Paragraphs>51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Тема Office</vt:lpstr>
      <vt:lpstr>Цитаты</vt:lpstr>
      <vt:lpstr>Дивиденд</vt:lpstr>
      <vt:lpstr>Перевозка грузов на особых условиях</vt:lpstr>
      <vt:lpstr>Слайд 2</vt:lpstr>
      <vt:lpstr>Опасные грузы предъявляются к перевозке только на местах необщего пользования.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Перевозка грузов на особых условиях</dc:title>
  <dc:creator>Учетная запись Майкрософт</dc:creator>
  <cp:lastModifiedBy>Home</cp:lastModifiedBy>
  <cp:revision>24</cp:revision>
  <dcterms:created xsi:type="dcterms:W3CDTF">2022-10-26T09:08:31Z</dcterms:created>
  <dcterms:modified xsi:type="dcterms:W3CDTF">2025-09-30T05:37:50Z</dcterms:modified>
</cp:coreProperties>
</file>