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6" r:id="rId3"/>
    <p:sldId id="285" r:id="rId4"/>
    <p:sldId id="284" r:id="rId5"/>
    <p:sldId id="265" r:id="rId6"/>
    <p:sldId id="283" r:id="rId7"/>
    <p:sldId id="267" r:id="rId8"/>
    <p:sldId id="287" r:id="rId9"/>
    <p:sldId id="288" r:id="rId10"/>
    <p:sldId id="271" r:id="rId11"/>
    <p:sldId id="274" r:id="rId12"/>
    <p:sldId id="277" r:id="rId13"/>
    <p:sldId id="295" r:id="rId14"/>
    <p:sldId id="290" r:id="rId15"/>
    <p:sldId id="291" r:id="rId16"/>
    <p:sldId id="293" r:id="rId17"/>
    <p:sldId id="294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33"/>
    <a:srgbClr val="33CC33"/>
    <a:srgbClr val="3333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84" autoAdjust="0"/>
    <p:restoredTop sz="94607" autoAdjust="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1198EC-8139-42E0-8E21-7D55627C4578}" type="datetime1">
              <a:rPr lang="ru-RU" smtClean="0"/>
              <a:pPr rtl="0"/>
              <a:t>28.05.2025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85B5D-AF9C-4619-9577-8E9C8F4CF6D0}" type="datetime1">
              <a:rPr lang="ru-RU" smtClean="0"/>
              <a:pPr/>
              <a:t>28.05.2025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700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0749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7378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50217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867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7233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2525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8338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752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18435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9727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921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53027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1791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023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649DAF-093F-4482-AA38-346E9A2DEE94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0276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649DAF-093F-4482-AA38-346E9A2DEE94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13048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Рисунок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rtlCol="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</a:t>
            </a:r>
            <a:br>
              <a:rPr lang="ru-RU" noProof="0" dirty="0"/>
            </a:br>
            <a:r>
              <a:rPr lang="ru-RU" noProof="0" dirty="0"/>
              <a:t>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 rtlCol="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3 маркера-изображения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457" y="432000"/>
            <a:ext cx="4703542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51" name="Восьмиугольник 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53" name="Овал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55" name="Номер слайда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Полилиния: Фигура 13">
              <a:extLst>
                <a:ext uri="{FF2B5EF4-FFF2-40B4-BE49-F238E27FC236}">
                  <a16:creationId xmlns=""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8" name="Полилиния: Фигура 17">
              <a:extLst>
                <a:ext uri="{FF2B5EF4-FFF2-40B4-BE49-F238E27FC236}">
                  <a16:creationId xmlns=""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9" name="Полилиния: Фигура 19">
              <a:extLst>
                <a:ext uri="{FF2B5EF4-FFF2-40B4-BE49-F238E27FC236}">
                  <a16:creationId xmlns=""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олилиния: Фигура 23">
              <a:extLst>
                <a:ext uri="{FF2B5EF4-FFF2-40B4-BE49-F238E27FC236}">
                  <a16:creationId xmlns=""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=""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олилиния: Фигура 28">
              <a:extLst>
                <a:ext uri="{FF2B5EF4-FFF2-40B4-BE49-F238E27FC236}">
                  <a16:creationId xmlns=""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8" name="Рисунок 3">
            <a:extLst>
              <a:ext uri="{FF2B5EF4-FFF2-40B4-BE49-F238E27FC236}">
                <a16:creationId xmlns=""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405874" y="4835817"/>
            <a:ext cx="691688" cy="691688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9" name="Рисунок 3">
            <a:extLst>
              <a:ext uri="{FF2B5EF4-FFF2-40B4-BE49-F238E27FC236}">
                <a16:creationId xmlns=""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405874" y="3271181"/>
            <a:ext cx="691688" cy="691688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0" name="Рисунок 3">
            <a:extLst>
              <a:ext uri="{FF2B5EF4-FFF2-40B4-BE49-F238E27FC236}">
                <a16:creationId xmlns=""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05874" y="1706545"/>
            <a:ext cx="691688" cy="691688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191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Цифровой проду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 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Полилиния: Фигура 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олилиния: Фигура 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олилиния: Фигура 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6" name="Полилиния: Фигура 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Скругленный прямоугольник 15">
              <a:extLst>
                <a:ext uri="{FF2B5EF4-FFF2-40B4-BE49-F238E27FC236}">
                  <a16:creationId xmlns=""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  <p:sp>
          <p:nvSpPr>
            <p:cNvPr id="45" name="Скругленный прямоугольник 15">
              <a:extLst>
                <a:ext uri="{FF2B5EF4-FFF2-40B4-BE49-F238E27FC236}">
                  <a16:creationId xmlns=""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6" name="Прямоугольник: Скругленные углы 45">
              <a:extLst>
                <a:ext uri="{FF2B5EF4-FFF2-40B4-BE49-F238E27FC236}">
                  <a16:creationId xmlns=""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7" name="Скругленный прямоугольник 15">
              <a:extLst>
                <a:ext uri="{FF2B5EF4-FFF2-40B4-BE49-F238E27FC236}">
                  <a16:creationId xmlns=""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8" name="Скругленный прямоугольник 15">
              <a:extLst>
                <a:ext uri="{FF2B5EF4-FFF2-40B4-BE49-F238E27FC236}">
                  <a16:creationId xmlns=""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  <p:sp>
          <p:nvSpPr>
            <p:cNvPr id="49" name="Овал 48">
              <a:extLst>
                <a:ext uri="{FF2B5EF4-FFF2-40B4-BE49-F238E27FC236}">
                  <a16:creationId xmlns=""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  <p:sp>
          <p:nvSpPr>
            <p:cNvPr id="50" name="Овал 49">
              <a:extLst>
                <a:ext uri="{FF2B5EF4-FFF2-40B4-BE49-F238E27FC236}">
                  <a16:creationId xmlns=""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  <p:sp>
          <p:nvSpPr>
            <p:cNvPr id="51" name="Овал 50">
              <a:extLst>
                <a:ext uri="{FF2B5EF4-FFF2-40B4-BE49-F238E27FC236}">
                  <a16:creationId xmlns=""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Сюда можно добавить выделенный текст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628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3 столбца, маркеры-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20" name="Рисунок 3">
            <a:extLst>
              <a:ext uri="{FF2B5EF4-FFF2-40B4-BE49-F238E27FC236}">
                <a16:creationId xmlns=""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724708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Рисунок 3">
            <a:extLst>
              <a:ext uri="{FF2B5EF4-FFF2-40B4-BE49-F238E27FC236}">
                <a16:creationId xmlns=""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672402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2" name="Рисунок 3">
            <a:extLst>
              <a:ext uri="{FF2B5EF4-FFF2-40B4-BE49-F238E27FC236}">
                <a16:creationId xmlns=""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621493" y="2358090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22257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ольшие числа, вариант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: Фигура 17">
            <a:extLst>
              <a:ext uri="{FF2B5EF4-FFF2-40B4-BE49-F238E27FC236}">
                <a16:creationId xmlns=""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="" xmlns:p14="http://schemas.microsoft.com/office/powerpoint/2010/main" val="3176449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=""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=""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139098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 столбца, с рам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ru-RU" noProof="0" dirty="0"/>
              <a:t>Название раздела 1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2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3</a:t>
            </a:r>
          </a:p>
        </p:txBody>
      </p:sp>
    </p:spTree>
    <p:extLst>
      <p:ext uri="{BB962C8B-B14F-4D97-AF65-F5344CB8AC3E}">
        <p14:creationId xmlns="" xmlns:p14="http://schemas.microsoft.com/office/powerpoint/2010/main" val="375573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3" name="Текст 8">
            <a:extLst>
              <a:ext uri="{FF2B5EF4-FFF2-40B4-BE49-F238E27FC236}">
                <a16:creationId xmlns=""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cxnSp>
        <p:nvCxnSpPr>
          <p:cNvPr id="15" name="Прямая со стрелкой 14">
            <a:extLst>
              <a:ext uri="{FF2B5EF4-FFF2-40B4-BE49-F238E27FC236}">
                <a16:creationId xmlns=""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0">
            <a:extLst>
              <a:ext uri="{FF2B5EF4-FFF2-40B4-BE49-F238E27FC236}">
                <a16:creationId xmlns=""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=""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=""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=""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=""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=""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=""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=""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=""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=""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=""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=""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=""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=""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=""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=""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=""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=""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=""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=""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=""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=""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=""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=""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=""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9" name="Текст 3">
            <a:extLst>
              <a:ext uri="{FF2B5EF4-FFF2-40B4-BE49-F238E27FC236}">
                <a16:creationId xmlns=""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Название элемента</a:t>
            </a:r>
          </a:p>
        </p:txBody>
      </p:sp>
      <p:sp>
        <p:nvSpPr>
          <p:cNvPr id="50" name="Текст 36">
            <a:extLst>
              <a:ext uri="{FF2B5EF4-FFF2-40B4-BE49-F238E27FC236}">
                <a16:creationId xmlns=""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месяц,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90670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Участники группы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24" name="Рисунок 22">
            <a:extLst>
              <a:ext uri="{FF2B5EF4-FFF2-40B4-BE49-F238E27FC236}">
                <a16:creationId xmlns=""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5" name="Рисунок 22">
            <a:extLst>
              <a:ext uri="{FF2B5EF4-FFF2-40B4-BE49-F238E27FC236}">
                <a16:creationId xmlns=""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Рисунок 22">
            <a:extLst>
              <a:ext uri="{FF2B5EF4-FFF2-40B4-BE49-F238E27FC236}">
                <a16:creationId xmlns=""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</p:spTree>
    <p:extLst>
      <p:ext uri="{BB962C8B-B14F-4D97-AF65-F5344CB8AC3E}">
        <p14:creationId xmlns="" xmlns:p14="http://schemas.microsoft.com/office/powerpoint/2010/main" val="3624119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Участники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  <p:sp>
        <p:nvSpPr>
          <p:cNvPr id="23" name="Рисунок 22">
            <a:extLst>
              <a:ext uri="{FF2B5EF4-FFF2-40B4-BE49-F238E27FC236}">
                <a16:creationId xmlns=""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4" name="Рисунок 22">
            <a:extLst>
              <a:ext uri="{FF2B5EF4-FFF2-40B4-BE49-F238E27FC236}">
                <a16:creationId xmlns=""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5" name="Рисунок 22">
            <a:extLst>
              <a:ext uri="{FF2B5EF4-FFF2-40B4-BE49-F238E27FC236}">
                <a16:creationId xmlns=""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6" name="Рисунок 22">
            <a:extLst>
              <a:ext uri="{FF2B5EF4-FFF2-40B4-BE49-F238E27FC236}">
                <a16:creationId xmlns=""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Рисунок 22">
            <a:extLst>
              <a:ext uri="{FF2B5EF4-FFF2-40B4-BE49-F238E27FC236}">
                <a16:creationId xmlns=""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Рисунок 22">
            <a:extLst>
              <a:ext uri="{FF2B5EF4-FFF2-40B4-BE49-F238E27FC236}">
                <a16:creationId xmlns=""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ru-RU" noProof="0" dirty="0"/>
              <a:t>Название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1503510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олилиния: Фигура 28">
            <a:extLst>
              <a:ext uri="{FF2B5EF4-FFF2-40B4-BE49-F238E27FC236}">
                <a16:creationId xmlns=""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=""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=""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=""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=""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Текст 8">
            <a:extLst>
              <a:ext uri="{FF2B5EF4-FFF2-40B4-BE49-F238E27FC236}">
                <a16:creationId xmlns=""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="" xmlns:p14="http://schemas.microsoft.com/office/powerpoint/2010/main" val="1505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Рисунок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адпись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ru-RU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474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: Фигура 14">
            <a:extLst>
              <a:ext uri="{FF2B5EF4-FFF2-40B4-BE49-F238E27FC236}">
                <a16:creationId xmlns=""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=""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=""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Полилиния: Фигура 25">
            <a:extLst>
              <a:ext uri="{FF2B5EF4-FFF2-40B4-BE49-F238E27FC236}">
                <a16:creationId xmlns=""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=""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98965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, без графи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10335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пасибо за внимание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Рисунок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 anchorCtr="0"/>
          <a:lstStyle>
            <a:lvl1pPr algn="r">
              <a:lnSpc>
                <a:spcPct val="70000"/>
              </a:lnSpc>
              <a:defRPr sz="55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 rtlCol="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Контактный номер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=""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8" name="Рисунок 5">
            <a:extLst>
              <a:ext uri="{FF2B5EF4-FFF2-40B4-BE49-F238E27FC236}">
                <a16:creationId xmlns=""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Логотип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=""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Адрес веб-сайта</a:t>
            </a:r>
          </a:p>
        </p:txBody>
      </p:sp>
    </p:spTree>
    <p:extLst>
      <p:ext uri="{BB962C8B-B14F-4D97-AF65-F5344CB8AC3E}">
        <p14:creationId xmlns="" xmlns:p14="http://schemas.microsoft.com/office/powerpoint/2010/main" val="3475950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 и изображение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=""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810616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рупное 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адпись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ru-RU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Рисунок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Полилиния: Фигура 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олилиния: Фигура 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олилиния: Фигура 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6" name="Полилиния: Фигура 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Маркеры-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5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2" name="Рисунок 3">
            <a:extLst>
              <a:ext uri="{FF2B5EF4-FFF2-40B4-BE49-F238E27FC236}">
                <a16:creationId xmlns=""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3" name="Рисунок 3">
            <a:extLst>
              <a:ext uri="{FF2B5EF4-FFF2-40B4-BE49-F238E27FC236}">
                <a16:creationId xmlns=""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4" name="Рисунок 3">
            <a:extLst>
              <a:ext uri="{FF2B5EF4-FFF2-40B4-BE49-F238E27FC236}">
                <a16:creationId xmlns=""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967620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Рисунок 3">
            <a:extLst>
              <a:ext uri="{FF2B5EF4-FFF2-40B4-BE49-F238E27FC236}">
                <a16:creationId xmlns=""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61341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880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3 маркера-изображения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=""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=""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=""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1" name="Рисунок 40">
            <a:extLst>
              <a:ext uri="{FF2B5EF4-FFF2-40B4-BE49-F238E27FC236}">
                <a16:creationId xmlns=""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51" name="Восьмиугольник 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53" name="Овал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55" name="Номер слайда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8431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осьмиугольник 6">
            <a:extLst>
              <a:ext uri="{FF2B5EF4-FFF2-40B4-BE49-F238E27FC236}">
                <a16:creationId xmlns=""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Надпись 10">
            <a:extLst>
              <a:ext uri="{FF2B5EF4-FFF2-40B4-BE49-F238E27FC236}">
                <a16:creationId xmlns=""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rtl="0"/>
            <a:r>
              <a:rPr lang="ru-RU" sz="1200" noProof="0" dirty="0">
                <a:solidFill>
                  <a:schemeClr val="tx2"/>
                </a:solidFill>
                <a:latin typeface="+mj-lt"/>
              </a:rPr>
              <a:t>Ваш логотип или название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85" r:id="rId8"/>
    <p:sldLayoutId id="2147483684" r:id="rId9"/>
    <p:sldLayoutId id="2147483683" r:id="rId10"/>
    <p:sldLayoutId id="2147483668" r:id="rId11"/>
    <p:sldLayoutId id="2147483682" r:id="rId12"/>
    <p:sldLayoutId id="2147483670" r:id="rId13"/>
    <p:sldLayoutId id="2147483653" r:id="rId14"/>
    <p:sldLayoutId id="2147483673" r:id="rId15"/>
    <p:sldLayoutId id="2147483674" r:id="rId16"/>
    <p:sldLayoutId id="2147483676" r:id="rId17"/>
    <p:sldLayoutId id="2147483677" r:id="rId18"/>
    <p:sldLayoutId id="2147483654" r:id="rId19"/>
    <p:sldLayoutId id="2147483660" r:id="rId20"/>
    <p:sldLayoutId id="2147483661" r:id="rId21"/>
    <p:sldLayoutId id="2147483678" r:id="rId22"/>
    <p:sldLayoutId id="2147483686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8590" y="5701443"/>
            <a:ext cx="6840000" cy="936000"/>
          </a:xfrm>
        </p:spPr>
        <p:txBody>
          <a:bodyPr/>
          <a:lstStyle/>
          <a:p>
            <a:pPr algn="r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273" b="8273"/>
          <a:stretch>
            <a:fillRect/>
          </a:stretch>
        </p:blipFill>
        <p:spPr>
          <a:xfrm>
            <a:off x="69300" y="86713"/>
            <a:ext cx="12018572" cy="6684572"/>
          </a:xfrm>
        </p:spPr>
      </p:pic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74" y="3231932"/>
            <a:ext cx="6840000" cy="2387600"/>
          </a:xfrm>
        </p:spPr>
        <p:txBody>
          <a:bodyPr rtlCol="0"/>
          <a:lstStyle/>
          <a:p>
            <a:r>
              <a:rPr lang="ru-RU" sz="3200" dirty="0">
                <a:solidFill>
                  <a:srgbClr val="66FF33"/>
                </a:solidFill>
              </a:rPr>
              <a:t>Понятие о вагонопотоках, формы их представления</a:t>
            </a:r>
            <a:r>
              <a:rPr lang="ru-RU" sz="3200" dirty="0" smtClean="0">
                <a:solidFill>
                  <a:srgbClr val="66FF33"/>
                </a:solidFill>
              </a:rPr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Эффективность концентрации </a:t>
            </a:r>
            <a:r>
              <a:rPr lang="ru-RU" sz="3200" dirty="0"/>
              <a:t>сортировочной на станциях сети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17601" y="239425"/>
            <a:ext cx="88898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Саратове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/>
            <a:endParaRPr lang="ru-RU" sz="1400" b="1" dirty="0"/>
          </a:p>
        </p:txBody>
      </p:sp>
    </p:spTree>
    <p:extLst>
      <p:ext uri="{BB962C8B-B14F-4D97-AF65-F5344CB8AC3E}">
        <p14:creationId xmlns="" xmlns:p14="http://schemas.microsoft.com/office/powerpoint/2010/main" val="14852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24E6C1-B1C5-40C3-9B90-EF2666FB1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sz="4000" dirty="0"/>
              <a:t>Различают планы формирования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E869ACF9-B7F9-4774-B207-2EF78971151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377999" y="1158153"/>
            <a:ext cx="5206800" cy="648000"/>
          </a:xfrm>
        </p:spPr>
        <p:txBody>
          <a:bodyPr rtlCol="0"/>
          <a:lstStyle/>
          <a:p>
            <a:pPr rtl="0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Межгосударственный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A2613D7-9904-47E7-A848-78E09B4F4A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497819" y="2454153"/>
            <a:ext cx="6967159" cy="728607"/>
          </a:xfrm>
        </p:spPr>
        <p:txBody>
          <a:bodyPr rtlCol="0"/>
          <a:lstStyle/>
          <a:p>
            <a:pPr rtl="0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Внутригосударственный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FCAA0F0E-6B7F-4145-A8E2-90DC4D67578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558702" y="1806153"/>
            <a:ext cx="4845394" cy="648000"/>
          </a:xfrm>
          <a:ln>
            <a:solidFill>
              <a:srgbClr val="92D050"/>
            </a:solidFill>
          </a:ln>
        </p:spPr>
        <p:txBody>
          <a:bodyPr rtlCol="0"/>
          <a:lstStyle/>
          <a:p>
            <a:pPr rtl="0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Внутридорожный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1B23B52-8351-4A05-ABAB-5A128EE689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10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71411" y="3908421"/>
            <a:ext cx="9962753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изменения плана должны оформляться письменными распоряжения­ми, которые хранятся не менее двух лет.</a:t>
            </a: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Оперативная корректировка плана формирования отдельных поездов допускается при условии, что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замедлит доставку груза к пунктам выгрузки.</a:t>
            </a:r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59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1FA10-2775-487B-B727-772179D8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294" y="369247"/>
            <a:ext cx="11340000" cy="432000"/>
          </a:xfrm>
        </p:spPr>
        <p:txBody>
          <a:bodyPr rtlCol="0"/>
          <a:lstStyle/>
          <a:p>
            <a:r>
              <a:rPr lang="ru-RU" u="sng" dirty="0"/>
              <a:t>Последовательность разработки:</a:t>
            </a:r>
            <a:endParaRPr lang="ru-RU" dirty="0"/>
          </a:p>
        </p:txBody>
      </p:sp>
      <p:graphicFrame>
        <p:nvGraphicFramePr>
          <p:cNvPr id="4" name="Таблица 3">
            <a:extLst>
              <a:ext uri="{FF2B5EF4-FFF2-40B4-BE49-F238E27FC236}">
                <a16:creationId xmlns="" xmlns:a16="http://schemas.microsoft.com/office/drawing/2014/main" id="{D5CEDA25-1E94-4CF9-B6CD-A1094EDD7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69690381"/>
              </p:ext>
            </p:extLst>
          </p:nvPr>
        </p:nvGraphicFramePr>
        <p:xfrm>
          <a:off x="2733825" y="975285"/>
          <a:ext cx="6472928" cy="5540440"/>
        </p:xfrm>
        <a:graphic>
          <a:graphicData uri="http://schemas.openxmlformats.org/drawingml/2006/table">
            <a:tbl>
              <a:tblPr firstRow="1" firstCol="1">
                <a:tableStyleId>{2D5ABB26-0587-4C30-8999-92F81FD0307C}</a:tableStyleId>
              </a:tblPr>
              <a:tblGrid>
                <a:gridCol w="6472928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</a:tblGrid>
              <a:tr h="658362">
                <a:tc>
                  <a:txBody>
                    <a:bodyPr/>
                    <a:lstStyle/>
                    <a:p>
                      <a:pPr marL="342900" indent="-342900" algn="ctr" rtl="0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утверждение для всех станций расчетных нормативов</a:t>
                      </a:r>
                      <a:endParaRPr lang="ru-RU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7223600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 rtl="0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плановых груженых и порожних вагонопотоков </a:t>
                      </a:r>
                      <a:endParaRPr lang="ru-RU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583495943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нахождение оптимального варианта плана формирования;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2912132828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плана формирования скорых и ускоренных грузовых поездов;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94300830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станций формирования порожних поездов по роду подвиж­ного состава;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687728417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плана формирования сборных поездов;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857078208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показателей нового плана формирования в сопоставлении со старым;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252520710"/>
                  </a:ext>
                </a:extLst>
              </a:tr>
              <a:tr h="688439"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издание книг «План формирования грузовых поездов»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89974217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CA3C8A8-A96E-4C3C-B900-3F4964389B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209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B49E91-9331-4D7D-9534-00A6BAB64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741" y="1382259"/>
            <a:ext cx="11340000" cy="432000"/>
          </a:xfrm>
        </p:spPr>
        <p:txBody>
          <a:bodyPr rtlCol="0"/>
          <a:lstStyle/>
          <a:p>
            <a:pPr algn="ctr"/>
            <a:r>
              <a:rPr lang="ru-RU" u="sng" dirty="0"/>
              <a:t>Общими показателями плана </a:t>
            </a:r>
            <a:r>
              <a:rPr lang="ru-RU" u="sng" dirty="0" smtClean="0"/>
              <a:t>формирования на </a:t>
            </a:r>
            <a:r>
              <a:rPr lang="ru-RU" u="sng" dirty="0"/>
              <a:t>всей сети являются: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108DE63-22D3-42B8-803D-E9D8BE04D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12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942729" y="2759425"/>
            <a:ext cx="6096000" cy="9079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2400" marR="47625" algn="just">
              <a:spcBef>
                <a:spcPts val="300"/>
              </a:spcBef>
              <a:spcAft>
                <a:spcPts val="3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транзитных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marR="47625" algn="just">
              <a:spcBef>
                <a:spcPts val="300"/>
              </a:spcBef>
              <a:spcAft>
                <a:spcPts val="3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вагонов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переработкой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420" y="2419746"/>
            <a:ext cx="3936642" cy="3851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45216" y="4725852"/>
            <a:ext cx="6096000" cy="504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вагоно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-часы переработки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24361" y="4034564"/>
            <a:ext cx="3472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переработок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315" y="2796926"/>
            <a:ext cx="37831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algn="ctr">
              <a:spcBef>
                <a:spcPts val="300"/>
              </a:spcBef>
              <a:spcAft>
                <a:spcPts val="30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транзитных вагонов без переработки, в том числе проходящих в маршрутах с мест погрузки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69498" y="5137581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2400" marR="47625" algn="ctr">
              <a:spcBef>
                <a:spcPts val="300"/>
              </a:spcBef>
              <a:spcAft>
                <a:spcPts val="30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дальность,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пробега</a:t>
            </a:r>
          </a:p>
          <a:p>
            <a:pPr marL="152400" marR="47625" algn="ctr">
              <a:spcBef>
                <a:spcPts val="300"/>
              </a:spcBef>
              <a:spcAft>
                <a:spcPts val="30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грузовых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поездов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80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B49E91-9331-4D7D-9534-00A6BAB64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69" y="727836"/>
            <a:ext cx="11340000" cy="432000"/>
          </a:xfrm>
        </p:spPr>
        <p:txBody>
          <a:bodyPr rtlCol="0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ПЛАНОМ ФОРМИРОВАНИЯ ЯВЛЯЕТСЯ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108DE63-22D3-42B8-803D-E9D8BE04D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7504" y="1277488"/>
            <a:ext cx="9843247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сквозных поездов — включение хотя бы одного вагона, не соответствующего назначению поезда, установленному планом формирования поездов;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поездов, поступающих в разборку, — постановка вагонов обратного на правления, если это не предусмотрено планом формирования;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неправильное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маршрутов с мест погрузки;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груженые маршруты порожних вагонов, если это не предусмотрено планом формирования;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станцией поездов, подлежащих расформированию;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поезд вагонов без перевозочных документов.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80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04" r="18104"/>
          <a:stretch>
            <a:fillRect/>
          </a:stretch>
        </p:blipFill>
        <p:spPr>
          <a:xfrm>
            <a:off x="6096000" y="-1"/>
            <a:ext cx="6096000" cy="6858001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=""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rtlCol="0"/>
          <a:lstStyle/>
          <a:p>
            <a:pPr rtl="0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Ж/д словарь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7506" y="1997838"/>
            <a:ext cx="46330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indent="29718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Полновесным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является поезд, фактическая масса которого не меньше нормы, установленной графиком движения для поездов данной категории.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6186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04" r="18104"/>
          <a:stretch>
            <a:fillRect/>
          </a:stretch>
        </p:blipFill>
        <p:spPr>
          <a:xfrm>
            <a:off x="6096000" y="-1"/>
            <a:ext cx="6096000" cy="6858001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=""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rtlCol="0"/>
          <a:lstStyle/>
          <a:p>
            <a:pPr rtl="0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Ж/д словарь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7506" y="1997837"/>
            <a:ext cx="48213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indent="29718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Тяжеловесным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считается поезд, масса которого на 100 т превышает установленную графиком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2529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04" r="18104"/>
          <a:stretch>
            <a:fillRect/>
          </a:stretch>
        </p:blipFill>
        <p:spPr>
          <a:xfrm>
            <a:off x="6096000" y="-1"/>
            <a:ext cx="6096000" cy="6858001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=""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rtlCol="0"/>
          <a:lstStyle/>
          <a:p>
            <a:pPr rtl="0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Ж/д словарь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16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4188" y="1443840"/>
            <a:ext cx="48213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indent="29718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Полносоставным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называется поезд, фактическая длина которого в условных единицах не меньше унифицированной длины, установленной графиком движения для поездов данной категории.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204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04" r="18104"/>
          <a:stretch>
            <a:fillRect/>
          </a:stretch>
        </p:blipFill>
        <p:spPr>
          <a:xfrm>
            <a:off x="6096000" y="-1"/>
            <a:ext cx="6096000" cy="6858001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=""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rtlCol="0"/>
          <a:lstStyle/>
          <a:p>
            <a:pPr rtl="0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Ж/д словарь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4188" y="1443840"/>
            <a:ext cx="48213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 indent="29718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i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Длинносоставным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считается поезд, длина которого превышает не менее чем на один условный вагон норму, установленную графиком движения.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84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69" y="822803"/>
            <a:ext cx="11340000" cy="432000"/>
          </a:xfrm>
        </p:spPr>
        <p:txBody>
          <a:bodyPr rtlCol="0"/>
          <a:lstStyle/>
          <a:p>
            <a:pPr algn="ctr"/>
            <a:r>
              <a:rPr lang="ru-RU" dirty="0"/>
              <a:t>Для технико-экономического обоснования пути следования ва­гонов в расчет принимаются следующие </a:t>
            </a:r>
            <a:r>
              <a:rPr lang="ru-RU" dirty="0" smtClean="0"/>
              <a:t>критерии: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607" y="3919170"/>
            <a:ext cx="2160000" cy="504000"/>
          </a:xfrm>
        </p:spPr>
        <p:txBody>
          <a:bodyPr rtlCol="0"/>
          <a:lstStyle/>
          <a:p>
            <a:r>
              <a:rPr lang="ru-RU" sz="2800" dirty="0" smtClean="0"/>
              <a:t>Расстояние</a:t>
            </a:r>
            <a:endParaRPr lang="ru-RU" sz="2800" dirty="0"/>
          </a:p>
        </p:txBody>
      </p:sp>
      <p:cxnSp>
        <p:nvCxnSpPr>
          <p:cNvPr id="75" name="Прямая соединительная линия 74" descr="Первый разделитель на слайде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59047" y="4804371"/>
            <a:ext cx="2160587" cy="504000"/>
          </a:xfrm>
        </p:spPr>
        <p:txBody>
          <a:bodyPr rtlCol="0"/>
          <a:lstStyle/>
          <a:p>
            <a:r>
              <a:rPr lang="ru-RU" sz="2800" dirty="0" smtClean="0"/>
              <a:t>Время </a:t>
            </a:r>
            <a:r>
              <a:rPr lang="ru-RU" sz="2800" dirty="0"/>
              <a:t>нахож­дения вагонов в пути</a:t>
            </a:r>
          </a:p>
        </p:txBody>
      </p:sp>
      <p:cxnSp>
        <p:nvCxnSpPr>
          <p:cNvPr id="77" name="Прямая соединительная линия 76" descr="Второй разделитель на слайде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 descr="Третий разделитель на слайде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81942" y="5123324"/>
            <a:ext cx="2160587" cy="504000"/>
          </a:xfrm>
        </p:spPr>
        <p:txBody>
          <a:bodyPr rtlCol="0"/>
          <a:lstStyle/>
          <a:p>
            <a:r>
              <a:rPr lang="ru-RU" sz="2800" dirty="0"/>
              <a:t>П</a:t>
            </a:r>
            <a:r>
              <a:rPr lang="ru-RU" sz="2800" dirty="0" smtClean="0"/>
              <a:t>ропускная </a:t>
            </a:r>
            <a:r>
              <a:rPr lang="ru-RU" sz="2800" dirty="0"/>
              <a:t>способность линии</a:t>
            </a:r>
          </a:p>
        </p:txBody>
      </p:sp>
      <p:cxnSp>
        <p:nvCxnSpPr>
          <p:cNvPr id="79" name="Прямая соединительная линия 78" descr="Четвертый разделитель на слайде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6248F5E2-762B-44E2-83B5-C078E3551B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23341" y="3587743"/>
            <a:ext cx="2940069" cy="504000"/>
          </a:xfrm>
        </p:spPr>
        <p:txBody>
          <a:bodyPr rtlCol="0"/>
          <a:lstStyle/>
          <a:p>
            <a:r>
              <a:rPr lang="ru-RU" sz="2800" dirty="0"/>
              <a:t>Р</a:t>
            </a:r>
            <a:r>
              <a:rPr lang="ru-RU" sz="2800" dirty="0" smtClean="0"/>
              <a:t>асход </a:t>
            </a:r>
            <a:r>
              <a:rPr lang="ru-RU" sz="2800" dirty="0"/>
              <a:t>топлива и электрической </a:t>
            </a:r>
            <a:r>
              <a:rPr lang="ru-RU" sz="2800" dirty="0" smtClean="0"/>
              <a:t>энергии</a:t>
            </a:r>
            <a:endParaRPr lang="ru-RU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2</a:t>
            </a:fld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58246" t="45556" r="31208" b="39222"/>
          <a:stretch/>
        </p:blipFill>
        <p:spPr>
          <a:xfrm>
            <a:off x="643722" y="1982513"/>
            <a:ext cx="2015325" cy="1605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l="56750" t="45778" r="29563" b="33000"/>
          <a:stretch/>
        </p:blipFill>
        <p:spPr>
          <a:xfrm>
            <a:off x="3003827" y="3395477"/>
            <a:ext cx="1668780" cy="14554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/>
          <a:srcRect l="57687" t="43333" r="29688" b="34000"/>
          <a:stretch/>
        </p:blipFill>
        <p:spPr>
          <a:xfrm>
            <a:off x="5465725" y="1458176"/>
            <a:ext cx="1539240" cy="1554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/>
          <a:srcRect l="56875" t="41333" r="30125" b="33778"/>
          <a:stretch/>
        </p:blipFill>
        <p:spPr>
          <a:xfrm>
            <a:off x="7595921" y="3363871"/>
            <a:ext cx="1499269" cy="16145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/>
          <a:srcRect l="57625" t="44778" r="31687" b="34889"/>
          <a:stretch/>
        </p:blipFill>
        <p:spPr>
          <a:xfrm>
            <a:off x="9609481" y="1910052"/>
            <a:ext cx="1655257" cy="17714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9385" y="2771666"/>
            <a:ext cx="3677047" cy="670336"/>
          </a:xfrm>
        </p:spPr>
        <p:txBody>
          <a:bodyPr rtlCol="0"/>
          <a:lstStyle/>
          <a:p>
            <a:r>
              <a:rPr lang="ru-RU" sz="2800" dirty="0"/>
              <a:t>П</a:t>
            </a:r>
            <a:r>
              <a:rPr lang="ru-RU" sz="2800" dirty="0" smtClean="0"/>
              <a:t>ерерабатывающая </a:t>
            </a:r>
            <a:r>
              <a:rPr lang="ru-RU" sz="2800" dirty="0"/>
              <a:t>способность станции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373768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C0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985" y="485787"/>
            <a:ext cx="5484906" cy="432000"/>
          </a:xfrm>
        </p:spPr>
        <p:txBody>
          <a:bodyPr rtlCol="0"/>
          <a:lstStyle/>
          <a:p>
            <a:pPr algn="r"/>
            <a:r>
              <a:rPr lang="ru-RU" b="1" dirty="0"/>
              <a:t>Виды </a:t>
            </a:r>
            <a:r>
              <a:rPr lang="ru-RU" b="1" dirty="0" smtClean="0"/>
              <a:t>маршрутов</a:t>
            </a:r>
            <a:br>
              <a:rPr lang="ru-RU" b="1" dirty="0" smtClean="0"/>
            </a:br>
            <a:r>
              <a:rPr lang="ru-RU" b="1" dirty="0" smtClean="0"/>
              <a:t> Маршрутизация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950" y="4072082"/>
            <a:ext cx="3255767" cy="504000"/>
          </a:xfrm>
        </p:spPr>
        <p:txBody>
          <a:bodyPr rtlCol="0"/>
          <a:lstStyle/>
          <a:p>
            <a:r>
              <a:rPr lang="ru-RU" sz="2800" i="1" dirty="0"/>
              <a:t>отправительские</a:t>
            </a:r>
            <a:endParaRPr lang="ru-RU" sz="2000" dirty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6926" y="4596077"/>
            <a:ext cx="2363606" cy="900000"/>
          </a:xfrm>
        </p:spPr>
        <p:txBody>
          <a:bodyPr rtlCol="0"/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погруженные и сформированные одним или несколькими грузоотправителями на одной станции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13957" y="4072082"/>
            <a:ext cx="2759827" cy="504000"/>
          </a:xfrm>
        </p:spPr>
        <p:txBody>
          <a:bodyPr rtlCol="0"/>
          <a:lstStyle/>
          <a:p>
            <a:r>
              <a:rPr lang="ru-RU" sz="2800" i="1" dirty="0"/>
              <a:t>ступенчатые </a:t>
            </a:r>
            <a:endParaRPr lang="ru-RU" sz="28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9933" y="4717501"/>
            <a:ext cx="2160588" cy="900000"/>
          </a:xfrm>
        </p:spPr>
        <p:txBody>
          <a:bodyPr rtlCol="0"/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погруженные разными грузоотправителями на разных станциях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ln>
            <a:solidFill>
              <a:srgbClr val="C00000"/>
            </a:solidFill>
          </a:ln>
        </p:spPr>
        <p:txBody>
          <a:bodyPr rtlCol="0"/>
          <a:lstStyle/>
          <a:p>
            <a:pPr rtl="0"/>
            <a:fld id="{19B51A1E-902D-48AF-9020-955120F399B6}" type="slidenum">
              <a:rPr lang="ru-RU" smtClean="0">
                <a:solidFill>
                  <a:srgbClr val="C00000"/>
                </a:solidFill>
              </a:rPr>
              <a:pPr rtl="0"/>
              <a:t>3</a:t>
            </a:fld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2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635" r="25635"/>
          <a:stretch>
            <a:fillRect/>
          </a:stretch>
        </p:blipFill>
        <p:spPr>
          <a:xfrm>
            <a:off x="7596631" y="154256"/>
            <a:ext cx="4471988" cy="6478587"/>
          </a:xfrm>
        </p:spPr>
      </p:pic>
      <p:sp>
        <p:nvSpPr>
          <p:cNvPr id="15" name="Прямоугольник 14"/>
          <p:cNvSpPr/>
          <p:nvPr/>
        </p:nvSpPr>
        <p:spPr>
          <a:xfrm>
            <a:off x="1405761" y="1036207"/>
            <a:ext cx="6096000" cy="1133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2400" marR="47625" algn="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u="sng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 условиям организации маршруты с мест погрузки различают</a:t>
            </a:r>
            <a:r>
              <a:rPr lang="ru-RU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26" y="2457891"/>
            <a:ext cx="3274791" cy="12504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38" y="2457891"/>
            <a:ext cx="3015271" cy="12050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836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u="sng" dirty="0"/>
              <a:t>По назначению маршруты</a:t>
            </a:r>
            <a:r>
              <a:rPr lang="ru-RU" dirty="0"/>
              <a:t>: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03724" y="1608945"/>
            <a:ext cx="3276000" cy="432000"/>
          </a:xfrm>
        </p:spPr>
        <p:txBody>
          <a:bodyPr rtlCol="0"/>
          <a:lstStyle/>
          <a:p>
            <a:r>
              <a:rPr lang="ru-RU" sz="3600" i="1" dirty="0"/>
              <a:t>прямые</a:t>
            </a:r>
            <a:endParaRPr lang="ru-RU" sz="3600" dirty="0"/>
          </a:p>
        </p:txBody>
      </p:sp>
      <p:sp>
        <p:nvSpPr>
          <p:cNvPr id="78" name="Текст 12">
            <a:extLst>
              <a:ext uri="{FF2B5EF4-FFF2-40B4-BE49-F238E27FC236}">
                <a16:creationId xmlns="" xmlns:a16="http://schemas.microsoft.com/office/drawing/2014/main" id="{B9366D2C-DAC9-484E-BC91-EFDB13FDA0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03724" y="2148945"/>
            <a:ext cx="4087005" cy="720000"/>
          </a:xfrm>
        </p:spPr>
        <p:txBody>
          <a:bodyPr rtlCol="0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из ва­гонов, следующих на одну станцию выгрузки для одного или нескольких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получателей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03724" y="3937891"/>
            <a:ext cx="3276000" cy="432000"/>
          </a:xfrm>
        </p:spPr>
        <p:txBody>
          <a:bodyPr rtlCol="0"/>
          <a:lstStyle/>
          <a:p>
            <a:r>
              <a:rPr lang="ru-RU" sz="2800" i="1" dirty="0"/>
              <a:t>в распыление</a:t>
            </a:r>
            <a:endParaRPr lang="ru-RU" sz="2800" i="1" dirty="0"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59098" y="4488613"/>
            <a:ext cx="40626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>
              <a:spcBef>
                <a:spcPts val="300"/>
              </a:spcBef>
              <a:spcAft>
                <a:spcPts val="3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сформированные из вагонов с грузами для разных грузополучателей, разных станций участка.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012" r="17012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72269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68F35FE5-0290-47F2-B7E6-3CC40E48D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10753"/>
            <a:ext cx="11340000" cy="432000"/>
          </a:xfrm>
        </p:spPr>
        <p:txBody>
          <a:bodyPr rtlCol="0"/>
          <a:lstStyle/>
          <a:p>
            <a:r>
              <a:rPr lang="ru-RU" u="sng" dirty="0"/>
              <a:t>По условиям </a:t>
            </a:r>
            <a:r>
              <a:rPr lang="ru-RU" u="sng" dirty="0" smtClean="0"/>
              <a:t>обращения: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841DD5B3-8651-4B9B-A7E5-6560B2FD9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88" y="710753"/>
            <a:ext cx="10558729" cy="2196235"/>
          </a:xfrm>
        </p:spPr>
        <p:txBody>
          <a:bodyPr rtlCol="0"/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кольцевые с постоянным составом,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после выгрузки в том же составе возвращаются на ту же станцию или отделение под повторную погрузку;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8AB8A96-4ECB-445D-90F1-4C7E558D2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11267141" cy="2322709"/>
          </a:xfrm>
        </p:spPr>
        <p:txBody>
          <a:bodyPr/>
          <a:lstStyle/>
          <a:p>
            <a:pPr marL="0" indent="0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ольцевые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переменным составом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после выгрузки возвращаются на ту же станцию или отделение. При этом сохраняется число, тип вагонов и их назначение, но при необходимости одни вагоны могут заменяться другими аналогичными вагонами.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73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="" xmlns:a16="http://schemas.microsoft.com/office/drawing/2014/main" id="{5A66ED23-4FD1-4E82-A830-0FFC1B6F8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39" y="727835"/>
            <a:ext cx="11340000" cy="432000"/>
          </a:xfrm>
        </p:spPr>
        <p:txBody>
          <a:bodyPr rtlCol="0"/>
          <a:lstStyle/>
          <a:p>
            <a:r>
              <a:rPr lang="ru-RU" u="sng" dirty="0"/>
              <a:t>Основными факторами, активно влияющими на процесс накопления, являются:</a:t>
            </a:r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EF1735BC-D84A-49D9-A1F5-98B0F92CC4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439" y="3926335"/>
            <a:ext cx="2160587" cy="756000"/>
          </a:xfrm>
        </p:spPr>
        <p:txBody>
          <a:bodyPr rtlCol="0"/>
          <a:lstStyle/>
          <a:p>
            <a:r>
              <a:rPr lang="ru-RU" dirty="0" smtClean="0"/>
              <a:t>Число </a:t>
            </a:r>
            <a:r>
              <a:rPr lang="ru-RU" dirty="0"/>
              <a:t>формируемых назначений и мощность вагонных </a:t>
            </a:r>
            <a:r>
              <a:rPr lang="ru-RU" dirty="0" smtClean="0"/>
              <a:t>струй</a:t>
            </a:r>
            <a:endParaRPr lang="ru-RU" dirty="0"/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015436B2-77D6-4D3F-8744-02853C3A2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90026" y="3926335"/>
            <a:ext cx="2160588" cy="756000"/>
          </a:xfrm>
        </p:spPr>
        <p:txBody>
          <a:bodyPr rtlCol="0"/>
          <a:lstStyle/>
          <a:p>
            <a:r>
              <a:rPr lang="ru-RU" dirty="0"/>
              <a:t>Ч</a:t>
            </a:r>
            <a:r>
              <a:rPr lang="ru-RU" dirty="0" smtClean="0"/>
              <a:t>исло </a:t>
            </a:r>
            <a:r>
              <a:rPr lang="ru-RU" dirty="0"/>
              <a:t>вагонов в составе </a:t>
            </a:r>
            <a:r>
              <a:rPr lang="ru-RU" dirty="0" smtClean="0"/>
              <a:t>поезда</a:t>
            </a:r>
            <a:endParaRPr lang="ru-RU" dirty="0"/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CC9889A9-325A-412C-9CE0-44F85B421B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67846" y="3926335"/>
            <a:ext cx="2160587" cy="756000"/>
          </a:xfrm>
        </p:spPr>
        <p:txBody>
          <a:bodyPr rtlCol="0"/>
          <a:lstStyle/>
          <a:p>
            <a:r>
              <a:rPr lang="ru-RU" dirty="0" smtClean="0"/>
              <a:t>Величина </a:t>
            </a:r>
            <a:r>
              <a:rPr lang="ru-RU" dirty="0"/>
              <a:t>групп вагонов в прибывающих поездах и групп собственной погрузки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CF05422-1112-470B-99A8-5D6041CBE9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23" name="Текст 19">
            <a:extLst>
              <a:ext uri="{FF2B5EF4-FFF2-40B4-BE49-F238E27FC236}">
                <a16:creationId xmlns="" xmlns:a16="http://schemas.microsoft.com/office/drawing/2014/main" id="{CC9889A9-325A-412C-9CE0-44F85B421B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57963" y="3926335"/>
            <a:ext cx="2160587" cy="756000"/>
          </a:xfrm>
        </p:spPr>
        <p:txBody>
          <a:bodyPr rtlCol="0"/>
          <a:lstStyle/>
          <a:p>
            <a:r>
              <a:rPr lang="ru-RU" dirty="0"/>
              <a:t> </a:t>
            </a:r>
            <a:r>
              <a:rPr lang="ru-RU" dirty="0" smtClean="0"/>
              <a:t>Согласованность </a:t>
            </a:r>
            <a:r>
              <a:rPr lang="ru-RU" dirty="0"/>
              <a:t>подвода поездов к </a:t>
            </a:r>
            <a:r>
              <a:rPr lang="ru-RU" dirty="0" smtClean="0"/>
              <a:t>станции</a:t>
            </a:r>
            <a:endParaRPr lang="ru-RU" dirty="0"/>
          </a:p>
        </p:txBody>
      </p:sp>
      <p:sp>
        <p:nvSpPr>
          <p:cNvPr id="25" name="Текст 19">
            <a:extLst>
              <a:ext uri="{FF2B5EF4-FFF2-40B4-BE49-F238E27FC236}">
                <a16:creationId xmlns="" xmlns:a16="http://schemas.microsoft.com/office/drawing/2014/main" id="{CC9889A9-325A-412C-9CE0-44F85B421B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35782" y="3926335"/>
            <a:ext cx="2433657" cy="756000"/>
          </a:xfrm>
        </p:spPr>
        <p:txBody>
          <a:bodyPr rtlCol="0"/>
          <a:lstStyle/>
          <a:p>
            <a:r>
              <a:rPr lang="ru-RU" dirty="0"/>
              <a:t>Н</a:t>
            </a:r>
            <a:r>
              <a:rPr lang="ru-RU" dirty="0" smtClean="0"/>
              <a:t>аличие </a:t>
            </a:r>
            <a:r>
              <a:rPr lang="ru-RU" dirty="0"/>
              <a:t>вагонов, остающихся на пути сортировочного парка после окончания </a:t>
            </a:r>
            <a:r>
              <a:rPr lang="ru-RU" dirty="0" smtClean="0"/>
              <a:t>формирования</a:t>
            </a:r>
            <a:endParaRPr lang="ru-RU" dirty="0"/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2" y="2158035"/>
            <a:ext cx="2177597" cy="15533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810" y="2158035"/>
            <a:ext cx="2587144" cy="15533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40" y="2158035"/>
            <a:ext cx="2501153" cy="15533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478" y="2158034"/>
            <a:ext cx="2386609" cy="155335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484" y="2158034"/>
            <a:ext cx="2761516" cy="15533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14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C30B8C-152D-4041-AC3C-8B85647A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u="sng" dirty="0"/>
              <a:t>Назначение маршрутов должно удовлетворять следующим условиям:</a:t>
            </a:r>
            <a:endParaRPr lang="ru-RU" dirty="0"/>
          </a:p>
        </p:txBody>
      </p:sp>
      <p:cxnSp>
        <p:nvCxnSpPr>
          <p:cNvPr id="10" name="Прямая соединительная линия 9" descr="Средний разделитель">
            <a:extLst>
              <a:ext uri="{FF2B5EF4-FFF2-40B4-BE49-F238E27FC236}">
                <a16:creationId xmlns="" xmlns:a16="http://schemas.microsoft.com/office/drawing/2014/main" id="{6A291D71-D2C5-4D04-8396-5D34661573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6BFC72F-9055-4E36-A7BE-257454033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0981" y="1308250"/>
            <a:ext cx="1133138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476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суммарный суточный объем погрузки должен быть не менее длины со­става;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суммарная суточная выгрузочная способность у всех получателей должна быть не менее длины состава;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между станциями погрузки и станцией назначения маршрута должно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не менее одной технической станции, на которой планом формиро­вания предусмотрена переработка вагонопотока данного назначения;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47625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если маршрут формируется или расформировывается на подъездном пу­ти, то станция примыкания от этой работы освобождается.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78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ashVert">
          <a:fgClr>
            <a:srgbClr val="00206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252126"/>
            <a:ext cx="6009287" cy="4068402"/>
          </a:xfrm>
        </p:spPr>
        <p:txBody>
          <a:bodyPr rtlCol="0"/>
          <a:lstStyle/>
          <a:p>
            <a:r>
              <a:rPr lang="ru-RU" b="1" dirty="0"/>
              <a:t>Понятие о плане формирования поездов.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Исходные </a:t>
            </a:r>
            <a:r>
              <a:rPr lang="ru-RU" b="1" dirty="0"/>
              <a:t>данные и последовательность разработки.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DFB2076-ED27-384F-AA60-C162A455D1C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8</a:t>
            </a:fld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20" r="1792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48809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ashVert">
          <a:fgClr>
            <a:srgbClr val="00206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59" y="86713"/>
            <a:ext cx="11879312" cy="6718271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DFB2076-ED27-384F-AA60-C162A455D1C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360" y="86714"/>
            <a:ext cx="11879312" cy="6718270"/>
          </a:xfrm>
          <a:solidFill>
            <a:schemeClr val="tx1">
              <a:alpha val="55000"/>
            </a:schemeClr>
          </a:solidFill>
        </p:spPr>
        <p:txBody>
          <a:bodyPr/>
          <a:lstStyle/>
          <a:p>
            <a:pPr algn="l"/>
            <a:r>
              <a:rPr lang="ru-RU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Планом формирования поездов </a:t>
            </a:r>
            <a:r>
              <a:rPr lang="ru-RU" dirty="0"/>
              <a:t>называется система организации вагонопотоков, обеспечивающая оптимальное распределение сортировочной работы между техническими станциями, минимальные простои вагонов, уменьшение числа переработок в пути следования и затрат маневровых средств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713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9716576_TF16411175.potx" id="{CF872717-A9DD-4D89-9D3B-10BC5348018B}" vid="{87C666A2-DF52-494E-9BA8-A65930750C1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красочном исполнении</Template>
  <TotalTime>0</TotalTime>
  <Words>633</Words>
  <Application>Microsoft Office PowerPoint</Application>
  <PresentationFormat>Произвольный</PresentationFormat>
  <Paragraphs>110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Понятие о вагонопотоках, формы их представления. Эффективность концентрации сортировочной на станциях сети</vt:lpstr>
      <vt:lpstr>Для технико-экономического обоснования пути следования ва­гонов в расчет принимаются следующие критерии:</vt:lpstr>
      <vt:lpstr>Виды маршрутов  Маршрутизация</vt:lpstr>
      <vt:lpstr>По назначению маршруты:</vt:lpstr>
      <vt:lpstr>По условиям обращения:</vt:lpstr>
      <vt:lpstr>Основными факторами, активно влияющими на процесс накопления, являются:</vt:lpstr>
      <vt:lpstr>Назначение маршрутов должно удовлетворять следующим условиям:</vt:lpstr>
      <vt:lpstr>Понятие о плане формирования поездов.  Исходные данные и последовательность разработки.</vt:lpstr>
      <vt:lpstr>Планом формирования поездов называется система организации вагонопотоков, обеспечивающая оптимальное распределение сортировочной работы между техническими станциями, минимальные простои вагонов, уменьшение числа переработок в пути следования и затрат маневровых средств.   </vt:lpstr>
      <vt:lpstr>Различают планы формирования </vt:lpstr>
      <vt:lpstr>Последовательность разработки:</vt:lpstr>
      <vt:lpstr>Общими показателями плана формирования на всей сети являются:</vt:lpstr>
      <vt:lpstr>НАРУШЕНИЕ ПЛАНОМ ФОРМИРОВАНИЯ ЯВЛЯЕТСЯ</vt:lpstr>
      <vt:lpstr>Ж/д словарь</vt:lpstr>
      <vt:lpstr>Ж/д словарь</vt:lpstr>
      <vt:lpstr>Ж/д словарь</vt:lpstr>
      <vt:lpstr>Ж/д словарь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2022-04-22T11:03:58Z</dcterms:created>
  <dcterms:modified xsi:type="dcterms:W3CDTF">2025-05-28T05:41:57Z</dcterms:modified>
</cp:coreProperties>
</file>