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852" r:id="rId4"/>
    <p:sldMasterId id="2147483864" r:id="rId5"/>
  </p:sldMasterIdLst>
  <p:notesMasterIdLst>
    <p:notesMasterId r:id="rId19"/>
  </p:notesMasterIdLst>
  <p:handoutMasterIdLst>
    <p:handoutMasterId r:id="rId20"/>
  </p:handoutMasterIdLst>
  <p:sldIdLst>
    <p:sldId id="256" r:id="rId6"/>
    <p:sldId id="274" r:id="rId7"/>
    <p:sldId id="261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72" r:id="rId16"/>
    <p:sldId id="266" r:id="rId17"/>
    <p:sldId id="273" r:id="rId18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B414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75"/>
  </p:normalViewPr>
  <p:slideViewPr>
    <p:cSldViewPr snapToGrid="0" snapToObjects="1">
      <p:cViewPr varScale="1">
        <p:scale>
          <a:sx n="88" d="100"/>
          <a:sy n="88" d="100"/>
        </p:scale>
        <p:origin x="-466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012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D1D8CC6E-17D2-43CB-8290-3F83E8EE35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A3B5FA4-9E15-45A7-A3AB-3871438D310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FDC04B-550D-4517-912F-F6C5038663A8}" type="datetime1">
              <a:rPr lang="ru-RU" smtClean="0"/>
              <a:pPr/>
              <a:t>06.05.2025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4F8E648D-DC7F-4744-885A-87E48157743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953ADBF-F50E-4358-9916-DD2DDD2E9A1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0EC9ED-39A8-40BC-BC99-55B58EB9B03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3823165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3AAFC73-5B35-4EA8-990D-0C79FFB8C187}" type="datetime1">
              <a:rPr lang="ru-RU" smtClean="0"/>
              <a:pPr rtl="0"/>
              <a:t>06.05.2025</a:t>
            </a:fld>
            <a:endParaRPr lang="ru-RU" dirty="0"/>
          </a:p>
        </p:txBody>
      </p:sp>
      <p:sp>
        <p:nvSpPr>
          <p:cNvPr id="4" name="Образ слайда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2D76E09-41B7-FE4E-B099-04DFD58B8CF1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2951162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2D76E09-41B7-FE4E-B099-04DFD58B8CF1}" type="slidenum">
              <a:rPr lang="ru-RU" smtClean="0"/>
              <a:pPr rtl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23125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2D76E09-41B7-FE4E-B099-04DFD58B8CF1}" type="slidenum">
              <a:rPr lang="ru-RU" smtClean="0"/>
              <a:pPr rtl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82888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2D76E09-41B7-FE4E-B099-04DFD58B8CF1}" type="slidenum">
              <a:rPr lang="ru-RU" smtClean="0"/>
              <a:pPr rtl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996792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2D76E09-41B7-FE4E-B099-04DFD58B8CF1}" type="slidenum">
              <a:rPr lang="ru-RU" smtClean="0"/>
              <a:pPr rtl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014414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2D76E09-41B7-FE4E-B099-04DFD58B8CF1}" type="slidenum">
              <a:rPr lang="ru-RU" smtClean="0"/>
              <a:pPr rtl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466254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2D76E09-41B7-FE4E-B099-04DFD58B8CF1}" type="slidenum">
              <a:rPr lang="ru-RU" smtClean="0"/>
              <a:pPr rtl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19757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2D76E09-41B7-FE4E-B099-04DFD58B8CF1}" type="slidenum">
              <a:rPr lang="ru-RU" smtClean="0"/>
              <a:pPr rtl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38039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 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8" name="Прямоугольник 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9" name="Прямоугольник 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grpSp>
        <p:nvGrpSpPr>
          <p:cNvPr id="10" name="Группа 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Овал 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Овал 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rtlCol="0"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 rtlCol="0"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197F071-F9BA-4229-91FD-894476D37AF6}" type="datetime1">
              <a:rPr lang="ru-RU" smtClean="0"/>
              <a:pPr rtl="0"/>
              <a:t>06.05.2025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 rtlCol="0"/>
          <a:lstStyle>
            <a:lvl1pPr>
              <a:defRPr sz="2800"/>
            </a:lvl1pPr>
          </a:lstStyle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32673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44E08AD-4D9C-430C-B6B1-533BF73BDFD3}" type="datetime1">
              <a:rPr lang="ru-RU" smtClean="0"/>
              <a:pPr rtl="0"/>
              <a:t>06.05.2025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16891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58690DB-1470-4CCB-B334-ACFB9BF59592}" type="datetime1">
              <a:rPr lang="ru-RU" smtClean="0"/>
              <a:pPr rtl="0"/>
              <a:t>06.05.2025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76527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197F071-F9BA-4229-91FD-894476D37AF6}" type="datetime1">
              <a:rPr lang="ru-RU" smtClean="0"/>
              <a:pPr rtl="0"/>
              <a:t>06.05.2025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803574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678FC4B-3972-426F-89BD-1BA06562D562}" type="datetime1">
              <a:rPr lang="ru-RU" smtClean="0"/>
              <a:pPr rtl="0"/>
              <a:t>06.05.2025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025146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308D60A-B93B-4810-A061-80ED175ACC35}" type="datetime1">
              <a:rPr lang="ru-RU" smtClean="0"/>
              <a:pPr rtl="0"/>
              <a:t>06.05.2025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726455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53566F6-407D-4E2C-AD58-60BCD1BE316D}" type="datetime1">
              <a:rPr lang="ru-RU" smtClean="0"/>
              <a:pPr rtl="0"/>
              <a:t>06.05.2025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40284843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0601F2D-1AB2-44A4-B2D1-F74EBC2C9AD6}" type="datetime1">
              <a:rPr lang="ru-RU" smtClean="0"/>
              <a:pPr rtl="0"/>
              <a:t>06.05.2025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27937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F7398BD-3B4B-4E88-BA6F-5D2257006F6A}" type="datetime1">
              <a:rPr lang="ru-RU" smtClean="0"/>
              <a:pPr rtl="0"/>
              <a:t>06.05.2025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995920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77C3FF0-D00F-4DE5-A017-22AC4417B856}" type="datetime1">
              <a:rPr lang="ru-RU" smtClean="0"/>
              <a:pPr rtl="0"/>
              <a:t>06.05.2025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851772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E40023F-3550-4B5F-9B96-04AD9FF8C38A}" type="datetime1">
              <a:rPr lang="ru-RU" smtClean="0"/>
              <a:pPr rtl="0"/>
              <a:t>06.05.2025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24272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678FC4B-3972-426F-89BD-1BA06562D562}" type="datetime1">
              <a:rPr lang="ru-RU" smtClean="0"/>
              <a:pPr rtl="0"/>
              <a:t>06.05.2025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050888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4287FE0-5B26-4169-8249-CE36B9C0EAEE}" type="datetime1">
              <a:rPr lang="ru-RU" smtClean="0"/>
              <a:pPr rtl="0"/>
              <a:t>06.05.2025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239978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44E08AD-4D9C-430C-B6B1-533BF73BDFD3}" type="datetime1">
              <a:rPr lang="ru-RU" smtClean="0"/>
              <a:pPr rtl="0"/>
              <a:t>06.05.2025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450445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58690DB-1470-4CCB-B334-ACFB9BF59592}" type="datetime1">
              <a:rPr lang="ru-RU" smtClean="0"/>
              <a:pPr rtl="0"/>
              <a:t>06.05.2025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87932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 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rtlCol="0"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rtlCol="0"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 rtlCol="0"/>
          <a:lstStyle/>
          <a:p>
            <a:pPr rtl="0"/>
            <a:fld id="{1308D60A-B93B-4810-A061-80ED175ACC35}" type="datetime1">
              <a:rPr lang="ru-RU" smtClean="0"/>
              <a:pPr rtl="0"/>
              <a:t>06.05.2025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 rtlCol="0"/>
          <a:lstStyle/>
          <a:p>
            <a:pPr rtl="0"/>
            <a:endParaRPr lang="ru-RU" dirty="0"/>
          </a:p>
        </p:txBody>
      </p:sp>
      <p:grpSp>
        <p:nvGrpSpPr>
          <p:cNvPr id="8" name="Группа 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Овал 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Овал 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 rtlCol="0"/>
          <a:lstStyle>
            <a:lvl1pPr>
              <a:defRPr sz="2800"/>
            </a:lvl1pPr>
          </a:lstStyle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8566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 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8414026-D5DE-4C2D-9985-F6B379B1E143}" type="datetime1">
              <a:rPr lang="ru-RU" smtClean="0"/>
              <a:pPr rtl="0"/>
              <a:t>06.05.2025</a:t>
            </a:fld>
            <a:endParaRPr lang="ru-RU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88177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 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rtlCol="0"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rtlCol="0"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 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0601F2D-1AB2-44A4-B2D1-F74EBC2C9AD6}" type="datetime1">
              <a:rPr lang="ru-RU" smtClean="0"/>
              <a:pPr rtl="0"/>
              <a:t>06.05.2025</a:t>
            </a:fld>
            <a:endParaRPr lang="ru-RU" dirty="0"/>
          </a:p>
        </p:txBody>
      </p:sp>
      <p:sp>
        <p:nvSpPr>
          <p:cNvPr id="8" name="Нижний колонтитул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62686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 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F7398BD-3B4B-4E88-BA6F-5D2257006F6A}" type="datetime1">
              <a:rPr lang="ru-RU" smtClean="0"/>
              <a:pPr rtl="0"/>
              <a:t>06.05.2025</a:t>
            </a:fld>
            <a:endParaRPr lang="ru-RU" dirty="0"/>
          </a:p>
        </p:txBody>
      </p:sp>
      <p:sp>
        <p:nvSpPr>
          <p:cNvPr id="4" name="Нижний колонтитул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81467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77C3FF0-D00F-4DE5-A017-22AC4417B856}" type="datetime1">
              <a:rPr lang="ru-RU" smtClean="0"/>
              <a:pPr rtl="0"/>
              <a:t>06.05.2025</a:t>
            </a:fld>
            <a:endParaRPr lang="ru-RU" dirty="0"/>
          </a:p>
        </p:txBody>
      </p:sp>
      <p:sp>
        <p:nvSpPr>
          <p:cNvPr id="3" name="Нижний колонтитул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776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rtlCol="0" anchor="b">
            <a:normAutofit/>
          </a:bodyPr>
          <a:lstStyle>
            <a:lvl1pPr>
              <a:defRPr sz="3200" b="1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E40023F-3550-4B5F-9B96-04AD9FF8C38A}" type="datetime1">
              <a:rPr lang="ru-RU" smtClean="0"/>
              <a:pPr rtl="0"/>
              <a:t>06.05.2025</a:t>
            </a:fld>
            <a:endParaRPr lang="ru-RU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grpSp>
        <p:nvGrpSpPr>
          <p:cNvPr id="9" name="Группа 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Овал 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Овал 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11674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 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rtlCol="0" anchor="b">
            <a:normAutofit/>
          </a:bodyPr>
          <a:lstStyle>
            <a:lvl1pPr>
              <a:defRPr sz="3200" b="1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Щелкните значок, чтобы добавить изображение</a:t>
            </a:r>
            <a:endParaRPr lang="ru-RU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4287FE0-5B26-4169-8249-CE36B9C0EAEE}" type="datetime1">
              <a:rPr lang="ru-RU" smtClean="0"/>
              <a:pPr rtl="0"/>
              <a:t>06.05.2025</a:t>
            </a:fld>
            <a:endParaRPr lang="ru-RU" dirty="0"/>
          </a:p>
        </p:txBody>
      </p:sp>
      <p:grpSp>
        <p:nvGrpSpPr>
          <p:cNvPr id="8" name="Группа 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Овал 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Овал 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13728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pPr rtl="0"/>
            <a:fld id="{053566F6-407D-4E2C-AD58-60BCD1BE316D}" type="datetime1">
              <a:rPr lang="ru-RU" smtClean="0"/>
              <a:pPr rtl="0"/>
              <a:t>06.05.2025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pPr rtl="0"/>
            <a:endParaRPr lang="ru-RU" dirty="0"/>
          </a:p>
        </p:txBody>
      </p:sp>
      <p:grpSp>
        <p:nvGrpSpPr>
          <p:cNvPr id="7" name="Группа 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Овал 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Овал 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75904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053566F6-407D-4E2C-AD58-60BCD1BE316D}" type="datetime1">
              <a:rPr lang="ru-RU" smtClean="0"/>
              <a:pPr rtl="0"/>
              <a:t>06.05.2025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FAB73BC-B049-4115-A692-8D63A059BFB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78422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 17">
            <a:extLst>
              <a:ext uri="{FF2B5EF4-FFF2-40B4-BE49-F238E27FC236}">
                <a16:creationId xmlns:a16="http://schemas.microsoft.com/office/drawing/2014/main" xmlns="" id="{5C28659E-412C-4600-B45E-BAE370BC24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0977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-2"/>
            <a:ext cx="12192000" cy="8109780"/>
          </a:xfrm>
          <a:prstGeom prst="rect">
            <a:avLst/>
          </a:prstGeom>
          <a:solidFill>
            <a:schemeClr val="dk1">
              <a:alpha val="19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>
                <a:latin typeface="Bahnschrift Condensed" panose="020B0502040204020203" pitchFamily="34" charset="0"/>
              </a:rPr>
              <a:t>Особенности технологического процесса работы </a:t>
            </a:r>
            <a:endParaRPr lang="ru-RU" sz="5400" dirty="0" smtClean="0">
              <a:latin typeface="Bahnschrift Condensed" panose="020B0502040204020203" pitchFamily="34" charset="0"/>
            </a:endParaRPr>
          </a:p>
          <a:p>
            <a:pPr algn="ctr"/>
            <a:r>
              <a:rPr lang="ru-RU" sz="5400" dirty="0" smtClean="0">
                <a:latin typeface="Bahnschrift Condensed" panose="020B0502040204020203" pitchFamily="34" charset="0"/>
              </a:rPr>
              <a:t>пассажирских </a:t>
            </a:r>
            <a:r>
              <a:rPr lang="ru-RU" sz="5400" dirty="0">
                <a:latin typeface="Bahnschrift Condensed" panose="020B0502040204020203" pitchFamily="34" charset="0"/>
              </a:rPr>
              <a:t>станций</a:t>
            </a:r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xmlns="" id="{A5C93519-6B29-1346-9FCB-0835B80531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1337" y="-3"/>
            <a:ext cx="9538264" cy="1873956"/>
          </a:xfrm>
        </p:spPr>
        <p:txBody>
          <a:bodyPr rtlCol="0" anchor="b">
            <a:normAutofit/>
          </a:bodyPr>
          <a:lstStyle/>
          <a:p>
            <a:pPr algn="ctr" fontAlgn="base"/>
            <a:r>
              <a:rPr lang="ru-RU" sz="1800" dirty="0">
                <a:solidFill>
                  <a:schemeClr val="bg1"/>
                </a:solidFill>
              </a:rPr>
              <a:t>​</a:t>
            </a:r>
            <a:r>
              <a:rPr lang="ru-RU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ТРАНСПОРТА РОССИЙСКОЙ ФЕДЕРАЦИИ</a:t>
            </a:r>
            <a:r>
              <a:rPr lang="en-US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en-US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ФЕДЕРАЛЬНОЕ АГЕНТСТВО ЖЕЛЕЗНОДОРОЖНОГО ТРАНСПОРТА</a:t>
            </a:r>
            <a:r>
              <a:rPr lang="en-US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en-US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</a:t>
            </a:r>
            <a:r>
              <a:rPr lang="ru-RU" sz="18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</a:t>
            </a:r>
            <a:r>
              <a:rPr lang="ru-RU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государственного бюджетного образовательного</a:t>
            </a:r>
            <a:r>
              <a:rPr lang="en-US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en-US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высшего образования</a:t>
            </a:r>
            <a:r>
              <a:rPr lang="en-US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en-US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«Самарский государственный университет путей сообщения» в г. Саратове</a:t>
            </a:r>
            <a:r>
              <a:rPr lang="en-US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en-US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</a:t>
            </a:r>
            <a:r>
              <a:rPr lang="ru-RU" sz="1800" cap="none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</a:t>
            </a:r>
            <a:r>
              <a:rPr lang="ru-RU" sz="1800" cap="none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ГУПС</a:t>
            </a:r>
            <a:r>
              <a:rPr lang="ru-RU" sz="18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г. Саратове</a:t>
            </a:r>
            <a:endParaRPr lang="ru-RU" sz="1800" cap="none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17326" y="5267897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fontAlgn="base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Специальность:</a:t>
            </a:r>
          </a:p>
          <a:p>
            <a:pPr algn="r" fontAlgn="base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перевозок и управления на транспорте </a:t>
            </a:r>
          </a:p>
          <a:p>
            <a:pPr algn="r" fontAlgn="base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(по видам) 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r" fontAlgn="base"/>
            <a:r>
              <a:rPr 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1247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smtClean="0"/>
              <a:pPr rtl="0"/>
              <a:t>10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9633" y="261256"/>
            <a:ext cx="11721737" cy="2803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Технологический процесс разрабатывается начальником станции и назначенными им работниками. В его разработке участвуют начальники служб (движения, вагонной, локомотивной и др.) и ответственные по транспорту обслуживающих цехов. Составленный технологический процесс после согласования с участниками разработки утверждается начальником транспортного цеха.</a:t>
            </a:r>
            <a:endParaRPr lang="ru-RU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74470"/>
            <a:ext cx="12192000" cy="648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24833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 17">
            <a:extLst>
              <a:ext uri="{FF2B5EF4-FFF2-40B4-BE49-F238E27FC236}">
                <a16:creationId xmlns:a16="http://schemas.microsoft.com/office/drawing/2014/main" xmlns="" id="{3FD711E9-7F79-40A9-8D9E-4AE293C154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66800" y="2013293"/>
            <a:ext cx="10058400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3" name="Номер слайда 2">
            <a:extLst>
              <a:ext uri="{FF2B5EF4-FFF2-40B4-BE49-F238E27FC236}">
                <a16:creationId xmlns:a16="http://schemas.microsoft.com/office/drawing/2014/main" xmlns="" id="{9B12268D-E54B-4D47-B9B1-5A86B64C6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 rtlCol="0">
            <a:normAutofit/>
          </a:bodyPr>
          <a:lstStyle/>
          <a:p>
            <a:pPr rtl="0">
              <a:spcAft>
                <a:spcPts val="600"/>
              </a:spcAft>
            </a:pPr>
            <a:fld id="{4FAB73BC-B049-4115-A692-8D63A059BFB8}" type="slidenum">
              <a:rPr lang="ru-RU" smtClean="0"/>
              <a:pPr rtl="0">
                <a:spcAft>
                  <a:spcPts val="600"/>
                </a:spcAft>
              </a:pPr>
              <a:t>11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31519" y="2048404"/>
            <a:ext cx="10579609" cy="4355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расчеты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 времени на маневровые и грузовые операции;</a:t>
            </a:r>
            <a:endParaRPr lang="ru-RU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расчеты норм времени нахождения вагонов на станции и грузовых фронтах производственных цехов;</a:t>
            </a:r>
            <a:endParaRPr lang="ru-RU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расчеты потребности в маневровых локомотивах;</a:t>
            </a:r>
            <a:endParaRPr lang="ru-RU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формы графиков исполненной работы, которые ведут диспетчеры станций.</a:t>
            </a:r>
            <a:endParaRPr lang="ru-RU" sz="2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23666" y="361801"/>
            <a:ext cx="8893012" cy="8345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технологическому процессу прилагаются:</a:t>
            </a:r>
            <a:endParaRPr lang="ru-RU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3734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Прямоугольник 80">
            <a:extLst>
              <a:ext uri="{FF2B5EF4-FFF2-40B4-BE49-F238E27FC236}">
                <a16:creationId xmlns:a16="http://schemas.microsoft.com/office/drawing/2014/main" xmlns="" id="{11564CA4-59C9-4DAC-950E-61D1FA2787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087220" y="0"/>
            <a:ext cx="6104779" cy="6857999"/>
          </a:xfrm>
          <a:prstGeom prst="rect">
            <a:avLst/>
          </a:prstGeom>
          <a:blipFill dpi="0" rotWithShape="1">
            <a:blip r:embed="rId3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xmlns="" id="{5F3F6C66-D6D7-4A72-9928-967AEA400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0" y="484632"/>
            <a:ext cx="5299586" cy="1609344"/>
          </a:xfrm>
          <a:ln>
            <a:noFill/>
          </a:ln>
        </p:spPr>
        <p:txBody>
          <a:bodyPr rtlCol="0">
            <a:noAutofit/>
          </a:bodyPr>
          <a:lstStyle/>
          <a:p>
            <a:r>
              <a:rPr lang="ru-RU" sz="2400" dirty="0"/>
              <a:t>Для работников основных профессий составляются карты организации труда (технологические), в которых </a:t>
            </a:r>
            <a:r>
              <a:rPr lang="ru-RU" sz="2400" dirty="0" smtClean="0"/>
              <a:t>указывают:</a:t>
            </a:r>
            <a:endParaRPr lang="ru-RU" sz="2400" dirty="0"/>
          </a:p>
        </p:txBody>
      </p:sp>
      <p:grpSp>
        <p:nvGrpSpPr>
          <p:cNvPr id="83" name="Группа 82">
            <a:extLst>
              <a:ext uri="{FF2B5EF4-FFF2-40B4-BE49-F238E27FC236}">
                <a16:creationId xmlns:a16="http://schemas.microsoft.com/office/drawing/2014/main" xmlns="" id="{E74380E0-C298-4F18-9189-C236E8B829D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4" name="Овал 83">
              <a:extLst>
                <a:ext uri="{FF2B5EF4-FFF2-40B4-BE49-F238E27FC236}">
                  <a16:creationId xmlns:a16="http://schemas.microsoft.com/office/drawing/2014/main" xmlns="" id="{979684C7-75DC-42F1-850A-E9C49ECA739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85" name="Овал 84">
              <a:extLst>
                <a:ext uri="{FF2B5EF4-FFF2-40B4-BE49-F238E27FC236}">
                  <a16:creationId xmlns:a16="http://schemas.microsoft.com/office/drawing/2014/main" xmlns="" id="{4130853F-4D98-4539-8461-9F202836756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" name="Номер слайда 2">
            <a:extLst>
              <a:ext uri="{FF2B5EF4-FFF2-40B4-BE49-F238E27FC236}">
                <a16:creationId xmlns:a16="http://schemas.microsoft.com/office/drawing/2014/main" xmlns="" id="{FA2AE3EF-C217-7B49-BEE6-967B63E1E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 rtlCol="0">
            <a:normAutofit/>
          </a:bodyPr>
          <a:lstStyle/>
          <a:p>
            <a:pPr rtl="0">
              <a:spcAft>
                <a:spcPts val="600"/>
              </a:spcAft>
            </a:pPr>
            <a:fld id="{4FAB73BC-B049-4115-A692-8D63A059BFB8}" type="slidenum">
              <a:rPr lang="ru-RU" smtClean="0"/>
              <a:pPr rtl="0">
                <a:spcAft>
                  <a:spcPts val="600"/>
                </a:spcAft>
              </a:pPr>
              <a:t>12</a:t>
            </a:fld>
            <a:endParaRPr lang="ru-RU" dirty="0"/>
          </a:p>
        </p:txBody>
      </p:sp>
      <p:grpSp>
        <p:nvGrpSpPr>
          <p:cNvPr id="7" name="Группа 6" descr="Значок графического элемента SmartArt"/>
          <p:cNvGrpSpPr/>
          <p:nvPr/>
        </p:nvGrpSpPr>
        <p:grpSpPr>
          <a:xfrm>
            <a:off x="6400798" y="2121408"/>
            <a:ext cx="5315626" cy="4050792"/>
            <a:chOff x="6400798" y="2121408"/>
            <a:chExt cx="5315626" cy="4050792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6400799" y="2121408"/>
              <a:ext cx="5299585" cy="4050792"/>
            </a:xfrm>
            <a:prstGeom prst="rect">
              <a:avLst/>
            </a:prstGeom>
            <a:noFill/>
          </p:spPr>
        </p:sp>
        <p:sp>
          <p:nvSpPr>
            <p:cNvPr id="9" name="Скругленный прямоугольник 8"/>
            <p:cNvSpPr/>
            <p:nvPr/>
          </p:nvSpPr>
          <p:spPr>
            <a:xfrm>
              <a:off x="6400798" y="2144001"/>
              <a:ext cx="5299585" cy="1157086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flat" dir="t"/>
            </a:scene3d>
            <a:sp3d z="-190500" extrusionH="12700" prstMaterial="plastic">
              <a:bevelT w="50800" h="50800"/>
            </a:sp3d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13" name="Полилиния 12"/>
            <p:cNvSpPr/>
            <p:nvPr/>
          </p:nvSpPr>
          <p:spPr>
            <a:xfrm>
              <a:off x="6513348" y="2124548"/>
              <a:ext cx="3963149" cy="1157086"/>
            </a:xfrm>
            <a:custGeom>
              <a:avLst/>
              <a:gdLst>
                <a:gd name="connsiteX0" fmla="*/ 0 w 3963149"/>
                <a:gd name="connsiteY0" fmla="*/ 0 h 1157086"/>
                <a:gd name="connsiteX1" fmla="*/ 3963149 w 3963149"/>
                <a:gd name="connsiteY1" fmla="*/ 0 h 1157086"/>
                <a:gd name="connsiteX2" fmla="*/ 3963149 w 3963149"/>
                <a:gd name="connsiteY2" fmla="*/ 1157086 h 1157086"/>
                <a:gd name="connsiteX3" fmla="*/ 0 w 3963149"/>
                <a:gd name="connsiteY3" fmla="*/ 1157086 h 1157086"/>
                <a:gd name="connsiteX4" fmla="*/ 0 w 3963149"/>
                <a:gd name="connsiteY4" fmla="*/ 0 h 1157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63149" h="1157086">
                  <a:moveTo>
                    <a:pt x="0" y="0"/>
                  </a:moveTo>
                  <a:lnTo>
                    <a:pt x="3963149" y="0"/>
                  </a:lnTo>
                  <a:lnTo>
                    <a:pt x="3963149" y="1157086"/>
                  </a:lnTo>
                  <a:lnTo>
                    <a:pt x="0" y="115708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2458" tIns="122458" rIns="122458" bIns="122458" numCol="1" spcCol="1270" rtlCol="0" anchor="ctr" anchorCtr="0">
              <a:noAutofit/>
            </a:bodyPr>
            <a:lstStyle/>
            <a:p>
              <a:pPr lvl="0" algn="l" defTabSz="711200" rtl="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/>
                <a:t>точный порядок действий по выполнению каждой операции, нормы времени на отдельные операции;</a:t>
              </a:r>
              <a:endParaRPr lang="ru-RU" sz="1600" kern="1200" noProof="0" dirty="0"/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6400800" y="3568260"/>
              <a:ext cx="5299584" cy="455100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flat" dir="t"/>
            </a:scene3d>
            <a:sp3d z="-190500" extrusionH="12700" prstMaterial="plastic">
              <a:bevelT w="50800" h="50800"/>
            </a:sp3d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10661560"/>
                <a:satOff val="6060"/>
                <a:lumOff val="-5000"/>
                <a:alphaOff val="0"/>
              </a:schemeClr>
            </a:fillRef>
            <a:effectRef idx="0">
              <a:schemeClr val="accent5">
                <a:hueOff val="-10661560"/>
                <a:satOff val="6060"/>
                <a:lumOff val="-5000"/>
                <a:alphaOff val="0"/>
              </a:schemeClr>
            </a:effectRef>
            <a:fontRef idx="minor"/>
          </p:style>
        </p:sp>
        <p:sp>
          <p:nvSpPr>
            <p:cNvPr id="17" name="Полилиния 16"/>
            <p:cNvSpPr/>
            <p:nvPr/>
          </p:nvSpPr>
          <p:spPr>
            <a:xfrm>
              <a:off x="6457074" y="3170138"/>
              <a:ext cx="3963149" cy="1157086"/>
            </a:xfrm>
            <a:custGeom>
              <a:avLst/>
              <a:gdLst>
                <a:gd name="connsiteX0" fmla="*/ 0 w 3963149"/>
                <a:gd name="connsiteY0" fmla="*/ 0 h 1157086"/>
                <a:gd name="connsiteX1" fmla="*/ 3963149 w 3963149"/>
                <a:gd name="connsiteY1" fmla="*/ 0 h 1157086"/>
                <a:gd name="connsiteX2" fmla="*/ 3963149 w 3963149"/>
                <a:gd name="connsiteY2" fmla="*/ 1157086 h 1157086"/>
                <a:gd name="connsiteX3" fmla="*/ 0 w 3963149"/>
                <a:gd name="connsiteY3" fmla="*/ 1157086 h 1157086"/>
                <a:gd name="connsiteX4" fmla="*/ 0 w 3963149"/>
                <a:gd name="connsiteY4" fmla="*/ 0 h 1157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63149" h="1157086">
                  <a:moveTo>
                    <a:pt x="0" y="0"/>
                  </a:moveTo>
                  <a:lnTo>
                    <a:pt x="3963149" y="0"/>
                  </a:lnTo>
                  <a:lnTo>
                    <a:pt x="3963149" y="1157086"/>
                  </a:lnTo>
                  <a:lnTo>
                    <a:pt x="0" y="115708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2458" tIns="122458" rIns="122458" bIns="122458" numCol="1" spcCol="1270" rtlCol="0" anchor="ctr" anchorCtr="0">
              <a:noAutofit/>
            </a:bodyPr>
            <a:lstStyle/>
            <a:p>
              <a:pPr lvl="0" defTabSz="711200"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dirty="0"/>
                <a:t>приемы и технику работы</a:t>
              </a:r>
              <a:endParaRPr lang="ru-RU" sz="1600" kern="1200" noProof="0" dirty="0"/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6416839" y="4141964"/>
              <a:ext cx="5299585" cy="1157086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flat" dir="t"/>
            </a:scene3d>
            <a:sp3d z="-190500" extrusionH="12700" prstMaterial="plastic">
              <a:bevelT w="50800" h="50800"/>
            </a:sp3d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21323121"/>
                <a:satOff val="12119"/>
                <a:lumOff val="-10000"/>
                <a:alphaOff val="0"/>
              </a:schemeClr>
            </a:fillRef>
            <a:effectRef idx="0">
              <a:schemeClr val="accent5">
                <a:hueOff val="-21323121"/>
                <a:satOff val="12119"/>
                <a:lumOff val="-10000"/>
                <a:alphaOff val="0"/>
              </a:schemeClr>
            </a:effectRef>
            <a:fontRef idx="minor"/>
          </p:style>
        </p:sp>
        <p:sp>
          <p:nvSpPr>
            <p:cNvPr id="20" name="Полилиния 19"/>
            <p:cNvSpPr/>
            <p:nvPr/>
          </p:nvSpPr>
          <p:spPr>
            <a:xfrm>
              <a:off x="6505301" y="4050792"/>
              <a:ext cx="5090577" cy="1157086"/>
            </a:xfrm>
            <a:custGeom>
              <a:avLst/>
              <a:gdLst>
                <a:gd name="connsiteX0" fmla="*/ 0 w 3963149"/>
                <a:gd name="connsiteY0" fmla="*/ 0 h 1157086"/>
                <a:gd name="connsiteX1" fmla="*/ 3963149 w 3963149"/>
                <a:gd name="connsiteY1" fmla="*/ 0 h 1157086"/>
                <a:gd name="connsiteX2" fmla="*/ 3963149 w 3963149"/>
                <a:gd name="connsiteY2" fmla="*/ 1157086 h 1157086"/>
                <a:gd name="connsiteX3" fmla="*/ 0 w 3963149"/>
                <a:gd name="connsiteY3" fmla="*/ 1157086 h 1157086"/>
                <a:gd name="connsiteX4" fmla="*/ 0 w 3963149"/>
                <a:gd name="connsiteY4" fmla="*/ 0 h 1157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63149" h="1157086">
                  <a:moveTo>
                    <a:pt x="0" y="0"/>
                  </a:moveTo>
                  <a:lnTo>
                    <a:pt x="3963149" y="0"/>
                  </a:lnTo>
                  <a:lnTo>
                    <a:pt x="3963149" y="1157086"/>
                  </a:lnTo>
                  <a:lnTo>
                    <a:pt x="0" y="115708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2458" tIns="122458" rIns="122458" bIns="122458" numCol="1" spcCol="1270" rtlCol="0" anchor="ctr" anchorCtr="0">
              <a:noAutofit/>
            </a:bodyPr>
            <a:lstStyle/>
            <a:p>
              <a:pPr lvl="0" defTabSz="711200"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dirty="0"/>
                <a:t>перечень материалов, приспособлений и инструментов, применяемых при выполнении операций, порядок пользования или хранения их;</a:t>
              </a:r>
              <a:endParaRPr lang="ru-RU" sz="1600" kern="1200" noProof="0" dirty="0"/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" y="3358554"/>
            <a:ext cx="6058006" cy="34994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455" t="-527" r="17798" b="527"/>
          <a:stretch/>
        </p:blipFill>
        <p:spPr>
          <a:xfrm>
            <a:off x="0" y="7815"/>
            <a:ext cx="2895350" cy="33028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296" r="8916"/>
          <a:stretch/>
        </p:blipFill>
        <p:spPr>
          <a:xfrm>
            <a:off x="2926079" y="0"/>
            <a:ext cx="3152503" cy="3296738"/>
          </a:xfrm>
          <a:prstGeom prst="rect">
            <a:avLst/>
          </a:prstGeom>
        </p:spPr>
      </p:pic>
      <p:sp>
        <p:nvSpPr>
          <p:cNvPr id="28" name="Скругленный прямоугольник 27"/>
          <p:cNvSpPr/>
          <p:nvPr/>
        </p:nvSpPr>
        <p:spPr>
          <a:xfrm>
            <a:off x="6400796" y="5425635"/>
            <a:ext cx="5299585" cy="1157086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flat" dir="t"/>
          </a:scene3d>
          <a:sp3d z="-190500" extrusionH="12700" prstMaterial="plastic">
            <a:bevelT w="50800" h="50800"/>
          </a:sp3d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21323121"/>
              <a:satOff val="12119"/>
              <a:lumOff val="-10000"/>
              <a:alphaOff val="0"/>
            </a:schemeClr>
          </a:fillRef>
          <a:effectRef idx="0">
            <a:schemeClr val="accent5">
              <a:hueOff val="-21323121"/>
              <a:satOff val="12119"/>
              <a:lumOff val="-10000"/>
              <a:alphaOff val="0"/>
            </a:schemeClr>
          </a:effectRef>
          <a:fontRef idx="minor"/>
        </p:style>
      </p:sp>
      <p:sp>
        <p:nvSpPr>
          <p:cNvPr id="22" name="Прямоугольник 21"/>
          <p:cNvSpPr/>
          <p:nvPr/>
        </p:nvSpPr>
        <p:spPr>
          <a:xfrm>
            <a:off x="6505301" y="5472506"/>
            <a:ext cx="50248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требования к оснащению рабочего места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(освещение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стеллажи для хранения запасных частей, инструмента, тормозных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башмаков).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3814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 9">
            <a:extLst>
              <a:ext uri="{FF2B5EF4-FFF2-40B4-BE49-F238E27FC236}">
                <a16:creationId xmlns:a16="http://schemas.microsoft.com/office/drawing/2014/main" xmlns="" id="{5C28659E-412C-4600-B45E-BAE370BC24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ru-RU" sz="3600" dirty="0">
                <a:solidFill>
                  <a:srgbClr val="C00000"/>
                </a:solidFill>
              </a:rPr>
              <a:t>Технологический процесс корректируют при изменении технического оснащения станции, резком изменении вагонопотоков, изменении графика движения и плана формирования поездов.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256556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 17">
            <a:extLst>
              <a:ext uri="{FF2B5EF4-FFF2-40B4-BE49-F238E27FC236}">
                <a16:creationId xmlns:a16="http://schemas.microsoft.com/office/drawing/2014/main" xmlns="" id="{5C28659E-412C-4600-B45E-BAE370BC24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505097" y="1932430"/>
            <a:ext cx="11401698" cy="3035808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rgbClr val="FF0000"/>
                </a:solidFill>
              </a:rPr>
              <a:t>Технологическим процессом называется </a:t>
            </a:r>
            <a:r>
              <a:rPr lang="ru-RU" sz="2400" dirty="0"/>
              <a:t>система организации работы станции, основанная на применении передовых и научных методов труда, предусматривающее эффективное использование имеющихся технических средств, целесообразный порядок и последовательность обработки поездов, вагонов, грузовых фронтов и производственных участков, а также нормы времени на выполнение различных операций.</a:t>
            </a:r>
            <a:r>
              <a:rPr lang="ru-RU" sz="1100" dirty="0"/>
              <a:t/>
            </a:r>
            <a:br>
              <a:rPr lang="ru-RU" sz="1100" dirty="0"/>
            </a:b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xmlns="" val="3403425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 13">
            <a:extLst>
              <a:ext uri="{FF2B5EF4-FFF2-40B4-BE49-F238E27FC236}">
                <a16:creationId xmlns:a16="http://schemas.microsoft.com/office/drawing/2014/main" xmlns="" id="{A943D298-0548-4C7A-870B-7594104F82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-7620" y="-1"/>
            <a:ext cx="12207240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ru-RU" dirty="0"/>
          </a:p>
        </p:txBody>
      </p:sp>
      <p:grpSp>
        <p:nvGrpSpPr>
          <p:cNvPr id="24" name="Группа 17">
            <a:extLst>
              <a:ext uri="{FF2B5EF4-FFF2-40B4-BE49-F238E27FC236}">
                <a16:creationId xmlns:a16="http://schemas.microsoft.com/office/drawing/2014/main" xmlns="" id="{46FDAED0-8B04-4181-B3D3-EA0A93C665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9" name="Овал 18">
              <a:extLst>
                <a:ext uri="{FF2B5EF4-FFF2-40B4-BE49-F238E27FC236}">
                  <a16:creationId xmlns:a16="http://schemas.microsoft.com/office/drawing/2014/main" xmlns="" id="{161B6F0D-567B-4CFA-BF50-79FDAC6EBD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0" name="Овал 19">
              <a:extLst>
                <a:ext uri="{FF2B5EF4-FFF2-40B4-BE49-F238E27FC236}">
                  <a16:creationId xmlns:a16="http://schemas.microsoft.com/office/drawing/2014/main" xmlns="" id="{8CE5D194-0A7E-49A6-B737-F71C1B3960D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620" y="-191590"/>
            <a:ext cx="12192000" cy="8057804"/>
          </a:xfrm>
          <a:prstGeom prst="rect">
            <a:avLst/>
          </a:prstGeom>
        </p:spPr>
      </p:pic>
      <p:sp>
        <p:nvSpPr>
          <p:cNvPr id="3" name="Номер слайда 2">
            <a:extLst>
              <a:ext uri="{FF2B5EF4-FFF2-40B4-BE49-F238E27FC236}">
                <a16:creationId xmlns:a16="http://schemas.microsoft.com/office/drawing/2014/main" xmlns="" id="{77FF10F5-F7BB-EA4C-BFFD-8D8D77D54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 rtlCol="0">
            <a:normAutofit/>
          </a:bodyPr>
          <a:lstStyle/>
          <a:p>
            <a:pPr rtl="0">
              <a:spcAft>
                <a:spcPts val="600"/>
              </a:spcAft>
            </a:pPr>
            <a:fld id="{4FAB73BC-B049-4115-A692-8D63A059BFB8}" type="slidenum">
              <a:rPr lang="ru-RU" smtClean="0"/>
              <a:pPr rtl="0">
                <a:spcAft>
                  <a:spcPts val="600"/>
                </a:spcAft>
              </a:pPr>
              <a:t>3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-22860" y="9551"/>
            <a:ext cx="12222480" cy="8057803"/>
          </a:xfrm>
          <a:prstGeom prst="rect">
            <a:avLst/>
          </a:prstGeom>
          <a:solidFill>
            <a:schemeClr val="dk1">
              <a:alpha val="33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xmlns="" id="{23F6D5E8-15CF-4755-910B-1B5A1E777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620" y="450132"/>
            <a:ext cx="12207239" cy="925823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r>
              <a:rPr lang="ru-RU" sz="4800" dirty="0"/>
              <a:t>В </a:t>
            </a:r>
            <a:r>
              <a:rPr lang="ru-RU" sz="4000" dirty="0"/>
              <a:t>технологическом процессе </a:t>
            </a:r>
            <a:r>
              <a:rPr lang="ru-RU" sz="4000" dirty="0" smtClean="0"/>
              <a:t>отражается: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4042" y="1112333"/>
            <a:ext cx="902150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Порядок </a:t>
            </a:r>
            <a:r>
              <a:rPr lang="ru-RU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планирования </a:t>
            </a:r>
            <a:endParaRPr lang="ru-RU" sz="4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оперативного руководства станции</a:t>
            </a:r>
            <a:endParaRPr lang="ru-RU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171" y="2584783"/>
            <a:ext cx="6096000" cy="3416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непрерывность обработки поездов, вагонов, грузовых фронтов и производственных участков. Этому способствуют: своевременная и достоверная информация о подходе и составе поездов, четкое сменно – суточное и текущее планирование поездной и маневровой работы, четкое взаимодействие всех участков станции и правильное распределение работы между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ними.</a:t>
            </a:r>
            <a:endParaRPr lang="ru-RU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5813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 13">
            <a:extLst>
              <a:ext uri="{FF2B5EF4-FFF2-40B4-BE49-F238E27FC236}">
                <a16:creationId xmlns:a16="http://schemas.microsoft.com/office/drawing/2014/main" xmlns="" id="{A943D298-0548-4C7A-870B-7594104F82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-7620" y="-1"/>
            <a:ext cx="12207240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ru-RU" dirty="0"/>
          </a:p>
        </p:txBody>
      </p:sp>
      <p:grpSp>
        <p:nvGrpSpPr>
          <p:cNvPr id="24" name="Группа 17">
            <a:extLst>
              <a:ext uri="{FF2B5EF4-FFF2-40B4-BE49-F238E27FC236}">
                <a16:creationId xmlns:a16="http://schemas.microsoft.com/office/drawing/2014/main" xmlns="" id="{46FDAED0-8B04-4181-B3D3-EA0A93C665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9" name="Овал 18">
              <a:extLst>
                <a:ext uri="{FF2B5EF4-FFF2-40B4-BE49-F238E27FC236}">
                  <a16:creationId xmlns:a16="http://schemas.microsoft.com/office/drawing/2014/main" xmlns="" id="{161B6F0D-567B-4CFA-BF50-79FDAC6EBD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0" name="Овал 19">
              <a:extLst>
                <a:ext uri="{FF2B5EF4-FFF2-40B4-BE49-F238E27FC236}">
                  <a16:creationId xmlns:a16="http://schemas.microsoft.com/office/drawing/2014/main" xmlns="" id="{8CE5D194-0A7E-49A6-B737-F71C1B3960D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" name="Номер слайда 2">
            <a:extLst>
              <a:ext uri="{FF2B5EF4-FFF2-40B4-BE49-F238E27FC236}">
                <a16:creationId xmlns:a16="http://schemas.microsoft.com/office/drawing/2014/main" xmlns="" id="{77FF10F5-F7BB-EA4C-BFFD-8D8D77D54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 rtlCol="0">
            <a:normAutofit/>
          </a:bodyPr>
          <a:lstStyle/>
          <a:p>
            <a:pPr rtl="0">
              <a:spcAft>
                <a:spcPts val="600"/>
              </a:spcAft>
            </a:pPr>
            <a:fld id="{4FAB73BC-B049-4115-A692-8D63A059BFB8}" type="slidenum">
              <a:rPr lang="ru-RU" smtClean="0"/>
              <a:pPr rtl="0">
                <a:spcAft>
                  <a:spcPts val="600"/>
                </a:spcAft>
              </a:pPr>
              <a:t>4</a:t>
            </a:fld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620" y="-130631"/>
            <a:ext cx="12199620" cy="8137147"/>
          </a:xfrm>
        </p:spPr>
      </p:pic>
      <p:sp>
        <p:nvSpPr>
          <p:cNvPr id="7" name="Прямоугольник 6"/>
          <p:cNvSpPr/>
          <p:nvPr/>
        </p:nvSpPr>
        <p:spPr>
          <a:xfrm>
            <a:off x="332589" y="174169"/>
            <a:ext cx="7092006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рганизация </a:t>
            </a:r>
            <a:r>
              <a:rPr lang="ru-RU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работы </a:t>
            </a:r>
            <a:endParaRPr lang="ru-RU" sz="5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технической </a:t>
            </a:r>
            <a:r>
              <a:rPr lang="ru-RU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конторы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665568" y="3039026"/>
            <a:ext cx="4879848" cy="3416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сокращение времени на выполнение каждой операции, применяя рациональные приемы работы, механизацию и автоматизацию производственных процессов;</a:t>
            </a:r>
            <a:endParaRPr lang="ru-RU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0675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641"/>
          <a:stretch/>
        </p:blipFill>
        <p:spPr>
          <a:xfrm>
            <a:off x="0" y="0"/>
            <a:ext cx="12192000" cy="8304017"/>
          </a:xfrm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12192000" cy="7951694"/>
          </a:xfrm>
          <a:prstGeom prst="rect">
            <a:avLst/>
          </a:prstGeom>
          <a:solidFill>
            <a:schemeClr val="dk1">
              <a:alpha val="28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smtClean="0"/>
              <a:pPr rtl="0"/>
              <a:t>5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0564" y="4534644"/>
            <a:ext cx="6615671" cy="1609344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технология обработки поездов и производства маневров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78332" y="203059"/>
            <a:ext cx="4084320" cy="16951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параллельность операций с поездами и группами вагонов;</a:t>
            </a:r>
            <a:endParaRPr lang="ru-RU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1690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11744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smtClean="0"/>
              <a:pPr rtl="0"/>
              <a:t>6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92000" cy="7951694"/>
          </a:xfrm>
          <a:prstGeom prst="rect">
            <a:avLst/>
          </a:prstGeom>
          <a:solidFill>
            <a:schemeClr val="dk1">
              <a:alpha val="28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565" y="1063407"/>
            <a:ext cx="6615671" cy="1609344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деятельности станции в зимний период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6817" y="4285521"/>
            <a:ext cx="4641669" cy="21698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слаженность в действиях всех работников, участвующих в транспортных операциях, на основе создания единых смен и комплексных бригад;</a:t>
            </a:r>
            <a:endParaRPr lang="ru-RU" sz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987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708"/>
          <a:stretch/>
        </p:blipFill>
        <p:spPr>
          <a:xfrm>
            <a:off x="0" y="0"/>
            <a:ext cx="12270376" cy="6858000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smtClean="0"/>
              <a:pPr rtl="0"/>
              <a:t>7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04565" y="5392585"/>
            <a:ext cx="4220814" cy="1262742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указания о контроле за выполнением технологического процесса и об анализе работы </a:t>
            </a:r>
            <a:r>
              <a:rPr lang="ru-RU" sz="2400" dirty="0" smtClean="0">
                <a:solidFill>
                  <a:srgbClr val="C00000"/>
                </a:solidFill>
              </a:rPr>
              <a:t>станции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921982" y="2393826"/>
            <a:ext cx="4241074" cy="17543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диспетчерское руководство работой станции, отличающееся высоким профессиональным уровнем и оперативностью.</a:t>
            </a:r>
            <a:endParaRPr lang="ru-RU" sz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7061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smtClean="0"/>
              <a:pPr rtl="0"/>
              <a:t>8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44861" y="673238"/>
            <a:ext cx="97531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Технологический процесс должен обеспечивать: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44861" y="1589705"/>
            <a:ext cx="1002343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arenR"/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рациональное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использование технических средств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станции;</a:t>
            </a:r>
          </a:p>
          <a:p>
            <a:pPr marL="342900" indent="-342900">
              <a:buAutoNum type="arabicParenR"/>
            </a:pPr>
            <a:r>
              <a:rPr lang="ru-RU" sz="2800" dirty="0"/>
              <a:t>минимальные затраты времени на обработку поездов и </a:t>
            </a:r>
            <a:r>
              <a:rPr lang="ru-RU" sz="2800" dirty="0" smtClean="0"/>
              <a:t>вагонов;</a:t>
            </a:r>
          </a:p>
          <a:p>
            <a:pPr marL="342900" indent="-342900">
              <a:buAutoNum type="arabicParenR"/>
            </a:pPr>
            <a:r>
              <a:rPr lang="ru-RU" sz="2800" dirty="0"/>
              <a:t>взаимную увязку работы станции и обслуживаемых грузовых фронтов, производственных участков с графиком движения и контактным </a:t>
            </a:r>
            <a:r>
              <a:rPr lang="ru-RU" sz="2800" dirty="0" smtClean="0"/>
              <a:t>графиком;</a:t>
            </a:r>
          </a:p>
          <a:p>
            <a:pPr marL="342900" indent="-342900">
              <a:buFontTx/>
              <a:buAutoNum type="arabicParenR"/>
            </a:pPr>
            <a:r>
              <a:rPr lang="ru-RU" sz="2800" dirty="0"/>
              <a:t>строгое соблюдение требований безопасности движения поездов, производства маневровой работы и техники безопасности.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54319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smtClean="0"/>
              <a:pPr rtl="0"/>
              <a:t>9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44861" y="673238"/>
            <a:ext cx="100263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РАЗРАБОТКА ТЕХНОЛОГИЧЕСКОГО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ПРОЦЕССА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4861" y="1714584"/>
            <a:ext cx="1110634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Технологический процесс разрабатывают на основе ТРА станции и требований, инструкций по эксплуатации промышленного ж. д. транспорта и отрасли. 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44861" y="3284244"/>
            <a:ext cx="1034447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Разработку технологического процесса начинают с детального анализа работы станции, грузовых фронтов и производственных цехов(участков), в результате которого определяют меры ускорения обработки вагонов, сокращения межоперационных простоев грузовых механизмов. Затем устанавливают технологию выполнения маневровых и грузовых операций в каждом парке, участке с учетом широкого применения передовых методов.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4720908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E5F63BB-8299-4DC6-BEF4-D74C2867262F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A20D8A54-1D72-4F92-B62A-7D5313FD65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8D68FF4-BAD0-4642-AF13-8C81E6DA6F2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535</Words>
  <Application>Microsoft Office PowerPoint</Application>
  <PresentationFormat>Произвольный</PresentationFormat>
  <Paragraphs>59</Paragraphs>
  <Slides>13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Дерево</vt:lpstr>
      <vt:lpstr>Тема Office</vt:lpstr>
      <vt:lpstr>​МИНИСТЕРСТВО ТРАНСПОРТА РОССИЙСКОЙ ФЕДЕРАЦИИ​ ФЕДЕРАЛЬНОЕ АГЕНТСТВО ЖЕЛЕЗНОДОРОЖНОГО ТРАНСПОРТА​ Филиал федерального государственного бюджетного образовательного​ учреждения высшего образования​ «Самарский государственный университет путей сообщения» в г. Саратове​ Филиал ПривГУПС в г. Саратове</vt:lpstr>
      <vt:lpstr>Технологическим процессом называется система организации работы станции, основанная на применении передовых и научных методов труда, предусматривающее эффективное использование имеющихся технических средств, целесообразный порядок и последовательность обработки поездов, вагонов, грузовых фронтов и производственных участков, а также нормы времени на выполнение различных операций. </vt:lpstr>
      <vt:lpstr>В технологическом процессе отражается:</vt:lpstr>
      <vt:lpstr>Слайд 4</vt:lpstr>
      <vt:lpstr>технология обработки поездов и производства маневров</vt:lpstr>
      <vt:lpstr>особенности деятельности станции в зимний период</vt:lpstr>
      <vt:lpstr>указания о контроле за выполнением технологического процесса и об анализе работы станции</vt:lpstr>
      <vt:lpstr>Слайд 8</vt:lpstr>
      <vt:lpstr>Слайд 9</vt:lpstr>
      <vt:lpstr>Слайд 10</vt:lpstr>
      <vt:lpstr>Слайд 11</vt:lpstr>
      <vt:lpstr>Для работников основных профессий составляются карты организации труда (технологические), в которых указывают:</vt:lpstr>
      <vt:lpstr>Технологический процесс корректируют при изменении технического оснащения станции, резком изменении вагонопотоков, изменении графика движения и плана формирования поездов. </vt:lpstr>
    </vt:vector>
  </TitlesOfParts>
  <Manager/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2022-03-14T04:31:59Z</dcterms:created>
  <dcterms:modified xsi:type="dcterms:W3CDTF">2025-05-06T04:16:10Z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