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6" r:id="rId20"/>
    <p:sldId id="275" r:id="rId21"/>
    <p:sldId id="278" r:id="rId22"/>
    <p:sldId id="277" r:id="rId23"/>
    <p:sldId id="279" r:id="rId24"/>
    <p:sldId id="274" r:id="rId25"/>
    <p:sldId id="281" r:id="rId26"/>
    <p:sldId id="280" r:id="rId27"/>
    <p:sldId id="283" r:id="rId28"/>
    <p:sldId id="282" r:id="rId29"/>
    <p:sldId id="286" r:id="rId30"/>
    <p:sldId id="285" r:id="rId31"/>
    <p:sldId id="284" r:id="rId32"/>
    <p:sldId id="288" r:id="rId33"/>
    <p:sldId id="287" r:id="rId34"/>
    <p:sldId id="289" r:id="rId35"/>
    <p:sldId id="290" r:id="rId36"/>
    <p:sldId id="291" r:id="rId37"/>
    <p:sldId id="293" r:id="rId38"/>
    <p:sldId id="295" r:id="rId39"/>
    <p:sldId id="294" r:id="rId40"/>
    <p:sldId id="296" r:id="rId41"/>
    <p:sldId id="292" r:id="rId42"/>
    <p:sldId id="298" r:id="rId43"/>
    <p:sldId id="297" r:id="rId44"/>
    <p:sldId id="299" r:id="rId45"/>
    <p:sldId id="300" r:id="rId46"/>
    <p:sldId id="301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660"/>
  </p:normalViewPr>
  <p:slideViewPr>
    <p:cSldViewPr>
      <p:cViewPr varScale="1">
        <p:scale>
          <a:sx n="71" d="100"/>
          <a:sy n="71" d="100"/>
        </p:scale>
        <p:origin x="12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1648" y="5450706"/>
            <a:ext cx="8640960" cy="1407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          Порядок выдачи предупреждений</a:t>
            </a:r>
          </a:p>
          <a:p>
            <a:pPr marL="0" indent="0">
              <a:buNone/>
            </a:pPr>
            <a:r>
              <a:rPr lang="ru-RU" sz="2400" dirty="0" smtClean="0"/>
              <a:t>          </a:t>
            </a:r>
            <a:r>
              <a:rPr lang="ru-RU" sz="2400" b="1" dirty="0" smtClean="0">
                <a:solidFill>
                  <a:srgbClr val="002060"/>
                </a:solidFill>
              </a:rPr>
              <a:t>ПТЭ Приложение №6 п.91; ИДП Приложение №12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6561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Предупреждения выдаются:</a:t>
            </a:r>
          </a:p>
          <a:p>
            <a:pPr marL="0" indent="0" algn="just">
              <a:buNone/>
            </a:pPr>
            <a:r>
              <a:rPr lang="ru-RU" sz="2400" dirty="0"/>
              <a:t> 8) во всех других случаях, когда требуется уменьшение скорости или остановка поезда в пути, а также когда необходимо предупредить локомотивные бригады об особых условиях следования поезда.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п.1)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1" r="56897" b="13065"/>
          <a:stretch/>
        </p:blipFill>
        <p:spPr bwMode="auto">
          <a:xfrm>
            <a:off x="-2931" y="836712"/>
            <a:ext cx="2956034" cy="41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1" t="30345" r="19655" b="5748"/>
          <a:stretch/>
        </p:blipFill>
        <p:spPr bwMode="auto">
          <a:xfrm>
            <a:off x="2856126" y="1101536"/>
            <a:ext cx="5871645" cy="388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425426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005664" cy="16561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Все предупреждения подразделяются на три вида:</a:t>
            </a:r>
          </a:p>
          <a:p>
            <a:pPr marL="0" indent="0" algn="just">
              <a:buNone/>
            </a:pPr>
            <a:r>
              <a:rPr lang="ru-RU" sz="2400" dirty="0"/>
              <a:t>1) действующие </a:t>
            </a:r>
            <a:r>
              <a:rPr lang="ru-RU" sz="2400" b="1" dirty="0">
                <a:solidFill>
                  <a:srgbClr val="00B050"/>
                </a:solidFill>
              </a:rPr>
              <a:t>с момента </a:t>
            </a:r>
            <a:r>
              <a:rPr lang="ru-RU" sz="2400" dirty="0"/>
              <a:t>установления </a:t>
            </a:r>
            <a:r>
              <a:rPr lang="ru-RU" sz="2400" b="1" dirty="0">
                <a:solidFill>
                  <a:srgbClr val="00B050"/>
                </a:solidFill>
              </a:rPr>
              <a:t>до отмены</a:t>
            </a:r>
            <a:r>
              <a:rPr lang="ru-RU" sz="2400" dirty="0"/>
              <a:t>, когда соответствующий руководитель по условиям производства работ не может определить точного срока их окончания;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п.1)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16272"/>
            <a:ext cx="8582711" cy="486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86925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113168" cy="16561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Все предупреждения подразделяются на три вида:</a:t>
            </a:r>
          </a:p>
          <a:p>
            <a:pPr marL="0" indent="0" algn="just">
              <a:buNone/>
            </a:pPr>
            <a:r>
              <a:rPr lang="ru-RU" sz="2400" dirty="0"/>
              <a:t>2) действующие </a:t>
            </a:r>
            <a:r>
              <a:rPr lang="ru-RU" sz="2400" b="1" dirty="0">
                <a:solidFill>
                  <a:srgbClr val="00B050"/>
                </a:solidFill>
              </a:rPr>
              <a:t>в течение определенного </a:t>
            </a:r>
            <a:r>
              <a:rPr lang="ru-RU" sz="2400" dirty="0"/>
              <a:t>устанавливаемого руководителем работ </a:t>
            </a:r>
            <a:r>
              <a:rPr lang="ru-RU" sz="2400" b="1" dirty="0">
                <a:solidFill>
                  <a:srgbClr val="00B050"/>
                </a:solidFill>
              </a:rPr>
              <a:t>срока,</a:t>
            </a:r>
            <a:r>
              <a:rPr lang="ru-RU" sz="2400" dirty="0"/>
              <a:t> указываемого в заявке на выдачу предупреждения;</a:t>
            </a:r>
          </a:p>
          <a:p>
            <a:pPr marL="0" indent="0" algn="just">
              <a:buNone/>
            </a:pPr>
            <a:r>
              <a:rPr lang="ru-RU" sz="2400" dirty="0" smtClean="0"/>
              <a:t>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п.1)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773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255446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31" y="4941168"/>
            <a:ext cx="9113168" cy="17728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Все предупреждения подразделяются на три вида:</a:t>
            </a:r>
          </a:p>
          <a:p>
            <a:pPr marL="0" indent="0" algn="just">
              <a:buNone/>
            </a:pPr>
            <a:r>
              <a:rPr lang="ru-RU" sz="2000" dirty="0"/>
              <a:t>  3) устанавливаемые </a:t>
            </a:r>
            <a:r>
              <a:rPr lang="ru-RU" sz="2000" b="1" dirty="0">
                <a:solidFill>
                  <a:srgbClr val="00B050"/>
                </a:solidFill>
              </a:rPr>
              <a:t>для отдельных поездов </a:t>
            </a:r>
            <a:r>
              <a:rPr lang="ru-RU" sz="2000" dirty="0"/>
              <a:t>при необходимости соблюдения особых условий их пропуска (например, при наличии в поезде груза или </a:t>
            </a:r>
            <a:r>
              <a:rPr lang="ru-RU" sz="2000" dirty="0" smtClean="0"/>
              <a:t>ж.д. </a:t>
            </a:r>
            <a:r>
              <a:rPr lang="ru-RU" sz="2000" dirty="0"/>
              <a:t>подвижного состава, который не может следовать с установленной скоростью, при назначении не предусмотренных расписанием остановок).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12" y="397024"/>
            <a:ext cx="8604448" cy="454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324410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4077072"/>
            <a:ext cx="8933656" cy="2664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Заявки о выдаче предупреждений </a:t>
            </a:r>
            <a:r>
              <a:rPr lang="ru-RU" sz="2000" dirty="0"/>
              <a:t>в связи с предстоящим производством </a:t>
            </a:r>
            <a:r>
              <a:rPr lang="ru-RU" sz="2000" b="1" dirty="0"/>
              <a:t>плановых работ </a:t>
            </a:r>
            <a:r>
              <a:rPr lang="ru-RU" sz="2000" b="1" dirty="0" smtClean="0"/>
              <a:t>даются</a:t>
            </a:r>
            <a:r>
              <a:rPr lang="ru-RU" sz="2000" dirty="0" smtClean="0"/>
              <a:t>: 1)дорожными </a:t>
            </a:r>
            <a:r>
              <a:rPr lang="ru-RU" sz="2000" dirty="0"/>
              <a:t>мастерами, начальниками и электромеханиками районов контактной сети, старшими электромеханиками, начальниками участков и диспетчерами подразделений СЦБ и связи — на время производства работ, но </a:t>
            </a:r>
            <a:r>
              <a:rPr lang="ru-RU" sz="2000" b="1" dirty="0"/>
              <a:t>не более чем на 12 часов</a:t>
            </a:r>
            <a:r>
              <a:rPr lang="ru-RU" sz="2000" dirty="0"/>
              <a:t>; 2) начальниками подразделений пути, СЦБ, электроснабжения и связи или их заместителями — на срок </a:t>
            </a:r>
            <a:r>
              <a:rPr lang="ru-RU" sz="2000" b="1" dirty="0"/>
              <a:t>до 5 суток</a:t>
            </a:r>
            <a:r>
              <a:rPr lang="ru-RU" sz="2000" dirty="0"/>
              <a:t>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п.2)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60082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18787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 3) уполномоченными представителями владельца инфраструктуры или владельца железнодорожных путей необщего пользования — на срок </a:t>
            </a:r>
            <a:r>
              <a:rPr lang="ru-RU" sz="2000" b="1" dirty="0">
                <a:solidFill>
                  <a:srgbClr val="C00000"/>
                </a:solidFill>
              </a:rPr>
              <a:t>до 10 суток</a:t>
            </a:r>
            <a:r>
              <a:rPr lang="ru-RU" sz="2000" dirty="0"/>
              <a:t>.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п.2)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65817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63" y="2924944"/>
            <a:ext cx="61722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46209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016" y="5199872"/>
            <a:ext cx="8892480" cy="16561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   При обнаружении </a:t>
            </a:r>
            <a:r>
              <a:rPr lang="ru-RU" sz="2400" b="1" dirty="0"/>
              <a:t>во время проверки </a:t>
            </a:r>
            <a:r>
              <a:rPr lang="ru-RU" sz="2400" dirty="0" smtClean="0"/>
              <a:t>ж.д. </a:t>
            </a:r>
            <a:r>
              <a:rPr lang="ru-RU" sz="2400" dirty="0"/>
              <a:t>пути путеизмерительными, дефектоскопными вагонами, вагонами-лабораториями контактной сети мест, угрожающих безопасности движения поездов, заявки на выдачу предупреждений могут выдаваться начальниками этих вагонов или их заместителями.                                                                      </a:t>
            </a:r>
            <a:r>
              <a:rPr lang="ru-RU" sz="2400" dirty="0" smtClean="0"/>
              <a:t>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п.2)</a:t>
            </a:r>
            <a:endParaRPr lang="ru-RU" sz="1600" dirty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14658"/>
            <a:ext cx="4104456" cy="276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697616" cy="278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6" b="41862"/>
          <a:stretch/>
        </p:blipFill>
        <p:spPr bwMode="auto">
          <a:xfrm>
            <a:off x="411366" y="2924944"/>
            <a:ext cx="8572500" cy="212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414934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113168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Руководителю работ </a:t>
            </a:r>
            <a:r>
              <a:rPr lang="ru-RU" sz="2000" b="1" dirty="0">
                <a:solidFill>
                  <a:srgbClr val="FF0000"/>
                </a:solidFill>
              </a:rPr>
              <a:t>запрещается</a:t>
            </a:r>
            <a:r>
              <a:rPr lang="ru-RU" sz="2000" b="1" dirty="0"/>
              <a:t> приступать к работам</a:t>
            </a:r>
            <a:r>
              <a:rPr lang="ru-RU" sz="2000" dirty="0"/>
              <a:t>, а ответственному за безопасное проведение работ давать разрешение о начале работ, </a:t>
            </a:r>
            <a:r>
              <a:rPr lang="ru-RU" sz="2000" b="1" dirty="0"/>
              <a:t>не убедившись </a:t>
            </a:r>
            <a:r>
              <a:rPr lang="ru-RU" sz="2000" dirty="0"/>
              <a:t>через ДНЦ или ДСП станции, что на поезда </a:t>
            </a:r>
            <a:r>
              <a:rPr lang="ru-RU" sz="2000" b="1" dirty="0"/>
              <a:t>выдаются предупреждения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п.4)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19" b="22010"/>
          <a:stretch/>
        </p:blipFill>
        <p:spPr bwMode="auto">
          <a:xfrm>
            <a:off x="611560" y="692696"/>
            <a:ext cx="789852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538292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113168" cy="1772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b="1" dirty="0">
                <a:solidFill>
                  <a:srgbClr val="C00000"/>
                </a:solidFill>
              </a:rPr>
              <a:t>В заявках о выдаче предупреждений должны указываться:</a:t>
            </a:r>
          </a:p>
          <a:p>
            <a:pPr marL="0" indent="0" algn="just">
              <a:buNone/>
            </a:pPr>
            <a:r>
              <a:rPr lang="ru-RU" sz="2000" dirty="0"/>
              <a:t>1) </a:t>
            </a:r>
            <a:r>
              <a:rPr lang="ru-RU" sz="2000" b="1" dirty="0"/>
              <a:t>точное обозначение места действия предупреждения </a:t>
            </a:r>
            <a:r>
              <a:rPr lang="ru-RU" sz="2000" dirty="0"/>
              <a:t>(перегон или </a:t>
            </a:r>
            <a:r>
              <a:rPr lang="ru-RU" sz="2000" dirty="0" smtClean="0"/>
              <a:t>ж.д. </a:t>
            </a:r>
            <a:r>
              <a:rPr lang="ru-RU" sz="2000" dirty="0"/>
              <a:t>станция, номер </a:t>
            </a:r>
            <a:r>
              <a:rPr lang="ru-RU" sz="2000" dirty="0" smtClean="0"/>
              <a:t>ж.д. </a:t>
            </a:r>
            <a:r>
              <a:rPr lang="ru-RU" sz="2000" dirty="0"/>
              <a:t>пути, стрелки, километры и пикеты действия предупреждения); </a:t>
            </a:r>
            <a:r>
              <a:rPr lang="ru-RU" sz="2000" dirty="0" smtClean="0"/>
              <a:t>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п.5)</a:t>
            </a:r>
            <a:endParaRPr lang="ru-RU" sz="1600" dirty="0"/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3447"/>
            <a:ext cx="6115050" cy="439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10230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21"/>
          <a:stretch/>
        </p:blipFill>
        <p:spPr bwMode="auto">
          <a:xfrm>
            <a:off x="704156" y="193300"/>
            <a:ext cx="763284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0" y="5273824"/>
            <a:ext cx="9132030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2</a:t>
            </a:r>
            <a:r>
              <a:rPr lang="ru-RU" sz="2000" dirty="0"/>
              <a:t>) </a:t>
            </a:r>
            <a:r>
              <a:rPr lang="ru-RU" sz="2000" b="1" dirty="0"/>
              <a:t>меры предосторожности </a:t>
            </a:r>
            <a:r>
              <a:rPr lang="ru-RU" sz="2000" dirty="0"/>
              <a:t>при движении поездов;</a:t>
            </a:r>
          </a:p>
          <a:p>
            <a:pPr marL="0" indent="0" algn="just">
              <a:buNone/>
            </a:pPr>
            <a:r>
              <a:rPr lang="ru-RU" sz="2000" dirty="0"/>
              <a:t>3) </a:t>
            </a:r>
            <a:r>
              <a:rPr lang="ru-RU" sz="2000" b="1" dirty="0"/>
              <a:t>начало и срок </a:t>
            </a:r>
            <a:r>
              <a:rPr lang="ru-RU" sz="2000" dirty="0"/>
              <a:t>действия предупреждения;</a:t>
            </a:r>
          </a:p>
          <a:p>
            <a:pPr marL="0" indent="0" algn="just">
              <a:buNone/>
            </a:pPr>
            <a:r>
              <a:rPr lang="ru-RU" sz="2000" dirty="0"/>
              <a:t>4) </a:t>
            </a:r>
            <a:r>
              <a:rPr lang="ru-RU" sz="2000" b="1" dirty="0"/>
              <a:t>причины</a:t>
            </a:r>
            <a:r>
              <a:rPr lang="ru-RU" sz="2000" dirty="0"/>
              <a:t> выдачи предупреждения.                                                                                        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п.5)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80127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5229200"/>
            <a:ext cx="9036496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В </a:t>
            </a:r>
            <a:r>
              <a:rPr lang="ru-RU" sz="2000" dirty="0"/>
              <a:t>случаях, когда </a:t>
            </a:r>
            <a:r>
              <a:rPr lang="ru-RU" sz="2000" b="1" dirty="0">
                <a:solidFill>
                  <a:srgbClr val="002060"/>
                </a:solidFill>
              </a:rPr>
              <a:t>при следовании поездов </a:t>
            </a:r>
            <a:r>
              <a:rPr lang="ru-RU" sz="2000" dirty="0"/>
              <a:t>необходимо </a:t>
            </a:r>
            <a:r>
              <a:rPr lang="ru-RU" sz="2000" b="1" dirty="0">
                <a:solidFill>
                  <a:srgbClr val="002060"/>
                </a:solidFill>
              </a:rPr>
              <a:t>обеспечить особую бдительность</a:t>
            </a:r>
            <a:r>
              <a:rPr lang="ru-RU" sz="2000" b="1" dirty="0"/>
              <a:t> </a:t>
            </a:r>
            <a:r>
              <a:rPr lang="ru-RU" sz="2000" dirty="0"/>
              <a:t>локомотивных бригад и предупредить их о производстве работ, на поезда </a:t>
            </a:r>
            <a:r>
              <a:rPr lang="ru-RU" sz="2000" b="1" dirty="0">
                <a:solidFill>
                  <a:srgbClr val="002060"/>
                </a:solidFill>
              </a:rPr>
              <a:t>выдаются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письменные </a:t>
            </a:r>
            <a:r>
              <a:rPr lang="ru-RU" sz="2000" b="1" dirty="0" smtClean="0">
                <a:solidFill>
                  <a:srgbClr val="C00000"/>
                </a:solidFill>
              </a:rPr>
              <a:t>предупреждения ДУ-61. </a:t>
            </a:r>
            <a:r>
              <a:rPr lang="ru-RU" sz="1600" dirty="0" smtClean="0"/>
              <a:t>(ИДП Прил.№12 п.1)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398" y="469974"/>
            <a:ext cx="5857875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337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113168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b="1" dirty="0" smtClean="0"/>
              <a:t>При </a:t>
            </a:r>
            <a:r>
              <a:rPr lang="ru-RU" sz="2000" b="1" dirty="0"/>
              <a:t>возникновении непредвиденных обстоятельств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C00000"/>
                </a:solidFill>
              </a:rPr>
              <a:t>угрожающих безопасности движения поездов</a:t>
            </a:r>
            <a:r>
              <a:rPr lang="ru-RU" sz="2000" dirty="0"/>
              <a:t>, заявка о выдаче предупреждений передается непосредственно ДСП станций, ограничивающих </a:t>
            </a:r>
            <a:r>
              <a:rPr lang="ru-RU" sz="2000" dirty="0" smtClean="0"/>
              <a:t>перегон.                        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п.7)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r="24564" b="34039"/>
          <a:stretch/>
        </p:blipFill>
        <p:spPr bwMode="auto">
          <a:xfrm>
            <a:off x="1025951" y="491418"/>
            <a:ext cx="6989258" cy="421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4025231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365104"/>
            <a:ext cx="9119288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b="1" dirty="0"/>
              <a:t>ДСП станции</a:t>
            </a:r>
            <a:r>
              <a:rPr lang="ru-RU" sz="2000" dirty="0"/>
              <a:t>, ограничивающей перегон, на основании полученной заявки </a:t>
            </a:r>
            <a:r>
              <a:rPr lang="ru-RU" sz="2000" b="1" dirty="0" smtClean="0">
                <a:solidFill>
                  <a:srgbClr val="C00000"/>
                </a:solidFill>
              </a:rPr>
              <a:t>обязан</a:t>
            </a:r>
            <a:r>
              <a:rPr lang="ru-RU" sz="2000" dirty="0"/>
              <a:t>, </a:t>
            </a:r>
            <a:r>
              <a:rPr lang="ru-RU" sz="2000" b="1" dirty="0"/>
              <a:t>в первую очередь</a:t>
            </a:r>
            <a:r>
              <a:rPr lang="ru-RU" sz="2000" dirty="0"/>
              <a:t>, </a:t>
            </a:r>
            <a:r>
              <a:rPr lang="ru-RU" sz="2000" b="1" dirty="0"/>
              <a:t>сообщить</a:t>
            </a:r>
            <a:r>
              <a:rPr lang="ru-RU" sz="2000" dirty="0"/>
              <a:t> по радиосвязи </a:t>
            </a:r>
            <a:r>
              <a:rPr lang="ru-RU" sz="2000" b="1" dirty="0"/>
              <a:t>машинистам поездов</a:t>
            </a:r>
            <a:r>
              <a:rPr lang="ru-RU" sz="2000" dirty="0"/>
              <a:t>, находящихся в движении на перегоне в направлении опасного места, километр (пикет) и меры предосторожности при его проследовании, убедиться, что сообщение понято ими правильно, </a:t>
            </a:r>
            <a:r>
              <a:rPr lang="ru-RU" sz="2000" b="1" dirty="0"/>
              <a:t>и доложить об этом ДНЦ</a:t>
            </a:r>
            <a:r>
              <a:rPr lang="ru-RU" sz="2000" dirty="0"/>
              <a:t>.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9676" r="4784"/>
          <a:stretch/>
        </p:blipFill>
        <p:spPr bwMode="auto">
          <a:xfrm>
            <a:off x="4421165" y="620688"/>
            <a:ext cx="4698124" cy="3372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7"/>
            <a:ext cx="4029913" cy="3372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737142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</a:t>
            </a:r>
            <a:r>
              <a:rPr lang="ru-RU" sz="2000" b="1" dirty="0" smtClean="0"/>
              <a:t>При </a:t>
            </a:r>
            <a:r>
              <a:rPr lang="ru-RU" sz="2000" b="1" dirty="0"/>
              <a:t>наличии поезда этого направления на приближении к </a:t>
            </a:r>
            <a:r>
              <a:rPr lang="ru-RU" sz="2000" b="1" dirty="0" smtClean="0"/>
              <a:t>ж.д. станции </a:t>
            </a:r>
            <a:r>
              <a:rPr lang="ru-RU" sz="2000" b="1" dirty="0"/>
              <a:t>или на </a:t>
            </a:r>
            <a:r>
              <a:rPr lang="ru-RU" sz="2000" b="1" dirty="0" smtClean="0"/>
              <a:t>ж.д. </a:t>
            </a:r>
            <a:r>
              <a:rPr lang="ru-RU" sz="2000" b="1" dirty="0"/>
              <a:t>станции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FF0000"/>
                </a:solidFill>
              </a:rPr>
              <a:t>в случае невозможности передать предупреждение по радиосвязи</a:t>
            </a:r>
            <a:r>
              <a:rPr lang="ru-RU" sz="2000" dirty="0"/>
              <a:t>, — </a:t>
            </a:r>
            <a:r>
              <a:rPr lang="ru-RU" sz="2000" b="1" dirty="0"/>
              <a:t>остановить его у выходного (маршрутного) светофора для выдачи письменного предупреждения</a:t>
            </a:r>
            <a:r>
              <a:rPr lang="ru-RU" sz="2000" dirty="0"/>
              <a:t>. </a:t>
            </a:r>
            <a:r>
              <a:rPr lang="ru-RU" sz="2000" dirty="0" smtClean="0"/>
              <a:t>(ИДП </a:t>
            </a:r>
            <a:r>
              <a:rPr lang="ru-RU" sz="2000" dirty="0"/>
              <a:t>Прил.№12 </a:t>
            </a:r>
            <a:r>
              <a:rPr lang="ru-RU" sz="2000" dirty="0" smtClean="0"/>
              <a:t>п.7)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8" b="6428"/>
          <a:stretch/>
        </p:blipFill>
        <p:spPr bwMode="auto">
          <a:xfrm>
            <a:off x="1377988" y="404664"/>
            <a:ext cx="6552728" cy="419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94105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22197" r="2069" b="9763"/>
          <a:stretch/>
        </p:blipFill>
        <p:spPr bwMode="auto">
          <a:xfrm>
            <a:off x="-1169" y="2251097"/>
            <a:ext cx="3133009" cy="2726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</a:t>
            </a:r>
            <a:r>
              <a:rPr lang="ru-RU" sz="2000" b="1" dirty="0"/>
              <a:t>ДНЦ,</a:t>
            </a:r>
            <a:r>
              <a:rPr lang="ru-RU" sz="2000" dirty="0"/>
              <a:t> получив сообщение от ДСП станции, </a:t>
            </a:r>
            <a:r>
              <a:rPr lang="ru-RU" sz="2000" b="1" dirty="0"/>
              <a:t>передает ДСП станций</a:t>
            </a:r>
            <a:r>
              <a:rPr lang="ru-RU" sz="2000" dirty="0"/>
              <a:t>, ограничивающих перегон, ДСП станциям выдачи предупреждений </a:t>
            </a:r>
            <a:r>
              <a:rPr lang="ru-RU" sz="2000" b="1" dirty="0"/>
              <a:t>регистрируемый приказ о порядке </a:t>
            </a:r>
            <a:r>
              <a:rPr lang="ru-RU" sz="2000" b="1" dirty="0" smtClean="0"/>
              <a:t>выдачи предупреждений </a:t>
            </a:r>
            <a:r>
              <a:rPr lang="ru-RU" sz="2000" b="1" dirty="0"/>
              <a:t>на поезда.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dirty="0" smtClean="0"/>
              <a:t>(</a:t>
            </a:r>
            <a:r>
              <a:rPr lang="ru-RU" sz="2000" dirty="0"/>
              <a:t>ИДП Прил.№12 п.1</a:t>
            </a:r>
            <a:r>
              <a:rPr lang="ru-RU" sz="2000" dirty="0" smtClean="0"/>
              <a:t>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9" t="29414" r="29862"/>
          <a:stretch/>
        </p:blipFill>
        <p:spPr bwMode="auto">
          <a:xfrm>
            <a:off x="2867714" y="599425"/>
            <a:ext cx="3960440" cy="366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032" y="2276872"/>
            <a:ext cx="3521968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642009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22404"/>
            <a:ext cx="9036496" cy="1318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На </a:t>
            </a:r>
            <a:r>
              <a:rPr lang="ru-RU" sz="2000" b="1" dirty="0"/>
              <a:t>участках с диспетчерской централизацией заявки</a:t>
            </a:r>
            <a:r>
              <a:rPr lang="ru-RU" sz="2000" dirty="0"/>
              <a:t> о выдаче непредвиденных предупреждений должны </a:t>
            </a:r>
            <a:r>
              <a:rPr lang="ru-RU" sz="2000" b="1" dirty="0"/>
              <a:t>передаваться ДНЦ</a:t>
            </a:r>
            <a:r>
              <a:rPr lang="ru-RU" sz="2000" dirty="0"/>
              <a:t>, который принимает меры, обеспечивающие выдачу предупреждений на поезда. </a:t>
            </a:r>
            <a:r>
              <a:rPr lang="ru-RU" sz="2000" dirty="0" smtClean="0"/>
              <a:t>                                                                                                                              (</a:t>
            </a:r>
            <a:r>
              <a:rPr lang="ru-RU" sz="2000" dirty="0"/>
              <a:t>ИДП Прил.№12 </a:t>
            </a:r>
            <a:r>
              <a:rPr lang="ru-RU" sz="2000" dirty="0" smtClean="0"/>
              <a:t>п.7)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03" y="620688"/>
            <a:ext cx="8572500" cy="480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830624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95664"/>
            <a:ext cx="9144000" cy="2145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Работы по устранению непредвиденных,</a:t>
            </a:r>
            <a:r>
              <a:rPr lang="ru-RU" sz="2000" dirty="0"/>
              <a:t> опасных для движения поездов </a:t>
            </a:r>
            <a:r>
              <a:rPr lang="ru-RU" sz="2000" b="1" dirty="0"/>
              <a:t>неисправностей</a:t>
            </a:r>
            <a:r>
              <a:rPr lang="ru-RU" sz="2000" dirty="0"/>
              <a:t> </a:t>
            </a:r>
            <a:r>
              <a:rPr lang="ru-RU" sz="2000" dirty="0" smtClean="0"/>
              <a:t>ж.д. </a:t>
            </a:r>
            <a:r>
              <a:rPr lang="ru-RU" sz="2000" dirty="0"/>
              <a:t>пути, контактной сети и других устройств, а также связанные с этим передвижения </a:t>
            </a:r>
            <a:r>
              <a:rPr lang="ru-RU" sz="2000" dirty="0" smtClean="0"/>
              <a:t>ССПС </a:t>
            </a:r>
            <a:r>
              <a:rPr lang="ru-RU" sz="2000" dirty="0"/>
              <a:t>и съемных единиц </a:t>
            </a:r>
            <a:r>
              <a:rPr lang="ru-RU" sz="2000" b="1" dirty="0"/>
              <a:t>должны осуществляться </a:t>
            </a:r>
            <a:r>
              <a:rPr lang="ru-RU" sz="2000" b="1" dirty="0">
                <a:solidFill>
                  <a:srgbClr val="C00000"/>
                </a:solidFill>
              </a:rPr>
              <a:t>немедленно </a:t>
            </a:r>
            <a:r>
              <a:rPr lang="ru-RU" sz="2000" b="1" dirty="0"/>
              <a:t>по обнаружении неисправности после соответствующего ограждения места работы</a:t>
            </a:r>
            <a:r>
              <a:rPr lang="ru-RU" sz="2000" b="1" dirty="0" smtClean="0"/>
              <a:t>.                                                                                    </a:t>
            </a:r>
          </a:p>
          <a:p>
            <a:pPr marL="0" indent="0" algn="just">
              <a:buNone/>
            </a:pPr>
            <a:r>
              <a:rPr lang="ru-RU" sz="2000" dirty="0" smtClean="0"/>
              <a:t>     (</a:t>
            </a:r>
            <a:r>
              <a:rPr lang="ru-RU" sz="20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497960" cy="404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369276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  </a:t>
            </a:r>
            <a:r>
              <a:rPr lang="ru-RU" sz="2000" b="1" dirty="0"/>
              <a:t>Выдача предупреждений </a:t>
            </a:r>
            <a:r>
              <a:rPr lang="ru-RU" sz="2000" dirty="0"/>
              <a:t>производится на </a:t>
            </a:r>
            <a:r>
              <a:rPr lang="ru-RU" sz="2000" dirty="0" smtClean="0"/>
              <a:t>ж.д. станциях </a:t>
            </a:r>
            <a:r>
              <a:rPr lang="ru-RU" sz="2000" dirty="0"/>
              <a:t>формирования поездов и </a:t>
            </a:r>
            <a:r>
              <a:rPr lang="ru-RU" sz="2000" dirty="0" smtClean="0"/>
              <a:t>ж.д. станциях</a:t>
            </a:r>
            <a:r>
              <a:rPr lang="ru-RU" sz="2000" dirty="0"/>
              <a:t>, на которых поезда имеют стоянку по техническим надобностям.                                                                      </a:t>
            </a:r>
            <a:r>
              <a:rPr lang="ru-RU" sz="2000" dirty="0" smtClean="0"/>
              <a:t>       (</a:t>
            </a:r>
            <a:r>
              <a:rPr lang="ru-RU" sz="2000" dirty="0"/>
              <a:t>ИДП Прил.№12 </a:t>
            </a:r>
            <a:r>
              <a:rPr lang="ru-RU" sz="2000" dirty="0" smtClean="0"/>
              <a:t>п.9)</a:t>
            </a:r>
            <a:endParaRPr lang="ru-RU" sz="20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3447"/>
            <a:ext cx="5857875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084395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" y="5085184"/>
            <a:ext cx="9005664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dirty="0" smtClean="0"/>
              <a:t> </a:t>
            </a:r>
            <a:r>
              <a:rPr lang="ru-RU" sz="2000" b="1" dirty="0"/>
              <a:t>Для пригородных поездов выдача предупреждений </a:t>
            </a:r>
            <a:r>
              <a:rPr lang="ru-RU" sz="2000" dirty="0"/>
              <a:t>может производиться </a:t>
            </a:r>
            <a:r>
              <a:rPr lang="ru-RU" sz="2000" dirty="0" smtClean="0"/>
              <a:t>ж.д. </a:t>
            </a:r>
            <a:r>
              <a:rPr lang="ru-RU" sz="2000" dirty="0"/>
              <a:t>станциями начального отправления этих поездов.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п.9)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9" r="12844" b="11724"/>
          <a:stretch/>
        </p:blipFill>
        <p:spPr bwMode="auto">
          <a:xfrm>
            <a:off x="1331640" y="588534"/>
            <a:ext cx="6597612" cy="399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167335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413" y="4653136"/>
            <a:ext cx="9058925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b="1" dirty="0"/>
              <a:t>Перечен</a:t>
            </a:r>
            <a:r>
              <a:rPr lang="ru-RU" sz="2000" dirty="0"/>
              <a:t>ь </a:t>
            </a:r>
            <a:r>
              <a:rPr lang="ru-RU" sz="2000" dirty="0" smtClean="0"/>
              <a:t>ж.д. </a:t>
            </a:r>
            <a:r>
              <a:rPr lang="ru-RU" sz="2000" dirty="0"/>
              <a:t>станций </a:t>
            </a:r>
            <a:r>
              <a:rPr lang="ru-RU" sz="2000" b="1" dirty="0"/>
              <a:t>и порядок выдачи предупреждений </a:t>
            </a:r>
            <a:r>
              <a:rPr lang="ru-RU" sz="2000" dirty="0"/>
              <a:t>на поезда </a:t>
            </a:r>
            <a:r>
              <a:rPr lang="ru-RU" sz="2000" b="1" dirty="0"/>
              <a:t>устанавливается владельцем инфраструктуры </a:t>
            </a:r>
            <a:r>
              <a:rPr lang="ru-RU" sz="2000" dirty="0"/>
              <a:t>или владельцем </a:t>
            </a:r>
            <a:r>
              <a:rPr lang="ru-RU" sz="2000" dirty="0" smtClean="0"/>
              <a:t>ж.д. </a:t>
            </a:r>
            <a:r>
              <a:rPr lang="ru-RU" sz="2000" dirty="0"/>
              <a:t>путей необщего пользования</a:t>
            </a:r>
            <a:r>
              <a:rPr lang="ru-RU" sz="2000" dirty="0" smtClean="0"/>
              <a:t>.                                                                                      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п.9)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89" b="35632"/>
          <a:stretch/>
        </p:blipFill>
        <p:spPr bwMode="auto">
          <a:xfrm>
            <a:off x="2394281" y="638671"/>
            <a:ext cx="6660232" cy="328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2" y="506888"/>
            <a:ext cx="4015954" cy="342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059960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08" y="5350396"/>
            <a:ext cx="9036496" cy="13909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Предупреждения об особых условиях следования отдельных поездов </a:t>
            </a:r>
            <a:r>
              <a:rPr lang="ru-RU" sz="2000" dirty="0"/>
              <a:t>выдаются на </a:t>
            </a:r>
            <a:r>
              <a:rPr lang="ru-RU" sz="2000" dirty="0" smtClean="0"/>
              <a:t>ж.д. </a:t>
            </a:r>
            <a:r>
              <a:rPr lang="ru-RU" sz="2000" dirty="0"/>
              <a:t>станциях формирования поездов или </a:t>
            </a:r>
            <a:r>
              <a:rPr lang="ru-RU" sz="2000" dirty="0" smtClean="0"/>
              <a:t>ж.д. </a:t>
            </a:r>
            <a:r>
              <a:rPr lang="ru-RU" sz="2000" dirty="0"/>
              <a:t>станциях прицепки к поездам </a:t>
            </a:r>
            <a:r>
              <a:rPr lang="ru-RU" sz="2000" dirty="0" smtClean="0"/>
              <a:t>ж.д. </a:t>
            </a:r>
            <a:r>
              <a:rPr lang="ru-RU" sz="2000" dirty="0"/>
              <a:t>подвижного состава, который не может следовать с установленной скоростью</a:t>
            </a:r>
            <a:r>
              <a:rPr lang="ru-RU" sz="2000" dirty="0" smtClean="0"/>
              <a:t>.                                    </a:t>
            </a:r>
            <a:r>
              <a:rPr lang="ru-RU" sz="1600" dirty="0"/>
              <a:t>(ИДП Прил.№12 </a:t>
            </a:r>
            <a:r>
              <a:rPr lang="ru-RU" sz="1600" dirty="0" smtClean="0"/>
              <a:t>п.10) 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81" y="473447"/>
            <a:ext cx="8005142" cy="480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91250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5229200"/>
            <a:ext cx="8856984" cy="1526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9355"/>
            <a:ext cx="2536825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329" y="449355"/>
            <a:ext cx="261620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056" y="477457"/>
            <a:ext cx="260985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6" y="2973027"/>
            <a:ext cx="2505075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19" y="2945245"/>
            <a:ext cx="5614987" cy="228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78268"/>
            <a:ext cx="90354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Предупреждения выдаются:</a:t>
            </a:r>
          </a:p>
          <a:p>
            <a:pPr algn="just"/>
            <a:r>
              <a:rPr lang="ru-RU" sz="2000" b="1" dirty="0"/>
              <a:t>1)</a:t>
            </a:r>
            <a:r>
              <a:rPr lang="ru-RU" sz="2000" dirty="0"/>
              <a:t> </a:t>
            </a:r>
            <a:r>
              <a:rPr lang="ru-RU" sz="2000" b="1" dirty="0"/>
              <a:t>при неисправности </a:t>
            </a:r>
            <a:r>
              <a:rPr lang="ru-RU" sz="2000" dirty="0" smtClean="0"/>
              <a:t>ж.д. </a:t>
            </a:r>
            <a:r>
              <a:rPr lang="ru-RU" sz="2000" dirty="0"/>
              <a:t>пути, устройств СЦБ, контактной сети, переездной сигнализации, искусственных и других сооружений, а также </a:t>
            </a:r>
            <a:r>
              <a:rPr lang="ru-RU" sz="2000" b="1" dirty="0"/>
              <a:t>при производстве </a:t>
            </a:r>
            <a:r>
              <a:rPr lang="ru-RU" sz="2000" dirty="0"/>
              <a:t>ремонтных и строительных работ, требующих уменьшения скорости или остановки в пути</a:t>
            </a:r>
            <a:r>
              <a:rPr lang="ru-RU" sz="2000" dirty="0" smtClean="0"/>
              <a:t>;                                                                                                                          </a:t>
            </a:r>
            <a:endParaRPr lang="ru-RU" sz="2000" dirty="0"/>
          </a:p>
        </p:txBody>
      </p:sp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18492" y="6601707"/>
            <a:ext cx="1754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/>
              <a:t>(ИДП Прил.№12 п.1)</a:t>
            </a:r>
          </a:p>
        </p:txBody>
      </p:sp>
    </p:spTree>
    <p:extLst>
      <p:ext uri="{BB962C8B-B14F-4D97-AF65-F5344CB8AC3E}">
        <p14:creationId xmlns:p14="http://schemas.microsoft.com/office/powerpoint/2010/main" val="556209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84486"/>
            <a:ext cx="9144000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b="1" dirty="0"/>
              <a:t>Предупреждение пишется на бланке ДУ-61 </a:t>
            </a:r>
            <a:r>
              <a:rPr lang="ru-RU" sz="2000" dirty="0"/>
              <a:t>и </a:t>
            </a:r>
            <a:r>
              <a:rPr lang="ru-RU" sz="2000" b="1" dirty="0"/>
              <a:t>вручается </a:t>
            </a:r>
            <a:r>
              <a:rPr lang="ru-RU" sz="2000" dirty="0"/>
              <a:t>машинисту поезда или его помощнику </a:t>
            </a:r>
            <a:r>
              <a:rPr lang="ru-RU" sz="2000" b="1" dirty="0"/>
              <a:t>под расписку лично ДСП </a:t>
            </a:r>
            <a:r>
              <a:rPr lang="ru-RU" sz="2000" dirty="0"/>
              <a:t>станции (парка) или по его поручению оператором, работниками станционного технологического центра, дежурным стрелочного поста, сигналистом или другим </a:t>
            </a:r>
            <a:r>
              <a:rPr lang="ru-RU" sz="2000" dirty="0" smtClean="0"/>
              <a:t>работником. </a:t>
            </a:r>
            <a:r>
              <a:rPr lang="ru-RU" sz="1600" dirty="0" smtClean="0"/>
              <a:t>(ИДП Прил.№12 п.11)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184576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3847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45416"/>
            <a:ext cx="9144000" cy="13959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При следовании поезда двойной тягой предупреждение выдается </a:t>
            </a:r>
            <a:r>
              <a:rPr lang="ru-RU" sz="2000" dirty="0"/>
              <a:t>машинисту ведущего локомотива, который ставит в известность машиниста второго локомотива о наличии предупреждения</a:t>
            </a:r>
            <a:r>
              <a:rPr lang="ru-RU" sz="2000" dirty="0" smtClean="0"/>
              <a:t>. 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    </a:t>
            </a:r>
            <a:r>
              <a:rPr lang="ru-RU" sz="1600" dirty="0" smtClean="0"/>
              <a:t>(ИДП Прил.№12 п .12)</a:t>
            </a:r>
            <a:endParaRPr lang="ru-RU" sz="16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685584" cy="469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9663" r="9645" b="7579"/>
          <a:stretch/>
        </p:blipFill>
        <p:spPr bwMode="auto">
          <a:xfrm>
            <a:off x="179512" y="650360"/>
            <a:ext cx="19101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407895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5184"/>
            <a:ext cx="9071992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      </a:t>
            </a:r>
            <a:r>
              <a:rPr lang="ru-RU" sz="2000" b="1" dirty="0"/>
              <a:t>При следовании поезда с подталкивающим локомотивом </a:t>
            </a:r>
            <a:r>
              <a:rPr lang="ru-RU" sz="2000" dirty="0"/>
              <a:t>предупреждения выдаются также машинисту толкача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п.12)</a:t>
            </a:r>
            <a:endParaRPr lang="ru-RU" sz="16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404695" cy="391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9773" r="8403" b="9547"/>
          <a:stretch/>
        </p:blipFill>
        <p:spPr bwMode="auto">
          <a:xfrm>
            <a:off x="5796136" y="589837"/>
            <a:ext cx="1102341" cy="131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27734"/>
            <a:ext cx="110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187908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45224"/>
            <a:ext cx="9144000" cy="1296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/>
              <a:t>При отправлении поезда по неправильному </a:t>
            </a:r>
            <a:r>
              <a:rPr lang="ru-RU" sz="2000" b="1" dirty="0" smtClean="0"/>
              <a:t>ж.д. </a:t>
            </a:r>
            <a:r>
              <a:rPr lang="ru-RU" sz="2000" b="1" dirty="0"/>
              <a:t>пути на двухпутных перегонах</a:t>
            </a:r>
            <a:r>
              <a:rPr lang="ru-RU" sz="2000" dirty="0"/>
              <a:t> ДСП станции через ДНЦ обязан проверить, не действует ли на этом </a:t>
            </a:r>
            <a:r>
              <a:rPr lang="ru-RU" sz="2000" dirty="0" smtClean="0"/>
              <a:t>ж.д. </a:t>
            </a:r>
            <a:r>
              <a:rPr lang="ru-RU" sz="2000" dirty="0"/>
              <a:t>пути предупреждение, и если действует, то вручить его машинисту отправляемого поезда</a:t>
            </a:r>
            <a:r>
              <a:rPr lang="ru-RU" sz="2000" dirty="0" smtClean="0"/>
              <a:t>.   </a:t>
            </a:r>
            <a:r>
              <a:rPr lang="ru-RU" sz="1600" dirty="0" smtClean="0"/>
              <a:t>(ИДП Прил.№12 п.14)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8680"/>
            <a:ext cx="8229600" cy="473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"/>
          <a:stretch/>
        </p:blipFill>
        <p:spPr bwMode="auto">
          <a:xfrm>
            <a:off x="7477125" y="646591"/>
            <a:ext cx="1209675" cy="17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853641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3884"/>
            <a:ext cx="9144000" cy="16974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Предупреждения, устанавливаемые </a:t>
            </a:r>
            <a:r>
              <a:rPr lang="ru-RU" sz="2000" b="1" u="sng" dirty="0"/>
              <a:t>до отмены</a:t>
            </a:r>
            <a:r>
              <a:rPr lang="ru-RU" sz="2000" b="1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выдаются</a:t>
            </a:r>
            <a:r>
              <a:rPr lang="ru-RU" sz="2000" dirty="0"/>
              <a:t> на поезда впредь </a:t>
            </a:r>
            <a:r>
              <a:rPr lang="ru-RU" sz="2000" b="1" dirty="0">
                <a:solidFill>
                  <a:srgbClr val="C00000"/>
                </a:solidFill>
              </a:rPr>
              <a:t>до получения извещения об </a:t>
            </a:r>
            <a:r>
              <a:rPr lang="ru-RU" sz="2000" b="1" dirty="0" smtClean="0">
                <a:solidFill>
                  <a:srgbClr val="C00000"/>
                </a:solidFill>
              </a:rPr>
              <a:t>отмене</a:t>
            </a:r>
            <a:r>
              <a:rPr lang="ru-RU" sz="2000" dirty="0" smtClean="0"/>
              <a:t>. </a:t>
            </a:r>
            <a:r>
              <a:rPr lang="ru-RU" sz="2000" b="1" dirty="0" smtClean="0"/>
              <a:t>Предупреждения</a:t>
            </a:r>
            <a:r>
              <a:rPr lang="ru-RU" sz="2000" b="1" dirty="0"/>
              <a:t>, устанавливаемые </a:t>
            </a:r>
            <a:r>
              <a:rPr lang="ru-RU" sz="2000" b="1" u="sng" dirty="0"/>
              <a:t>на определенный срок</a:t>
            </a:r>
            <a:r>
              <a:rPr lang="ru-RU" sz="2000" dirty="0"/>
              <a:t>, </a:t>
            </a:r>
            <a:r>
              <a:rPr lang="ru-RU" sz="2000" b="1" dirty="0"/>
              <a:t>выдаются</a:t>
            </a:r>
            <a:r>
              <a:rPr lang="ru-RU" sz="2000" dirty="0"/>
              <a:t> на поезда </a:t>
            </a:r>
            <a:r>
              <a:rPr lang="ru-RU" sz="2000" b="1" dirty="0"/>
              <a:t>только в течение этого срока</a:t>
            </a:r>
            <a:r>
              <a:rPr lang="ru-RU" sz="2000" dirty="0"/>
              <a:t>. </a:t>
            </a:r>
            <a:r>
              <a:rPr lang="ru-RU" sz="2000" b="1" dirty="0"/>
              <a:t>Заявки об отмене таких предупреждений не даются </a:t>
            </a:r>
            <a:r>
              <a:rPr lang="ru-RU" sz="2000" dirty="0"/>
              <a:t>и выдача их на поезда прекращается, если от руководителя работ не будет получено извещение о необходимости продлить срок действия предупреждения.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92" y="332656"/>
            <a:ext cx="7696720" cy="4711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224912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01816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  </a:t>
            </a:r>
            <a:r>
              <a:rPr lang="ru-RU" sz="2000" b="1" dirty="0"/>
              <a:t>Предупреждение</a:t>
            </a:r>
            <a:r>
              <a:rPr lang="ru-RU" sz="2000" dirty="0"/>
              <a:t>, установленное впредь </a:t>
            </a:r>
            <a:r>
              <a:rPr lang="ru-RU" sz="2000" b="1" dirty="0"/>
              <a:t>до отмены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имеет право отменить</a:t>
            </a:r>
            <a:r>
              <a:rPr lang="ru-RU" sz="2000" b="1" dirty="0"/>
              <a:t> </a:t>
            </a:r>
            <a:r>
              <a:rPr lang="ru-RU" sz="2000" dirty="0"/>
              <a:t>только тот </a:t>
            </a:r>
            <a:r>
              <a:rPr lang="ru-RU" sz="2000" b="1" dirty="0"/>
              <a:t>работник,</a:t>
            </a:r>
            <a:r>
              <a:rPr lang="ru-RU" sz="2000" dirty="0"/>
              <a:t> </a:t>
            </a:r>
            <a:r>
              <a:rPr lang="ru-RU" sz="2000" b="1" dirty="0"/>
              <a:t>которым оно установлено</a:t>
            </a:r>
            <a:r>
              <a:rPr lang="ru-RU" sz="2000" dirty="0"/>
              <a:t>, </a:t>
            </a:r>
            <a:r>
              <a:rPr lang="ru-RU" sz="2000" b="1" dirty="0"/>
              <a:t>или непосредственный его начальник.                                                                                    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400" dirty="0" smtClean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п.16)</a:t>
            </a:r>
            <a:endParaRPr lang="ru-RU" sz="1600" dirty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t="2461" r="3861" b="13289"/>
          <a:stretch/>
        </p:blipFill>
        <p:spPr bwMode="auto">
          <a:xfrm>
            <a:off x="1691680" y="332656"/>
            <a:ext cx="5832648" cy="490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3476449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26" y="4906328"/>
            <a:ext cx="9085016" cy="1951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t="11813" r="6059" b="14652"/>
          <a:stretch/>
        </p:blipFill>
        <p:spPr bwMode="auto">
          <a:xfrm>
            <a:off x="3588326" y="2780928"/>
            <a:ext cx="5544616" cy="214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5" r="5131" b="21354"/>
          <a:stretch/>
        </p:blipFill>
        <p:spPr bwMode="auto">
          <a:xfrm>
            <a:off x="3732342" y="476672"/>
            <a:ext cx="525658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28373" r="11357" b="15106"/>
          <a:stretch/>
        </p:blipFill>
        <p:spPr bwMode="auto">
          <a:xfrm>
            <a:off x="47926" y="1520788"/>
            <a:ext cx="479397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926" y="4906328"/>
            <a:ext cx="91329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Отмену предупреждений</a:t>
            </a:r>
            <a:r>
              <a:rPr lang="ru-RU" sz="2000" dirty="0"/>
              <a:t>, выдаваемых по заявкам начальников путеизмерительных и дефектоскопных вагонов, </a:t>
            </a:r>
            <a:r>
              <a:rPr lang="ru-RU" sz="2000" b="1" dirty="0"/>
              <a:t>производит руководитель </a:t>
            </a:r>
            <a:r>
              <a:rPr lang="ru-RU" sz="2000" dirty="0"/>
              <a:t>подразделения </a:t>
            </a:r>
            <a:r>
              <a:rPr lang="ru-RU" sz="2000" b="1" dirty="0"/>
              <a:t>пути</a:t>
            </a:r>
            <a:r>
              <a:rPr lang="ru-RU" sz="2000" dirty="0"/>
              <a:t> или его заместитель. Отмену предупреждений, выдаваемых по заявкам начальников вагонов-лабораторий </a:t>
            </a:r>
            <a:r>
              <a:rPr lang="ru-RU" sz="2000" b="1" dirty="0"/>
              <a:t>контактной сети</a:t>
            </a:r>
            <a:r>
              <a:rPr lang="ru-RU" sz="2000" dirty="0"/>
              <a:t>, производит руководитель подразделения </a:t>
            </a:r>
            <a:r>
              <a:rPr lang="ru-RU" sz="2000" b="1" dirty="0"/>
              <a:t>электроснабжения. </a:t>
            </a:r>
            <a:r>
              <a:rPr lang="ru-RU" sz="1600" dirty="0"/>
              <a:t>(ИДП Прил.№12 п.16)</a:t>
            </a: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484750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46" y="404664"/>
            <a:ext cx="8464702" cy="48245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3732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Машинисты поездов </a:t>
            </a:r>
            <a:r>
              <a:rPr lang="ru-RU" sz="2000" b="1" dirty="0"/>
              <a:t>при следовании по участку </a:t>
            </a:r>
            <a:r>
              <a:rPr lang="ru-RU" sz="2000" dirty="0"/>
              <a:t>должны </a:t>
            </a:r>
            <a:r>
              <a:rPr lang="ru-RU" sz="2000" b="1" dirty="0"/>
              <a:t>руководствоваться выданными предупреждениями </a:t>
            </a:r>
            <a:r>
              <a:rPr lang="ru-RU" sz="2000" dirty="0"/>
              <a:t>и внимательно следить за переносными сигналами, </a:t>
            </a:r>
            <a:r>
              <a:rPr lang="ru-RU" sz="2000" dirty="0" smtClean="0"/>
              <a:t>установленными </a:t>
            </a:r>
            <a:r>
              <a:rPr lang="ru-RU" sz="2000" dirty="0"/>
              <a:t>на </a:t>
            </a:r>
            <a:r>
              <a:rPr lang="ru-RU" sz="2000" dirty="0" smtClean="0"/>
              <a:t>ж.д. </a:t>
            </a:r>
            <a:r>
              <a:rPr lang="ru-RU" sz="2000" dirty="0"/>
              <a:t>путях. </a:t>
            </a:r>
            <a:r>
              <a:rPr lang="ru-RU" sz="1600" dirty="0"/>
              <a:t>(ИДП Прил.№12 </a:t>
            </a:r>
            <a:r>
              <a:rPr lang="ru-RU" sz="1600" dirty="0" smtClean="0"/>
              <a:t>п.18)</a:t>
            </a:r>
            <a:endParaRPr lang="ru-RU" sz="16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996522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40" y="598864"/>
            <a:ext cx="7197824" cy="463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5229200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При следовании поезда по месту работы в период, указанный в предупреждении</a:t>
            </a:r>
            <a:r>
              <a:rPr lang="ru-RU" sz="2000" dirty="0"/>
              <a:t>, установленная предупреждением скорость должна соблюдаться независимо от наличия сигналов ограждения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1600" dirty="0"/>
              <a:t>(ИДП Прил.№12 п.18)</a:t>
            </a:r>
          </a:p>
          <a:p>
            <a:pPr algn="just"/>
            <a:endParaRPr lang="ru-RU" sz="2000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8864"/>
            <a:ext cx="2339727" cy="274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274434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8680"/>
            <a:ext cx="6909792" cy="440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336" y="5089959"/>
            <a:ext cx="8964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В случае отсутствия сигналов ограждения </a:t>
            </a:r>
            <a:r>
              <a:rPr lang="ru-RU" sz="2000" b="1" dirty="0">
                <a:solidFill>
                  <a:srgbClr val="C00000"/>
                </a:solidFill>
              </a:rPr>
              <a:t>машинист обязан </a:t>
            </a:r>
            <a:r>
              <a:rPr lang="ru-RU" sz="2000" dirty="0"/>
              <a:t>сообщить об этом ДНЦ или ДСП станции, ограничивающей перегон, для принятия мер к устранению данного нарушения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1600" dirty="0"/>
              <a:t>(ИДП Прил.№12 п.18)</a:t>
            </a:r>
          </a:p>
          <a:p>
            <a:pPr algn="just"/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81442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41168"/>
            <a:ext cx="9082844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Предупреждения </a:t>
            </a:r>
            <a:r>
              <a:rPr lang="ru-RU" sz="2000" b="1" u="sng" dirty="0" smtClean="0">
                <a:solidFill>
                  <a:srgbClr val="C00000"/>
                </a:solidFill>
              </a:rPr>
              <a:t>выдаются:</a:t>
            </a:r>
          </a:p>
          <a:p>
            <a:pPr marL="0" indent="0" algn="just">
              <a:buNone/>
            </a:pPr>
            <a:r>
              <a:rPr lang="ru-RU" sz="2000" b="1" dirty="0"/>
              <a:t>2) при вводе в действие новых </a:t>
            </a:r>
            <a:r>
              <a:rPr lang="ru-RU" sz="2000" dirty="0"/>
              <a:t>видов средств сигнализации и связи, а также при включении новых, перемещении или упразднении существующих светофоров</a:t>
            </a:r>
            <a:r>
              <a:rPr lang="ru-RU" sz="1400" dirty="0"/>
              <a:t>; </a:t>
            </a:r>
            <a:r>
              <a:rPr lang="ru-RU" sz="1400" dirty="0" smtClean="0"/>
              <a:t>                                                                                                                                          (</a:t>
            </a:r>
            <a:r>
              <a:rPr lang="ru-RU" sz="1400" dirty="0"/>
              <a:t>ИДП Прил.№12 п.1)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3447"/>
            <a:ext cx="2376264" cy="422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9" r="17284" b="18469"/>
          <a:stretch/>
        </p:blipFill>
        <p:spPr bwMode="auto">
          <a:xfrm>
            <a:off x="6035892" y="473447"/>
            <a:ext cx="2736304" cy="422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7" r="19380"/>
          <a:stretch/>
        </p:blipFill>
        <p:spPr bwMode="auto">
          <a:xfrm>
            <a:off x="3197741" y="473447"/>
            <a:ext cx="2388477" cy="422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1712595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6584" y="429509"/>
            <a:ext cx="4356484" cy="415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725144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При прохождении места работ ранее или позднее указанного в предупреждении срока и отсутствии </a:t>
            </a:r>
            <a:r>
              <a:rPr lang="ru-RU" sz="2000" dirty="0"/>
              <a:t>на </a:t>
            </a:r>
            <a:r>
              <a:rPr lang="ru-RU" sz="2000" dirty="0" smtClean="0"/>
              <a:t>ж.д. </a:t>
            </a:r>
            <a:r>
              <a:rPr lang="ru-RU" sz="2000" dirty="0"/>
              <a:t>путях сигналов уменьшения скорости или остановки </a:t>
            </a:r>
            <a:r>
              <a:rPr lang="ru-RU" sz="2000" b="1" dirty="0">
                <a:solidFill>
                  <a:srgbClr val="C00000"/>
                </a:solidFill>
              </a:rPr>
              <a:t>скорость</a:t>
            </a:r>
            <a:r>
              <a:rPr lang="ru-RU" sz="2000" dirty="0"/>
              <a:t> следования поезда </a:t>
            </a:r>
            <a:r>
              <a:rPr lang="ru-RU" sz="2000" b="1" dirty="0">
                <a:solidFill>
                  <a:srgbClr val="C00000"/>
                </a:solidFill>
              </a:rPr>
              <a:t>не снижается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r>
              <a:rPr lang="ru-RU" sz="1600" dirty="0" smtClean="0"/>
              <a:t>(</a:t>
            </a:r>
            <a:r>
              <a:rPr lang="ru-RU" sz="1600" dirty="0"/>
              <a:t>ИДП Прил.№12 п.18)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8" t="8281" r="37959" b="9529"/>
          <a:stretch/>
        </p:blipFill>
        <p:spPr bwMode="auto">
          <a:xfrm>
            <a:off x="-33476" y="473447"/>
            <a:ext cx="4461460" cy="394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899837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23219" r="7414" b="4368"/>
          <a:stretch/>
        </p:blipFill>
        <p:spPr bwMode="auto">
          <a:xfrm>
            <a:off x="935702" y="548680"/>
            <a:ext cx="7241066" cy="453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9731" y="5191103"/>
            <a:ext cx="91282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Уведомление об окончании работ ранее срока</a:t>
            </a:r>
            <a:r>
              <a:rPr lang="ru-RU" sz="2000" dirty="0"/>
              <a:t>, указанного в предупреждении, </a:t>
            </a:r>
            <a:r>
              <a:rPr lang="ru-RU" sz="2000" b="1" dirty="0"/>
              <a:t>или о повышении установленной </a:t>
            </a:r>
            <a:r>
              <a:rPr lang="ru-RU" sz="2000" dirty="0"/>
              <a:t>предупреждением </a:t>
            </a:r>
            <a:r>
              <a:rPr lang="ru-RU" sz="2000" b="1" dirty="0"/>
              <a:t>скорости</a:t>
            </a:r>
            <a:r>
              <a:rPr lang="ru-RU" sz="2000" dirty="0"/>
              <a:t> может быть </a:t>
            </a:r>
            <a:r>
              <a:rPr lang="ru-RU" sz="2000" b="1" dirty="0">
                <a:solidFill>
                  <a:srgbClr val="C00000"/>
                </a:solidFill>
              </a:rPr>
              <a:t>передано машинисту поезда по радиосвязи регистрируемым приказом ДНЦ.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п.18)</a:t>
            </a:r>
          </a:p>
          <a:p>
            <a:pPr algn="just"/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286555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085184"/>
            <a:ext cx="8682136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034" y="4296321"/>
            <a:ext cx="91009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 </a:t>
            </a:r>
            <a:r>
              <a:rPr lang="ru-RU" sz="2000" dirty="0" smtClean="0"/>
              <a:t>  </a:t>
            </a:r>
            <a:r>
              <a:rPr lang="ru-RU" sz="2000" b="1" dirty="0"/>
              <a:t>Если </a:t>
            </a:r>
            <a:r>
              <a:rPr lang="ru-RU" sz="2000" b="1" dirty="0" smtClean="0"/>
              <a:t>неисправность </a:t>
            </a:r>
            <a:r>
              <a:rPr lang="ru-RU" sz="2000" dirty="0" smtClean="0"/>
              <a:t>ж.д. </a:t>
            </a:r>
            <a:r>
              <a:rPr lang="ru-RU" sz="2000" dirty="0"/>
              <a:t>пути, контактной сети, сооружений или устройств  будет </a:t>
            </a:r>
            <a:r>
              <a:rPr lang="ru-RU" sz="2000" b="1" dirty="0"/>
              <a:t>обнаружена машинистом поезда</a:t>
            </a:r>
            <a:r>
              <a:rPr lang="ru-RU" sz="2000" dirty="0"/>
              <a:t>, следующего по перегону, то он </a:t>
            </a:r>
            <a:r>
              <a:rPr lang="ru-RU" sz="2000" b="1" dirty="0">
                <a:solidFill>
                  <a:srgbClr val="C00000"/>
                </a:solidFill>
              </a:rPr>
              <a:t>обязан снизить скорость</a:t>
            </a:r>
            <a:r>
              <a:rPr lang="ru-RU" sz="2000" dirty="0"/>
              <a:t>, </a:t>
            </a:r>
            <a:r>
              <a:rPr lang="ru-RU" sz="2000" b="1" dirty="0"/>
              <a:t>а при необходимости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остановить поезд</a:t>
            </a:r>
            <a:r>
              <a:rPr lang="ru-RU" sz="2000" dirty="0"/>
              <a:t>, объявить об этом по поездной радиосвязи машинистам следующих за ним поездов, ДСП ближайшей станции или ДНЦ, указав характер неисправности и место (километр, пикет), на котором она обнаружена. </a:t>
            </a:r>
            <a:r>
              <a:rPr lang="ru-RU" sz="1600" dirty="0"/>
              <a:t>(ИДП Прил.№12 </a:t>
            </a:r>
            <a:r>
              <a:rPr lang="ru-RU" sz="1600" dirty="0" smtClean="0"/>
              <a:t>п.19)</a:t>
            </a:r>
            <a:endParaRPr lang="ru-RU" sz="16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3" t="43242" r="13241" b="14345"/>
          <a:stretch/>
        </p:blipFill>
        <p:spPr bwMode="auto">
          <a:xfrm>
            <a:off x="755576" y="620688"/>
            <a:ext cx="810347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798694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8" y="116632"/>
            <a:ext cx="7686675" cy="446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611231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Если полученное ДСП станции заявление </a:t>
            </a:r>
            <a:r>
              <a:rPr lang="ru-RU" sz="2000" dirty="0"/>
              <a:t>(от машиниста поезда или другого лица) свидетельствует о наличии </a:t>
            </a:r>
            <a:r>
              <a:rPr lang="ru-RU" sz="2000" b="1" dirty="0"/>
              <a:t>препятствий для безопасного движения поездов</a:t>
            </a:r>
            <a:r>
              <a:rPr lang="ru-RU" sz="2000" dirty="0"/>
              <a:t>, то он обязан </a:t>
            </a:r>
            <a:r>
              <a:rPr lang="ru-RU" sz="2000" b="1" dirty="0"/>
              <a:t>принять меры к передаче </a:t>
            </a:r>
            <a:r>
              <a:rPr lang="ru-RU" sz="2000" dirty="0"/>
              <a:t>указанного заявления машинистам поездов, следующих по перегону, а когда </a:t>
            </a:r>
            <a:r>
              <a:rPr lang="ru-RU" sz="2000" b="1" dirty="0"/>
              <a:t>характер заявления свидетельствует о невозможности движения поездов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запретить им дальнейшее движение впредь до получения уведомления об устранении препятствия. </a:t>
            </a:r>
            <a:r>
              <a:rPr lang="ru-RU" sz="1600" dirty="0"/>
              <a:t>(ИДП Прил.№12 </a:t>
            </a:r>
            <a:r>
              <a:rPr lang="ru-RU" sz="1600" dirty="0" smtClean="0"/>
              <a:t>п.19)</a:t>
            </a:r>
            <a:endParaRPr lang="ru-RU" sz="16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087448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08" y="4725144"/>
            <a:ext cx="9108504" cy="1944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Первый поезд на перегон</a:t>
            </a:r>
            <a:r>
              <a:rPr lang="ru-RU" sz="2000" dirty="0"/>
              <a:t>, с которого получено заявление о наличии препятствия для безопасного движения поездов, может быть </a:t>
            </a:r>
            <a:r>
              <a:rPr lang="ru-RU" sz="2000" b="1" dirty="0"/>
              <a:t>отправлен в сопровождении дорожного мастера </a:t>
            </a:r>
            <a:r>
              <a:rPr lang="ru-RU" sz="2000" dirty="0"/>
              <a:t>или </a:t>
            </a:r>
            <a:r>
              <a:rPr lang="ru-RU" sz="2000" dirty="0" smtClean="0"/>
              <a:t>бригадира </a:t>
            </a:r>
            <a:r>
              <a:rPr lang="ru-RU" sz="2000" dirty="0"/>
              <a:t>подразделения </a:t>
            </a:r>
            <a:r>
              <a:rPr lang="ru-RU" sz="2000" b="1" dirty="0"/>
              <a:t>пути</a:t>
            </a:r>
            <a:r>
              <a:rPr lang="ru-RU" sz="2000" dirty="0"/>
              <a:t>, а при </a:t>
            </a:r>
            <a:r>
              <a:rPr lang="ru-RU" sz="2000" b="1" dirty="0"/>
              <a:t>повреждениях контактной сети</a:t>
            </a:r>
            <a:r>
              <a:rPr lang="ru-RU" sz="2000" dirty="0"/>
              <a:t> — </a:t>
            </a:r>
            <a:r>
              <a:rPr lang="ru-RU" sz="2000" b="1" dirty="0"/>
              <a:t>работника подразделения </a:t>
            </a:r>
            <a:r>
              <a:rPr lang="ru-RU" sz="2000" b="1" dirty="0" smtClean="0"/>
              <a:t>электроснабжения</a:t>
            </a:r>
            <a:r>
              <a:rPr lang="ru-RU" sz="2000" dirty="0" smtClean="0"/>
              <a:t>.                                                          </a:t>
            </a:r>
            <a:r>
              <a:rPr lang="ru-RU" sz="1600" dirty="0" smtClean="0"/>
              <a:t>(ИДП </a:t>
            </a:r>
            <a:r>
              <a:rPr lang="ru-RU" sz="1600" dirty="0"/>
              <a:t>Прил.№12 </a:t>
            </a:r>
            <a:r>
              <a:rPr lang="ru-RU" sz="1600" dirty="0" smtClean="0"/>
              <a:t>п.19)</a:t>
            </a:r>
            <a:endParaRPr lang="ru-RU" sz="16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10" y="620688"/>
            <a:ext cx="8100392" cy="3754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283474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738" y="4725144"/>
            <a:ext cx="8906758" cy="1944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   </a:t>
            </a:r>
            <a:r>
              <a:rPr lang="ru-RU" sz="2000" b="1" dirty="0" smtClean="0"/>
              <a:t>При </a:t>
            </a:r>
            <a:r>
              <a:rPr lang="ru-RU" sz="2000" b="1" dirty="0"/>
              <a:t>нахождении дорожного мастера или бригадира </a:t>
            </a:r>
            <a:r>
              <a:rPr lang="ru-RU" sz="2000" dirty="0"/>
              <a:t>подразделения пути </a:t>
            </a:r>
            <a:r>
              <a:rPr lang="ru-RU" sz="2000" b="1" dirty="0"/>
              <a:t>на перегоне</a:t>
            </a:r>
            <a:r>
              <a:rPr lang="ru-RU" sz="2000" dirty="0"/>
              <a:t>, когда местонахождение их известно, </a:t>
            </a:r>
            <a:r>
              <a:rPr lang="ru-RU" sz="2000" b="1" dirty="0"/>
              <a:t>машинисту поезда выдается предупреждение </a:t>
            </a:r>
            <a:r>
              <a:rPr lang="ru-RU" sz="2000" dirty="0"/>
              <a:t>об остановке и посадке этих работников для сопровождения поезда к опасному месту. </a:t>
            </a:r>
            <a:r>
              <a:rPr lang="ru-RU" sz="1600" dirty="0"/>
              <a:t>(ИДП Прил.№12 </a:t>
            </a:r>
            <a:r>
              <a:rPr lang="ru-RU" sz="1600" dirty="0" smtClean="0"/>
              <a:t>п.19)</a:t>
            </a:r>
            <a:endParaRPr lang="ru-RU" sz="1600" dirty="0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8" y="473447"/>
            <a:ext cx="3130548" cy="389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268" y="473447"/>
            <a:ext cx="5657228" cy="389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753270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738" y="4725144"/>
            <a:ext cx="8906758" cy="1944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    </a:t>
            </a:r>
            <a:r>
              <a:rPr lang="ru-RU" sz="2000" b="1" dirty="0"/>
              <a:t>Независимо от наличия предупреждения и сигналов </a:t>
            </a:r>
            <a:r>
              <a:rPr lang="ru-RU" sz="2000" dirty="0"/>
              <a:t>на </a:t>
            </a:r>
            <a:r>
              <a:rPr lang="ru-RU" sz="2000" dirty="0" smtClean="0"/>
              <a:t>ж.д. </a:t>
            </a:r>
            <a:r>
              <a:rPr lang="ru-RU" sz="2000" dirty="0"/>
              <a:t>пути при следовании </a:t>
            </a:r>
            <a:r>
              <a:rPr lang="ru-RU" sz="2000" b="1" dirty="0"/>
              <a:t>во время ливневых дождей </a:t>
            </a:r>
            <a:r>
              <a:rPr lang="ru-RU" sz="2000" b="1" dirty="0">
                <a:solidFill>
                  <a:srgbClr val="C00000"/>
                </a:solidFill>
              </a:rPr>
              <a:t>по опасным местам, указанным в приказе владельца инфраструктуры </a:t>
            </a:r>
            <a:r>
              <a:rPr lang="ru-RU" sz="2000" dirty="0" smtClean="0"/>
              <a:t>локомотивные </a:t>
            </a:r>
            <a:r>
              <a:rPr lang="ru-RU" sz="2000" dirty="0"/>
              <a:t>бригады должны проявлять </a:t>
            </a:r>
            <a:r>
              <a:rPr lang="ru-RU" sz="2000" dirty="0">
                <a:solidFill>
                  <a:srgbClr val="FF0000"/>
                </a:solidFill>
              </a:rPr>
              <a:t>особую бдительность и при необходимости снижать скорость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</a:t>
            </a:r>
            <a:r>
              <a:rPr lang="ru-RU" sz="1600" dirty="0" smtClean="0"/>
              <a:t>п.20)</a:t>
            </a:r>
            <a:endParaRPr lang="ru-RU" sz="16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3447"/>
            <a:ext cx="8424936" cy="421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42327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3044"/>
            <a:ext cx="6768752" cy="531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3508" y="5732116"/>
            <a:ext cx="8856984" cy="891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Предупреждения </a:t>
            </a:r>
            <a:r>
              <a:rPr lang="ru-RU" sz="2000" b="1" u="sng" dirty="0" smtClean="0">
                <a:solidFill>
                  <a:srgbClr val="C00000"/>
                </a:solidFill>
              </a:rPr>
              <a:t>выдаются:</a:t>
            </a:r>
          </a:p>
          <a:p>
            <a:pPr marL="0" indent="0">
              <a:buNone/>
            </a:pPr>
            <a:r>
              <a:rPr lang="ru-RU" sz="2000" b="1" dirty="0"/>
              <a:t>3) при неисправности путевых устройств АЛС</a:t>
            </a:r>
            <a:r>
              <a:rPr lang="ru-RU" sz="2000" dirty="0"/>
              <a:t>; </a:t>
            </a:r>
            <a:r>
              <a:rPr lang="ru-RU" sz="2000" dirty="0" smtClean="0"/>
              <a:t>                          </a:t>
            </a:r>
            <a:r>
              <a:rPr lang="ru-RU" sz="1700" dirty="0" smtClean="0"/>
              <a:t>(</a:t>
            </a:r>
            <a:r>
              <a:rPr lang="ru-RU" sz="1700" dirty="0"/>
              <a:t>ИДП Прил.№12 п.1)</a:t>
            </a:r>
          </a:p>
          <a:p>
            <a:pPr marL="0" indent="0">
              <a:buNone/>
            </a:pPr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76549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869160"/>
            <a:ext cx="9036495" cy="1467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Предупреждения </a:t>
            </a:r>
            <a:r>
              <a:rPr lang="ru-RU" sz="2000" b="1" u="sng" dirty="0" smtClean="0">
                <a:solidFill>
                  <a:srgbClr val="C00000"/>
                </a:solidFill>
              </a:rPr>
              <a:t>выдаются:</a:t>
            </a:r>
          </a:p>
          <a:p>
            <a:pPr marL="0" indent="0" algn="just">
              <a:buNone/>
            </a:pPr>
            <a:r>
              <a:rPr lang="ru-RU" sz="2000" b="1" dirty="0"/>
              <a:t>4) при отправлении поезда с грузами</a:t>
            </a:r>
            <a:r>
              <a:rPr lang="ru-RU" sz="2000" dirty="0"/>
              <a:t>, выходящими за пределы габарита погрузки, когда при следовании этого поезда </a:t>
            </a:r>
            <a:r>
              <a:rPr lang="ru-RU" sz="2000" b="1" dirty="0"/>
              <a:t>необходимо снижать скорость </a:t>
            </a:r>
            <a:r>
              <a:rPr lang="ru-RU" sz="2000" dirty="0"/>
              <a:t>или соблюдать особые условия; </a:t>
            </a:r>
            <a:r>
              <a:rPr lang="ru-RU" sz="2000" dirty="0" smtClean="0"/>
              <a:t>                                                 </a:t>
            </a:r>
            <a:r>
              <a:rPr lang="ru-RU" sz="1700" dirty="0" smtClean="0"/>
              <a:t>(</a:t>
            </a:r>
            <a:r>
              <a:rPr lang="ru-RU" sz="17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5398"/>
            <a:ext cx="7560840" cy="44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18311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5293618"/>
            <a:ext cx="9036496" cy="14477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Предупреждения </a:t>
            </a:r>
            <a:r>
              <a:rPr lang="ru-RU" sz="2000" b="1" dirty="0" smtClean="0">
                <a:solidFill>
                  <a:srgbClr val="C00000"/>
                </a:solidFill>
              </a:rPr>
              <a:t>выдаются:</a:t>
            </a:r>
          </a:p>
          <a:p>
            <a:pPr marL="0" indent="0" algn="just">
              <a:buNone/>
            </a:pPr>
            <a:r>
              <a:rPr lang="ru-RU" sz="2000" dirty="0" smtClean="0"/>
              <a:t>5) </a:t>
            </a:r>
            <a:r>
              <a:rPr lang="ru-RU" sz="2000" b="1" dirty="0" smtClean="0"/>
              <a:t>при </a:t>
            </a:r>
            <a:r>
              <a:rPr lang="ru-RU" sz="2000" b="1" dirty="0"/>
              <a:t>работе на двухпутном перегоне </a:t>
            </a:r>
            <a:r>
              <a:rPr lang="ru-RU" sz="2000" dirty="0"/>
              <a:t>снегоочистителя, балластера, путеукладчика, подъемного крана, щебнеочистительной и других машин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9163137" y="263691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243387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398" y="620687"/>
            <a:ext cx="4011613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140968"/>
            <a:ext cx="48768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32335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085184"/>
            <a:ext cx="904116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Предупреждения выдаются:</a:t>
            </a:r>
          </a:p>
          <a:p>
            <a:pPr marL="0" indent="0" algn="just">
              <a:buNone/>
            </a:pPr>
            <a:r>
              <a:rPr lang="ru-RU" sz="2000" dirty="0" smtClean="0"/>
              <a:t>6</a:t>
            </a:r>
            <a:r>
              <a:rPr lang="ru-RU" sz="2000" dirty="0"/>
              <a:t>) </a:t>
            </a:r>
            <a:r>
              <a:rPr lang="ru-RU" sz="2000" b="1" dirty="0"/>
              <a:t>при постановке </a:t>
            </a:r>
            <a:r>
              <a:rPr lang="ru-RU" sz="2000" dirty="0"/>
              <a:t>в поезд </a:t>
            </a:r>
            <a:r>
              <a:rPr lang="ru-RU" sz="2000" dirty="0" smtClean="0"/>
              <a:t>ж.д. </a:t>
            </a:r>
            <a:r>
              <a:rPr lang="ru-RU" sz="2000" dirty="0"/>
              <a:t>подвижного состава, который не может следовать со скоростью, установленной для данного участка; </a:t>
            </a:r>
            <a:r>
              <a:rPr lang="ru-RU" sz="2000" dirty="0" smtClean="0"/>
              <a:t>                                                                                (</a:t>
            </a:r>
            <a:r>
              <a:rPr lang="ru-RU" sz="20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912768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51351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10" y="5201816"/>
            <a:ext cx="911019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Предупреждения выдаются:</a:t>
            </a:r>
          </a:p>
          <a:p>
            <a:pPr marL="0" indent="0" algn="just">
              <a:buNone/>
            </a:pPr>
            <a:r>
              <a:rPr lang="ru-RU" sz="2000" dirty="0"/>
              <a:t>7) </a:t>
            </a:r>
            <a:r>
              <a:rPr lang="ru-RU" sz="2000" b="1" dirty="0"/>
              <a:t>при работе съемных подвижных единиц</a:t>
            </a:r>
            <a:r>
              <a:rPr lang="ru-RU" sz="2000" dirty="0"/>
              <a:t>, а также при перевозке на путевых вагончиках тяжелых грузов;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                                        (</a:t>
            </a:r>
            <a:r>
              <a:rPr lang="ru-RU" sz="2000" dirty="0"/>
              <a:t>ИДП Прил.№12 п.1)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" t="23070" r="8136"/>
          <a:stretch/>
        </p:blipFill>
        <p:spPr bwMode="auto">
          <a:xfrm>
            <a:off x="3432342" y="1484784"/>
            <a:ext cx="5595437" cy="348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r="31293"/>
          <a:stretch/>
        </p:blipFill>
        <p:spPr bwMode="auto">
          <a:xfrm>
            <a:off x="33810" y="764704"/>
            <a:ext cx="4116926" cy="231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483768" y="-40903"/>
            <a:ext cx="4341168" cy="5143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Порядок </a:t>
            </a:r>
            <a:r>
              <a:rPr lang="ru-RU" sz="2000" b="1" dirty="0">
                <a:solidFill>
                  <a:srgbClr val="C00000"/>
                </a:solidFill>
              </a:rPr>
              <a:t>выдачи предупреждений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3575422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2010</Words>
  <Application>Microsoft Office PowerPoint</Application>
  <PresentationFormat>Экран (4:3)</PresentationFormat>
  <Paragraphs>135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9" baseType="lpstr">
      <vt:lpstr>Arial</vt:lpstr>
      <vt:lpstr>Calibri</vt:lpstr>
      <vt:lpstr>Тема Office</vt:lpstr>
      <vt:lpstr>ОАО "РЖД"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  <vt:lpstr>Порядок выдачи предупреждений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103</cp:revision>
  <dcterms:created xsi:type="dcterms:W3CDTF">2019-04-21T18:59:03Z</dcterms:created>
  <dcterms:modified xsi:type="dcterms:W3CDTF">2023-08-12T16:59:23Z</dcterms:modified>
</cp:coreProperties>
</file>