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4" r:id="rId9"/>
    <p:sldId id="266" r:id="rId10"/>
    <p:sldId id="270" r:id="rId11"/>
    <p:sldId id="269" r:id="rId12"/>
    <p:sldId id="268" r:id="rId13"/>
    <p:sldId id="263" r:id="rId14"/>
    <p:sldId id="271" r:id="rId15"/>
    <p:sldId id="267" r:id="rId16"/>
    <p:sldId id="274" r:id="rId17"/>
    <p:sldId id="295" r:id="rId18"/>
    <p:sldId id="296" r:id="rId19"/>
    <p:sldId id="273" r:id="rId20"/>
    <p:sldId id="272" r:id="rId21"/>
    <p:sldId id="277" r:id="rId22"/>
    <p:sldId id="265" r:id="rId23"/>
    <p:sldId id="278" r:id="rId24"/>
    <p:sldId id="283" r:id="rId25"/>
    <p:sldId id="282" r:id="rId26"/>
    <p:sldId id="297" r:id="rId27"/>
    <p:sldId id="280" r:id="rId28"/>
    <p:sldId id="285" r:id="rId29"/>
    <p:sldId id="298" r:id="rId30"/>
    <p:sldId id="288" r:id="rId31"/>
    <p:sldId id="291" r:id="rId32"/>
    <p:sldId id="290" r:id="rId33"/>
    <p:sldId id="289" r:id="rId34"/>
    <p:sldId id="293" r:id="rId35"/>
    <p:sldId id="29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30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0EC57-C3B2-4593-9BB1-95A0D90130F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6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41.png"/><Relationship Id="rId12" Type="http://schemas.openxmlformats.org/officeDocument/2006/relationships/image" Target="../media/image1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2.jpeg"/><Relationship Id="rId7" Type="http://schemas.openxmlformats.org/officeDocument/2006/relationships/image" Target="../media/image34.png"/><Relationship Id="rId12" Type="http://schemas.openxmlformats.org/officeDocument/2006/relationships/image" Target="../media/image5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6.png"/><Relationship Id="rId5" Type="http://schemas.openxmlformats.org/officeDocument/2006/relationships/image" Target="../media/image45.png"/><Relationship Id="rId10" Type="http://schemas.openxmlformats.org/officeDocument/2006/relationships/image" Target="../media/image55.png"/><Relationship Id="rId4" Type="http://schemas.openxmlformats.org/officeDocument/2006/relationships/image" Target="../media/image53.jpeg"/><Relationship Id="rId9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805264"/>
            <a:ext cx="8879334" cy="9361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Движение поездов при перерыве действия всех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                        средств сигнализации и связи</a:t>
            </a:r>
            <a:endParaRPr lang="ru-RU" sz="24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" y="4533806"/>
            <a:ext cx="9144000" cy="13543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 algn="just">
              <a:buNone/>
            </a:pPr>
            <a:r>
              <a:rPr lang="ru-RU" sz="2000" b="1" dirty="0" smtClean="0"/>
              <a:t>2. с </a:t>
            </a:r>
            <a:r>
              <a:rPr lang="ru-RU" sz="2000" b="1" dirty="0"/>
              <a:t>остановкой для работы на перегоне, кроме восстановительных и пожарных поездов и вспомогательных локомотивов;</a:t>
            </a:r>
          </a:p>
        </p:txBody>
      </p:sp>
      <p:pic>
        <p:nvPicPr>
          <p:cNvPr id="4" name="Picture 2" descr="https://trainpix.org/photo/02/02/56/2025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5"/>
          <a:stretch/>
        </p:blipFill>
        <p:spPr bwMode="auto">
          <a:xfrm>
            <a:off x="245660" y="399148"/>
            <a:ext cx="8543498" cy="402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56056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5258037"/>
            <a:ext cx="9089410" cy="1081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>
              <a:buNone/>
            </a:pPr>
            <a:r>
              <a:rPr lang="ru-RU" sz="2000" b="1" dirty="0" smtClean="0"/>
              <a:t>3. следующие </a:t>
            </a:r>
            <a:r>
              <a:rPr lang="ru-RU" sz="2000" b="1" dirty="0"/>
              <a:t>на примыкание на перегоне.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4"/>
          <a:stretch/>
        </p:blipFill>
        <p:spPr bwMode="auto">
          <a:xfrm>
            <a:off x="392936" y="399148"/>
            <a:ext cx="8453662" cy="473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310185" y="2961564"/>
            <a:ext cx="2361063" cy="197892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924334" y="2743200"/>
            <a:ext cx="968991" cy="23949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439236" y="2156346"/>
            <a:ext cx="3152633" cy="277049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37875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844954"/>
            <a:ext cx="9062981" cy="11054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Подталкивающие локомотивы </a:t>
            </a:r>
            <a:r>
              <a:rPr lang="ru-RU" sz="2000" b="1" dirty="0"/>
              <a:t>должны следовать по всему перегону до соседней </a:t>
            </a:r>
            <a:r>
              <a:rPr lang="ru-RU" sz="2000" b="1" dirty="0" smtClean="0"/>
              <a:t>станции.</a:t>
            </a:r>
            <a:endParaRPr lang="ru-RU" sz="1400" b="1" dirty="0"/>
          </a:p>
        </p:txBody>
      </p:sp>
      <p:pic>
        <p:nvPicPr>
          <p:cNvPr id="4" name="Picture 2" descr="http://www.train-photo.ru/data/media/696/086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3" t="33222" r="9025" b="19270"/>
          <a:stretch/>
        </p:blipFill>
        <p:spPr bwMode="auto">
          <a:xfrm>
            <a:off x="300251" y="399148"/>
            <a:ext cx="8529850" cy="429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  <p:pic>
        <p:nvPicPr>
          <p:cNvPr id="6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423079" y="1666687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035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90615"/>
            <a:ext cx="9144000" cy="14125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впредь </a:t>
            </a:r>
            <a:r>
              <a:rPr lang="ru-RU" sz="2000" b="1" dirty="0">
                <a:solidFill>
                  <a:srgbClr val="002060"/>
                </a:solidFill>
              </a:rPr>
              <a:t>до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установления движения поездов по письменным извещениям на перегон</a:t>
            </a:r>
            <a:r>
              <a:rPr lang="ru-RU" sz="2000" dirty="0"/>
              <a:t>, ограниченный станциями, между которыми прекратилась связь, может быть отправлен поезд </a:t>
            </a:r>
            <a:r>
              <a:rPr lang="ru-RU" sz="2000" b="1" dirty="0"/>
              <a:t>- </a:t>
            </a:r>
            <a:r>
              <a:rPr lang="ru-RU" sz="2000" b="1" u="sng" dirty="0">
                <a:solidFill>
                  <a:srgbClr val="C00000"/>
                </a:solidFill>
              </a:rPr>
              <a:t>только нечетного направления</a:t>
            </a:r>
            <a:r>
              <a:rPr lang="ru-RU" sz="2000" dirty="0"/>
              <a:t>, </a:t>
            </a:r>
            <a:r>
              <a:rPr lang="ru-RU" sz="2000" b="1" dirty="0"/>
              <a:t>являющегося для однопутных перегонов </a:t>
            </a:r>
            <a:r>
              <a:rPr lang="ru-RU" sz="2000" b="1" dirty="0" smtClean="0"/>
              <a:t>преимущественным.</a:t>
            </a:r>
            <a:endParaRPr lang="ru-RU" sz="105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44969" y="253246"/>
            <a:ext cx="55885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4098" name="Picture 2" descr="https://railwayz.info/photolines/images/16/13848042177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4"/>
          <a:stretch/>
        </p:blipFill>
        <p:spPr bwMode="auto">
          <a:xfrm>
            <a:off x="88873" y="653356"/>
            <a:ext cx="8693623" cy="443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2326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7405" y="862725"/>
            <a:ext cx="4626595" cy="5483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Ни один из поездов направления, противоположного </a:t>
            </a:r>
            <a:r>
              <a:rPr lang="ru-RU" sz="2000" b="1" dirty="0" smtClean="0"/>
              <a:t>преимущественному</a:t>
            </a:r>
            <a:r>
              <a:rPr lang="ru-RU" sz="2000" b="1" dirty="0"/>
              <a:t>, не может быть отправлен на перегон - </a:t>
            </a:r>
            <a:r>
              <a:rPr lang="ru-RU" sz="2000" dirty="0"/>
              <a:t>до установления движения по письменным </a:t>
            </a:r>
            <a:r>
              <a:rPr lang="ru-RU" sz="2000" dirty="0" smtClean="0"/>
              <a:t>извещениям,</a:t>
            </a:r>
            <a:endParaRPr lang="ru-RU" sz="2000" b="1" u="sng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    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 за</a:t>
            </a:r>
            <a:r>
              <a:rPr lang="ru-RU" sz="2000" b="1" u="sng" dirty="0" smtClean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исключением: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Поезд</a:t>
            </a:r>
            <a:r>
              <a:rPr lang="ru-RU" sz="2000" b="1" dirty="0">
                <a:solidFill>
                  <a:srgbClr val="002060"/>
                </a:solidFill>
              </a:rPr>
              <a:t>, на отправление которого до перерыва связи было получено разрешение от станции преимущественного направления </a:t>
            </a:r>
            <a:r>
              <a:rPr lang="ru-RU" sz="2000" dirty="0"/>
              <a:t>(блок-сигнал согласия при ПАБ, поездная телефонограмма при телефонных средствах связи, изъятый жезл перегона при электрожезловой системе).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i="1" dirty="0" smtClean="0"/>
              <a:t>Это </a:t>
            </a:r>
            <a:r>
              <a:rPr lang="ru-RU" sz="2000" i="1" dirty="0"/>
              <a:t>исключение не распространяется на однопутные перегоны с двусторонней АБ</a:t>
            </a:r>
            <a:r>
              <a:rPr lang="ru-RU" sz="2000" i="1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9703" y="399148"/>
            <a:ext cx="6025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Движение поездов на однопутных перегонах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2073" b="1701"/>
          <a:stretch/>
        </p:blipFill>
        <p:spPr>
          <a:xfrm>
            <a:off x="77320" y="862725"/>
            <a:ext cx="4405966" cy="54834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20119" y="1146412"/>
            <a:ext cx="1064526" cy="1364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627797" y="1787857"/>
            <a:ext cx="1152722" cy="136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293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72250"/>
            <a:ext cx="9144000" cy="19857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Ни один из поездов направления, противоположного преимущественному, не может быть отправлен на перегон - </a:t>
            </a:r>
            <a:r>
              <a:rPr lang="ru-RU" sz="2000" dirty="0"/>
              <a:t>до установления движения по письменным извещениям,</a:t>
            </a:r>
            <a:r>
              <a:rPr lang="ru-RU" sz="2000" b="1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за исключением</a:t>
            </a:r>
            <a:r>
              <a:rPr lang="ru-RU" sz="2000" b="1" dirty="0">
                <a:solidFill>
                  <a:srgbClr val="C00000"/>
                </a:solidFill>
              </a:rPr>
              <a:t>:</a:t>
            </a:r>
            <a:endParaRPr lang="ru-RU" sz="20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2</a:t>
            </a:r>
            <a:r>
              <a:rPr lang="ru-RU" sz="2000" dirty="0" smtClean="0"/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Восстановительного</a:t>
            </a:r>
            <a:r>
              <a:rPr lang="ru-RU" sz="2000" b="1" dirty="0">
                <a:solidFill>
                  <a:srgbClr val="002060"/>
                </a:solidFill>
              </a:rPr>
              <a:t>, пожарного поезда или вспомогательного локомотива </a:t>
            </a:r>
            <a:r>
              <a:rPr lang="ru-RU" sz="2000" dirty="0"/>
              <a:t>– по требованию о высылке помощи, полученному с перегона.</a:t>
            </a:r>
            <a:r>
              <a:rPr lang="ru-RU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000" dirty="0"/>
          </a:p>
        </p:txBody>
      </p:sp>
      <p:pic>
        <p:nvPicPr>
          <p:cNvPr id="9220" name="Picture 4" descr="https://b9.icdn.ru/s/spok182/9/65054609X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t="38340" r="5155" b="12027"/>
          <a:stretch/>
        </p:blipFill>
        <p:spPr bwMode="auto">
          <a:xfrm>
            <a:off x="3357349" y="2975212"/>
            <a:ext cx="5650171" cy="19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trainpix.org/photo/01/97/32/1973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69" b="22850"/>
          <a:stretch/>
        </p:blipFill>
        <p:spPr bwMode="auto">
          <a:xfrm>
            <a:off x="95534" y="633807"/>
            <a:ext cx="5377218" cy="229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33516" y="261955"/>
            <a:ext cx="5547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72247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4965264"/>
            <a:ext cx="9048466" cy="15367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ДСП станции, как преимущественного направления, так и направления, противоположного преимущественному, получив требование с перегона об оказании помощи, организует отправление восстановительного, пожарного поезда или вспомогательного локомотива с вручением машинисту разрешения на </a:t>
            </a:r>
            <a:r>
              <a:rPr lang="ru-RU" sz="2000" b="1" u="sng" dirty="0" smtClean="0">
                <a:solidFill>
                  <a:srgbClr val="C00000"/>
                </a:solidFill>
              </a:rPr>
              <a:t>бланке ДУ-64</a:t>
            </a:r>
            <a:r>
              <a:rPr lang="ru-RU" sz="2000" dirty="0" smtClean="0"/>
              <a:t> .</a:t>
            </a:r>
            <a:endParaRPr lang="ru-RU" sz="15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12290" name="Picture 2" descr="http://www.pskovrail.ru/2014a/tschereha_0227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58"/>
          <a:stretch/>
        </p:blipFill>
        <p:spPr bwMode="auto">
          <a:xfrm>
            <a:off x="3684895" y="2810268"/>
            <a:ext cx="5268036" cy="215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avatars.mds.yandex.net/get-zen_doc/1861837/pub_5d0b08cfecd5cf00afaf114e_5d0b0e163f7c1100b0298de2/scale_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5" r="6026" b="18650"/>
          <a:stretch/>
        </p:blipFill>
        <p:spPr bwMode="auto">
          <a:xfrm>
            <a:off x="95534" y="614663"/>
            <a:ext cx="5759356" cy="256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5090"/>
          <a:stretch/>
        </p:blipFill>
        <p:spPr>
          <a:xfrm>
            <a:off x="95534" y="2823587"/>
            <a:ext cx="3820835" cy="21141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56332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689" y="3281359"/>
            <a:ext cx="9114613" cy="12279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На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отправление первого поезда преимущественного направления </a:t>
            </a:r>
            <a:r>
              <a:rPr lang="ru-RU" sz="2000" b="1" dirty="0"/>
              <a:t>разрешения ДСП соседней станции не требуется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если перегон не оборудован двусторонней автоблокировкой,</a:t>
            </a:r>
            <a:r>
              <a:rPr lang="ru-RU" sz="2000" dirty="0"/>
              <a:t>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пользования, если известно, что перегон свободен.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340796" y="5301208"/>
            <a:ext cx="838399" cy="217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821303" y="5228033"/>
            <a:ext cx="605597" cy="181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23478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75810" y="1122704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7984" y="2009583"/>
            <a:ext cx="536494" cy="3048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8740" y="1742889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5143" y="1733049"/>
            <a:ext cx="420660" cy="3840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" y="1203520"/>
            <a:ext cx="536494" cy="30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9009" y="759898"/>
            <a:ext cx="1490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Мох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№2577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Вал</a:t>
            </a:r>
            <a:endParaRPr lang="ru-RU" b="1" u="sng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48666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47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4048023">
            <a:off x="2508521" y="1514962"/>
            <a:ext cx="390688" cy="48144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9905" y="1724340"/>
            <a:ext cx="835224" cy="26215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164036" y="169078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316" y="1274610"/>
            <a:ext cx="566977" cy="335309"/>
          </a:xfrm>
          <a:prstGeom prst="rect">
            <a:avLst/>
          </a:prstGeom>
        </p:spPr>
      </p:pic>
      <p:cxnSp>
        <p:nvCxnSpPr>
          <p:cNvPr id="25" name="Прямая со стрелкой 24"/>
          <p:cNvCxnSpPr/>
          <p:nvPr/>
        </p:nvCxnSpPr>
        <p:spPr>
          <a:xfrm>
            <a:off x="2416072" y="1483003"/>
            <a:ext cx="5304915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406" y="1686963"/>
            <a:ext cx="950026" cy="10679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4098" y="1618182"/>
            <a:ext cx="7625840" cy="45719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п.5</a:t>
            </a:r>
            <a:endParaRPr lang="ru-RU" sz="1400" dirty="0"/>
          </a:p>
        </p:txBody>
      </p:sp>
      <p:sp>
        <p:nvSpPr>
          <p:cNvPr id="2" name="Блок-схема: узел 1"/>
          <p:cNvSpPr/>
          <p:nvPr/>
        </p:nvSpPr>
        <p:spPr>
          <a:xfrm>
            <a:off x="3657072" y="173885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3893281" y="1743380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4918433" y="1766366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5139478" y="1764178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/>
          <p:nvPr/>
        </p:nvSpPr>
        <p:spPr>
          <a:xfrm>
            <a:off x="6743183" y="1774669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Блок-схема: узел 44"/>
          <p:cNvSpPr/>
          <p:nvPr/>
        </p:nvSpPr>
        <p:spPr>
          <a:xfrm>
            <a:off x="6515915" y="1770675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7951256" y="1686963"/>
            <a:ext cx="475644" cy="23812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209255" y="1689255"/>
            <a:ext cx="227936" cy="225201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узел 45"/>
          <p:cNvSpPr/>
          <p:nvPr/>
        </p:nvSpPr>
        <p:spPr>
          <a:xfrm>
            <a:off x="7971028" y="1678622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2291710" y="172424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2516671" y="171745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845776" y="2063846"/>
            <a:ext cx="287178" cy="312124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1973215" y="207037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Блок-схема: узел 62"/>
          <p:cNvSpPr/>
          <p:nvPr/>
        </p:nvSpPr>
        <p:spPr>
          <a:xfrm>
            <a:off x="1761429" y="2072796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9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38" y="3296900"/>
            <a:ext cx="9114613" cy="291224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На однопутном перегоне, оборудованном двусторонней АБ</a:t>
            </a:r>
            <a:r>
              <a:rPr lang="ru-RU" sz="2000" dirty="0"/>
              <a:t>, первый поезд преимущественного направления может быть отправлен с станции только после обеспечения ДСП станции </a:t>
            </a:r>
            <a:r>
              <a:rPr lang="ru-RU" sz="2000" b="1" dirty="0"/>
              <a:t>натурной проверки свободности перегона на всем протяжении с одновременной доставкой ДСП соседней станции письменного извещения о дальнейшем порядке движения поездов. </a:t>
            </a:r>
            <a:r>
              <a:rPr lang="ru-RU" sz="2000" dirty="0"/>
              <a:t>О проверке свободности перегона делается запись в журнале движения поездов с указанием способа проверки и фамилии работника, производившего эту проверку.</a:t>
            </a:r>
          </a:p>
          <a:p>
            <a:pPr marL="0" indent="0" algn="just">
              <a:buNone/>
            </a:pPr>
            <a:r>
              <a:rPr lang="ru-RU" sz="2000" i="1" dirty="0"/>
              <a:t>Для выяснения свободности перегона, ДСП станции разрешается использовать любую возможность (переговоры с ДСП соседней станции по радиосвязи, мобильной радиосвязи, автотранспортные средства, съемные автодрезины).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r="48052" b="23505"/>
          <a:stretch/>
        </p:blipFill>
        <p:spPr>
          <a:xfrm>
            <a:off x="387426" y="1109830"/>
            <a:ext cx="4544614" cy="93737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30741"/>
          <a:stretch/>
        </p:blipFill>
        <p:spPr>
          <a:xfrm>
            <a:off x="5975810" y="1099194"/>
            <a:ext cx="3097036" cy="848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68" y="1297740"/>
            <a:ext cx="1249788" cy="33530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91" y="1271506"/>
            <a:ext cx="566977" cy="335309"/>
          </a:xfrm>
          <a:prstGeom prst="rect">
            <a:avLst/>
          </a:prstGeom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0" y="1628800"/>
            <a:ext cx="51479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2" y="1995935"/>
            <a:ext cx="536494" cy="3048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039">
            <a:off x="8569293" y="922917"/>
            <a:ext cx="524301" cy="31701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2802" y="2048211"/>
            <a:ext cx="506012" cy="28653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8908" y="1744483"/>
            <a:ext cx="835224" cy="26215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3367" y="1750827"/>
            <a:ext cx="835224" cy="262151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4390963" y="1729108"/>
            <a:ext cx="404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5143" y="1733049"/>
            <a:ext cx="420660" cy="3840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" y="1189872"/>
            <a:ext cx="536494" cy="30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69009" y="759898"/>
            <a:ext cx="1667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Ольха</a:t>
            </a:r>
            <a:endParaRPr lang="ru-RU" b="1" u="sng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18817" y="1141508"/>
            <a:ext cx="7377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№2645</a:t>
            </a:r>
            <a:endParaRPr lang="ru-RU" sz="14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7476941" y="615657"/>
            <a:ext cx="1669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Станция Верба</a:t>
            </a:r>
            <a:endParaRPr lang="ru-RU" b="1" u="sng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2794368" y="1291901"/>
            <a:ext cx="835224" cy="262151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3877017" y="1261130"/>
            <a:ext cx="835224" cy="262151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8983553" y="922948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7563732" y="1621370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647312" y="1204360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526535" y="1239246"/>
            <a:ext cx="3016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</a:t>
            </a:r>
            <a:endParaRPr lang="ru-RU" sz="1600" b="1" dirty="0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5421349" y="1237407"/>
            <a:ext cx="835224" cy="2621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808" y="1635452"/>
            <a:ext cx="418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Н1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46581" y="2016120"/>
            <a:ext cx="418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Н3</a:t>
            </a:r>
            <a:endParaRPr lang="ru-RU" sz="1600" b="1" dirty="0"/>
          </a:p>
        </p:txBody>
      </p:sp>
      <p:sp>
        <p:nvSpPr>
          <p:cNvPr id="47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316" y="1274610"/>
            <a:ext cx="566977" cy="335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V="1">
            <a:off x="1404168" y="1583081"/>
            <a:ext cx="7625840" cy="45719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1074" y="1760344"/>
            <a:ext cx="835224" cy="262151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6845941" y="1249440"/>
            <a:ext cx="835224" cy="262151"/>
          </a:xfrm>
          <a:prstGeom prst="rect">
            <a:avLst/>
          </a:prstGeom>
        </p:spPr>
      </p:pic>
      <p:sp>
        <p:nvSpPr>
          <p:cNvPr id="73" name="Равнобедренный треугольник 72"/>
          <p:cNvSpPr/>
          <p:nvPr/>
        </p:nvSpPr>
        <p:spPr>
          <a:xfrm rot="4048023">
            <a:off x="2561441" y="1475113"/>
            <a:ext cx="358042" cy="53648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350130" y="1683762"/>
            <a:ext cx="5163281" cy="176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13741" y="1541400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Прямоугольник 74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п.5</a:t>
            </a:r>
            <a:endParaRPr lang="ru-RU" sz="1400" dirty="0"/>
          </a:p>
        </p:txBody>
      </p:sp>
      <p:sp>
        <p:nvSpPr>
          <p:cNvPr id="63" name="Блок-схема: узел 62"/>
          <p:cNvSpPr/>
          <p:nvPr/>
        </p:nvSpPr>
        <p:spPr>
          <a:xfrm>
            <a:off x="8333300" y="96882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8568042" y="95815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6932196" y="127116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7156366" y="126806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5737948" y="125622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5499297" y="125358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3959561" y="1268681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4184651" y="1266220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2884053" y="131010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3100479" y="1315065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2553128" y="17010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2331556" y="170028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процесс 1"/>
          <p:cNvSpPr/>
          <p:nvPr/>
        </p:nvSpPr>
        <p:spPr>
          <a:xfrm>
            <a:off x="1835808" y="2053188"/>
            <a:ext cx="400260" cy="26077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1763081" y="207622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1982041" y="208511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3"/>
          <a:srcRect l="42587"/>
          <a:stretch/>
        </p:blipFill>
        <p:spPr>
          <a:xfrm>
            <a:off x="1279092" y="1719473"/>
            <a:ext cx="1255561" cy="1591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Блок-схема: процесс 4"/>
          <p:cNvSpPr/>
          <p:nvPr/>
        </p:nvSpPr>
        <p:spPr>
          <a:xfrm>
            <a:off x="7976937" y="1656025"/>
            <a:ext cx="470331" cy="234519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8219332" y="1657597"/>
            <a:ext cx="227936" cy="225201"/>
          </a:xfrm>
          <a:prstGeom prst="flowChartConnector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узел 88"/>
          <p:cNvSpPr/>
          <p:nvPr/>
        </p:nvSpPr>
        <p:spPr>
          <a:xfrm>
            <a:off x="7981735" y="1657598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6498435" y="176185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Блок-схема: узел 90"/>
          <p:cNvSpPr/>
          <p:nvPr/>
        </p:nvSpPr>
        <p:spPr>
          <a:xfrm>
            <a:off x="6727928" y="175827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лок-схема: узел 91"/>
          <p:cNvSpPr/>
          <p:nvPr/>
        </p:nvSpPr>
        <p:spPr>
          <a:xfrm>
            <a:off x="3871712" y="1776999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Блок-схема: узел 92"/>
          <p:cNvSpPr/>
          <p:nvPr/>
        </p:nvSpPr>
        <p:spPr>
          <a:xfrm>
            <a:off x="4099605" y="178361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узел 93"/>
          <p:cNvSpPr/>
          <p:nvPr/>
        </p:nvSpPr>
        <p:spPr>
          <a:xfrm>
            <a:off x="5154436" y="1769476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Блок-схема: узел 94"/>
          <p:cNvSpPr/>
          <p:nvPr/>
        </p:nvSpPr>
        <p:spPr>
          <a:xfrm>
            <a:off x="4910333" y="1777943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79929" y="1718548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5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81866" y="1187047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83667" y="1187425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6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871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rainpix.org/photo/02/45/98/24598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41" r="35634" b="5928"/>
          <a:stretch/>
        </p:blipFill>
        <p:spPr bwMode="auto">
          <a:xfrm>
            <a:off x="4094462" y="667629"/>
            <a:ext cx="5009462" cy="424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8" y="5040654"/>
            <a:ext cx="9048466" cy="150956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</a:rPr>
              <a:t>Пересылка письменных </a:t>
            </a:r>
            <a:r>
              <a:rPr lang="ru-RU" sz="2400" b="1" dirty="0" smtClean="0">
                <a:solidFill>
                  <a:srgbClr val="002060"/>
                </a:solidFill>
              </a:rPr>
              <a:t>извещений </a:t>
            </a:r>
            <a:r>
              <a:rPr lang="ru-RU" sz="2400" b="1" dirty="0">
                <a:solidFill>
                  <a:srgbClr val="002060"/>
                </a:solidFill>
              </a:rPr>
              <a:t>между </a:t>
            </a:r>
            <a:r>
              <a:rPr lang="ru-RU" sz="2400" b="1" dirty="0" smtClean="0">
                <a:solidFill>
                  <a:srgbClr val="002060"/>
                </a:solidFill>
              </a:rPr>
              <a:t>станциями  </a:t>
            </a:r>
            <a:r>
              <a:rPr lang="ru-RU" sz="2400" b="1" dirty="0">
                <a:solidFill>
                  <a:srgbClr val="002060"/>
                </a:solidFill>
              </a:rPr>
              <a:t>начинается с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C00000"/>
                </a:solidFill>
              </a:rPr>
              <a:t>первым поездом </a:t>
            </a:r>
            <a:r>
              <a:rPr lang="ru-RU" sz="2400" b="1" dirty="0" smtClean="0"/>
              <a:t>– </a:t>
            </a:r>
            <a:r>
              <a:rPr lang="ru-RU" sz="2400" dirty="0" smtClean="0"/>
              <a:t>отправляемым </a:t>
            </a:r>
            <a:r>
              <a:rPr lang="ru-RU" sz="2400" dirty="0"/>
              <a:t>на перегон при перерыве действия всех средств сигнализации и связи.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/>
              <a:t>При этом машинисту ведущего локомотива на право занятия перегона выдается - разрешение на </a:t>
            </a:r>
            <a:r>
              <a:rPr lang="ru-RU" sz="2400" b="1" dirty="0"/>
              <a:t>бланке </a:t>
            </a:r>
            <a:r>
              <a:rPr lang="ru-RU" sz="2400" b="1" dirty="0" smtClean="0"/>
              <a:t>ДУ-56.</a:t>
            </a:r>
            <a:endParaRPr lang="ru-RU" sz="2400" dirty="0"/>
          </a:p>
          <a:p>
            <a:pPr marL="0" indent="0" algn="just">
              <a:buNone/>
            </a:pPr>
            <a:r>
              <a:rPr lang="ru-RU" sz="1400" b="1" dirty="0" smtClean="0"/>
              <a:t> </a:t>
            </a:r>
            <a:endParaRPr lang="ru-RU" sz="1400" dirty="0"/>
          </a:p>
        </p:txBody>
      </p:sp>
      <p:pic>
        <p:nvPicPr>
          <p:cNvPr id="4" name="Picture 3" descr="E:\УЦПК\1. ПТЭ\Плакаты\Плакаты ПТЭ на печать\ДУ-5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3" t="13441" r="33005" b="4206"/>
          <a:stretch/>
        </p:blipFill>
        <p:spPr bwMode="auto">
          <a:xfrm>
            <a:off x="1773179" y="937071"/>
            <a:ext cx="3444949" cy="39761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п.7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2080"/>
          <a:stretch/>
        </p:blipFill>
        <p:spPr>
          <a:xfrm>
            <a:off x="27296" y="667628"/>
            <a:ext cx="2195726" cy="39641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886803" y="268481"/>
            <a:ext cx="5465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1996" y="953979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74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131" y="1341120"/>
            <a:ext cx="984069" cy="278674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Ст. Шушары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534" y="1807667"/>
            <a:ext cx="17520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21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sz="1100" b="1" i="1" dirty="0" smtClean="0">
                <a:solidFill>
                  <a:srgbClr val="0070C0"/>
                </a:solidFill>
              </a:rPr>
              <a:t>мая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r>
              <a:rPr lang="ru-RU" sz="1100" b="1" dirty="0" smtClean="0">
                <a:solidFill>
                  <a:srgbClr val="0070C0"/>
                </a:solidFill>
              </a:rPr>
              <a:t>19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041" y="2649030"/>
            <a:ext cx="165301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на перегоне Шушары –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Купчинская</a:t>
            </a:r>
            <a:endParaRPr lang="ru-RU" sz="1100" b="1" i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9777" y="3287806"/>
            <a:ext cx="2132315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i="1" dirty="0" smtClean="0">
                <a:solidFill>
                  <a:srgbClr val="0070C0"/>
                </a:solidFill>
              </a:rPr>
              <a:t>Купчинская Отправила к Вам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поезд №3402 по прибытии от </a:t>
            </a: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Вас ожидаю поезд </a:t>
            </a:r>
          </a:p>
          <a:p>
            <a:endParaRPr lang="ru-RU" sz="1100" b="1" i="1" dirty="0">
              <a:solidFill>
                <a:srgbClr val="0070C0"/>
              </a:solidFill>
            </a:endParaRPr>
          </a:p>
          <a:p>
            <a:r>
              <a:rPr lang="ru-RU" sz="1100" b="1" i="1" dirty="0" smtClean="0">
                <a:solidFill>
                  <a:srgbClr val="0070C0"/>
                </a:solidFill>
              </a:rPr>
              <a:t>                                           Конев</a:t>
            </a:r>
            <a:endParaRPr lang="ru-RU" sz="1100" b="1" i="1" dirty="0">
              <a:solidFill>
                <a:srgbClr val="0070C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316406" y="1132764"/>
            <a:ext cx="988894" cy="71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85875" y="866775"/>
            <a:ext cx="83666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4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770" y="3663072"/>
            <a:ext cx="9144000" cy="29356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ИДП Приложение №6</a:t>
            </a:r>
          </a:p>
          <a:p>
            <a:pPr marL="0" indent="0" algn="just">
              <a:buNone/>
            </a:pPr>
            <a:r>
              <a:rPr lang="ru-RU" sz="2000" b="1" dirty="0" smtClean="0"/>
              <a:t>1. Общие </a:t>
            </a:r>
            <a:r>
              <a:rPr lang="ru-RU" sz="2000" b="1" dirty="0"/>
              <a:t>требования к движению поездов при перерыве всех средств </a:t>
            </a:r>
            <a:r>
              <a:rPr lang="ru-RU" sz="2000" b="1" dirty="0" smtClean="0"/>
              <a:t>сигнализации </a:t>
            </a:r>
            <a:r>
              <a:rPr lang="ru-RU" sz="2000" b="1" dirty="0"/>
              <a:t>и </a:t>
            </a:r>
            <a:r>
              <a:rPr lang="ru-RU" sz="2000" b="1" dirty="0" smtClean="0"/>
              <a:t>связи. 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2. Организация движения поездов при перерыве действия всех </a:t>
            </a:r>
            <a:r>
              <a:rPr lang="ru-RU" sz="2000" b="1" dirty="0" smtClean="0"/>
              <a:t>средств  </a:t>
            </a:r>
            <a:r>
              <a:rPr lang="ru-RU" sz="2000" b="1" dirty="0"/>
              <a:t>сигнализации и связи на однопутных </a:t>
            </a:r>
            <a:r>
              <a:rPr lang="ru-RU" sz="2000" b="1" dirty="0" smtClean="0"/>
              <a:t>участках.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3. Организация движения поездов при перерыве действия всех </a:t>
            </a:r>
            <a:r>
              <a:rPr lang="ru-RU" sz="2000" b="1" dirty="0" smtClean="0"/>
              <a:t>средств  </a:t>
            </a:r>
            <a:r>
              <a:rPr lang="ru-RU" sz="2000" b="1" dirty="0"/>
              <a:t>сигнализации и связи на двухпутных  </a:t>
            </a:r>
            <a:r>
              <a:rPr lang="ru-RU" sz="2000" b="1" dirty="0" smtClean="0"/>
              <a:t>участках.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4. Поезда, которые нельзя отправлять при перерыве действия всех </a:t>
            </a:r>
            <a:r>
              <a:rPr lang="ru-RU" sz="2000" b="1" dirty="0" smtClean="0"/>
              <a:t>средств </a:t>
            </a:r>
            <a:r>
              <a:rPr lang="ru-RU" sz="2000" b="1" dirty="0"/>
              <a:t>сигнализации и </a:t>
            </a:r>
            <a:r>
              <a:rPr lang="ru-RU" sz="2000" b="1" dirty="0" smtClean="0"/>
              <a:t>связи.</a:t>
            </a:r>
            <a:endParaRPr lang="ru-RU" sz="2000" b="1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026" name="Picture 2" descr="https://cdn.fishki.net/upload/post/2017/01/19/2195492/1781225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1"/>
          <a:stretch/>
        </p:blipFill>
        <p:spPr bwMode="auto">
          <a:xfrm>
            <a:off x="1450075" y="395372"/>
            <a:ext cx="5950424" cy="306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1516"/>
          <a:stretch/>
        </p:blipFill>
        <p:spPr>
          <a:xfrm>
            <a:off x="6283577" y="395372"/>
            <a:ext cx="1337301" cy="20856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442" y="1377098"/>
            <a:ext cx="1329236" cy="20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92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708793"/>
            <a:ext cx="9034819" cy="2046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Кроме того, </a:t>
            </a:r>
            <a:r>
              <a:rPr lang="ru-RU" sz="2000" b="1" dirty="0" smtClean="0"/>
              <a:t>с машинистом этого поезда посылается</a:t>
            </a:r>
            <a:r>
              <a:rPr lang="ru-RU" sz="2000" dirty="0" smtClean="0"/>
              <a:t> </a:t>
            </a:r>
            <a:r>
              <a:rPr lang="ru-RU" sz="2000" dirty="0"/>
              <a:t>на соседнюю </a:t>
            </a:r>
            <a:r>
              <a:rPr lang="ru-RU" sz="2000" dirty="0" smtClean="0"/>
              <a:t>станцию </a:t>
            </a:r>
            <a:r>
              <a:rPr lang="ru-RU" sz="2000" b="1" dirty="0"/>
              <a:t>письменное извещение на </a:t>
            </a:r>
            <a:r>
              <a:rPr lang="ru-RU" sz="2000" b="1" dirty="0">
                <a:solidFill>
                  <a:srgbClr val="C00000"/>
                </a:solidFill>
              </a:rPr>
              <a:t>бланке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ДУ-55</a:t>
            </a:r>
            <a:r>
              <a:rPr lang="ru-RU" sz="2000" b="1" dirty="0"/>
              <a:t> </a:t>
            </a:r>
            <a:r>
              <a:rPr lang="ru-RU" sz="2000" dirty="0"/>
              <a:t>о порядке дальнейшего движения </a:t>
            </a:r>
            <a:r>
              <a:rPr lang="ru-RU" sz="2000" dirty="0" smtClean="0"/>
              <a:t>поездов</a:t>
            </a:r>
            <a:r>
              <a:rPr lang="ru-RU" sz="2000" dirty="0"/>
              <a:t>, заполненное по одной из следующих форм:</a:t>
            </a:r>
            <a:br>
              <a:rPr lang="ru-RU" sz="2000" dirty="0"/>
            </a:br>
            <a:r>
              <a:rPr lang="ru-RU" sz="2000" b="1" i="1" u="sng" dirty="0">
                <a:solidFill>
                  <a:srgbClr val="7030A0"/>
                </a:solidFill>
              </a:rPr>
              <a:t>форма А:</a:t>
            </a:r>
            <a:r>
              <a:rPr lang="ru-RU" sz="2000" i="1" dirty="0"/>
              <a:t> «Отправил к Вам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17</a:t>
            </a:r>
            <a:r>
              <a:rPr lang="ru-RU" sz="2000" i="1" dirty="0" smtClean="0"/>
              <a:t> </a:t>
            </a:r>
            <a:r>
              <a:rPr lang="ru-RU" sz="2000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мин </a:t>
            </a:r>
            <a:r>
              <a:rPr lang="ru-RU" sz="2000" i="1" dirty="0"/>
              <a:t>поезд </a:t>
            </a:r>
            <a:r>
              <a:rPr lang="ru-RU" sz="2000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2004</a:t>
            </a:r>
            <a:r>
              <a:rPr lang="ru-RU" sz="2000" i="1" dirty="0" smtClean="0"/>
              <a:t>. </a:t>
            </a:r>
            <a:r>
              <a:rPr lang="ru-RU" sz="2000" b="1" i="1" dirty="0"/>
              <a:t>По прибытии его </a:t>
            </a:r>
            <a:r>
              <a:rPr lang="ru-RU" sz="2000" b="1" i="1" dirty="0" smtClean="0"/>
              <a:t>ожидаю от </a:t>
            </a:r>
            <a:r>
              <a:rPr lang="ru-RU" sz="2000" b="1" i="1" dirty="0"/>
              <a:t>Вас поезд</a:t>
            </a:r>
            <a:r>
              <a:rPr lang="ru-RU" sz="2000" i="1" dirty="0"/>
              <a:t>. 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i="1" dirty="0" smtClean="0"/>
              <a:t>»;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u="sng" dirty="0">
                <a:solidFill>
                  <a:srgbClr val="7030A0"/>
                </a:solidFill>
              </a:rPr>
              <a:t>форма Б:</a:t>
            </a:r>
            <a:r>
              <a:rPr lang="ru-RU" sz="2000" b="1" i="1" u="sng" dirty="0"/>
              <a:t> </a:t>
            </a:r>
            <a:r>
              <a:rPr lang="ru-RU" sz="2000" i="1" dirty="0"/>
              <a:t>«Отправил к Вам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</a:t>
            </a:r>
            <a:r>
              <a:rPr lang="ru-RU" sz="2000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i="1" dirty="0" smtClean="0"/>
              <a:t> </a:t>
            </a:r>
            <a:r>
              <a:rPr lang="ru-RU" sz="2000" i="1" dirty="0"/>
              <a:t>мин. поезд </a:t>
            </a:r>
            <a:r>
              <a:rPr lang="ru-RU" sz="2000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2008</a:t>
            </a:r>
            <a:r>
              <a:rPr lang="ru-RU" sz="2000" i="1" dirty="0" smtClean="0"/>
              <a:t>, </a:t>
            </a:r>
            <a:r>
              <a:rPr lang="ru-RU" sz="2000" b="1" i="1" dirty="0"/>
              <a:t>после которого в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000" b="1" i="1" dirty="0" smtClean="0"/>
              <a:t> </a:t>
            </a:r>
            <a:r>
              <a:rPr lang="ru-RU" sz="2000" b="1" i="1" dirty="0"/>
              <a:t>ч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55</a:t>
            </a:r>
            <a:r>
              <a:rPr lang="ru-RU" sz="2000" b="1" i="1" dirty="0" smtClean="0"/>
              <a:t> мин</a:t>
            </a:r>
            <a:r>
              <a:rPr lang="ru-RU" sz="2000" i="1" dirty="0" smtClean="0"/>
              <a:t> </a:t>
            </a:r>
            <a:r>
              <a:rPr lang="ru-RU" sz="2000" b="1" i="1" dirty="0"/>
              <a:t>отправляю еще поезд </a:t>
            </a:r>
            <a:r>
              <a:rPr lang="ru-RU" sz="2000" b="1" i="1" dirty="0" smtClean="0"/>
              <a:t>№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2210</a:t>
            </a:r>
            <a:r>
              <a:rPr lang="ru-RU" sz="2000" b="1" i="1" dirty="0" smtClean="0"/>
              <a:t>.</a:t>
            </a:r>
            <a:r>
              <a:rPr lang="ru-RU" sz="2000" i="1" dirty="0" smtClean="0"/>
              <a:t> </a:t>
            </a:r>
            <a:r>
              <a:rPr lang="ru-RU" sz="2000" i="1" dirty="0"/>
              <a:t>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i="1" dirty="0" smtClean="0"/>
              <a:t>».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8926" y="310459"/>
            <a:ext cx="58885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6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813068"/>
            <a:ext cx="6237027" cy="38957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462"/>
          <a:stretch/>
        </p:blipFill>
        <p:spPr bwMode="auto">
          <a:xfrm>
            <a:off x="3070746" y="813068"/>
            <a:ext cx="6073254" cy="38817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14321" y="1079622"/>
            <a:ext cx="132921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1019" y="1079622"/>
            <a:ext cx="132440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Б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39972" y="3732028"/>
            <a:ext cx="2137144" cy="106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8854" y="3970408"/>
            <a:ext cx="78680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17088" y="3732028"/>
            <a:ext cx="210524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79133" y="3959775"/>
            <a:ext cx="22115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590370" y="6574457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04954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570"/>
            <a:ext cx="9144000" cy="28114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к моменту перерыва действия всех средств сигнализации и связи на </a:t>
            </a:r>
            <a:r>
              <a:rPr lang="ru-RU" sz="2000" dirty="0" smtClean="0"/>
              <a:t>станции </a:t>
            </a:r>
            <a:r>
              <a:rPr lang="ru-RU" sz="2000" b="1" dirty="0"/>
              <a:t>отсутствуют нечетные поезда </a:t>
            </a:r>
            <a:r>
              <a:rPr lang="ru-RU" sz="2000" dirty="0"/>
              <a:t>для отправления на перегон, ограниченный </a:t>
            </a:r>
            <a:r>
              <a:rPr lang="ru-RU" sz="2000" dirty="0" smtClean="0"/>
              <a:t>станциями</a:t>
            </a:r>
            <a:r>
              <a:rPr lang="ru-RU" sz="2000" dirty="0"/>
              <a:t>, между которыми прекратилась связь, </a:t>
            </a:r>
            <a:r>
              <a:rPr lang="ru-RU" sz="2000" b="1" dirty="0"/>
              <a:t>то ДСП станции</a:t>
            </a:r>
            <a:r>
              <a:rPr lang="ru-RU" sz="2000" dirty="0"/>
              <a:t>, имеющий право отправления первого поезда, </a:t>
            </a:r>
            <a:r>
              <a:rPr lang="ru-RU" sz="2000" b="1" u="sng" dirty="0">
                <a:solidFill>
                  <a:srgbClr val="002060"/>
                </a:solidFill>
              </a:rPr>
              <a:t>если ему известно </a:t>
            </a:r>
            <a:r>
              <a:rPr lang="ru-RU" sz="2000" dirty="0"/>
              <a:t>о наличии к отправлению на этот перегон поезда с соседней </a:t>
            </a:r>
            <a:r>
              <a:rPr lang="ru-RU" sz="2000" dirty="0" smtClean="0"/>
              <a:t>станции</a:t>
            </a:r>
            <a:r>
              <a:rPr lang="ru-RU" sz="2000" dirty="0"/>
              <a:t>, </a:t>
            </a:r>
            <a:r>
              <a:rPr lang="ru-RU" sz="2000" b="1" dirty="0"/>
              <a:t>посылает на эту </a:t>
            </a:r>
            <a:r>
              <a:rPr lang="ru-RU" sz="2000" b="1" dirty="0" smtClean="0"/>
              <a:t>станцию </a:t>
            </a:r>
            <a:r>
              <a:rPr lang="ru-RU" sz="2000" b="1" dirty="0"/>
              <a:t>извещение</a:t>
            </a:r>
            <a:r>
              <a:rPr lang="ru-RU" sz="2000" dirty="0"/>
              <a:t>, заполненное по форме В</a:t>
            </a:r>
            <a:r>
              <a:rPr lang="ru-RU" sz="2000" dirty="0" smtClean="0"/>
              <a:t>: </a:t>
            </a:r>
            <a:r>
              <a:rPr lang="ru-RU" sz="2000" b="1" u="sng" dirty="0" smtClean="0">
                <a:solidFill>
                  <a:srgbClr val="7030A0"/>
                </a:solidFill>
              </a:rPr>
              <a:t>форма </a:t>
            </a:r>
            <a:r>
              <a:rPr lang="ru-RU" sz="2000" b="1" u="sng" dirty="0">
                <a:solidFill>
                  <a:srgbClr val="7030A0"/>
                </a:solidFill>
              </a:rPr>
              <a:t>В:</a:t>
            </a:r>
            <a:r>
              <a:rPr lang="ru-RU" sz="2000" dirty="0"/>
              <a:t> </a:t>
            </a:r>
            <a:r>
              <a:rPr lang="ru-RU" sz="2000" b="1" dirty="0"/>
              <a:t>«Ожидаю от Вас поезд. ДСП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</a:rPr>
              <a:t>Петров</a:t>
            </a:r>
            <a:r>
              <a:rPr lang="ru-RU" sz="2000" b="1" dirty="0" smtClean="0"/>
              <a:t>».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dirty="0"/>
              <a:t>На перегонах, не оборудованных двусторонней автоблокировкой, для пересылки письменных извещений формы В разрешается использовать </a:t>
            </a:r>
            <a:r>
              <a:rPr lang="ru-RU" sz="2000" i="1" dirty="0"/>
              <a:t>несъемные дрезины, одиночные локомотивы, а также другие транспортные средства.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3923" y="305853"/>
            <a:ext cx="5547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6" name="Picture 4" descr="(окончание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49"/>
          <a:stretch/>
        </p:blipFill>
        <p:spPr bwMode="auto">
          <a:xfrm>
            <a:off x="1126956" y="798296"/>
            <a:ext cx="6381750" cy="32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19790" y="982962"/>
            <a:ext cx="132600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В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99411" y="3296653"/>
            <a:ext cx="16002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49445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240" y="5340399"/>
            <a:ext cx="8993875" cy="8140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получения ДСП станции извещения </a:t>
            </a:r>
            <a:r>
              <a:rPr lang="ru-RU" sz="2000" b="1" dirty="0">
                <a:solidFill>
                  <a:srgbClr val="7030A0"/>
                </a:solidFill>
              </a:rPr>
              <a:t>форм А, Б или В</a:t>
            </a:r>
            <a:r>
              <a:rPr lang="ru-RU" sz="2000" dirty="0"/>
              <a:t> </a:t>
            </a:r>
            <a:r>
              <a:rPr lang="ru-RU" sz="2000" b="1" dirty="0"/>
              <a:t>движение поездов </a:t>
            </a:r>
            <a:r>
              <a:rPr lang="ru-RU" sz="2000" dirty="0"/>
              <a:t>по письменным извещениям </a:t>
            </a:r>
            <a:r>
              <a:rPr lang="ru-RU" sz="2000" b="1" dirty="0">
                <a:solidFill>
                  <a:srgbClr val="C00000"/>
                </a:solidFill>
              </a:rPr>
              <a:t>считается установленным</a:t>
            </a:r>
            <a:r>
              <a:rPr lang="ru-RU" sz="2000" b="1" dirty="0"/>
              <a:t>.</a:t>
            </a:r>
          </a:p>
        </p:txBody>
      </p:sp>
      <p:pic>
        <p:nvPicPr>
          <p:cNvPr id="8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" y="1186719"/>
            <a:ext cx="6237027" cy="38957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39"/>
          <a:stretch/>
        </p:blipFill>
        <p:spPr bwMode="auto">
          <a:xfrm>
            <a:off x="1409306" y="1187355"/>
            <a:ext cx="5868538" cy="38759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(окончание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" t="54569"/>
          <a:stretch/>
        </p:blipFill>
        <p:spPr bwMode="auto">
          <a:xfrm>
            <a:off x="2838733" y="1187355"/>
            <a:ext cx="6305267" cy="38759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Управляющая кнопка: настраиваемая 10">
            <a:hlinkClick r:id="" action="ppaction://noaction" highlightClick="1"/>
          </p:cNvPr>
          <p:cNvSpPr/>
          <p:nvPr/>
        </p:nvSpPr>
        <p:spPr>
          <a:xfrm>
            <a:off x="110359" y="1436421"/>
            <a:ext cx="837808" cy="322609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страиваемая 13">
            <a:hlinkClick r:id="" action="ppaction://noaction" highlightClick="1"/>
          </p:cNvPr>
          <p:cNvSpPr/>
          <p:nvPr/>
        </p:nvSpPr>
        <p:spPr>
          <a:xfrm>
            <a:off x="2897503" y="1492160"/>
            <a:ext cx="837808" cy="305953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страиваемая 14">
            <a:hlinkClick r:id="" action="ppaction://noaction" highlightClick="1"/>
          </p:cNvPr>
          <p:cNvSpPr/>
          <p:nvPr/>
        </p:nvSpPr>
        <p:spPr>
          <a:xfrm>
            <a:off x="1462341" y="1461650"/>
            <a:ext cx="837808" cy="336463"/>
          </a:xfrm>
          <a:prstGeom prst="actionButtonBlank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67385" y="385253"/>
            <a:ext cx="6005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54046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8" y="5290189"/>
            <a:ext cx="9103056" cy="13238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Отправление поездов, следующих</a:t>
            </a:r>
            <a:r>
              <a:rPr lang="ru-RU" sz="2000" dirty="0"/>
              <a:t> </a:t>
            </a:r>
            <a:r>
              <a:rPr lang="ru-RU" sz="2000" b="1" dirty="0"/>
              <a:t>в одном направлении</a:t>
            </a:r>
            <a:r>
              <a:rPr lang="ru-RU" sz="2000" dirty="0"/>
              <a:t>, должно производиться через промежуток времени, необходимый для проследования впереди отправленным поездом </a:t>
            </a:r>
            <a:r>
              <a:rPr lang="ru-RU" sz="2000" b="1" dirty="0">
                <a:solidFill>
                  <a:srgbClr val="002060"/>
                </a:solidFill>
              </a:rPr>
              <a:t>всего межстанционного перегона, с прибавлением 3 мин.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43501" y="2877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22530" name="Picture 2" descr="http://www.train-photo.ru/data/media/36/___...02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42" y="680610"/>
            <a:ext cx="7500819" cy="460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31535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4899374"/>
            <a:ext cx="9048466" cy="682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Путевые посты</a:t>
            </a:r>
            <a:r>
              <a:rPr lang="ru-RU" sz="2000" dirty="0"/>
              <a:t>, действовавшие до перерыва связи как раздельные пункты, </a:t>
            </a:r>
            <a:r>
              <a:rPr lang="ru-RU" sz="2000" b="1" dirty="0"/>
              <a:t>участия в движении поездов не </a:t>
            </a:r>
            <a:r>
              <a:rPr lang="ru-RU" sz="2000" b="1" dirty="0" smtClean="0"/>
              <a:t>принимают.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17410" name="Picture 2" descr="https://railwayz.info/photolines/images/104/153869059725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4"/>
          <a:stretch/>
        </p:blipFill>
        <p:spPr bwMode="auto">
          <a:xfrm>
            <a:off x="95534" y="819567"/>
            <a:ext cx="8830102" cy="395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31997" y="3277008"/>
            <a:ext cx="5653339" cy="1484841"/>
          </a:xfrm>
          <a:prstGeom prst="straightConnector1">
            <a:avLst/>
          </a:prstGeom>
          <a:ln w="762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0293" y="2924175"/>
            <a:ext cx="7801682" cy="1847199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370347" y="3256699"/>
            <a:ext cx="510032" cy="3878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536653" y="3128699"/>
            <a:ext cx="177420" cy="55703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91336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30" y="-3758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17659"/>
            <a:ext cx="9144000" cy="19961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Если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до перерыва </a:t>
            </a:r>
            <a:r>
              <a:rPr lang="ru-RU" sz="2000" dirty="0"/>
              <a:t>действия всех установленных средств сигнализации и связи </a:t>
            </a:r>
            <a:r>
              <a:rPr lang="ru-RU" sz="2000" dirty="0" smtClean="0"/>
              <a:t>со станции </a:t>
            </a:r>
            <a:r>
              <a:rPr lang="ru-RU" sz="2000" b="1" dirty="0">
                <a:solidFill>
                  <a:srgbClr val="002060"/>
                </a:solidFill>
              </a:rPr>
              <a:t>был отправлен поезд </a:t>
            </a:r>
            <a:r>
              <a:rPr lang="ru-RU" sz="2000" dirty="0"/>
              <a:t>преимущественного направления </a:t>
            </a:r>
            <a:r>
              <a:rPr lang="ru-RU" sz="2000" b="1" dirty="0">
                <a:solidFill>
                  <a:srgbClr val="002060"/>
                </a:solidFill>
              </a:rPr>
              <a:t>на примыкание на перегоне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уведомление</a:t>
            </a:r>
            <a:r>
              <a:rPr lang="ru-RU" sz="2000" dirty="0"/>
              <a:t> от ДСП поста о прибытии поезда и уборке его на примыкание </a:t>
            </a:r>
            <a:r>
              <a:rPr lang="ru-RU" sz="2000" b="1" dirty="0">
                <a:solidFill>
                  <a:srgbClr val="002060"/>
                </a:solidFill>
              </a:rPr>
              <a:t>не получено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то перегон считается занятым </a:t>
            </a:r>
            <a:r>
              <a:rPr lang="ru-RU" sz="2000" dirty="0"/>
              <a:t>на все время, необходимое для проследования поезда до вспомогательного поста и уборки его на примыкание, с прибавлением 3 мин.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97039" y="22508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18434" name="Picture 2" descr="https://railwayz.info/photolines/images/104/13148098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 r="3872" b="6855"/>
          <a:stretch/>
        </p:blipFill>
        <p:spPr bwMode="auto">
          <a:xfrm>
            <a:off x="340342" y="704443"/>
            <a:ext cx="8256042" cy="419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  <p:sp>
        <p:nvSpPr>
          <p:cNvPr id="5" name="Дуга 4"/>
          <p:cNvSpPr/>
          <p:nvPr/>
        </p:nvSpPr>
        <p:spPr>
          <a:xfrm rot="20541055" flipH="1">
            <a:off x="4712169" y="1607206"/>
            <a:ext cx="2173530" cy="5853547"/>
          </a:xfrm>
          <a:prstGeom prst="arc">
            <a:avLst>
              <a:gd name="adj1" fmla="val 16253765"/>
              <a:gd name="adj2" fmla="val 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671063" y="4474784"/>
            <a:ext cx="102242" cy="4230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442306" y="4475154"/>
            <a:ext cx="183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 примыкание 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436728" y="1648047"/>
            <a:ext cx="4698798" cy="210508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237763" y="1648047"/>
            <a:ext cx="2035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межстанционный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перегон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632619" y="2013924"/>
            <a:ext cx="20323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вспомогательный </a:t>
            </a:r>
          </a:p>
          <a:p>
            <a:r>
              <a:rPr lang="ru-RU" b="1" dirty="0" smtClean="0"/>
              <a:t>         пост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67365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30" y="-3758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96" y="4268448"/>
            <a:ext cx="9144000" cy="11330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ДСП</a:t>
            </a:r>
            <a:r>
              <a:rPr lang="ru-RU" sz="2000" dirty="0"/>
              <a:t> поста после уборки поезда на примыкание </a:t>
            </a:r>
            <a:r>
              <a:rPr lang="ru-RU" sz="2000" b="1" dirty="0"/>
              <a:t>обязан</a:t>
            </a:r>
            <a:r>
              <a:rPr lang="ru-RU" sz="2000" dirty="0"/>
              <a:t> установить стрелку примыкания в нормальное положение (по главному пути) и не допускать выхода </a:t>
            </a:r>
            <a:r>
              <a:rPr lang="ru-RU" sz="2000" dirty="0" smtClean="0"/>
              <a:t>подвижного </a:t>
            </a:r>
            <a:r>
              <a:rPr lang="ru-RU" sz="2000" dirty="0"/>
              <a:t>состава на главный путь до восстановления связи с ДСП соседних станций.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97039" y="22508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п.10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251" y="704073"/>
            <a:ext cx="6657624" cy="3464448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4452669" y="1118932"/>
            <a:ext cx="232042" cy="304958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52669" y="1501254"/>
            <a:ext cx="3547206" cy="140571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345566" y="1663884"/>
            <a:ext cx="1831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на примыкание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53188" y="2922703"/>
            <a:ext cx="2035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межстанционный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перегон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642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4337522"/>
            <a:ext cx="9048466" cy="200868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В течение перерыва действия всех средств сигнализации и связи поезда отправляются по разрешениям на </a:t>
            </a:r>
            <a:r>
              <a:rPr lang="ru-RU" sz="2000" b="1" dirty="0">
                <a:solidFill>
                  <a:srgbClr val="C00000"/>
                </a:solidFill>
              </a:rPr>
              <a:t>бланке ДУ-56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Чтобы </a:t>
            </a:r>
            <a:r>
              <a:rPr lang="ru-RU" sz="2000" b="1" dirty="0">
                <a:solidFill>
                  <a:srgbClr val="002060"/>
                </a:solidFill>
              </a:rPr>
              <a:t>не прерывать связи друг с другом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ДСП станций впредь до восстановления нормального действия устройств сигнализации и связи обязаны пересылать с машинистом ведущего локомотива каждого поезда в том и другом направлении письменные извещения </a:t>
            </a:r>
            <a:r>
              <a:rPr lang="ru-RU" sz="2000" b="1" dirty="0">
                <a:solidFill>
                  <a:srgbClr val="002060"/>
                </a:solidFill>
              </a:rPr>
              <a:t>по форме </a:t>
            </a:r>
            <a:r>
              <a:rPr lang="ru-RU" sz="2000" b="1" dirty="0">
                <a:solidFill>
                  <a:srgbClr val="7030A0"/>
                </a:solidFill>
              </a:rPr>
              <a:t>А</a:t>
            </a:r>
            <a:r>
              <a:rPr lang="ru-RU" sz="2000" b="1" dirty="0">
                <a:solidFill>
                  <a:srgbClr val="002060"/>
                </a:solidFill>
              </a:rPr>
              <a:t> или </a:t>
            </a:r>
            <a:r>
              <a:rPr lang="ru-RU" sz="2000" b="1" dirty="0">
                <a:solidFill>
                  <a:srgbClr val="7030A0"/>
                </a:solidFill>
              </a:rPr>
              <a:t>Б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о дальнейшем отправлении </a:t>
            </a:r>
            <a:r>
              <a:rPr lang="ru-RU" sz="2000" dirty="0" smtClean="0"/>
              <a:t>поездов.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3361" y="2765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t="43539" r="2363" b="36773"/>
          <a:stretch/>
        </p:blipFill>
        <p:spPr bwMode="auto">
          <a:xfrm>
            <a:off x="414670" y="2892547"/>
            <a:ext cx="838003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s10.stc.all.kpcdn.net/share/i/4/1543923/inx960x6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5" t="15308" r="26700" b="17080"/>
          <a:stretch/>
        </p:blipFill>
        <p:spPr bwMode="auto">
          <a:xfrm>
            <a:off x="6740716" y="854038"/>
            <a:ext cx="1968690" cy="178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tatic.tildacdn.com/tild6161-3233-4138-a665-363336356464/DSC_047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1" t="36932" r="28735"/>
          <a:stretch/>
        </p:blipFill>
        <p:spPr bwMode="auto">
          <a:xfrm>
            <a:off x="369768" y="854038"/>
            <a:ext cx="2099850" cy="178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03"/>
          <a:stretch/>
        </p:blipFill>
        <p:spPr bwMode="auto">
          <a:xfrm>
            <a:off x="2702257" y="798297"/>
            <a:ext cx="1705970" cy="203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(окончание)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1" b="47267"/>
          <a:stretch/>
        </p:blipFill>
        <p:spPr bwMode="auto">
          <a:xfrm>
            <a:off x="4408227" y="798296"/>
            <a:ext cx="1790554" cy="211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98799" y="825959"/>
            <a:ext cx="937561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А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76636" y="841287"/>
            <a:ext cx="937561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Форма Б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5339638" y="35008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37810" y="350084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4073259">
            <a:off x="2490595" y="3328536"/>
            <a:ext cx="390218" cy="5205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474321" y="355803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2257167" y="355803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7891387" y="351449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88127" y="386753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78925" y="3911895"/>
            <a:ext cx="887105" cy="20855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061098" y="3783238"/>
            <a:ext cx="520124" cy="19689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8116063" y="3911895"/>
            <a:ext cx="567587" cy="18084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310" y="3089044"/>
            <a:ext cx="566977" cy="33530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87" y="3089043"/>
            <a:ext cx="1249788" cy="335309"/>
          </a:xfrm>
          <a:prstGeom prst="rect">
            <a:avLst/>
          </a:prstGeom>
        </p:spPr>
      </p:pic>
      <p:pic>
        <p:nvPicPr>
          <p:cNvPr id="26" name="Picture 3" descr="E:\УЦПК\1. ПТЭ\Плакаты\Плакаты ПТЭ на печать\ДУ-56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3" t="13441" r="33005" b="4206"/>
          <a:stretch/>
        </p:blipFill>
        <p:spPr bwMode="auto">
          <a:xfrm>
            <a:off x="1188744" y="3311115"/>
            <a:ext cx="724617" cy="85715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(начало). Извещение, выдаваемое машинисту одновременно с разрешением формы ДУ-56 при отправлении поезда в условиях перерыва действия всех средств сигнализации и связи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3" t="15390"/>
          <a:stretch/>
        </p:blipFill>
        <p:spPr bwMode="auto">
          <a:xfrm>
            <a:off x="369768" y="3299539"/>
            <a:ext cx="713070" cy="8687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298630" y="3299539"/>
            <a:ext cx="5405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u="sng" dirty="0" smtClean="0">
                <a:solidFill>
                  <a:srgbClr val="C00000"/>
                </a:solidFill>
              </a:rPr>
              <a:t>ДУ-56</a:t>
            </a:r>
            <a:r>
              <a:rPr lang="ru-RU" sz="1000" u="sng" dirty="0" smtClean="0"/>
              <a:t> </a:t>
            </a:r>
            <a:endParaRPr lang="ru-RU" sz="1000" u="sng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31486" y="3266118"/>
            <a:ext cx="55976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u="sng" dirty="0" smtClean="0">
                <a:solidFill>
                  <a:srgbClr val="C00000"/>
                </a:solidFill>
              </a:rPr>
              <a:t>ДУ-55</a:t>
            </a:r>
            <a:r>
              <a:rPr lang="ru-RU" sz="1050" u="sng" dirty="0" smtClean="0"/>
              <a:t> </a:t>
            </a:r>
            <a:endParaRPr lang="ru-RU" sz="1050" u="sng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2257167" y="3310074"/>
            <a:ext cx="271887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796282" y="3521204"/>
            <a:ext cx="264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dirty="0" smtClean="0"/>
              <a:t>Н</a:t>
            </a:r>
            <a:endParaRPr lang="ru-RU" sz="1000" dirty="0"/>
          </a:p>
        </p:txBody>
      </p:sp>
      <p:sp>
        <p:nvSpPr>
          <p:cNvPr id="2048" name="Прямоугольник 2047"/>
          <p:cNvSpPr/>
          <p:nvPr/>
        </p:nvSpPr>
        <p:spPr>
          <a:xfrm>
            <a:off x="1914310" y="3521204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49" name="Прямоугольник 2048"/>
          <p:cNvSpPr/>
          <p:nvPr/>
        </p:nvSpPr>
        <p:spPr>
          <a:xfrm>
            <a:off x="7438713" y="3510697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50" name="Прямоугольник 2049"/>
          <p:cNvSpPr/>
          <p:nvPr/>
        </p:nvSpPr>
        <p:spPr>
          <a:xfrm>
            <a:off x="7456037" y="3851646"/>
            <a:ext cx="33855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 smtClean="0"/>
              <a:t>Н3</a:t>
            </a:r>
            <a:endParaRPr lang="ru-RU" sz="1050" dirty="0"/>
          </a:p>
        </p:txBody>
      </p:sp>
      <p:sp>
        <p:nvSpPr>
          <p:cNvPr id="2051" name="Прямоугольник 2050"/>
          <p:cNvSpPr/>
          <p:nvPr/>
        </p:nvSpPr>
        <p:spPr>
          <a:xfrm>
            <a:off x="503781" y="2627222"/>
            <a:ext cx="9749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 smtClean="0"/>
              <a:t>Станция А</a:t>
            </a:r>
            <a:endParaRPr lang="ru-RU" sz="1400" u="sng" dirty="0"/>
          </a:p>
        </p:txBody>
      </p:sp>
      <p:sp>
        <p:nvSpPr>
          <p:cNvPr id="2053" name="Прямоугольник 2052"/>
          <p:cNvSpPr/>
          <p:nvPr/>
        </p:nvSpPr>
        <p:spPr>
          <a:xfrm>
            <a:off x="6301097" y="2696961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/>
              <a:t>Станция </a:t>
            </a:r>
            <a:r>
              <a:rPr lang="ru-RU" sz="1400" b="1" u="sng" dirty="0" smtClean="0"/>
              <a:t>Б</a:t>
            </a:r>
            <a:endParaRPr lang="ru-RU" sz="1400" u="sng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11"/>
          <a:srcRect l="12690" r="8814"/>
          <a:stretch/>
        </p:blipFill>
        <p:spPr>
          <a:xfrm>
            <a:off x="6960358" y="3153569"/>
            <a:ext cx="805647" cy="31361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2"/>
          <a:srcRect t="10388"/>
          <a:stretch/>
        </p:blipFill>
        <p:spPr>
          <a:xfrm>
            <a:off x="5879058" y="3170073"/>
            <a:ext cx="1081300" cy="28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27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89871"/>
            <a:ext cx="9154236" cy="277470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Извещения по формам А, Б и В на обеих </a:t>
            </a:r>
            <a:r>
              <a:rPr lang="ru-RU" sz="2000" b="1" dirty="0" smtClean="0"/>
              <a:t>станциях </a:t>
            </a:r>
            <a:r>
              <a:rPr lang="ru-RU" sz="2000" b="1" dirty="0"/>
              <a:t>записываются в журнал поездных телефонограмм.</a:t>
            </a:r>
          </a:p>
          <a:p>
            <a:pPr marL="0" indent="0" algn="just">
              <a:buNone/>
            </a:pPr>
            <a:r>
              <a:rPr lang="ru-RU" sz="2000" dirty="0"/>
              <a:t>Переход на движение поездов при посредстве письменных извещений оформляется в журнале поездных телефонограмм записью следующего содержания:</a:t>
            </a:r>
          </a:p>
          <a:p>
            <a:pPr marL="0" indent="0" algn="just">
              <a:buNone/>
            </a:pPr>
            <a:r>
              <a:rPr lang="ru-RU" sz="2000" dirty="0" smtClean="0"/>
              <a:t>«</a:t>
            </a:r>
            <a:r>
              <a:rPr lang="ru-RU" sz="2000" dirty="0"/>
              <a:t>Дата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20 октября 2020 года</a:t>
            </a:r>
            <a:r>
              <a:rPr lang="ru-RU" sz="2000" dirty="0" smtClean="0"/>
              <a:t>,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01</a:t>
            </a:r>
            <a:r>
              <a:rPr lang="ru-RU" sz="2000" dirty="0" smtClean="0"/>
              <a:t> </a:t>
            </a:r>
            <a:r>
              <a:rPr lang="ru-RU" sz="2000" dirty="0"/>
              <a:t>ч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0</a:t>
            </a:r>
            <a:r>
              <a:rPr lang="ru-RU" sz="2000" dirty="0" smtClean="0"/>
              <a:t> </a:t>
            </a:r>
            <a:r>
              <a:rPr lang="ru-RU" sz="2000" dirty="0"/>
              <a:t>мин. В связи с перерывом действия всех средств сигнализации и связи на перегоне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В – А </a:t>
            </a:r>
            <a:r>
              <a:rPr lang="ru-RU" sz="2000" dirty="0"/>
              <a:t>движение поездов установлено при посредстве письменных извещений.</a:t>
            </a:r>
          </a:p>
          <a:p>
            <a:pPr marL="0" indent="0" algn="just">
              <a:buNone/>
            </a:pPr>
            <a:r>
              <a:rPr lang="ru-RU" sz="2000" dirty="0"/>
              <a:t>ДСП </a:t>
            </a:r>
            <a:r>
              <a:rPr lang="ru-RU" sz="2000" dirty="0" smtClean="0"/>
              <a:t>станции </a:t>
            </a:r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В Шевченко </a:t>
            </a:r>
            <a:r>
              <a:rPr lang="ru-RU" sz="2000" dirty="0" smtClean="0"/>
              <a:t>(подпись</a:t>
            </a:r>
            <a:r>
              <a:rPr lang="ru-RU" sz="2000" dirty="0"/>
              <a:t>)»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однопутных перегонах</a:t>
            </a:r>
          </a:p>
        </p:txBody>
      </p:sp>
      <p:pic>
        <p:nvPicPr>
          <p:cNvPr id="3074" name="Picture 2" descr="http://xpress.by/wp-content/uploads/2017/08/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1" b="9934"/>
          <a:stretch/>
        </p:blipFill>
        <p:spPr bwMode="auto">
          <a:xfrm>
            <a:off x="6135664" y="798296"/>
            <a:ext cx="2893325" cy="286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vb-net.com/RZD-Test/g57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05"/>
          <a:stretch/>
        </p:blipFill>
        <p:spPr bwMode="auto">
          <a:xfrm>
            <a:off x="115473" y="798296"/>
            <a:ext cx="5857875" cy="286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процесс 4"/>
          <p:cNvSpPr/>
          <p:nvPr/>
        </p:nvSpPr>
        <p:spPr>
          <a:xfrm>
            <a:off x="5143500" y="798296"/>
            <a:ext cx="829848" cy="525679"/>
          </a:xfrm>
          <a:prstGeom prst="flowChart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19116" y="1157462"/>
            <a:ext cx="286603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719436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175799"/>
            <a:ext cx="9048466" cy="9590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восстановления действия соответствующих средств сигнализации и связи </a:t>
            </a:r>
            <a:r>
              <a:rPr lang="ru-RU" sz="2000" b="1" dirty="0">
                <a:solidFill>
                  <a:srgbClr val="002060"/>
                </a:solidFill>
              </a:rPr>
              <a:t>движение поездов </a:t>
            </a:r>
            <a:r>
              <a:rPr lang="ru-RU" sz="2000" dirty="0"/>
              <a:t>по этим видам связи </a:t>
            </a:r>
            <a:r>
              <a:rPr lang="ru-RU" sz="2000" b="1" dirty="0">
                <a:solidFill>
                  <a:srgbClr val="002060"/>
                </a:solidFill>
              </a:rPr>
              <a:t>возобновляется приказом ДНЦ</a:t>
            </a:r>
            <a:r>
              <a:rPr lang="ru-RU" sz="2000" dirty="0"/>
              <a:t>, который обязан предварительно проверить свободность перегона.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13361" y="276565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однопутных перегонах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3" t="43539" r="2363" b="36773"/>
          <a:stretch/>
        </p:blipFill>
        <p:spPr bwMode="auto">
          <a:xfrm>
            <a:off x="414670" y="2892547"/>
            <a:ext cx="838003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п.11</a:t>
            </a:r>
            <a:endParaRPr lang="ru-RU" sz="14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5339638" y="3500844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137810" y="3500844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4073259">
            <a:off x="2490595" y="3328536"/>
            <a:ext cx="390218" cy="52053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474321" y="3558037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2257167" y="3558037"/>
            <a:ext cx="227936" cy="225201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7891387" y="3514492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7888127" y="3867535"/>
            <a:ext cx="227936" cy="225201"/>
          </a:xfrm>
          <a:prstGeom prst="flowChartConnector">
            <a:avLst/>
          </a:prstGeom>
          <a:solidFill>
            <a:srgbClr val="C0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78925" y="3911895"/>
            <a:ext cx="887105" cy="208556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061098" y="3783238"/>
            <a:ext cx="520124" cy="19689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8116063" y="3911895"/>
            <a:ext cx="567587" cy="18084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796282" y="3521204"/>
            <a:ext cx="2648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00" b="1" dirty="0" smtClean="0"/>
              <a:t>Н</a:t>
            </a:r>
            <a:endParaRPr lang="ru-RU" sz="1000" dirty="0"/>
          </a:p>
        </p:txBody>
      </p:sp>
      <p:sp>
        <p:nvSpPr>
          <p:cNvPr id="2048" name="Прямоугольник 2047"/>
          <p:cNvSpPr/>
          <p:nvPr/>
        </p:nvSpPr>
        <p:spPr>
          <a:xfrm>
            <a:off x="1914310" y="3521204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49" name="Прямоугольник 2048"/>
          <p:cNvSpPr/>
          <p:nvPr/>
        </p:nvSpPr>
        <p:spPr>
          <a:xfrm>
            <a:off x="7438713" y="3510697"/>
            <a:ext cx="33855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050" b="1" dirty="0" smtClean="0"/>
              <a:t>Н1</a:t>
            </a:r>
            <a:endParaRPr lang="ru-RU" sz="1050" dirty="0"/>
          </a:p>
        </p:txBody>
      </p:sp>
      <p:sp>
        <p:nvSpPr>
          <p:cNvPr id="2050" name="Прямоугольник 2049"/>
          <p:cNvSpPr/>
          <p:nvPr/>
        </p:nvSpPr>
        <p:spPr>
          <a:xfrm>
            <a:off x="7456037" y="3851646"/>
            <a:ext cx="33855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 smtClean="0"/>
              <a:t>Н3</a:t>
            </a:r>
            <a:endParaRPr lang="ru-RU" sz="1050" dirty="0"/>
          </a:p>
        </p:txBody>
      </p:sp>
      <p:sp>
        <p:nvSpPr>
          <p:cNvPr id="2051" name="Прямоугольник 2050"/>
          <p:cNvSpPr/>
          <p:nvPr/>
        </p:nvSpPr>
        <p:spPr>
          <a:xfrm>
            <a:off x="503781" y="2627222"/>
            <a:ext cx="9749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 smtClean="0"/>
              <a:t>Станция А</a:t>
            </a:r>
            <a:endParaRPr lang="ru-RU" sz="1400" u="sng" dirty="0"/>
          </a:p>
        </p:txBody>
      </p:sp>
      <p:sp>
        <p:nvSpPr>
          <p:cNvPr id="2053" name="Прямоугольник 2052"/>
          <p:cNvSpPr/>
          <p:nvPr/>
        </p:nvSpPr>
        <p:spPr>
          <a:xfrm>
            <a:off x="6301097" y="2696961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b="1" u="sng" dirty="0"/>
              <a:t>Станция </a:t>
            </a:r>
            <a:r>
              <a:rPr lang="ru-RU" sz="1400" b="1" u="sng" dirty="0" smtClean="0"/>
              <a:t>Б</a:t>
            </a:r>
            <a:endParaRPr lang="ru-RU" sz="1400" u="sng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969" y="703433"/>
            <a:ext cx="2475191" cy="162167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99" y="742720"/>
            <a:ext cx="2174793" cy="1688738"/>
          </a:xfrm>
          <a:prstGeom prst="rect">
            <a:avLst/>
          </a:prstGeom>
        </p:spPr>
      </p:pic>
      <p:pic>
        <p:nvPicPr>
          <p:cNvPr id="2054" name="Рисунок 20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96" y="730696"/>
            <a:ext cx="2064424" cy="1688738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2811441" y="2247152"/>
            <a:ext cx="2509719" cy="117922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№5, время 12 ч 32 м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поездов на перегоне А-Б устанавливается по полуавтоблокировке.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ДНЦ Ежова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6"/>
          <a:srcRect l="51068" t="16107" r="12183" b="75493"/>
          <a:stretch/>
        </p:blipFill>
        <p:spPr>
          <a:xfrm>
            <a:off x="-273858" y="3043451"/>
            <a:ext cx="2520281" cy="4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9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8550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   </a:t>
            </a:r>
            <a:r>
              <a:rPr lang="ru-RU" sz="2200" b="1" dirty="0" smtClean="0">
                <a:solidFill>
                  <a:srgbClr val="C00000"/>
                </a:solidFill>
              </a:rPr>
              <a:t>Движение </a:t>
            </a:r>
            <a:r>
              <a:rPr lang="ru-RU" sz="22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pic>
        <p:nvPicPr>
          <p:cNvPr id="6" name="(5,3мин) Действия ДСП при перерыве всех средств связи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1320" y="562756"/>
            <a:ext cx="8693624" cy="5685644"/>
          </a:xfrm>
        </p:spPr>
      </p:pic>
    </p:spTree>
    <p:extLst>
      <p:ext uri="{BB962C8B-B14F-4D97-AF65-F5344CB8AC3E}">
        <p14:creationId xmlns:p14="http://schemas.microsoft.com/office/powerpoint/2010/main" val="290457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75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43501" y="291864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2" descr="https://www.tdesant.ru/uploads/%D0%9F%D0%A2%D0%AD_286_%D0%94%D0%A3-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5"/>
          <a:stretch/>
        </p:blipFill>
        <p:spPr bwMode="auto">
          <a:xfrm>
            <a:off x="54590" y="798297"/>
            <a:ext cx="3098043" cy="32277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ytimg.com/vi/W_jgDjpGc2o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8" t="39108" r="13308"/>
          <a:stretch/>
        </p:blipFill>
        <p:spPr bwMode="auto">
          <a:xfrm>
            <a:off x="3259610" y="798297"/>
            <a:ext cx="5777413" cy="31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" y="4132415"/>
            <a:ext cx="9048466" cy="17088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u="sng" dirty="0" smtClean="0"/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На </a:t>
            </a:r>
            <a:r>
              <a:rPr lang="ru-RU" sz="2000" b="1" u="sng" dirty="0">
                <a:solidFill>
                  <a:srgbClr val="002060"/>
                </a:solidFill>
              </a:rPr>
              <a:t>двухпутных перегонах </a:t>
            </a:r>
            <a:r>
              <a:rPr lang="ru-RU" sz="2000" dirty="0"/>
              <a:t>при перерыве действия </a:t>
            </a:r>
            <a:r>
              <a:rPr lang="ru-RU" sz="2000" dirty="0" smtClean="0"/>
              <a:t>всех </a:t>
            </a:r>
            <a:r>
              <a:rPr lang="ru-RU" sz="2000" dirty="0"/>
              <a:t>средств сигнализации и связи </a:t>
            </a:r>
            <a:r>
              <a:rPr lang="ru-RU" sz="2000" b="1" dirty="0" smtClean="0">
                <a:solidFill>
                  <a:srgbClr val="002060"/>
                </a:solidFill>
              </a:rPr>
              <a:t>поезда </a:t>
            </a:r>
            <a:r>
              <a:rPr lang="ru-RU" sz="2000" b="1" dirty="0">
                <a:solidFill>
                  <a:srgbClr val="002060"/>
                </a:solidFill>
              </a:rPr>
              <a:t>отправляются по 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 </a:t>
            </a:r>
            <a:r>
              <a:rPr lang="ru-RU" sz="2000" b="1" dirty="0">
                <a:solidFill>
                  <a:srgbClr val="C00000"/>
                </a:solidFill>
              </a:rPr>
              <a:t>с разграничением их временем,</a:t>
            </a:r>
            <a:r>
              <a:rPr lang="ru-RU" sz="2000" dirty="0"/>
              <a:t> положенным по расписанию для проследования поездом перегона, с прибавлением 3 мин., если в момент перерыва связи блокировка была установлена в соответствующем </a:t>
            </a:r>
            <a:r>
              <a:rPr lang="ru-RU" sz="2000" dirty="0" smtClean="0"/>
              <a:t>направлении.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99318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53" y="4405165"/>
            <a:ext cx="9144000" cy="18015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ДСП станции до перерыва действия всех средств сигнализации и связи было дано согласие на отправление поезда с соседней </a:t>
            </a:r>
            <a:r>
              <a:rPr lang="ru-RU" sz="2000" dirty="0" smtClean="0"/>
              <a:t>станции </a:t>
            </a:r>
            <a:r>
              <a:rPr lang="ru-RU" sz="2000" b="1" dirty="0">
                <a:solidFill>
                  <a:srgbClr val="002060"/>
                </a:solidFill>
              </a:rPr>
              <a:t>по неправильному пути</a:t>
            </a:r>
            <a:r>
              <a:rPr lang="ru-RU" sz="2000" dirty="0"/>
              <a:t>, то после прибытия этого поезда на </a:t>
            </a:r>
            <a:r>
              <a:rPr lang="ru-RU" sz="2000" dirty="0" smtClean="0"/>
              <a:t>станцию</a:t>
            </a:r>
            <a:r>
              <a:rPr lang="ru-RU" sz="2000" dirty="0"/>
              <a:t>, перед отправлением первого поезда по правильному </a:t>
            </a:r>
            <a:r>
              <a:rPr lang="ru-RU" sz="2000" dirty="0" smtClean="0"/>
              <a:t>пути </a:t>
            </a:r>
            <a:r>
              <a:rPr lang="ru-RU" sz="2000" dirty="0"/>
              <a:t>ДСП станции должен убедиться в свободности перегона от встречных </a:t>
            </a:r>
            <a:r>
              <a:rPr lang="ru-RU" sz="2000" dirty="0" smtClean="0"/>
              <a:t>поездов.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42447" y="34413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2" descr="https://avatars.mds.yandex.net/get-pdb/939428/3681c545-3580-c9e7-a8b2-83782d511c1a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4" y="768480"/>
            <a:ext cx="8046156" cy="361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247552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844954"/>
            <a:ext cx="9103057" cy="89527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наличии между </a:t>
            </a:r>
            <a:r>
              <a:rPr lang="ru-RU" sz="2000" dirty="0" smtClean="0"/>
              <a:t>станциями </a:t>
            </a:r>
            <a:r>
              <a:rPr lang="ru-RU" sz="2000" dirty="0"/>
              <a:t>путевых постов, действовавших до перерыва связи как раздельные пункты перегона, эти </a:t>
            </a:r>
            <a:r>
              <a:rPr lang="ru-RU" sz="2000" b="1" dirty="0"/>
              <a:t>посты остаются действующими и при перерыве </a:t>
            </a:r>
            <a:r>
              <a:rPr lang="ru-RU" sz="2000" b="1" dirty="0" smtClean="0"/>
              <a:t>связи</a:t>
            </a:r>
            <a:r>
              <a:rPr lang="ru-RU" sz="1400" b="1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15152" y="27631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u="sng" dirty="0">
                <a:solidFill>
                  <a:srgbClr val="002060"/>
                </a:solidFill>
              </a:rPr>
              <a:t>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1026" name="Picture 2" descr="https://railwayz.info/photolines/images/104/145418929124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1"/>
          <a:stretch/>
        </p:blipFill>
        <p:spPr bwMode="auto">
          <a:xfrm>
            <a:off x="1003111" y="688732"/>
            <a:ext cx="6564573" cy="402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83350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3350797"/>
            <a:ext cx="9034818" cy="15626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Получив требование о высылке восстановительного поезда (специального самоходного подвижного состава), пожарного поезда или вспомогательного локомотива, когда его </a:t>
            </a:r>
            <a:r>
              <a:rPr lang="ru-RU" sz="2000" b="1" dirty="0" smtClean="0"/>
              <a:t>необходимо отправить по неправильному пути</a:t>
            </a:r>
            <a:r>
              <a:rPr lang="ru-RU" sz="2000" dirty="0" smtClean="0"/>
              <a:t>, ДСП станции обязан </a:t>
            </a:r>
            <a:r>
              <a:rPr lang="ru-RU" sz="2000" b="1" dirty="0" smtClean="0"/>
              <a:t>убедиться в свободности этого пути от поездов </a:t>
            </a:r>
            <a:r>
              <a:rPr lang="ru-RU" sz="2000" dirty="0" smtClean="0"/>
              <a:t>(от станции до места, куда необходимо высылать помощь).</a:t>
            </a:r>
            <a:endParaRPr lang="ru-RU" sz="14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399148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5" name="Picture 4" descr="https://cf.ppt-online.org/files/slide/v/VvePf3G8aQM2wRZ09LoXyS1EtT4lcq6HFU5IYJ/slid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57" b="20953"/>
          <a:stretch/>
        </p:blipFill>
        <p:spPr bwMode="auto">
          <a:xfrm>
            <a:off x="-1" y="1838238"/>
            <a:ext cx="908940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28549" y="1313359"/>
            <a:ext cx="2593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свободность пути</a:t>
            </a:r>
            <a:endParaRPr lang="ru-RU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228298" y="1826902"/>
            <a:ext cx="2688609" cy="13648"/>
          </a:xfrm>
          <a:prstGeom prst="straightConnector1">
            <a:avLst/>
          </a:prstGeom>
          <a:ln w="762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89426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5970" y="276316"/>
            <a:ext cx="5752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Движение поездов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 </a:t>
            </a:r>
            <a:r>
              <a:rPr lang="ru-RU" sz="2000" b="1" u="sng" dirty="0">
                <a:solidFill>
                  <a:srgbClr val="002060"/>
                </a:solidFill>
              </a:rPr>
              <a:t>перегонах</a:t>
            </a:r>
          </a:p>
        </p:txBody>
      </p:sp>
      <p:pic>
        <p:nvPicPr>
          <p:cNvPr id="6" name="Picture 2" descr="https://slide-share.ru/slide/3454195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6" t="42337" r="3555" b="32463"/>
          <a:stretch/>
        </p:blipFill>
        <p:spPr bwMode="auto">
          <a:xfrm>
            <a:off x="58003" y="3761857"/>
            <a:ext cx="904846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avatars.mds.yandex.net/get-pdb/2339219/91f2a018-a4d2-4989-a802-afa48bb6b3e8/s12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7" t="21798" r="29504" b="7770"/>
          <a:stretch/>
        </p:blipFill>
        <p:spPr bwMode="auto">
          <a:xfrm>
            <a:off x="95534" y="1115169"/>
            <a:ext cx="2627193" cy="186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uma.tomsk.ru/upload/thumbnail/upload/images/news_photo/2015/12/800-600-r/IMG_04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 t="9701" r="10519" b="5619"/>
          <a:stretch/>
        </p:blipFill>
        <p:spPr bwMode="auto">
          <a:xfrm>
            <a:off x="6233616" y="1191695"/>
            <a:ext cx="2784143" cy="186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vokzal.ru/blog/wp-content/uploads/2017/11/2img_07.11.201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8" t="33422" r="7439" b="5736"/>
          <a:stretch/>
        </p:blipFill>
        <p:spPr bwMode="auto">
          <a:xfrm>
            <a:off x="2903559" y="713888"/>
            <a:ext cx="3084396" cy="201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550294" y="6550223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п.20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68388" y="2812404"/>
            <a:ext cx="2509719" cy="1179223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№66, время 17 ч 02 м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Движение поездов на перегоне А-Б устанавливается по сигналам автоблокировки.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ДНЦ Фокин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003" y="5358671"/>
            <a:ext cx="9017759" cy="10601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восстановления соответствующих средств сигнализации и связи движение поездов по этим видам связи возобновляется приказом ДНЦ, а при отсутствии диспетчерской связи — каждой </a:t>
            </a:r>
            <a:r>
              <a:rPr lang="ru-RU" sz="2000" dirty="0" smtClean="0"/>
              <a:t>станцией </a:t>
            </a:r>
            <a:r>
              <a:rPr lang="ru-RU" sz="2000" dirty="0"/>
              <a:t>по правильному для нее </a:t>
            </a:r>
            <a:r>
              <a:rPr lang="ru-RU" sz="2000" dirty="0" smtClean="0"/>
              <a:t>пути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02534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4166" y="219070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50128" y="1348512"/>
            <a:ext cx="8857396" cy="5229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dirty="0"/>
              <a:t>                 </a:t>
            </a:r>
            <a:r>
              <a:rPr lang="ru-RU" sz="2000" b="1" dirty="0"/>
              <a:t>ПТЭ Приложение №6 п.103-109; ИДП Приложение №7; ИСИ Раздел IV</a:t>
            </a:r>
            <a:r>
              <a:rPr lang="ru-RU" sz="2000" b="1" dirty="0" smtClean="0"/>
              <a:t>;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Распоряжение </a:t>
            </a:r>
            <a:r>
              <a:rPr lang="ru-RU" sz="2000" b="1" dirty="0"/>
              <a:t>№2580р от 12.12.02017 г.</a:t>
            </a:r>
          </a:p>
          <a:p>
            <a:pPr marL="0" indent="0">
              <a:buNone/>
            </a:pPr>
            <a:r>
              <a:rPr lang="ru-RU" sz="2000" dirty="0"/>
              <a:t> 1. Порядок затребования и назначение восстановительных, пожарных поездов и вспомогательных локомотивов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 smtClean="0"/>
              <a:t>2. Разрешение </a:t>
            </a:r>
            <a:r>
              <a:rPr lang="ru-RU" sz="2000" dirty="0"/>
              <a:t>на отправление восстановительных, пожарных поездов и вспомогательных локомотивов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3. Порядок следования внеочередного поезда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4. Обязанности локомотивной бригады при разрыве поезда на перегоне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5. Возвращение поезда с перегона на станцию отправления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6. Оказание помощи остановившемуся на перегоне поезду локомотивом сзади идущего </a:t>
            </a:r>
            <a:r>
              <a:rPr lang="ru-RU" sz="2000" dirty="0" smtClean="0"/>
              <a:t>поезда.</a:t>
            </a:r>
          </a:p>
          <a:p>
            <a:pPr marL="0" indent="0">
              <a:buNone/>
            </a:pPr>
            <a:r>
              <a:rPr lang="ru-RU" sz="2000" dirty="0"/>
              <a:t>7. </a:t>
            </a:r>
            <a:r>
              <a:rPr lang="ru-RU" sz="2000" dirty="0" smtClean="0"/>
              <a:t>Действия </a:t>
            </a:r>
            <a:r>
              <a:rPr lang="ru-RU" sz="2000" dirty="0"/>
              <a:t>машиниста локомотива, оказывающего помощь поезду, остановившемуся на перегоне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8. Регламент переговоров.</a:t>
            </a: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57288" y="640626"/>
            <a:ext cx="67090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Движение восстановительных, пожарных поездов и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                  вспомогательных локомотивов.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7344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3995804"/>
            <a:ext cx="9048466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Перерыв действия всех средств сигнализации и связи </a:t>
            </a:r>
            <a:r>
              <a:rPr lang="ru-RU" sz="2000" dirty="0" smtClean="0"/>
              <a:t>- это когда служебные переговоры </a:t>
            </a:r>
            <a:r>
              <a:rPr lang="ru-RU" sz="2000" dirty="0"/>
              <a:t>о движении поездов между ДСП станций, ограничивающих перегон, </a:t>
            </a:r>
            <a:r>
              <a:rPr lang="ru-RU" sz="2000" dirty="0" smtClean="0"/>
              <a:t>ДНЦ, ТЧМ невозможно </a:t>
            </a:r>
            <a:r>
              <a:rPr lang="ru-RU" sz="2000" dirty="0"/>
              <a:t>осуществить ни по одному из имеющихся в их распоряжении видов связи непосредственно между ними.</a:t>
            </a:r>
          </a:p>
        </p:txBody>
      </p:sp>
      <p:pic>
        <p:nvPicPr>
          <p:cNvPr id="2052" name="Picture 4" descr="https://avatars.mds.yandex.net/get-zen_doc/112297/pub_5ad43da63dceb74b285dbf69_5ad43e6fd7bf21f72935af57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5" t="7867" r="11387" b="10120"/>
          <a:stretch/>
        </p:blipFill>
        <p:spPr bwMode="auto">
          <a:xfrm>
            <a:off x="95534" y="399148"/>
            <a:ext cx="3425588" cy="23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38668/pub_5be0c02045628700ac9b1530_5be0c05045628700ac9b1531/scale_120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" r="8824"/>
          <a:stretch/>
        </p:blipFill>
        <p:spPr bwMode="auto">
          <a:xfrm>
            <a:off x="5609230" y="412796"/>
            <a:ext cx="3343700" cy="23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ervouralsk.ru/media/cache/b0/51/b051065a34418307336957631bb29e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892" y="948421"/>
            <a:ext cx="3862317" cy="279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69479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" y="5377688"/>
            <a:ext cx="8927332" cy="9007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движение поездов производится на </a:t>
            </a:r>
            <a:r>
              <a:rPr lang="ru-RU" sz="2000" b="1" dirty="0">
                <a:solidFill>
                  <a:srgbClr val="C00000"/>
                </a:solidFill>
              </a:rPr>
              <a:t>однопутных участках </a:t>
            </a:r>
            <a:r>
              <a:rPr lang="ru-RU" sz="2000" b="1" dirty="0"/>
              <a:t>при посредстве письменных </a:t>
            </a:r>
            <a:r>
              <a:rPr lang="ru-RU" sz="2000" b="1" dirty="0" smtClean="0"/>
              <a:t>извещений </a:t>
            </a:r>
            <a:r>
              <a:rPr lang="ru-RU" sz="2000" b="1" dirty="0" smtClean="0">
                <a:solidFill>
                  <a:srgbClr val="002060"/>
                </a:solidFill>
              </a:rPr>
              <a:t>ДУ-56 </a:t>
            </a:r>
            <a:r>
              <a:rPr lang="ru-RU" sz="2000" b="1" dirty="0" smtClean="0">
                <a:solidFill>
                  <a:srgbClr val="C00000"/>
                </a:solidFill>
              </a:rPr>
              <a:t>+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ДУ-55.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Picture 2" descr="E:\УЦПК\1. ПТЭ\Плакаты\Плакаты ПТЭ на печать\Бланк ДУ-555 и ДУ-56 при перерыве всех средств связи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7" t="3865" r="53044" b="50997"/>
          <a:stretch/>
        </p:blipFill>
        <p:spPr bwMode="auto">
          <a:xfrm rot="5400000">
            <a:off x="4890687" y="936091"/>
            <a:ext cx="4625163" cy="35300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УЦПК\1. ПТЭ\Плакаты\Плакаты ПТЭ на печать\Бланк ДУ-555 и ДУ-56 при перерыве всех средств связи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6" t="32330" r="2214" b="2684"/>
          <a:stretch/>
        </p:blipFill>
        <p:spPr bwMode="auto">
          <a:xfrm rot="5400000">
            <a:off x="358122" y="109263"/>
            <a:ext cx="4614531" cy="51942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74975" y="5008356"/>
            <a:ext cx="2801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Разрешение Форма ДУ-56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8313" y="5008356"/>
            <a:ext cx="2709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Извещение Форма ДУ-55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51274" y="627321"/>
            <a:ext cx="850605" cy="106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203268" y="637953"/>
            <a:ext cx="90937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8213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0" y="4572000"/>
            <a:ext cx="8952932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 перерыве действия всех средств сигнализации и связи движение поездов производится </a:t>
            </a:r>
            <a:r>
              <a:rPr lang="ru-RU" sz="2000" dirty="0" smtClean="0"/>
              <a:t>на </a:t>
            </a:r>
            <a:r>
              <a:rPr lang="ru-RU" sz="2000" b="1" dirty="0" smtClean="0">
                <a:solidFill>
                  <a:srgbClr val="C00000"/>
                </a:solidFill>
              </a:rPr>
              <a:t>двухпутных участках</a:t>
            </a:r>
            <a:r>
              <a:rPr lang="ru-RU" sz="2000" b="1" dirty="0" smtClean="0"/>
              <a:t> с </a:t>
            </a:r>
            <a:r>
              <a:rPr lang="ru-RU" sz="2000" b="1" dirty="0"/>
              <a:t>разграничением временем</a:t>
            </a:r>
            <a:r>
              <a:rPr lang="ru-RU" sz="2000" dirty="0"/>
              <a:t>, положенным на проследование поездом перегона между </a:t>
            </a:r>
            <a:r>
              <a:rPr lang="ru-RU" sz="2000" dirty="0" smtClean="0"/>
              <a:t>станциями </a:t>
            </a:r>
            <a:r>
              <a:rPr lang="ru-RU" sz="2000" b="1" dirty="0" smtClean="0">
                <a:solidFill>
                  <a:srgbClr val="002060"/>
                </a:solidFill>
              </a:rPr>
              <a:t>(ДУ-56).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avatars.mds.yandex.net/get-pdb/2800011/a24df6a1-5a26-417b-aa3d-ce04a364e10d/s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4" b="10773"/>
          <a:stretch/>
        </p:blipFill>
        <p:spPr bwMode="auto">
          <a:xfrm>
            <a:off x="163773" y="399148"/>
            <a:ext cx="8816454" cy="398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c.pics.livejournal.com/rakurs/6315853/85968/85968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197" y="399148"/>
            <a:ext cx="2893325" cy="317993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0294" y="6550223"/>
            <a:ext cx="15937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22934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93052"/>
            <a:ext cx="9144000" cy="1412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Правом на занятие поездом перегона </a:t>
            </a:r>
            <a:r>
              <a:rPr lang="ru-RU" sz="2000" dirty="0"/>
              <a:t>при перерыве действия всех средств сигнализации и связи служит </a:t>
            </a:r>
            <a:r>
              <a:rPr lang="ru-RU" sz="2000" dirty="0" smtClean="0"/>
              <a:t>разрешение </a:t>
            </a:r>
            <a:r>
              <a:rPr lang="ru-RU" sz="2000" dirty="0"/>
              <a:t>на бланке формы </a:t>
            </a:r>
            <a:r>
              <a:rPr lang="ru-RU" sz="2000" b="1" dirty="0">
                <a:solidFill>
                  <a:srgbClr val="C00000"/>
                </a:solidFill>
              </a:rPr>
              <a:t>ДУ-56,</a:t>
            </a:r>
            <a:r>
              <a:rPr lang="ru-RU" sz="2000" dirty="0"/>
              <a:t> выдаваемое ДСП станции машинисту </a:t>
            </a:r>
            <a:r>
              <a:rPr lang="ru-RU" sz="2000" dirty="0" smtClean="0"/>
              <a:t>поезда.</a:t>
            </a:r>
            <a:endParaRPr lang="ru-RU" sz="14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5122" name="Picture 2" descr="http://www.train-photo.ru/data/media/39/_DSC72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4"/>
          <a:stretch/>
        </p:blipFill>
        <p:spPr bwMode="auto">
          <a:xfrm>
            <a:off x="155575" y="399148"/>
            <a:ext cx="8802806" cy="421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tourmaximum.ru/img/c6967eb151f928490b5e33738e70d06f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s://tourmaximum.ru/img/c6967eb151f928490b5e33738e70d06f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https://konspekta.net/infopediasu/baza2/1767954986891.files/image0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" r="7112"/>
          <a:stretch/>
        </p:blipFill>
        <p:spPr bwMode="auto">
          <a:xfrm>
            <a:off x="5322626" y="2187529"/>
            <a:ext cx="1419367" cy="17639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8258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11633"/>
            <a:ext cx="9144000" cy="18164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Если при этом сведений о прибытии на соседнюю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>
                <a:solidFill>
                  <a:srgbClr val="002060"/>
                </a:solidFill>
              </a:rPr>
              <a:t>ранее отправленного поезда нет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машинист поезда должен следовать по перегону с особой бдительностью и готовностью к немедленной остановке на </a:t>
            </a:r>
            <a:r>
              <a:rPr lang="ru-RU" sz="2000" dirty="0" smtClean="0"/>
              <a:t>путях </a:t>
            </a:r>
            <a:r>
              <a:rPr lang="ru-RU" sz="2000" dirty="0"/>
              <a:t>общего пользования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20 км/ч</a:t>
            </a:r>
            <a:r>
              <a:rPr lang="ru-RU" sz="2000" dirty="0"/>
              <a:t>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— </a:t>
            </a:r>
            <a:r>
              <a:rPr lang="ru-RU" sz="2000" b="1" dirty="0"/>
              <a:t>не более 15 км/ч</a:t>
            </a:r>
            <a:r>
              <a:rPr lang="ru-RU" sz="2000" dirty="0"/>
              <a:t>, так как хвост впереди отправленного поезда может быть не </a:t>
            </a:r>
            <a:r>
              <a:rPr lang="ru-RU" sz="2000" dirty="0" smtClean="0"/>
              <a:t>огражден.</a:t>
            </a:r>
            <a:endParaRPr lang="ru-RU" sz="1500" dirty="0"/>
          </a:p>
        </p:txBody>
      </p:sp>
      <p:pic>
        <p:nvPicPr>
          <p:cNvPr id="4" name="Picture 6" descr="https://stolitca24.ru/upload/iblock/aae/aae351f1e4751d80062c4b1be1d50266.jpg?145870968215597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39" t="34164"/>
          <a:stretch/>
        </p:blipFill>
        <p:spPr bwMode="auto">
          <a:xfrm>
            <a:off x="278678" y="563572"/>
            <a:ext cx="4326341" cy="35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п.2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162" y="387254"/>
            <a:ext cx="3286125" cy="4171950"/>
          </a:xfrm>
          <a:prstGeom prst="rect">
            <a:avLst/>
          </a:prstGeom>
        </p:spPr>
      </p:pic>
      <p:sp>
        <p:nvSpPr>
          <p:cNvPr id="7" name="Двойные фигурные скобки 6"/>
          <p:cNvSpPr/>
          <p:nvPr/>
        </p:nvSpPr>
        <p:spPr>
          <a:xfrm>
            <a:off x="4788162" y="3166279"/>
            <a:ext cx="3286125" cy="755061"/>
          </a:xfrm>
          <a:prstGeom prst="bracePair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718412" y="3275463"/>
            <a:ext cx="161043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682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i.ytimg.com/vi/tDEFZ4kPiJQ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54"/>
          <a:stretch/>
        </p:blipFill>
        <p:spPr bwMode="auto">
          <a:xfrm>
            <a:off x="206608" y="1797767"/>
            <a:ext cx="8871044" cy="339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9048466" cy="39914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   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при перерыве действия всех средств сигнализации и связи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647" y="5194709"/>
            <a:ext cx="9157647" cy="1663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перерыве действия всех средств сигнализации и связи </a:t>
            </a:r>
            <a:r>
              <a:rPr lang="ru-RU" sz="2000" b="1" u="sng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C00000"/>
                </a:solidFill>
              </a:rPr>
              <a:t>отправлять поезда: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b="1" dirty="0"/>
              <a:t>с опасными грузами класса 1 (ВМ), негабаритными грузами, поезда: соединенные, повышенных длины и массы, а также обслуживаемые одним машинистом;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3" r="3706" b="30668"/>
          <a:stretch/>
        </p:blipFill>
        <p:spPr bwMode="auto">
          <a:xfrm>
            <a:off x="206608" y="388856"/>
            <a:ext cx="3867245" cy="134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4519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25" b="5067"/>
          <a:stretch/>
        </p:blipFill>
        <p:spPr bwMode="auto">
          <a:xfrm>
            <a:off x="1918069" y="788004"/>
            <a:ext cx="444321" cy="396051"/>
          </a:xfrm>
          <a:prstGeom prst="diamond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http://zheldoruslugi.ru/wp-content/uploads/2019/10/IMG_4588-1-1024x5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5" y="388856"/>
            <a:ext cx="4708477" cy="240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0294" y="6550223"/>
            <a:ext cx="1553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ИДП </a:t>
            </a:r>
            <a:r>
              <a:rPr lang="ru-RU" sz="1400" dirty="0" smtClean="0"/>
              <a:t>Прил.№6 п.3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90856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1866</TotalTime>
  <Words>2335</Words>
  <Application>Microsoft Office PowerPoint</Application>
  <PresentationFormat>Экран (4:3)</PresentationFormat>
  <Paragraphs>226</Paragraphs>
  <Slides>35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Verdana</vt:lpstr>
      <vt:lpstr>Тема Office</vt:lpstr>
      <vt:lpstr>ОАО "РЖД"</vt:lpstr>
      <vt:lpstr>    Движение поездов при перерыве действия всех средств сигнализации и связи </vt:lpstr>
      <vt:lpstr>   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    Движение поездов при перерыве действия всех средств сигнализации и связи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232</cp:revision>
  <dcterms:created xsi:type="dcterms:W3CDTF">2020-04-22T10:21:16Z</dcterms:created>
  <dcterms:modified xsi:type="dcterms:W3CDTF">2021-03-24T14:49:56Z</dcterms:modified>
</cp:coreProperties>
</file>