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8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5" r:id="rId21"/>
    <p:sldId id="276" r:id="rId22"/>
    <p:sldId id="277" r:id="rId23"/>
    <p:sldId id="279" r:id="rId24"/>
    <p:sldId id="280" r:id="rId25"/>
    <p:sldId id="281" r:id="rId26"/>
    <p:sldId id="283" r:id="rId27"/>
    <p:sldId id="284" r:id="rId28"/>
    <p:sldId id="285" r:id="rId29"/>
    <p:sldId id="286" r:id="rId30"/>
    <p:sldId id="287" r:id="rId31"/>
    <p:sldId id="291" r:id="rId32"/>
    <p:sldId id="292" r:id="rId33"/>
    <p:sldId id="290" r:id="rId34"/>
    <p:sldId id="293" r:id="rId35"/>
    <p:sldId id="289" r:id="rId36"/>
    <p:sldId id="273"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62" autoAdjust="0"/>
    <p:restoredTop sz="94660"/>
  </p:normalViewPr>
  <p:slideViewPr>
    <p:cSldViewPr snapToGrid="0">
      <p:cViewPr varScale="1">
        <p:scale>
          <a:sx n="73" d="100"/>
          <a:sy n="73" d="100"/>
        </p:scale>
        <p:origin x="-59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CFB4EDE3-E222-4CB1-A720-667D7394AE3A}" type="datetimeFigureOut">
              <a:rPr lang="ru-RU" smtClean="0"/>
              <a:pPr/>
              <a:t>25.04.2025</a:t>
            </a:fld>
            <a:endParaRPr lang="ru-RU"/>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ru-RU"/>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06424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43661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877286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5" name="Footer Placeholder 4"/>
          <p:cNvSpPr>
            <a:spLocks noGrp="1"/>
          </p:cNvSpPr>
          <p:nvPr>
            <p:ph type="ftr" sz="quarter" idx="11"/>
          </p:nvPr>
        </p:nvSpPr>
        <p:spPr/>
        <p:txBody>
          <a:bodyPr/>
          <a:lstStyle/>
          <a:p>
            <a:endParaRPr lang="ru-RU"/>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378589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5" name="Footer Placeholder 4"/>
          <p:cNvSpPr>
            <a:spLocks noGrp="1"/>
          </p:cNvSpPr>
          <p:nvPr>
            <p:ph type="ftr" sz="quarter" idx="11"/>
          </p:nvPr>
        </p:nvSpPr>
        <p:spPr/>
        <p:txBody>
          <a:bodyPr/>
          <a:lstStyle/>
          <a:p>
            <a:endParaRPr lang="ru-RU"/>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842096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723990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3171234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99015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5" name="Footer Placeholder 4"/>
          <p:cNvSpPr>
            <a:spLocks noGrp="1"/>
          </p:cNvSpPr>
          <p:nvPr>
            <p:ph type="ftr" sz="quarter" idx="11"/>
          </p:nvPr>
        </p:nvSpPr>
        <p:spPr/>
        <p:txBody>
          <a:bodyPr/>
          <a:lstStyle/>
          <a:p>
            <a:endParaRPr lang="ru-RU"/>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544980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8201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5" name="Footer Placeholder 4"/>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682297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324734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86630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227657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3" name="Footer Placeholder 2"/>
          <p:cNvSpPr>
            <a:spLocks noGrp="1"/>
          </p:cNvSpPr>
          <p:nvPr>
            <p:ph type="ftr" sz="quarter" idx="11"/>
          </p:nvPr>
        </p:nvSpPr>
        <p:spPr/>
        <p:txBody>
          <a:bodyPr/>
          <a:lstStyle/>
          <a:p>
            <a:endParaRPr lang="ru-RU"/>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77191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89794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25.04.2025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3474152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FB4EDE3-E222-4CB1-A720-667D7394AE3A}" type="datetimeFigureOut">
              <a:rPr lang="ru-RU" smtClean="0"/>
              <a:pPr/>
              <a:t>25.04.2025</a:t>
            </a:fld>
            <a:endParaRPr lang="ru-RU"/>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4399957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22380" y="1058779"/>
            <a:ext cx="8825658" cy="1973179"/>
          </a:xfrm>
        </p:spPr>
        <p:txBody>
          <a:bodyPr/>
          <a:lstStyle/>
          <a:p>
            <a:pPr algn="just"/>
            <a:r>
              <a:rPr lang="ru-RU" b="1" dirty="0" smtClean="0">
                <a:latin typeface="Times New Roman" panose="02020603050405020304" pitchFamily="18" charset="0"/>
                <a:ea typeface="Times New Roman" panose="02020603050405020304" pitchFamily="18" charset="0"/>
              </a:rPr>
              <a:t>Особые условия перевозки опасных </a:t>
            </a:r>
            <a:r>
              <a:rPr lang="ru-RU" b="1" dirty="0">
                <a:latin typeface="Times New Roman" panose="02020603050405020304" pitchFamily="18" charset="0"/>
                <a:ea typeface="Times New Roman" panose="02020603050405020304" pitchFamily="18" charset="0"/>
              </a:rPr>
              <a:t>грузов </a:t>
            </a:r>
            <a:r>
              <a:rPr lang="ru-RU" b="1" dirty="0" smtClean="0">
                <a:latin typeface="Times New Roman" panose="02020603050405020304" pitchFamily="18" charset="0"/>
                <a:ea typeface="Times New Roman" panose="02020603050405020304" pitchFamily="18" charset="0"/>
              </a:rPr>
              <a:t>1 класса</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flipH="1">
            <a:off x="5924282" y="3365210"/>
            <a:ext cx="6473780" cy="3492790"/>
          </a:xfrm>
          <a:prstGeom prst="rect">
            <a:avLst/>
          </a:prstGeom>
        </p:spPr>
      </p:pic>
    </p:spTree>
    <p:extLst>
      <p:ext uri="{BB962C8B-B14F-4D97-AF65-F5344CB8AC3E}">
        <p14:creationId xmlns:p14="http://schemas.microsoft.com/office/powerpoint/2010/main" xmlns="" val="582151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Завоз ВМ</a:t>
            </a:r>
            <a:endParaRPr lang="ru-RU" b="1" dirty="0"/>
          </a:p>
        </p:txBody>
      </p:sp>
      <p:sp>
        <p:nvSpPr>
          <p:cNvPr id="3" name="Объект 2"/>
          <p:cNvSpPr>
            <a:spLocks noGrp="1"/>
          </p:cNvSpPr>
          <p:nvPr>
            <p:ph idx="1"/>
          </p:nvPr>
        </p:nvSpPr>
        <p:spPr>
          <a:xfrm>
            <a:off x="529389" y="2318198"/>
            <a:ext cx="10997203" cy="4010414"/>
          </a:xfrm>
        </p:spPr>
        <p:txBody>
          <a:bodyPr>
            <a:normAutofit/>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Завоз ВМ к месту погрузки производится в сроки, установленные начальником железнодорожной станции или его заместителем.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 завоза ВМ на железнодорожную станцию ответственный представитель грузоотправителя, выделенный для руководства указанными работами, должен получить от начальника железнодорожной станции, а при его отсутствии от заместителя начальника железнодорожной станции подтверждение о возможности и точном времени завоза ВМ в указанные сроки. Такое подтверждение начальником железнодорожной станции или его заместителем может быть дано при условии обязательного обеспечения подвижным составом всей намеченной к отправлению партии груза.</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1607349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bg1"/>
                </a:solidFill>
              </a:rPr>
              <a:t>Завоз ВМ</a:t>
            </a:r>
            <a:endParaRPr lang="ru-RU" b="1" dirty="0">
              <a:solidFill>
                <a:schemeClr val="bg1"/>
              </a:solidFill>
            </a:endParaRPr>
          </a:p>
        </p:txBody>
      </p:sp>
      <p:sp>
        <p:nvSpPr>
          <p:cNvPr id="3" name="Объект 2"/>
          <p:cNvSpPr>
            <a:spLocks noGrp="1"/>
          </p:cNvSpPr>
          <p:nvPr>
            <p:ph idx="1"/>
          </p:nvPr>
        </p:nvSpPr>
        <p:spPr>
          <a:xfrm>
            <a:off x="936013" y="2266682"/>
            <a:ext cx="10333001" cy="4739426"/>
          </a:xfrm>
        </p:spPr>
        <p:txBody>
          <a:bodyPr>
            <a:normAutofit/>
          </a:bodyPr>
          <a:lstStyle/>
          <a:p>
            <a:pPr indent="450215" algn="just"/>
            <a:r>
              <a:rPr lang="ru-RU"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Завоз груза на железнодорожную станцию ранее указанного времени запрещается.</a:t>
            </a:r>
          </a:p>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 завоза ВМ к месту погрузки грузоотправитель обязан заранее доставить необходимые при погрузке инструменты и материалы, а также средства для ликвидации последствий в случае повреждения грузовых мест или аварийных ситуаций. При завозе ВМ на железнодорожную станцию по частям одновременно с первой партией груза должны прибыть также </a:t>
            </a:r>
            <a:r>
              <a:rPr lang="ru-RU"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рабочиегрузчики</a:t>
            </a:r>
            <a:r>
              <a:rPr lang="ru-RU"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(воинская команда).</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2000" b="1" dirty="0">
                <a:solidFill>
                  <a:schemeClr val="tx1"/>
                </a:solidFill>
                <a:latin typeface="Times New Roman" panose="02020603050405020304" pitchFamily="18" charset="0"/>
                <a:cs typeface="Times New Roman" panose="02020603050405020304" pitchFamily="18" charset="0"/>
              </a:rPr>
              <a:t>Вагоны, загруженные ВМ не до полной вместимости или грузоподъемности, могут догружаться неопасными и трудно воспламеняющимися грузами (кроме ВМ, всех неопасных жидких грузов, смазок, нефтепродуктов, независимо от упаковки), следующими в адрес того же грузополучателя</a:t>
            </a:r>
            <a:r>
              <a:rPr lang="ru-RU" b="1"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535508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0021" y="457200"/>
            <a:ext cx="10935857" cy="6058493"/>
          </a:xfrm>
        </p:spPr>
        <p:txBody>
          <a:bodyPr>
            <a:normAutofit fontScale="92500" lnSpcReduction="10000"/>
          </a:bodyPr>
          <a:lstStyle/>
          <a:p>
            <a:pPr indent="450215" algn="just"/>
            <a:r>
              <a:rPr lang="ru-RU"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После погрузки ВМ прочно закрепляются в соответствии с действующими сетевыми или местными техническими условиями или чертежами (схемами) (в случае, если погрузка не предусмотрена «Техническими условиями погрузки и крепления грузов»), утвержденными в установленном порядке. </a:t>
            </a:r>
            <a:r>
              <a:rPr lang="ru-RU"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В схемах размещения и крепления ВМ должны быть учтены следующие общие положения</a:t>
            </a:r>
            <a:r>
              <a:rPr lang="ru-RU"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a:p>
            <a:pPr indent="450215" algn="just"/>
            <a:endParaRPr lang="ru-RU"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	грузовые места размещаются равномерно по всей поверхности пола, вплотную друг к другу;</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	ящики размешаются крышками вверх, бочки устанавливаются пробками вверх;</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боеприпасы укладываются в вагоне продольной осью изделий поперек вагона; боеприпасы, которые по своим габаритам не могут быть уложены продольной осью поперек вагона, разрешается укладывать продольной осью вдоль вагона;</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	места с наиболее чувствительными к механическим воздействиям грузами должны располагаться так, чтобы их можно было загрузить в последнюю и выгрузить в первую очередь;</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	необходимо максимально использовать вместимость и грузоподъемность вагона, если нет ограничений в нормативной документации;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	при перевозке ВМ по железной дороге с использованием паромных переправ дверные проемы в крытых вагонах на высоту штабелей должны быть ограждены деревянными дверными щитами.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58525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Погрузка, выгрузка ВМ</a:t>
            </a:r>
            <a:endParaRPr lang="ru-RU" b="1" dirty="0"/>
          </a:p>
        </p:txBody>
      </p:sp>
      <p:sp>
        <p:nvSpPr>
          <p:cNvPr id="3" name="Объект 2"/>
          <p:cNvSpPr>
            <a:spLocks noGrp="1"/>
          </p:cNvSpPr>
          <p:nvPr>
            <p:ph idx="1"/>
          </p:nvPr>
        </p:nvSpPr>
        <p:spPr>
          <a:xfrm>
            <a:off x="577515" y="2253803"/>
            <a:ext cx="11117179" cy="4404573"/>
          </a:xfrm>
        </p:spPr>
        <p:txBody>
          <a:bodyPr>
            <a:normAutofit lnSpcReduction="10000"/>
          </a:bodyPr>
          <a:lstStyle/>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наличии в технической документации на ВМ особых указаний по количеству и способу размещения ВМ при разработке схем необходимо руководствоваться этими указаниями.</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Особое внимание следует обращать на надежность крепления верхних рядов ВМ во избежание сдвига и падения отдельных мест при перевозке, а также на прочность крепления ВМ, перевозимого на открытом подвижном составе. Крепление ВМ в вагоне </a:t>
            </a:r>
            <a:r>
              <a:rPr lang="ru-RU"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производится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 большой осторожностью, с помощью инструментов, не дающих искры при работе (латунные, медные, бронзовые и т.п.); не допускаются толчки, удары и давление на тару.</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После погрузки двери вагонов плотно закрываются, дверные накладки фиксируются запорно-пломбировочными устройствами или вагон пломбируется пломбами грузоотправителя.</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2723512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bg1"/>
                </a:solidFill>
              </a:rPr>
              <a:t>Погрузка, выгрузка ВМ</a:t>
            </a:r>
            <a:endParaRPr lang="ru-RU" b="1" dirty="0">
              <a:solidFill>
                <a:schemeClr val="bg1"/>
              </a:solidFill>
            </a:endParaRPr>
          </a:p>
        </p:txBody>
      </p:sp>
      <p:sp>
        <p:nvSpPr>
          <p:cNvPr id="3" name="Объект 2"/>
          <p:cNvSpPr>
            <a:spLocks noGrp="1"/>
          </p:cNvSpPr>
          <p:nvPr>
            <p:ph idx="1"/>
          </p:nvPr>
        </p:nvSpPr>
        <p:spPr>
          <a:xfrm>
            <a:off x="656823" y="2240924"/>
            <a:ext cx="11024315" cy="4340180"/>
          </a:xfrm>
        </p:spPr>
        <p:txBody>
          <a:bodyPr>
            <a:normAutofit/>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Вагон может быть опломбирован только после того, как ответственный руководитель погрузки удостоверится в том, что погрузка произведена согласно «Техническим условиям погрузки и крепления грузов» правильно и ВМ надежно закреплены.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погрузке, выгрузке, опломбировании вагонов, снятий с них пломб </a:t>
            </a:r>
            <a:r>
              <a:rPr lang="ru-RU"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обязательно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присутствие специалиста, сопровождающего транспорт, если такое сопровождение предусмотрено.</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 прибытии ВМ на железнодорожную станцию назначения, а также о подаче вагонов с ВМ под выгрузку на железнодорожные пути необщего пользования или специально выделенные места железнодорожной станции назначения немедленно уведомляют грузополучателя в установленном начальником станции порядке.</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1660445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649705"/>
            <a:ext cx="8761413" cy="1467853"/>
          </a:xfrm>
        </p:spPr>
        <p:txBody>
          <a:bodyPr/>
          <a:lstStyle/>
          <a:p>
            <a:pPr algn="ctr"/>
            <a:r>
              <a:rPr lang="ru-RU" b="1" dirty="0" smtClean="0"/>
              <a:t>Прием вагонов с ВМ,  на путь </a:t>
            </a:r>
            <a:r>
              <a:rPr lang="ru-RU" b="1" dirty="0" err="1" smtClean="0"/>
              <a:t>необщего</a:t>
            </a:r>
            <a:r>
              <a:rPr lang="ru-RU" b="1" dirty="0" smtClean="0"/>
              <a:t> пользования </a:t>
            </a:r>
            <a:endParaRPr lang="ru-RU" b="1" dirty="0"/>
          </a:p>
        </p:txBody>
      </p:sp>
      <p:sp>
        <p:nvSpPr>
          <p:cNvPr id="3" name="Объект 2"/>
          <p:cNvSpPr>
            <a:spLocks noGrp="1"/>
          </p:cNvSpPr>
          <p:nvPr>
            <p:ph idx="1"/>
          </p:nvPr>
        </p:nvSpPr>
        <p:spPr>
          <a:xfrm>
            <a:off x="1154954" y="2461832"/>
            <a:ext cx="8761413" cy="3416300"/>
          </a:xfrm>
        </p:spPr>
        <p:txBody>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Грузополучатель обязан принять вагоны с ВМ не позднее чем через 2 ч с момента прибытия их на станцию.</a:t>
            </a:r>
            <a:endParaRPr lang="ru-RU" sz="24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 прибытии вагонов с ВМ, принадлежащими Министерству обороны, и об их подаче под выгрузку начальник станции в установленном порядке должен поставить в известность военного коменданта железнодорожного участка и станции, а по грузам МВД и службы безопасности — ОСП МВД.</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flipH="1">
            <a:off x="9092483" y="4908654"/>
            <a:ext cx="3231591" cy="1938955"/>
          </a:xfrm>
          <a:prstGeom prst="rect">
            <a:avLst/>
          </a:prstGeom>
        </p:spPr>
      </p:pic>
    </p:spTree>
    <p:extLst>
      <p:ext uri="{BB962C8B-B14F-4D97-AF65-F5344CB8AC3E}">
        <p14:creationId xmlns:p14="http://schemas.microsoft.com/office/powerpoint/2010/main" xmlns="" val="2840332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1838" y="385010"/>
            <a:ext cx="8761413" cy="1564105"/>
          </a:xfrm>
        </p:spPr>
        <p:txBody>
          <a:bodyPr/>
          <a:lstStyle/>
          <a:p>
            <a:pPr algn="ctr"/>
            <a:r>
              <a:rPr lang="ru-RU"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Грузополучатель обязан:</a:t>
            </a:r>
            <a:br>
              <a:rPr lang="ru-RU"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br>
            <a:endParaRPr lang="ru-RU" b="1" dirty="0">
              <a:solidFill>
                <a:schemeClr val="bg1"/>
              </a:solidFill>
            </a:endParaRPr>
          </a:p>
        </p:txBody>
      </p:sp>
      <p:sp>
        <p:nvSpPr>
          <p:cNvPr id="3" name="Объект 2"/>
          <p:cNvSpPr>
            <a:spLocks noGrp="1"/>
          </p:cNvSpPr>
          <p:nvPr>
            <p:ph idx="1"/>
          </p:nvPr>
        </p:nvSpPr>
        <p:spPr>
          <a:xfrm>
            <a:off x="481264" y="2266683"/>
            <a:ext cx="11483210" cy="4443210"/>
          </a:xfrm>
        </p:spPr>
        <p:txBody>
          <a:bodyPr>
            <a:normAutofit/>
          </a:bodyPr>
          <a:lstStyle/>
          <a:p>
            <a:pPr lvl="1" indent="0" algn="just">
              <a:buNone/>
              <a:tabLst>
                <a:tab pos="487045" algn="l"/>
              </a:tabLst>
            </a:pPr>
            <a:r>
              <a:rPr lang="ru-RU" sz="1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a:t>
            </a: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иметь постоянную связь с начальником или соответствующими работниками железнодорожной станции, по грузам Министерств обороны, внутренних дел и Службы безопасности — с военным комендантом железнодорожного участка и станции и ОСП МВД, соответственно знать количество ВМ, следующих в его адрес, заблаговременно подготовить место и средства для выгрузки и назначить ответственного за прием ВМ;</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7045" algn="l"/>
              </a:tabLst>
            </a:pP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	к моменту подачи вагонов под выгрузку выслать рабочих- грузчиков (воинскую команду) с ответственным руководителем выгрузки, которые должны обеспечить выгрузку ВМ в установленные сроки и их охрану;</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7045" algn="l"/>
              </a:tabLst>
            </a:pP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вывезти ВМ со станции в течение 12 ч с момента подачи вагонов под выгрузку;</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7045" algn="l"/>
              </a:tabLst>
            </a:pP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	</a:t>
            </a:r>
            <a:r>
              <a:rPr lang="ru-RU" sz="1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при </a:t>
            </a: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частичной выгрузке оставшаяся часть ВМ должна быть надежно закреплена от развала в освободившееся пространство по ярусам и по всей высоте погрузки одновременно щитами и распорными брусками согласно требованиям технических условий погрузки и крепления грузов.</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413391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Погрузка, выгрузка ВМ</a:t>
            </a:r>
            <a:endParaRPr lang="ru-RU" b="1" dirty="0"/>
          </a:p>
        </p:txBody>
      </p:sp>
      <p:sp>
        <p:nvSpPr>
          <p:cNvPr id="3" name="Объект 2"/>
          <p:cNvSpPr>
            <a:spLocks noGrp="1"/>
          </p:cNvSpPr>
          <p:nvPr>
            <p:ph idx="1"/>
          </p:nvPr>
        </p:nvSpPr>
        <p:spPr>
          <a:xfrm>
            <a:off x="496389" y="2163651"/>
            <a:ext cx="11068839" cy="4500092"/>
          </a:xfrm>
        </p:spPr>
        <p:txBody>
          <a:bodyPr>
            <a:normAutofit/>
          </a:bodyPr>
          <a:lstStyle/>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Начальник железнодорожной станции, а по грузам Министерства обороны и военный комендант железнодорожного участка и железнодорожной станции обязаны следить за своевременной погрузкой, выгрузкой и вывозом ВМ.</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Число вагонов, подаваемых под погрузку или выгрузку на </a:t>
            </a:r>
            <a:r>
              <a:rPr lang="ru-RU"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специально </a:t>
            </a: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выделенные места железнодорожных станций, не должно превышать вместимости пути или фронта погрузки (выгрузки).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Остальные вагоны с ВМ из состава транспорта должны находиться на путях, предусмотренных ТРА железнодорожной станции.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Если путевые устройства железнодорожной станции допускают возможность производства указанных работ в двух и более пунктах, то погрузка, выгрузка или перегрузка могут производиться в этих пунктах одновременно при условии расположения их друг от друга на расстоянии не менее 125 м.</a:t>
            </a:r>
            <a:endParaRPr lang="ru-RU" sz="2000" dirty="0">
              <a:solidFill>
                <a:srgbClr val="373737"/>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532756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Перегрузка вагонов с ВМ</a:t>
            </a:r>
            <a:endParaRPr lang="ru-RU" b="1" dirty="0"/>
          </a:p>
        </p:txBody>
      </p:sp>
      <p:sp>
        <p:nvSpPr>
          <p:cNvPr id="3" name="Объект 2"/>
          <p:cNvSpPr>
            <a:spLocks noGrp="1"/>
          </p:cNvSpPr>
          <p:nvPr>
            <p:ph idx="1"/>
          </p:nvPr>
        </p:nvSpPr>
        <p:spPr>
          <a:xfrm>
            <a:off x="679269" y="2416629"/>
            <a:ext cx="11025051" cy="3997049"/>
          </a:xfrm>
        </p:spPr>
        <p:txBody>
          <a:bodyPr>
            <a:normAutofit/>
          </a:bodyPr>
          <a:lstStyle/>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перегрузке ВМ из вагонов одной колеи в вагоны другой колеи разрешается перегружать одновременно весь транспорт (группу вагонов) на одном перегрузочном месте при </a:t>
            </a:r>
            <a:r>
              <a:rPr lang="ru-RU" sz="2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условии </a:t>
            </a:r>
            <a:r>
              <a:rPr lang="ru-RU" sz="20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производства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этих работ на специальных путях, удаленных от жилых строений, станционных зданий и других сооружений, а также от главных и станционных путей на расстояние не менее чем 200 м. Перегрузка ВМ из вагонов одной колеи в вагоны другой колеи производится грузоотправителями (грузополучателями).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 погрузочно-разгрузочным работам допускаются специально обученные и прошедшие медицинское освидетельствование лица — представители грузоотправителя (грузополучателя).</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Перед началом погрузки, выгрузки лица, назначенные для ее выполнения, должны быть проинструктированы и проверены руководителем работ в знании правил техники безопасности. При производстве погрузочно-разгрузочных работ должны соблюдаться условия и меры пожарной безопасности.</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3469122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4194" y="819131"/>
            <a:ext cx="9856483" cy="728480"/>
          </a:xfrm>
        </p:spPr>
        <p:txBody>
          <a:bodyPr/>
          <a:lstStyle/>
          <a:p>
            <a:pPr algn="ctr"/>
            <a:r>
              <a:rPr lang="ru-RU" b="1" dirty="0">
                <a:solidFill>
                  <a:schemeClr val="bg1"/>
                </a:solidFill>
                <a:latin typeface="Times New Roman" panose="02020603050405020304" pitchFamily="18" charset="0"/>
                <a:ea typeface="Times New Roman" panose="02020603050405020304" pitchFamily="18" charset="0"/>
              </a:rPr>
              <a:t>Требования к упаковке ВМ, маркировка ВМ, нанесение знаков опасности</a:t>
            </a:r>
            <a:endParaRPr lang="ru-RU" dirty="0">
              <a:solidFill>
                <a:schemeClr val="bg1"/>
              </a:solidFill>
            </a:endParaRPr>
          </a:p>
        </p:txBody>
      </p:sp>
      <p:sp>
        <p:nvSpPr>
          <p:cNvPr id="3" name="Объект 2"/>
          <p:cNvSpPr>
            <a:spLocks noGrp="1"/>
          </p:cNvSpPr>
          <p:nvPr>
            <p:ph idx="1"/>
          </p:nvPr>
        </p:nvSpPr>
        <p:spPr>
          <a:xfrm>
            <a:off x="1154954" y="2292439"/>
            <a:ext cx="10204212" cy="4069724"/>
          </a:xfrm>
        </p:spPr>
        <p:txBody>
          <a:bodyPr>
            <a:normAutofit/>
          </a:bodyPr>
          <a:lstStyle/>
          <a:p>
            <a:pPr indent="450215" algn="just">
              <a:lnSpc>
                <a:spcPct val="15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 предъявления к перевозке грузоотправитель обязан убедиться в том, что ВМ соответствует стандарту или техническим условиям на него.</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5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Упаковка ВМ должна быть прочной, исправной, соответствовать стандарту или техническим условиям, обеспечивать их сохранность. Этим же требованиям должны отвечать транспортные пакеты, сформированные из отдельных грузовых мест.</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5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Находящиеся в таре ВМ должны быть уложены и закреплены в соответствии с требованиями ГОСТ, ОСТ и ТУ, чтобы исключалось их перемещение внутри упаковки, а грузовых мест — в транспортном пакете.</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1759215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Содержание:</a:t>
            </a:r>
            <a:endParaRPr lang="ru-RU" dirty="0"/>
          </a:p>
        </p:txBody>
      </p:sp>
      <p:sp>
        <p:nvSpPr>
          <p:cNvPr id="3" name="Объект 2"/>
          <p:cNvSpPr>
            <a:spLocks noGrp="1"/>
          </p:cNvSpPr>
          <p:nvPr>
            <p:ph idx="1"/>
          </p:nvPr>
        </p:nvSpPr>
        <p:spPr>
          <a:xfrm>
            <a:off x="1154953" y="2603499"/>
            <a:ext cx="10075423" cy="3745785"/>
          </a:xfrm>
        </p:spPr>
        <p:txBody>
          <a:bodyPr>
            <a:normAutofit/>
          </a:bodyPr>
          <a:lstStyle/>
          <a:p>
            <a:pPr algn="just">
              <a:lnSpc>
                <a:spcPct val="150000"/>
              </a:lnSpc>
            </a:pPr>
            <a:r>
              <a:rPr lang="ru-RU" sz="2000" dirty="0">
                <a:solidFill>
                  <a:srgbClr val="000000"/>
                </a:solidFill>
                <a:latin typeface="-apple-system"/>
              </a:rPr>
              <a:t>Порядок погрузки , выгрузки , догрузки </a:t>
            </a:r>
            <a:r>
              <a:rPr lang="ru-RU" sz="2000" dirty="0" smtClean="0">
                <a:solidFill>
                  <a:srgbClr val="000000"/>
                </a:solidFill>
                <a:latin typeface="-apple-system"/>
              </a:rPr>
              <a:t>ВМ</a:t>
            </a:r>
          </a:p>
          <a:p>
            <a:pPr algn="just">
              <a:lnSpc>
                <a:spcPct val="150000"/>
              </a:lnSpc>
            </a:pPr>
            <a:r>
              <a:rPr lang="ru-RU" sz="2000" dirty="0">
                <a:solidFill>
                  <a:srgbClr val="000000"/>
                </a:solidFill>
                <a:latin typeface="-apple-system"/>
              </a:rPr>
              <a:t>Требования к упаковке ВМ, Особенности оформления перевозных документов , дополнительные записи, штемпелевание, приложение к накладной </a:t>
            </a:r>
            <a:r>
              <a:rPr lang="ru-RU" sz="2000" dirty="0" smtClean="0">
                <a:solidFill>
                  <a:srgbClr val="000000"/>
                </a:solidFill>
                <a:latin typeface="-apple-system"/>
              </a:rPr>
              <a:t>декларации</a:t>
            </a:r>
          </a:p>
          <a:p>
            <a:pPr algn="just">
              <a:lnSpc>
                <a:spcPct val="150000"/>
              </a:lnSpc>
            </a:pPr>
            <a:r>
              <a:rPr lang="ru-RU" sz="2000" dirty="0">
                <a:solidFill>
                  <a:srgbClr val="000000"/>
                </a:solidFill>
                <a:latin typeface="-apple-system"/>
              </a:rPr>
              <a:t>Свидетельство о техническом состоянии вагона для перевозки ВМ</a:t>
            </a:r>
            <a:endParaRPr lang="ru-RU" sz="2000" dirty="0"/>
          </a:p>
        </p:txBody>
      </p:sp>
    </p:spTree>
    <p:extLst>
      <p:ext uri="{BB962C8B-B14F-4D97-AF65-F5344CB8AC3E}">
        <p14:creationId xmlns:p14="http://schemas.microsoft.com/office/powerpoint/2010/main" xmlns="" val="1847204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Подготовка ВМ к отправлению</a:t>
            </a:r>
            <a:endParaRPr lang="ru-RU" b="1" dirty="0"/>
          </a:p>
        </p:txBody>
      </p:sp>
      <p:sp>
        <p:nvSpPr>
          <p:cNvPr id="3" name="Объект 2"/>
          <p:cNvSpPr>
            <a:spLocks noGrp="1"/>
          </p:cNvSpPr>
          <p:nvPr>
            <p:ph idx="1"/>
          </p:nvPr>
        </p:nvSpPr>
        <p:spPr>
          <a:xfrm>
            <a:off x="404950" y="2294407"/>
            <a:ext cx="7641770" cy="4235182"/>
          </a:xfrm>
        </p:spPr>
        <p:txBody>
          <a:bodyPr>
            <a:normAutofit fontScale="92500" lnSpcReduction="10000"/>
          </a:bodyPr>
          <a:lstStyle/>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подготовке ВМ к отправлению запрещается соединять в одном грузовом месте (таре), а также в транспортном пакете ВМ разных наименований, кроме случаев перевозки их в комплекте. Запрещается совместная упаковка таких ВМ с каким-либо другим грузом, в том числе и неопасным.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 упаковки для конкретного ВМ указан в табл. П. 10.1 и П. 10.2 приложения 10, и он должен соответствовать требованиям приложения 11 к «Правилам перевозки опасных грузов по железным дорогам».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 погрузочно-разгрузочным работам допускаются специально обученные и прошедшие медицинское освидетельствование лица — представители грузоотправителя (грузополучателя).</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Перед началом погрузки, выгрузки лица, назначенные для ее выполнения, должны быть проинструктированы и проверены руководителем работ в знании правил техники безопасности. При производстве погрузочно-разгрузочных работ должны соблюдаться условия и меры пожарной безопасности.</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smtClean="0"/>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xmlns="" val="0"/>
              </a:ext>
            </a:extLst>
          </a:blip>
          <a:srcRect l="6931" t="2763" r="12009" b="9894"/>
          <a:stretch/>
        </p:blipFill>
        <p:spPr>
          <a:xfrm>
            <a:off x="8370902" y="1470504"/>
            <a:ext cx="3090929" cy="5059085"/>
          </a:xfrm>
          <a:prstGeom prst="rect">
            <a:avLst/>
          </a:prstGeom>
        </p:spPr>
      </p:pic>
    </p:spTree>
    <p:extLst>
      <p:ext uri="{BB962C8B-B14F-4D97-AF65-F5344CB8AC3E}">
        <p14:creationId xmlns:p14="http://schemas.microsoft.com/office/powerpoint/2010/main" xmlns="" val="564565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 грузов  ВМ</a:t>
            </a:r>
            <a:endParaRPr lang="ru-RU" b="1" dirty="0"/>
          </a:p>
        </p:txBody>
      </p:sp>
      <p:sp>
        <p:nvSpPr>
          <p:cNvPr id="3" name="Объект 2"/>
          <p:cNvSpPr>
            <a:spLocks noGrp="1"/>
          </p:cNvSpPr>
          <p:nvPr>
            <p:ph idx="1"/>
          </p:nvPr>
        </p:nvSpPr>
        <p:spPr>
          <a:xfrm>
            <a:off x="169817" y="2194559"/>
            <a:ext cx="11691257" cy="3116901"/>
          </a:xfrm>
        </p:spPr>
        <p:txBody>
          <a:bodyPr/>
          <a:lstStyle/>
          <a:p>
            <a:pPr algn="just">
              <a:spcAft>
                <a:spcPts val="100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Каждая грузовая единица маркируется согласно нормативно-технической документации на конкретный вид ВМ транспортной маркировкой по ГОСТ 14192-96, а также должна иметь маркировку, характеризующую вид и степень опасности (далее — транспортную опасность) ВМ.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000"/>
              </a:spcAft>
            </a:pPr>
            <a:r>
              <a:rPr lang="ru-RU" dirty="0">
                <a:solidFill>
                  <a:schemeClr val="tx1"/>
                </a:solidFill>
                <a:latin typeface="Times New Roman" panose="02020603050405020304" pitchFamily="18" charset="0"/>
                <a:cs typeface="Times New Roman" panose="02020603050405020304" pitchFamily="18" charset="0"/>
              </a:rPr>
              <a:t>Маркировка, характеризующая транспортную опасность, наносится в соответствии с ГОСТ 19433-88 на упаковку, транспортный пакет, а также на контейнер или железнодорожное транспортное средство. Для грузов, перечисленных в табл. П. 10.2, она должна содержать: знак опасности;  условный номер</a:t>
            </a:r>
          </a:p>
          <a:p>
            <a:endParaRPr lang="ru-RU" dirty="0"/>
          </a:p>
        </p:txBody>
      </p:sp>
      <p:pic>
        <p:nvPicPr>
          <p:cNvPr id="4" name="Рисунок 3"/>
          <p:cNvPicPr>
            <a:picLocks noChangeAspect="1"/>
          </p:cNvPicPr>
          <p:nvPr/>
        </p:nvPicPr>
        <p:blipFill>
          <a:blip r:embed="rId2" cstate="print"/>
          <a:stretch>
            <a:fillRect/>
          </a:stretch>
        </p:blipFill>
        <p:spPr>
          <a:xfrm>
            <a:off x="1776548" y="4236877"/>
            <a:ext cx="6021977" cy="2412118"/>
          </a:xfrm>
          <a:prstGeom prst="rect">
            <a:avLst/>
          </a:prstGeom>
        </p:spPr>
      </p:pic>
    </p:spTree>
    <p:extLst>
      <p:ext uri="{BB962C8B-B14F-4D97-AF65-F5344CB8AC3E}">
        <p14:creationId xmlns:p14="http://schemas.microsoft.com/office/powerpoint/2010/main" xmlns="" val="1892729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 грузов ВМ</a:t>
            </a:r>
            <a:endParaRPr lang="ru-RU" b="1" dirty="0"/>
          </a:p>
        </p:txBody>
      </p:sp>
      <p:sp>
        <p:nvSpPr>
          <p:cNvPr id="3" name="Объект 2"/>
          <p:cNvSpPr>
            <a:spLocks noGrp="1"/>
          </p:cNvSpPr>
          <p:nvPr>
            <p:ph idx="1"/>
          </p:nvPr>
        </p:nvSpPr>
        <p:spPr>
          <a:xfrm>
            <a:off x="300446" y="2603500"/>
            <a:ext cx="11521440" cy="3980180"/>
          </a:xfrm>
        </p:spPr>
        <p:txBody>
          <a:bodyPr>
            <a:normAutofit/>
          </a:bodyPr>
          <a:lstStyle/>
          <a:p>
            <a:pPr indent="450215" algn="just"/>
            <a:r>
              <a:rPr lang="ru-RU"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Для ВМ, поименованных в табл. П. 10.1, маркировка (рисунок 16, б) должна содержать: знак опасности; номер ООН; транспортное наименование груза.</a:t>
            </a:r>
          </a:p>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Знаки опасности в зависимости от подклассов ВМ выполняются в соответствии с рис. 11.2. Цвет фона указанных знаков опасности — оранжевый. Высота цифр 1.4, 1.5, 1.6 составляет 30 мм, толщина — 5 мм. Надпись «Взрывается» при международных перевозках наносится на английском, французском или испанском языках</a:t>
            </a:r>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Знаки опасности должны иметь форму квадрата, поставленного на угол. Размер стороны квадрата должен составлять для знаков опасности, наносимых на упаковку и (или) транспортный пакет, не менее 100 мм (допускается уменьшать размер стороны квадрата до 50 мм, если не позволяют габаритные размеры упаковки, а вместо надписи «Взрывается» допускается сокращенная надпись «Взрыв»), а на контейнер, железнодорожное транспортное средство — не менее 250 мм</a:t>
            </a:r>
            <a:endParaRPr lang="ru-RU"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ru-RU"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2748644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Знаки опасности</a:t>
            </a:r>
            <a:endParaRPr lang="ru-RU" b="1" dirty="0"/>
          </a:p>
        </p:txBody>
      </p:sp>
      <p:sp>
        <p:nvSpPr>
          <p:cNvPr id="3" name="Объект 2"/>
          <p:cNvSpPr>
            <a:spLocks noGrp="1"/>
          </p:cNvSpPr>
          <p:nvPr>
            <p:ph idx="1"/>
          </p:nvPr>
        </p:nvSpPr>
        <p:spPr>
          <a:xfrm>
            <a:off x="1154954" y="5265201"/>
            <a:ext cx="10513305" cy="1138707"/>
          </a:xfrm>
        </p:spPr>
        <p:txBody>
          <a:bodyPr>
            <a:normAutofit fontScale="92500"/>
          </a:bodyPr>
          <a:lstStyle/>
          <a:p>
            <a:pPr indent="0" algn="ctr">
              <a:lnSpc>
                <a:spcPct val="120000"/>
              </a:lnSpc>
              <a:buNone/>
            </a:pPr>
            <a: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Подклассы 1.4(№ 1.4),    1.5  (№ 1.5),              1.6(№ 1.6)</a:t>
            </a:r>
            <a:b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Фон: оранжевый; цифры: черные; числовые обозначения должны быть высотой около 30 мм и толщиной около 5 мм (для знака с размерами 100мм </a:t>
            </a:r>
            <a:r>
              <a:rPr lang="en-US"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t>
            </a:r>
            <a: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100 мм); цифра "1" в нижнем углу</a:t>
            </a:r>
            <a:endParaRPr lang="ru-RU" sz="21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stretch>
            <a:fillRect/>
          </a:stretch>
        </p:blipFill>
        <p:spPr>
          <a:xfrm>
            <a:off x="5052581" y="1451043"/>
            <a:ext cx="1365622" cy="1377815"/>
          </a:xfrm>
          <a:prstGeom prst="rect">
            <a:avLst/>
          </a:prstGeom>
        </p:spPr>
      </p:pic>
      <p:sp>
        <p:nvSpPr>
          <p:cNvPr id="5" name="Прямоугольник 4"/>
          <p:cNvSpPr/>
          <p:nvPr/>
        </p:nvSpPr>
        <p:spPr>
          <a:xfrm>
            <a:off x="1417667" y="2719469"/>
            <a:ext cx="8929352" cy="646331"/>
          </a:xfrm>
          <a:prstGeom prst="rect">
            <a:avLst/>
          </a:prstGeom>
        </p:spPr>
        <p:txBody>
          <a:bodyPr wrap="square">
            <a:spAutoFit/>
          </a:bodyPr>
          <a:lstStyle/>
          <a:p>
            <a:pPr algn="ctr">
              <a:spcAft>
                <a:spcPts val="0"/>
              </a:spcAft>
            </a:pPr>
            <a:r>
              <a:rPr lang="ru-RU"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Подклассы 1.1, 1.2 и 1.3</a:t>
            </a:r>
            <a:endParaRPr lang="ru-RU"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ru-RU"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Символ (взрывающаяся бомба): черный; фон: оранжевый; цифра "1" в нижнем углу</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stretch>
            <a:fillRect/>
          </a:stretch>
        </p:blipFill>
        <p:spPr>
          <a:xfrm>
            <a:off x="3014581" y="3642799"/>
            <a:ext cx="1365622" cy="1377815"/>
          </a:xfrm>
          <a:prstGeom prst="rect">
            <a:avLst/>
          </a:prstGeom>
        </p:spPr>
      </p:pic>
      <p:pic>
        <p:nvPicPr>
          <p:cNvPr id="7" name="Рисунок 6"/>
          <p:cNvPicPr>
            <a:picLocks noChangeAspect="1"/>
          </p:cNvPicPr>
          <p:nvPr/>
        </p:nvPicPr>
        <p:blipFill>
          <a:blip r:embed="rId4" cstate="print"/>
          <a:stretch>
            <a:fillRect/>
          </a:stretch>
        </p:blipFill>
        <p:spPr>
          <a:xfrm>
            <a:off x="5199532" y="3642799"/>
            <a:ext cx="1365622" cy="1377815"/>
          </a:xfrm>
          <a:prstGeom prst="rect">
            <a:avLst/>
          </a:prstGeom>
        </p:spPr>
      </p:pic>
      <p:pic>
        <p:nvPicPr>
          <p:cNvPr id="8" name="Рисунок 7"/>
          <p:cNvPicPr>
            <a:picLocks noChangeAspect="1"/>
          </p:cNvPicPr>
          <p:nvPr/>
        </p:nvPicPr>
        <p:blipFill>
          <a:blip r:embed="rId5" cstate="print"/>
          <a:stretch>
            <a:fillRect/>
          </a:stretch>
        </p:blipFill>
        <p:spPr>
          <a:xfrm>
            <a:off x="7216544" y="3642799"/>
            <a:ext cx="1365622" cy="1377815"/>
          </a:xfrm>
          <a:prstGeom prst="rect">
            <a:avLst/>
          </a:prstGeom>
        </p:spPr>
      </p:pic>
    </p:spTree>
    <p:extLst>
      <p:ext uri="{BB962C8B-B14F-4D97-AF65-F5344CB8AC3E}">
        <p14:creationId xmlns:p14="http://schemas.microsoft.com/office/powerpoint/2010/main" xmlns="" val="976364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Знаки опасности </a:t>
            </a:r>
            <a:endParaRPr lang="ru-RU" b="1" dirty="0"/>
          </a:p>
        </p:txBody>
      </p:sp>
      <p:sp>
        <p:nvSpPr>
          <p:cNvPr id="3" name="Объект 2"/>
          <p:cNvSpPr>
            <a:spLocks noGrp="1"/>
          </p:cNvSpPr>
          <p:nvPr>
            <p:ph idx="1"/>
          </p:nvPr>
        </p:nvSpPr>
        <p:spPr>
          <a:xfrm>
            <a:off x="378823" y="2212407"/>
            <a:ext cx="11494946" cy="4645593"/>
          </a:xfrm>
        </p:spPr>
        <p:txBody>
          <a:bodyPr>
            <a:normAutofit/>
          </a:bodyPr>
          <a:lstStyle/>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Рамка, наносимая черным цветом, должна располагаться на расстоянии 5 мм от кромки знака, наносимого на упаковку и (или) транспортный пакет, и 15 мм от кромки знака, наносимого на контейнер или железнодорожное транспортное средство.</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Условный номер ВМ наносится в равностороннем треугольнике, расположенном под знаком опасности (рисунок 17). Длина стороны треугольника должна быть не менее 50, 80 или 150 мм при нанесении его на грузовую единицу и не менее 250 мм — при нанесении условного номера на контейнер и железнодорожное транспортное средство.</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Рамка, наносимая черным цветом, должна располагаться на расстоянии 5 мм от кромки треугольника при стороне 50 или 80 мм и 15 мм при стороне треугольника 150 или 200 мм. Высота цифр условного номера ВМ должна быть 50 мм при стороне треугольника 150 или 200 мм. При небольших размерах грузовых мест размер стороны треугольника условного номера ВМ допускается уменьшать до 25 мм, а высоту цифр, определяющих условный номер груза, — до 10 мм.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pPr>
            <a:endParaRPr lang="ru-RU" dirty="0"/>
          </a:p>
        </p:txBody>
      </p:sp>
    </p:spTree>
    <p:extLst>
      <p:ext uri="{BB962C8B-B14F-4D97-AF65-F5344CB8AC3E}">
        <p14:creationId xmlns:p14="http://schemas.microsoft.com/office/powerpoint/2010/main" xmlns="" val="1222911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a:t>
            </a:r>
            <a:endParaRPr lang="ru-RU" b="1" dirty="0"/>
          </a:p>
        </p:txBody>
      </p:sp>
      <p:sp>
        <p:nvSpPr>
          <p:cNvPr id="3" name="Объект 2"/>
          <p:cNvSpPr>
            <a:spLocks noGrp="1"/>
          </p:cNvSpPr>
          <p:nvPr>
            <p:ph idx="1"/>
          </p:nvPr>
        </p:nvSpPr>
        <p:spPr>
          <a:xfrm>
            <a:off x="431074" y="2305319"/>
            <a:ext cx="8817429" cy="4404574"/>
          </a:xfrm>
        </p:spPr>
        <p:txBody>
          <a:bodyPr>
            <a:normAutofit fontScale="85000" lnSpcReduction="10000"/>
          </a:bodyPr>
          <a:lstStyle/>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экспортной отправке ВМ маркировка должна производиться согласно заказу наряду, выдаваемому внешнеторговой организацией, или условиям контракта, ГОСТ 19433-88 и «Правилам перевозок опасных грузов по железным дорогам» и должна соответствовать требованиям нормативных документов соответствующего сообщения.</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Допускается не наносить маркировку, характеризующую транспортную опасность ВМ, на транспортный пакет, если на его боковой и торцевой поверхностях четко видна маркировка, нанесенная на упаковку.</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20000"/>
              </a:lnSpc>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Тара, средства пакетирования или транспортные средства из-под ВМ должны иметь маркировку, характеризующую транспортную опасность этого ВМ. Допускается маркировку, характеризующую транспортную опасность ВМ, наносить на крышку упаковки, если маркировка не размещается на боковой и торцевой стенках. В этом случае в </a:t>
            </a:r>
            <a:r>
              <a:rPr lang="ru-RU"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междверном</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проеме вагона вывешивается таблица с маркировкой, характеризующей транспортную опасность перевозимого ВМ.</a:t>
            </a:r>
            <a:endParaRPr lang="ru-RU" sz="1600" dirty="0" smtClean="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20000"/>
              </a:lnSpc>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решетчатой цилиндрической таре указанную выше маркировку наносят на свободную от маркировки торцевую поверхность. При транспортировании ВМ, упакованных в футляры, установленные на поддоны, знак опасности и условный номер наносят на футляры, а манипуляционные знаки по ГОСТ 14192-96 — на поддоны.</a:t>
            </a:r>
            <a:endParaRPr lang="ru-RU" sz="1600" dirty="0" smtClean="0">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endParaRPr lang="ru-RU" dirty="0"/>
          </a:p>
        </p:txBody>
      </p:sp>
      <p:pic>
        <p:nvPicPr>
          <p:cNvPr id="4" name="Рисунок 3"/>
          <p:cNvPicPr>
            <a:picLocks noChangeAspect="1"/>
          </p:cNvPicPr>
          <p:nvPr/>
        </p:nvPicPr>
        <p:blipFill>
          <a:blip r:embed="rId2" cstate="print"/>
          <a:stretch>
            <a:fillRect/>
          </a:stretch>
        </p:blipFill>
        <p:spPr>
          <a:xfrm>
            <a:off x="9213497" y="2336075"/>
            <a:ext cx="2978503" cy="2560319"/>
          </a:xfrm>
          <a:prstGeom prst="rect">
            <a:avLst/>
          </a:prstGeom>
        </p:spPr>
      </p:pic>
      <p:sp>
        <p:nvSpPr>
          <p:cNvPr id="5" name="Прямоугольник 4"/>
          <p:cNvSpPr/>
          <p:nvPr/>
        </p:nvSpPr>
        <p:spPr>
          <a:xfrm>
            <a:off x="8812990" y="6019800"/>
            <a:ext cx="2860014" cy="369332"/>
          </a:xfrm>
          <a:prstGeom prst="rect">
            <a:avLst/>
          </a:prstGeom>
        </p:spPr>
        <p:txBody>
          <a:bodyPr wrap="none">
            <a:spAutoFit/>
          </a:bodyPr>
          <a:lstStyle/>
          <a:p>
            <a:pPr indent="450215" algn="ctr">
              <a:lnSpc>
                <a:spcPct val="150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17. Условный номер ВМ</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68568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 </a:t>
            </a:r>
            <a:endParaRPr lang="ru-RU" b="1" dirty="0"/>
          </a:p>
        </p:txBody>
      </p:sp>
      <p:sp>
        <p:nvSpPr>
          <p:cNvPr id="3" name="Объект 2"/>
          <p:cNvSpPr>
            <a:spLocks noGrp="1"/>
          </p:cNvSpPr>
          <p:nvPr>
            <p:ph idx="1"/>
          </p:nvPr>
        </p:nvSpPr>
        <p:spPr>
          <a:xfrm>
            <a:off x="300446" y="2215166"/>
            <a:ext cx="11342055" cy="4642834"/>
          </a:xfrm>
        </p:spPr>
        <p:txBody>
          <a:bodyPr>
            <a:normAutofit/>
          </a:bodyPr>
          <a:lstStyle/>
          <a:p>
            <a:pPr indent="450215" algn="just">
              <a:lnSpc>
                <a:spcPct val="110000"/>
              </a:lnSpc>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Маркировка, характеризующая транспортную опасность груза, наносится:</a:t>
            </a:r>
            <a:endParaRPr lang="ru-RU" sz="1600" b="1" dirty="0">
              <a:latin typeface="Calibri" panose="020F0502020204030204" pitchFamily="34" charset="0"/>
              <a:ea typeface="Times New Roman" panose="02020603050405020304" pitchFamily="18" charset="0"/>
              <a:cs typeface="Times New Roman" panose="02020603050405020304" pitchFamily="18" charset="0"/>
            </a:endParaRPr>
          </a:p>
          <a:p>
            <a:pPr lvl="1" indent="0" algn="just">
              <a:lnSpc>
                <a:spcPct val="110000"/>
              </a:lnSpc>
              <a:buNone/>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упаковку и (или) транспортный пакет на контрастном фоне или на ярлыке рядом с манипуляционными знаками по ГОСТ 14192-96;</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lvl="1" indent="0" algn="just">
              <a:lnSpc>
                <a:spcPct val="110000"/>
              </a:lnSpc>
              <a:buNone/>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контейнер — на дверь, боковые стенки и, если позволяет конструкция, на крышу (рис. 18, 19);</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lvl="1" indent="0" algn="just">
              <a:lnSpc>
                <a:spcPct val="110000"/>
              </a:lnSpc>
              <a:buNone/>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железнодорожное транспортное средство — в центре обеих дверей так, чтобы маркировка была видна персоналу при проведении погрузочно-разгрузочных, маневровых, аварийно-восстановительных работ (рисунок  20, 21).</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Допускается совмещение маркировки, характеризующей транспортную опасность, с транспортной маркировкой и маркировкой, характеризующей продукцию, на одном ярлыке. При этом размер ярлыка возрастает на величину, кратную числу знаков. Способы и материалы для нанесения маркировки используются в соответствии с ГОСТ 14192-96.</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753139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Нанесение знаков опасности на контейнер</a:t>
            </a:r>
            <a:endParaRPr lang="ru-RU" b="1" dirty="0"/>
          </a:p>
        </p:txBody>
      </p:sp>
      <p:pic>
        <p:nvPicPr>
          <p:cNvPr id="4" name="Рисунок 3"/>
          <p:cNvPicPr>
            <a:picLocks noChangeAspect="1"/>
          </p:cNvPicPr>
          <p:nvPr/>
        </p:nvPicPr>
        <p:blipFill>
          <a:blip r:embed="rId2" cstate="print"/>
          <a:stretch>
            <a:fillRect/>
          </a:stretch>
        </p:blipFill>
        <p:spPr>
          <a:xfrm>
            <a:off x="1081764" y="2412171"/>
            <a:ext cx="3490236" cy="3008349"/>
          </a:xfrm>
          <a:prstGeom prst="rect">
            <a:avLst/>
          </a:prstGeom>
        </p:spPr>
      </p:pic>
      <p:sp>
        <p:nvSpPr>
          <p:cNvPr id="5" name="Прямоугольник 4"/>
          <p:cNvSpPr/>
          <p:nvPr/>
        </p:nvSpPr>
        <p:spPr>
          <a:xfrm>
            <a:off x="201768" y="5499463"/>
            <a:ext cx="6096000" cy="923330"/>
          </a:xfrm>
          <a:prstGeom prst="rect">
            <a:avLst/>
          </a:prstGeom>
        </p:spPr>
        <p:txBody>
          <a:bodyPr wrap="square">
            <a:spAutoFit/>
          </a:bodyPr>
          <a:lstStyle/>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18. Маркировка контейнера с опасными грузами класса 1 (подкласс 1—4—1.6), имеющие условные номера: 1— знак опасности; 2— условный номер</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stretch>
            <a:fillRect/>
          </a:stretch>
        </p:blipFill>
        <p:spPr>
          <a:xfrm>
            <a:off x="8098970" y="2161344"/>
            <a:ext cx="3426823" cy="3324249"/>
          </a:xfrm>
          <a:prstGeom prst="rect">
            <a:avLst/>
          </a:prstGeom>
        </p:spPr>
      </p:pic>
      <p:sp>
        <p:nvSpPr>
          <p:cNvPr id="7" name="Прямоугольник 6"/>
          <p:cNvSpPr/>
          <p:nvPr/>
        </p:nvSpPr>
        <p:spPr>
          <a:xfrm>
            <a:off x="6789949" y="5486399"/>
            <a:ext cx="5402051" cy="923330"/>
          </a:xfrm>
          <a:prstGeom prst="rect">
            <a:avLst/>
          </a:prstGeom>
        </p:spPr>
        <p:txBody>
          <a:bodyPr wrap="square">
            <a:spAutoFit/>
          </a:bodyPr>
          <a:lstStyle/>
          <a:p>
            <a:pPr indent="450215">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19. Маркировка контейнера с опасными грузами класса 1 (подкласс 1—4—1.6), имеющие номер ООН: 1 — знак опасности; 2 — номер ООН</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17413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Нанесение знаков опасности на вагон</a:t>
            </a:r>
            <a:endParaRPr lang="ru-RU" b="1" dirty="0"/>
          </a:p>
        </p:txBody>
      </p:sp>
      <p:sp>
        <p:nvSpPr>
          <p:cNvPr id="3" name="Объект 2"/>
          <p:cNvSpPr>
            <a:spLocks noGrp="1"/>
          </p:cNvSpPr>
          <p:nvPr>
            <p:ph idx="1"/>
          </p:nvPr>
        </p:nvSpPr>
        <p:spPr>
          <a:xfrm>
            <a:off x="503095" y="4781007"/>
            <a:ext cx="10758004" cy="1828800"/>
          </a:xfrm>
        </p:spPr>
        <p:txBody>
          <a:bodyPr>
            <a:normAutofit/>
          </a:bodyPr>
          <a:lstStyle/>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крупногабаритную тару, контейнер и железнодорожное транспортное средство должен быть прикреплен съемный ярлык опасности, на который наносится знак опасности, номер аварийной карточки и условный номер ВМ в треугольнике или номер ООН  в прямоугольнике. После разгрузки этот ярлык удаляется грузополучателем.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stretch>
            <a:fillRect/>
          </a:stretch>
        </p:blipFill>
        <p:spPr>
          <a:xfrm>
            <a:off x="310681" y="1912512"/>
            <a:ext cx="5401598" cy="2127902"/>
          </a:xfrm>
          <a:prstGeom prst="rect">
            <a:avLst/>
          </a:prstGeom>
        </p:spPr>
      </p:pic>
      <p:sp>
        <p:nvSpPr>
          <p:cNvPr id="5" name="Прямоугольник 4"/>
          <p:cNvSpPr/>
          <p:nvPr/>
        </p:nvSpPr>
        <p:spPr>
          <a:xfrm>
            <a:off x="291921" y="3931919"/>
            <a:ext cx="5590176" cy="738664"/>
          </a:xfrm>
          <a:prstGeom prst="rect">
            <a:avLst/>
          </a:prstGeom>
        </p:spPr>
        <p:txBody>
          <a:bodyPr wrap="square">
            <a:spAutoFit/>
          </a:bodyPr>
          <a:lstStyle/>
          <a:p>
            <a:pPr indent="450215" algn="just">
              <a:spcAft>
                <a:spcPts val="0"/>
              </a:spcAft>
            </a:pPr>
            <a:r>
              <a:rPr lang="ru-RU"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20. Маркировка крытого вагона с опасными грузами класса 1 (подкласс 1—4—1.6), имеющими условные номера: 1 — знак опасности; 2 — условный номер</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utre 3"/>
          <p:cNvPicPr/>
          <p:nvPr/>
        </p:nvPicPr>
        <p:blipFill>
          <a:blip r:embed="rId3" cstate="print"/>
          <a:srcRect/>
          <a:stretch>
            <a:fillRect/>
          </a:stretch>
        </p:blipFill>
        <p:spPr bwMode="auto">
          <a:xfrm>
            <a:off x="6862864" y="1964764"/>
            <a:ext cx="5329136" cy="2117182"/>
          </a:xfrm>
          <a:prstGeom prst="rect">
            <a:avLst/>
          </a:prstGeom>
          <a:noFill/>
          <a:ln w="9525">
            <a:noFill/>
            <a:miter lim="800000"/>
            <a:headEnd/>
            <a:tailEnd/>
          </a:ln>
        </p:spPr>
      </p:pic>
      <p:sp>
        <p:nvSpPr>
          <p:cNvPr id="7" name="Прямоугольник 6"/>
          <p:cNvSpPr/>
          <p:nvPr/>
        </p:nvSpPr>
        <p:spPr>
          <a:xfrm>
            <a:off x="6664775" y="3984171"/>
            <a:ext cx="5329136" cy="738664"/>
          </a:xfrm>
          <a:prstGeom prst="rect">
            <a:avLst/>
          </a:prstGeom>
        </p:spPr>
        <p:txBody>
          <a:bodyPr wrap="square">
            <a:spAutoFit/>
          </a:bodyPr>
          <a:lstStyle/>
          <a:p>
            <a:pPr indent="450215" algn="just">
              <a:spcAft>
                <a:spcPts val="0"/>
              </a:spcAft>
            </a:pPr>
            <a:r>
              <a:rPr lang="ru-RU"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21. Маркировка крытого вагона с опасными грузами класса 1 (подкласс 1—4—1.6), имеющими номер ООН: 1— знак опасности; 2 —номер ООН</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20231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47920"/>
            <a:ext cx="9289812" cy="728480"/>
          </a:xfrm>
        </p:spPr>
        <p:txBody>
          <a:bodyPr/>
          <a:lstStyle/>
          <a:p>
            <a:r>
              <a:rPr lang="ru-RU" b="1" dirty="0">
                <a:solidFill>
                  <a:schemeClr val="bg1"/>
                </a:solidFill>
                <a:latin typeface="-apple-system"/>
              </a:rPr>
              <a:t>Свидетельство о техническом состоянии вагона для перевозки ВМ.</a:t>
            </a:r>
            <a:endParaRPr lang="ru-RU" b="1" dirty="0">
              <a:solidFill>
                <a:schemeClr val="bg1"/>
              </a:solidFill>
            </a:endParaRPr>
          </a:p>
        </p:txBody>
      </p:sp>
      <p:sp>
        <p:nvSpPr>
          <p:cNvPr id="3" name="Объект 2"/>
          <p:cNvSpPr>
            <a:spLocks noGrp="1"/>
          </p:cNvSpPr>
          <p:nvPr>
            <p:ph idx="1"/>
          </p:nvPr>
        </p:nvSpPr>
        <p:spPr>
          <a:xfrm>
            <a:off x="457200" y="2176530"/>
            <a:ext cx="11573691" cy="4314422"/>
          </a:xfrm>
        </p:spPr>
        <p:txBody>
          <a:bodyPr>
            <a:normAutofit/>
          </a:bodyPr>
          <a:lstStyle/>
          <a:p>
            <a:pPr algn="just">
              <a:lnSpc>
                <a:spcPct val="110000"/>
              </a:lnSpc>
            </a:pPr>
            <a:r>
              <a:rPr lang="ru-RU" sz="2400" dirty="0">
                <a:solidFill>
                  <a:srgbClr val="000000"/>
                </a:solidFill>
                <a:latin typeface="Times New Roman" panose="02020603050405020304" pitchFamily="18" charset="0"/>
                <a:ea typeface="Times New Roman" panose="02020603050405020304" pitchFamily="18" charset="0"/>
              </a:rPr>
              <a:t>Номер свидетельства работники вагонного хозяйства проставляют в отдельном журнале ВУ-14 «Книга предъявления вагонов грузового парка к техническому осмотру перед погрузкой грузов класса 1», </a:t>
            </a:r>
            <a:r>
              <a:rPr lang="ru-RU" sz="2400" b="1" dirty="0">
                <a:solidFill>
                  <a:srgbClr val="000000"/>
                </a:solidFill>
                <a:latin typeface="Times New Roman" panose="02020603050405020304" pitchFamily="18" charset="0"/>
                <a:ea typeface="Times New Roman" panose="02020603050405020304" pitchFamily="18" charset="0"/>
              </a:rPr>
              <a:t>а грузоотправитель в графе 2 «Особые заявления и отметки грузоотправителя» на оборотной стороне накладной должен произвести отметку: «Вагон в техническом и коммерческом отношении и оборудование его исправны и соответствуют установленным требованиям». </a:t>
            </a:r>
            <a:endParaRPr lang="ru-RU" sz="2400" b="1" dirty="0" smtClean="0">
              <a:solidFill>
                <a:srgbClr val="000000"/>
              </a:solidFill>
              <a:latin typeface="Times New Roman" panose="02020603050405020304" pitchFamily="18" charset="0"/>
              <a:ea typeface="Times New Roman" panose="02020603050405020304" pitchFamily="18" charset="0"/>
            </a:endParaRPr>
          </a:p>
          <a:p>
            <a:pPr indent="450215" algn="just">
              <a:lnSpc>
                <a:spcPct val="11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составлении актов технического осмотра на новые собственные специализированные вагоны для ВМ и признании их годными для эксплуатации на путях железных дорог работники вагонной службы проверяют наличие сертификата на соответствие конструкции и технического исполнения вагона.</a:t>
            </a:r>
            <a:endParaRPr lang="ru-RU" sz="2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pPr>
            <a:endParaRPr lang="ru-RU" sz="2000" dirty="0"/>
          </a:p>
        </p:txBody>
      </p:sp>
    </p:spTree>
    <p:extLst>
      <p:ext uri="{BB962C8B-B14F-4D97-AF65-F5344CB8AC3E}">
        <p14:creationId xmlns:p14="http://schemas.microsoft.com/office/powerpoint/2010/main" xmlns="" val="1112995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788" y="1115345"/>
            <a:ext cx="9942490" cy="728480"/>
          </a:xfrm>
        </p:spPr>
        <p:txBody>
          <a:bodyPr/>
          <a:lstStyle/>
          <a:p>
            <a:pPr indent="450215">
              <a:lnSpc>
                <a:spcPct val="150000"/>
              </a:lnSpc>
              <a:spcAft>
                <a:spcPts val="0"/>
              </a:spcAft>
            </a:pP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Порядок погрузки, выгрузки, догрузки ВМ</a:t>
            </a:r>
            <a:r>
              <a:rPr lang="ru-RU" sz="3200" dirty="0">
                <a:latin typeface="Calibri" panose="020F0502020204030204" pitchFamily="34" charset="0"/>
                <a:ea typeface="Times New Roman" panose="02020603050405020304" pitchFamily="18" charset="0"/>
                <a:cs typeface="Times New Roman" panose="02020603050405020304" pitchFamily="18" charset="0"/>
              </a:rPr>
              <a:t/>
            </a:r>
            <a:br>
              <a:rPr lang="ru-RU" sz="3200" dirty="0">
                <a:latin typeface="Calibri" panose="020F0502020204030204" pitchFamily="34" charset="0"/>
                <a:ea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433138" y="2603500"/>
            <a:ext cx="10876546" cy="3416300"/>
          </a:xfrm>
        </p:spPr>
        <p:txBody>
          <a:bodyPr>
            <a:normAutofit/>
          </a:bodyPr>
          <a:lstStyle/>
          <a:p>
            <a:pPr indent="450215" algn="just">
              <a:lnSpc>
                <a:spcPct val="110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Погрузка (выгрузка) ВМ должна производиться только на железнодорожных путях необщего пользования, принадлежащих грузоотправителям (грузополучателям) или арендованных ими и имеющих соответствующие склады и другие обустройства, </a:t>
            </a:r>
            <a:r>
              <a:rPr lang="ru-RU" sz="20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обеспечивающие </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своевременную погрузку или выгрузку указанных грузов и безопасность работ.</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0000"/>
              </a:lnSpc>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Данные требования не распространяются на перегрузку ВМ на пограничных станциях и станциях перехода дорог колеи 1520 мм и узкой колеи.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3869956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bg1"/>
                </a:solidFill>
                <a:latin typeface="Times New Roman" panose="02020603050405020304" pitchFamily="18" charset="0"/>
                <a:ea typeface="Times New Roman" panose="02020603050405020304" pitchFamily="18" charset="0"/>
              </a:rPr>
              <a:t>Форма </a:t>
            </a:r>
            <a:r>
              <a:rPr lang="ru-RU" b="1" dirty="0" smtClean="0">
                <a:solidFill>
                  <a:schemeClr val="bg1"/>
                </a:solidFill>
                <a:latin typeface="Times New Roman" panose="02020603050405020304" pitchFamily="18" charset="0"/>
                <a:ea typeface="Times New Roman" panose="02020603050405020304" pitchFamily="18" charset="0"/>
              </a:rPr>
              <a:t>свидетельства</a:t>
            </a:r>
            <a:endParaRPr lang="ru-RU" b="1" dirty="0">
              <a:solidFill>
                <a:schemeClr val="bg1"/>
              </a:solidFill>
            </a:endParaRPr>
          </a:p>
        </p:txBody>
      </p:sp>
      <p:pic>
        <p:nvPicPr>
          <p:cNvPr id="4" name="Рисунок 3"/>
          <p:cNvPicPr>
            <a:picLocks noChangeAspect="1"/>
          </p:cNvPicPr>
          <p:nvPr/>
        </p:nvPicPr>
        <p:blipFill>
          <a:blip r:embed="rId2" cstate="print"/>
          <a:stretch>
            <a:fillRect/>
          </a:stretch>
        </p:blipFill>
        <p:spPr>
          <a:xfrm>
            <a:off x="1944710" y="2270172"/>
            <a:ext cx="8101117" cy="3945054"/>
          </a:xfrm>
          <a:prstGeom prst="rect">
            <a:avLst/>
          </a:prstGeom>
        </p:spPr>
      </p:pic>
    </p:spTree>
    <p:extLst>
      <p:ext uri="{BB962C8B-B14F-4D97-AF65-F5344CB8AC3E}">
        <p14:creationId xmlns:p14="http://schemas.microsoft.com/office/powerpoint/2010/main" xmlns="" val="4115217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Оформление перевозочных документов </a:t>
            </a:r>
            <a:endParaRPr lang="ru-RU" b="1" dirty="0"/>
          </a:p>
        </p:txBody>
      </p:sp>
      <p:sp>
        <p:nvSpPr>
          <p:cNvPr id="3" name="Содержимое 2"/>
          <p:cNvSpPr>
            <a:spLocks noGrp="1"/>
          </p:cNvSpPr>
          <p:nvPr>
            <p:ph idx="1"/>
          </p:nvPr>
        </p:nvSpPr>
        <p:spPr>
          <a:xfrm>
            <a:off x="378823" y="2603499"/>
            <a:ext cx="11325497" cy="3718923"/>
          </a:xfrm>
        </p:spPr>
        <p:txBody>
          <a:bodyPr>
            <a:normAutofit/>
          </a:bodyPr>
          <a:lstStyle/>
          <a:p>
            <a:pPr algn="just"/>
            <a:r>
              <a:rPr lang="ru-RU" dirty="0" smtClean="0"/>
              <a:t> </a:t>
            </a:r>
            <a:r>
              <a:rPr lang="ru-RU" b="1" dirty="0" smtClean="0"/>
              <a:t>В соответствии с согласованной перевозчиком заявкой, а также датой завоза и погрузки ВМ, отправитель не позднее, чем за 24 часа до начала погрузки таких ВМ</a:t>
            </a:r>
            <a:r>
              <a:rPr lang="ru-RU" dirty="0" smtClean="0"/>
              <a:t>, если иное не предусмотрено правилами перевозок грузов, </a:t>
            </a:r>
            <a:r>
              <a:rPr lang="ru-RU" b="1" dirty="0" smtClean="0"/>
              <a:t>оформляет и представляет перевозчику </a:t>
            </a:r>
            <a:r>
              <a:rPr lang="ru-RU" dirty="0" smtClean="0"/>
              <a:t>в порядке, предусмотренном настоящими Правилами, правилами перевозок грузов, а также в соответствии с утвержденным на 30 заседании Совета по железнодорожному транспорту Порядком оформления перевозочных документов при перевозке воинских грузов и опасных грузов класса 1 (Взрывчатые материалы), </a:t>
            </a:r>
            <a:r>
              <a:rPr lang="ru-RU" b="1" dirty="0" smtClean="0"/>
              <a:t>оригинал накладной на каждую </a:t>
            </a:r>
            <a:r>
              <a:rPr lang="ru-RU" b="1" dirty="0" err="1" smtClean="0"/>
              <a:t>повагонную</a:t>
            </a:r>
            <a:r>
              <a:rPr lang="ru-RU" b="1" dirty="0" smtClean="0"/>
              <a:t>, контейнерную отправку ВМ, на порожние вагоны, предназначенные для прикрытия вагонов с ВМ, на вагоны, предназначенные для проезда сопровождающих ВМ уполномоченных лиц и/или подразделений охраны.</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Оформление перевозочных документов </a:t>
            </a:r>
            <a:endParaRPr lang="ru-RU" dirty="0"/>
          </a:p>
        </p:txBody>
      </p:sp>
      <p:sp>
        <p:nvSpPr>
          <p:cNvPr id="3" name="Содержимое 2"/>
          <p:cNvSpPr>
            <a:spLocks noGrp="1"/>
          </p:cNvSpPr>
          <p:nvPr>
            <p:ph idx="1"/>
          </p:nvPr>
        </p:nvSpPr>
        <p:spPr>
          <a:xfrm>
            <a:off x="627017" y="2603500"/>
            <a:ext cx="10998925" cy="3416300"/>
          </a:xfrm>
        </p:spPr>
        <p:txBody>
          <a:bodyPr>
            <a:normAutofit/>
          </a:bodyPr>
          <a:lstStyle/>
          <a:p>
            <a:pPr algn="just"/>
            <a:r>
              <a:rPr lang="ru-RU" dirty="0" smtClean="0"/>
              <a:t>При перевозке ВМ воинскими транспортами (далее - транспорт), а также группами вагонов, в сопровождении уполномоченных лиц и/или подразделений охраны оформляется одна накладная на весь транспорт, на каждую группу вагонов, на каждый из вагонов, предназначенных для проезда указанных лиц сопровождения и охраны.</a:t>
            </a:r>
          </a:p>
          <a:p>
            <a:pPr algn="just"/>
            <a:r>
              <a:rPr lang="ru-RU" dirty="0" smtClean="0"/>
              <a:t>При перевозке ВМ мелкими отправками отправителем этих ВМ оформляется и представляется перевозчику отдельная накладная на каждую такую отправку.</a:t>
            </a:r>
          </a:p>
          <a:p>
            <a:pPr algn="just"/>
            <a:r>
              <a:rPr lang="ru-RU" dirty="0" smtClean="0"/>
              <a:t>3.3.4. При перевозке ВМ с перегрузкой их в пути следования из вагонов одной ширины колеи в вагоны другой ширины колеи лист N 1 накладной "Оригинал накладной" оформляется отправителем таких ВМ только до пункта перегрузки, где предъявляется новая накладная на перевозку этих ВМ до конечной станции назначения.</a:t>
            </a:r>
          </a:p>
          <a:p>
            <a:pPr algn="just"/>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u-RU" b="1" dirty="0" smtClean="0"/>
              <a:t>Оформление перевозочных документов </a:t>
            </a:r>
            <a:endParaRPr lang="ru-RU" dirty="0"/>
          </a:p>
        </p:txBody>
      </p:sp>
      <p:sp>
        <p:nvSpPr>
          <p:cNvPr id="3" name="Содержимое 2"/>
          <p:cNvSpPr>
            <a:spLocks noGrp="1"/>
          </p:cNvSpPr>
          <p:nvPr>
            <p:ph idx="4294967295"/>
          </p:nvPr>
        </p:nvSpPr>
        <p:spPr>
          <a:xfrm>
            <a:off x="862150" y="2325189"/>
            <a:ext cx="10450284" cy="4245427"/>
          </a:xfrm>
        </p:spPr>
        <p:txBody>
          <a:bodyPr>
            <a:normAutofit/>
          </a:bodyPr>
          <a:lstStyle/>
          <a:p>
            <a:r>
              <a:rPr lang="ru-RU" dirty="0" smtClean="0"/>
              <a:t>При оформлении отправителем ВМ листа N 1 накладной "Оригинал накладной         </a:t>
            </a:r>
            <a:r>
              <a:rPr lang="ru-RU" b="1" dirty="0" smtClean="0"/>
              <a:t>в графе 15 "Наименование груза" </a:t>
            </a:r>
            <a:r>
              <a:rPr lang="ru-RU" dirty="0" smtClean="0"/>
              <a:t>отправителем, наряду с предусмотренными правилами перевозок грузов сведениями, должны быть указаны также:</a:t>
            </a:r>
          </a:p>
          <a:p>
            <a:r>
              <a:rPr lang="ru-RU" dirty="0" smtClean="0"/>
              <a:t>а) В случае оформления перевозки ВМ с указанием их условного номера - сведения, предусмотренные в </a:t>
            </a:r>
            <a:r>
              <a:rPr lang="ru-RU" dirty="0" smtClean="0">
                <a:hlinkClick r:id="" action="ppaction://hlinkfile" tooltip="Таблица П. 10.2."/>
              </a:rPr>
              <a:t>таблице П.10.2</a:t>
            </a:r>
            <a:r>
              <a:rPr lang="ru-RU" dirty="0" smtClean="0"/>
              <a:t>. Приложения N 10 к настоящим Правилам:</a:t>
            </a:r>
          </a:p>
          <a:p>
            <a:r>
              <a:rPr lang="ru-RU" dirty="0" smtClean="0"/>
              <a:t>- условный номер ВМ;</a:t>
            </a:r>
          </a:p>
          <a:p>
            <a:r>
              <a:rPr lang="ru-RU" dirty="0" smtClean="0"/>
              <a:t>- "Взрывчатый материал...", его классификационный шифр;</a:t>
            </a:r>
          </a:p>
          <a:p>
            <a:r>
              <a:rPr lang="ru-RU" dirty="0" smtClean="0"/>
              <a:t>- номер аварийной карточки.</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u-RU" b="1" dirty="0" smtClean="0"/>
              <a:t>Оформление перевозочных документов </a:t>
            </a:r>
            <a:endParaRPr lang="ru-RU" dirty="0"/>
          </a:p>
        </p:txBody>
      </p:sp>
      <p:sp>
        <p:nvSpPr>
          <p:cNvPr id="5" name="Содержимое 4"/>
          <p:cNvSpPr>
            <a:spLocks noGrp="1"/>
          </p:cNvSpPr>
          <p:nvPr>
            <p:ph idx="1"/>
          </p:nvPr>
        </p:nvSpPr>
        <p:spPr/>
        <p:txBody>
          <a:bodyPr/>
          <a:lstStyle/>
          <a:p>
            <a:r>
              <a:rPr lang="ru-RU" dirty="0" smtClean="0"/>
              <a:t>б) В случае оформления перевозки ВМ с указанием их номера ООН- сведения, предусмотренные в </a:t>
            </a:r>
            <a:r>
              <a:rPr lang="ru-RU" dirty="0" smtClean="0">
                <a:hlinkClick r:id="" action="ppaction://hlinkfile" tooltip="Таблица П. 10.1."/>
              </a:rPr>
              <a:t>таблице П. 10.1</a:t>
            </a:r>
            <a:r>
              <a:rPr lang="ru-RU" dirty="0" smtClean="0"/>
              <a:t>. Приложения N 10 к настоящим Правилам:</a:t>
            </a:r>
          </a:p>
          <a:p>
            <a:r>
              <a:rPr lang="ru-RU" dirty="0" smtClean="0"/>
              <a:t>- номер ООН;</a:t>
            </a:r>
          </a:p>
          <a:p>
            <a:r>
              <a:rPr lang="ru-RU" dirty="0" smtClean="0"/>
              <a:t>- наименование груза;</a:t>
            </a:r>
          </a:p>
          <a:p>
            <a:r>
              <a:rPr lang="ru-RU" dirty="0" smtClean="0"/>
              <a:t>- классификационный шифр;</a:t>
            </a:r>
          </a:p>
          <a:p>
            <a:r>
              <a:rPr lang="ru-RU" dirty="0" smtClean="0"/>
              <a:t>- номер аварийной карточки.</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783770"/>
            <a:ext cx="8688458" cy="709749"/>
          </a:xfrm>
        </p:spPr>
        <p:txBody>
          <a:bodyPr/>
          <a:lstStyle/>
          <a:p>
            <a:pPr algn="ctr"/>
            <a:r>
              <a:rPr lang="ru-RU" b="1" dirty="0" smtClean="0"/>
              <a:t>Оформление перевозочных документов </a:t>
            </a:r>
            <a:endParaRPr lang="ru-RU" dirty="0"/>
          </a:p>
        </p:txBody>
      </p:sp>
      <p:sp>
        <p:nvSpPr>
          <p:cNvPr id="3" name="Содержимое 2"/>
          <p:cNvSpPr>
            <a:spLocks noGrp="1"/>
          </p:cNvSpPr>
          <p:nvPr>
            <p:ph idx="1"/>
          </p:nvPr>
        </p:nvSpPr>
        <p:spPr>
          <a:xfrm>
            <a:off x="705394" y="2603500"/>
            <a:ext cx="10672355" cy="3416300"/>
          </a:xfrm>
        </p:spPr>
        <p:txBody>
          <a:bodyPr>
            <a:normAutofit/>
          </a:bodyPr>
          <a:lstStyle/>
          <a:p>
            <a:pPr algn="just"/>
            <a:r>
              <a:rPr lang="ru-RU" dirty="0" smtClean="0"/>
              <a:t>в) Сведения о сопровождающих и охраняющих ВМ лицах:</a:t>
            </a:r>
          </a:p>
          <a:p>
            <a:pPr algn="just">
              <a:buNone/>
            </a:pPr>
            <a:r>
              <a:rPr lang="ru-RU" dirty="0" smtClean="0"/>
              <a:t>	- фамилия, имя, отчество уполномоченного отправителем (получателем) ВМ начальника караула МО (далее - караул) или наряда МВД (далее - наряд), или подразделения охраны, относящегося к организации перевозчика, связанной с сопровождением и охраной перевозимых грузов (далее - отряд охраны), а при сопровождении ВМ специалистом и/или охраняющим груз проводником, указываются, кроме того, номера паспорта или заменяющего паспорт документа, удостоверяющего личность специалиста и/или проводника, а также его командировочного удостоверения;</a:t>
            </a:r>
          </a:p>
          <a:p>
            <a:pPr algn="just"/>
            <a:r>
              <a:rPr lang="ru-RU" dirty="0" smtClean="0"/>
              <a:t>г) отметка: "С печным отоплением" - при наличии печного оборудования в вагонах, предназначенных для проезда уполномоченных для сопровождения и охраны ВМ лиц.</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8800" b="1" dirty="0" smtClean="0"/>
              <a:t>СПАСИБО</a:t>
            </a:r>
            <a:endParaRPr lang="ru-RU" sz="8800" b="1" dirty="0"/>
          </a:p>
        </p:txBody>
      </p:sp>
      <p:sp>
        <p:nvSpPr>
          <p:cNvPr id="3" name="Объект 2"/>
          <p:cNvSpPr>
            <a:spLocks noGrp="1"/>
          </p:cNvSpPr>
          <p:nvPr>
            <p:ph idx="1"/>
          </p:nvPr>
        </p:nvSpPr>
        <p:spPr>
          <a:xfrm>
            <a:off x="365759" y="2603499"/>
            <a:ext cx="11560629" cy="3836489"/>
          </a:xfrm>
        </p:spPr>
        <p:txBody>
          <a:bodyPr>
            <a:normAutofit/>
          </a:bodyPr>
          <a:lstStyle/>
          <a:p>
            <a:pPr algn="ctr">
              <a:buNone/>
            </a:pPr>
            <a:r>
              <a:rPr lang="ru-RU" sz="8800" b="1" dirty="0" smtClean="0">
                <a:solidFill>
                  <a:srgbClr val="C00000"/>
                </a:solidFill>
              </a:rPr>
              <a:t>ЗА </a:t>
            </a:r>
          </a:p>
          <a:p>
            <a:pPr lvl="1" algn="ctr">
              <a:buNone/>
            </a:pPr>
            <a:r>
              <a:rPr lang="ru-RU" sz="8600" b="1" dirty="0" smtClean="0">
                <a:solidFill>
                  <a:srgbClr val="C00000"/>
                </a:solidFill>
              </a:rPr>
              <a:t> ВНИМАНИЕ!</a:t>
            </a:r>
            <a:endParaRPr lang="ru-RU" sz="8600" b="1" dirty="0">
              <a:solidFill>
                <a:srgbClr val="C00000"/>
              </a:solidFill>
            </a:endParaRPr>
          </a:p>
        </p:txBody>
      </p:sp>
    </p:spTree>
    <p:extLst>
      <p:ext uri="{BB962C8B-B14F-4D97-AF65-F5344CB8AC3E}">
        <p14:creationId xmlns:p14="http://schemas.microsoft.com/office/powerpoint/2010/main" xmlns="" val="2589347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7516" y="2371859"/>
            <a:ext cx="11219532" cy="4067578"/>
          </a:xfrm>
        </p:spPr>
        <p:txBody>
          <a:bodyPr>
            <a:normAutofit/>
          </a:bodyPr>
          <a:lstStyle/>
          <a:p>
            <a:pPr indent="450215" algn="just">
              <a:lnSpc>
                <a:spcPct val="110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Погрузка и выгрузка ВМ, принадлежащих министерствам обороны, внутренних дел, службе безопасности (кроме грузов под условными номерами 101, 115, 119, 121, 125,126, 128, 130, 133, 134, 137, 141, 143, 148, 150, 154, 155, 156, 167, 168, 176, 179, 180, 182, 199, 301, 320), могут производиться также на специально выделенных открытых площадках железнодорожных станций, перечень которых объявляет Дирекция Совета по железнодорожному транспорту по представлению железнодорожных администраций.</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0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Погрузка и выгрузка вагонов с ВМ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 подъездных путях предприятий, учреждений, организаций, а также на специально выделенных открытых площадках железнодорожных станций </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производятся круглосуточно силами и средствами грузоотправителя (</a:t>
            </a:r>
            <a:r>
              <a:rPr lang="ru-RU" sz="20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грузополучателя</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91464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Порядок подачи и уборки вагонов</a:t>
            </a:r>
            <a:endParaRPr lang="ru-RU" dirty="0"/>
          </a:p>
        </p:txBody>
      </p:sp>
      <p:sp>
        <p:nvSpPr>
          <p:cNvPr id="3" name="Объект 2"/>
          <p:cNvSpPr>
            <a:spLocks noGrp="1"/>
          </p:cNvSpPr>
          <p:nvPr>
            <p:ph idx="1"/>
          </p:nvPr>
        </p:nvSpPr>
        <p:spPr>
          <a:xfrm>
            <a:off x="336884" y="2382253"/>
            <a:ext cx="11202586" cy="3637547"/>
          </a:xfrm>
        </p:spPr>
        <p:txBody>
          <a:bodyPr>
            <a:normAutofit/>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Порядок подачи и уборки вагонов на железнодорожные пути необщего пользования</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предприятий, учреждений, организаций </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устанавливается</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договором на эксплуатацию железнодорожных путей </a:t>
            </a:r>
            <a:r>
              <a:rPr lang="ru-RU"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необшего</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пользования,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 </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обслуживании его локомотивом железной дороги — договором на подачу и уборку вагонов</a:t>
            </a:r>
            <a:r>
              <a:rPr lang="ru-RU"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50000"/>
              </a:lnSpc>
            </a:pP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3490026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3488" y="577517"/>
            <a:ext cx="11500834" cy="5913436"/>
          </a:xfrm>
        </p:spPr>
        <p:txBody>
          <a:bodyPr>
            <a:normAutofit/>
          </a:bodyPr>
          <a:lstStyle/>
          <a:p>
            <a:pPr indent="450215" algn="just">
              <a:lnSpc>
                <a:spcPct val="150000"/>
              </a:lnSpc>
            </a:pPr>
            <a:r>
              <a:rPr lang="ru-RU"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Погрузка и выгрузка ВМ должны производиться под руководством специально выделенного ответственного представителя грузоотправителя или грузополучателя в присутствии представителя пожарной охраны. При этом указанный представитель </a:t>
            </a:r>
            <a:r>
              <a:rPr lang="ru-RU"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грузоотправителя </a:t>
            </a:r>
            <a:r>
              <a:rPr lang="ru-RU"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или грузополучателя </a:t>
            </a:r>
            <a:r>
              <a:rPr lang="ru-RU"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обеспечивает</a:t>
            </a:r>
            <a:r>
              <a:rPr lang="ru-RU"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организацию завоза и вывоза ВМ со специально выделенных открытых площадок железнодорожных станций;</a:t>
            </a:r>
            <a:endParaRPr lang="ru-RU" sz="2000" b="1" dirty="0">
              <a:solidFill>
                <a:srgbClr val="373737"/>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правильность погрузки, размещения и крепления ВМ в вагонах согласно утвержденным способам (схемам), местным или сетевым «Техническим условиям погрузки и крепления грузов», а также правильность специального укрытия ВМ на открытом по­движном составе;</a:t>
            </a:r>
            <a:endParaRPr lang="ru-RU" sz="2000" b="1" dirty="0">
              <a:solidFill>
                <a:srgbClr val="373737"/>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выполнение условий совместной погрузки ВМ и соблюдение мер безопасности при погрузочно-разгрузочных работах;</a:t>
            </a:r>
            <a:endParaRPr lang="ru-RU" sz="2000" b="1" dirty="0">
              <a:solidFill>
                <a:srgbClr val="373737"/>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охрану ВМ до момента передачи груженого вагона железной дороге или с момента приема от дороги вагона, прибывшего под выгрузку.</a:t>
            </a:r>
            <a:endParaRPr lang="ru-RU" sz="2000" b="1" u="none" strike="noStrike" spc="0" dirty="0">
              <a:solidFill>
                <a:srgbClr val="373737"/>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34215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Погрузка и выгрузка ВМ</a:t>
            </a:r>
            <a:endParaRPr lang="ru-RU" dirty="0"/>
          </a:p>
        </p:txBody>
      </p:sp>
      <p:sp>
        <p:nvSpPr>
          <p:cNvPr id="3" name="Объект 2"/>
          <p:cNvSpPr>
            <a:spLocks noGrp="1"/>
          </p:cNvSpPr>
          <p:nvPr>
            <p:ph idx="1"/>
          </p:nvPr>
        </p:nvSpPr>
        <p:spPr>
          <a:xfrm>
            <a:off x="820103" y="2343955"/>
            <a:ext cx="10539063" cy="4842455"/>
          </a:xfrm>
        </p:spPr>
        <p:txBody>
          <a:bodyPr>
            <a:normAutofit/>
          </a:bodyPr>
          <a:lstStyle/>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погрузке и выгрузке на специально выделенных открытых площадках железнодорожных станций вагонов с ВМ, принадлежащих министерствам обороны, внутренних дел, службе безопасности, </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грузоотправители (грузополучатели) до начала работ обязаны сообщить начальнику станции фамилию и должность лица, ответственного за обеспечение безопасности производства работ.</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Грузоотправитель обязан заблаговременно подготовить к перевозке ВМ специальное оборудование вагонов, а также материалы для крепления ВМ и подготовки вагонов (доски, стойки и перегородки, щиты, решетки, мягкий подстилочный материал, войлок, брезент, крафт-бумагу, клей и др.).</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3149184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3739" y="849086"/>
            <a:ext cx="11517856" cy="7605895"/>
          </a:xfrm>
        </p:spPr>
        <p:txBody>
          <a:bodyPr>
            <a:normAutofit/>
          </a:bodyPr>
          <a:lstStyle/>
          <a:p>
            <a:pPr indent="450215" algn="just"/>
            <a:r>
              <a:rPr lang="ru-RU" sz="23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 сдачи ВМ к отправлению, а также в процессе погрузки ВМ все грузовые места должны тщательно осматриваться грузоотправителем с целью проверки правильности упаковки, качества тары, наличия маркировки и правильности указания на ВМ и в перевозочных документах условного номера ВМ (номера ООН) и массы груза, целостности пломб и печатей, если груз опломбирован.</a:t>
            </a:r>
            <a:endParaRPr lang="ru-RU" sz="2300" b="1"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ru-RU"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Все обнаруженные дефекты и неисправности, а также повреждения тары в процессе погрузки, выгрузки должны быть устранены в специально отведенных местах в возможно короткий срок. </a:t>
            </a:r>
            <a:r>
              <a:rPr lang="ru-RU" sz="23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Если при погрузке ВМ выявляются грузовые места, дефекты которых не могут быть устранены до погрузки, а также в случае россыпи, разлива, они не допускаются к перевозке и должны быть немедленно вывезены грузоотправителем с территории железнодорожной станции в соответствии с предписаниями аварийной карточки на ВМ.</a:t>
            </a:r>
            <a:endParaRPr lang="ru-RU" sz="2300" b="1"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3369597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5494" y="947920"/>
            <a:ext cx="3633537" cy="728480"/>
          </a:xfrm>
        </p:spPr>
        <p:txBody>
          <a:bodyPr/>
          <a:lstStyle/>
          <a:p>
            <a:pPr algn="ctr"/>
            <a:r>
              <a:rPr lang="ru-RU" b="1" dirty="0" smtClean="0">
                <a:solidFill>
                  <a:schemeClr val="bg1"/>
                </a:solidFill>
              </a:rPr>
              <a:t>ВМ</a:t>
            </a:r>
            <a:endParaRPr lang="ru-RU" b="1" dirty="0">
              <a:solidFill>
                <a:schemeClr val="bg1"/>
              </a:solidFill>
            </a:endParaRPr>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478072" y="1998372"/>
            <a:ext cx="5574474" cy="3946052"/>
          </a:xfrm>
        </p:spPr>
      </p:pic>
      <p:pic>
        <p:nvPicPr>
          <p:cNvPr id="4" name="Рисунок 3"/>
          <p:cNvPicPr>
            <a:picLocks noChangeAspect="1"/>
          </p:cNvPicPr>
          <p:nvPr/>
        </p:nvPicPr>
        <p:blipFill>
          <a:blip r:embed="rId3" cstate="print"/>
          <a:stretch>
            <a:fillRect/>
          </a:stretch>
        </p:blipFill>
        <p:spPr>
          <a:xfrm>
            <a:off x="143588" y="832688"/>
            <a:ext cx="6212362" cy="3842342"/>
          </a:xfrm>
          <a:prstGeom prst="rect">
            <a:avLst/>
          </a:prstGeom>
        </p:spPr>
      </p:pic>
    </p:spTree>
    <p:extLst>
      <p:ext uri="{BB962C8B-B14F-4D97-AF65-F5344CB8AC3E}">
        <p14:creationId xmlns:p14="http://schemas.microsoft.com/office/powerpoint/2010/main" xmlns="" val="1160249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Ион (конференц-зал)">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Ион (конференц-зал)">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Ion Boardroom</Template>
  <TotalTime>609</TotalTime>
  <Words>2980</Words>
  <Application>Microsoft Office PowerPoint</Application>
  <PresentationFormat>Произвольный</PresentationFormat>
  <Paragraphs>133</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Ион (конференц-зал)</vt:lpstr>
      <vt:lpstr>Особые условия перевозки опасных грузов 1 класса</vt:lpstr>
      <vt:lpstr>Содержание:</vt:lpstr>
      <vt:lpstr>Порядок погрузки, выгрузки, догрузки ВМ </vt:lpstr>
      <vt:lpstr>Слайд 4</vt:lpstr>
      <vt:lpstr>Порядок подачи и уборки вагонов</vt:lpstr>
      <vt:lpstr>Слайд 6</vt:lpstr>
      <vt:lpstr>Погрузка и выгрузка ВМ</vt:lpstr>
      <vt:lpstr>Слайд 8</vt:lpstr>
      <vt:lpstr>ВМ</vt:lpstr>
      <vt:lpstr>Завоз ВМ</vt:lpstr>
      <vt:lpstr>Завоз ВМ</vt:lpstr>
      <vt:lpstr>Слайд 12</vt:lpstr>
      <vt:lpstr>Погрузка, выгрузка ВМ</vt:lpstr>
      <vt:lpstr>Погрузка, выгрузка ВМ</vt:lpstr>
      <vt:lpstr>Прием вагонов с ВМ,  на путь необщего пользования </vt:lpstr>
      <vt:lpstr>Грузополучатель обязан: </vt:lpstr>
      <vt:lpstr>Погрузка, выгрузка ВМ</vt:lpstr>
      <vt:lpstr>Перегрузка вагонов с ВМ</vt:lpstr>
      <vt:lpstr>Требования к упаковке ВМ, маркировка ВМ, нанесение знаков опасности</vt:lpstr>
      <vt:lpstr>Подготовка ВМ к отправлению</vt:lpstr>
      <vt:lpstr>Маркировка грузов  ВМ</vt:lpstr>
      <vt:lpstr>Маркировка грузов ВМ</vt:lpstr>
      <vt:lpstr>Знаки опасности</vt:lpstr>
      <vt:lpstr>Знаки опасности </vt:lpstr>
      <vt:lpstr>Маркировка</vt:lpstr>
      <vt:lpstr>Маркировка </vt:lpstr>
      <vt:lpstr>Нанесение знаков опасности на контейнер</vt:lpstr>
      <vt:lpstr>Нанесение знаков опасности на вагон</vt:lpstr>
      <vt:lpstr>Свидетельство о техническом состоянии вагона для перевозки ВМ.</vt:lpstr>
      <vt:lpstr>Форма свидетельства</vt:lpstr>
      <vt:lpstr>Оформление перевозочных документов </vt:lpstr>
      <vt:lpstr>Оформление перевозочных документов </vt:lpstr>
      <vt:lpstr>Оформление перевозочных документов </vt:lpstr>
      <vt:lpstr>Оформление перевозочных документов </vt:lpstr>
      <vt:lpstr>Оформление перевозочных документов </vt:lpstr>
      <vt:lpstr>СПАСИБО</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Характеристика и свойства опасных грузов 1 и 7 классов</dc:title>
  <dc:creator>ПК</dc:creator>
  <cp:lastModifiedBy>пользователь</cp:lastModifiedBy>
  <cp:revision>25</cp:revision>
  <dcterms:created xsi:type="dcterms:W3CDTF">2025-02-11T17:32:57Z</dcterms:created>
  <dcterms:modified xsi:type="dcterms:W3CDTF">2025-04-25T09:41:47Z</dcterms:modified>
</cp:coreProperties>
</file>