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9.xml" ContentType="application/vnd.openxmlformats-officedocument.presentationml.slideMaster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Masters/slideMaster26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14.xml" ContentType="application/vnd.openxmlformats-officedocument.theme+xml"/>
  <Override PartName="/ppt/theme/theme23.xml" ContentType="application/vnd.openxmlformats-officedocument.theme+xml"/>
  <Override PartName="/ppt/theme/theme25.xml" ContentType="application/vnd.openxmlformats-officedocument.theme+xml"/>
  <Override PartName="/docProps/core1.xml" ContentType="application/vnd.openxmlformats-package.core-propertie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21.xml" ContentType="application/vnd.openxmlformats-officedocument.theme+xml"/>
  <Override PartName="/ppt/theme/theme32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3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slideLayouts/slideLayout3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24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theme/theme31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1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0" r:id="rId16"/>
    <p:sldMasterId id="2147483682" r:id="rId17"/>
    <p:sldMasterId id="2147483684" r:id="rId18"/>
    <p:sldMasterId id="2147483686" r:id="rId19"/>
    <p:sldMasterId id="2147483688" r:id="rId20"/>
    <p:sldMasterId id="2147483690" r:id="rId21"/>
    <p:sldMasterId id="2147483692" r:id="rId22"/>
    <p:sldMasterId id="2147483696" r:id="rId23"/>
    <p:sldMasterId id="2147483698" r:id="rId24"/>
    <p:sldMasterId id="2147483700" r:id="rId25"/>
    <p:sldMasterId id="2147483702" r:id="rId26"/>
    <p:sldMasterId id="2147483704" r:id="rId27"/>
    <p:sldMasterId id="2147483706" r:id="rId28"/>
    <p:sldMasterId id="2147483708" r:id="rId29"/>
    <p:sldMasterId id="2147483710" r:id="rId30"/>
    <p:sldMasterId id="2147483712" r:id="rId31"/>
    <p:sldMasterId id="2147483714" r:id="rId32"/>
  </p:sldMasterIdLst>
  <p:sldIdLst>
    <p:sldId id="256" r:id="rId33"/>
    <p:sldId id="259" r:id="rId34"/>
    <p:sldId id="272" r:id="rId35"/>
    <p:sldId id="260" r:id="rId36"/>
    <p:sldId id="261" r:id="rId37"/>
    <p:sldId id="273" r:id="rId38"/>
    <p:sldId id="262" r:id="rId39"/>
    <p:sldId id="263" r:id="rId40"/>
    <p:sldId id="264" r:id="rId41"/>
    <p:sldId id="265" r:id="rId42"/>
    <p:sldId id="266" r:id="rId43"/>
    <p:sldId id="267" r:id="rId44"/>
    <p:sldId id="268" r:id="rId45"/>
    <p:sldId id="269" r:id="rId46"/>
    <p:sldId id="270" r:id="rId47"/>
    <p:sldId id="271" r:id="rId4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2.xml"/><Relationship Id="rId42" Type="http://schemas.openxmlformats.org/officeDocument/2006/relationships/slide" Target="slides/slide10.xml"/><Relationship Id="rId47" Type="http://schemas.openxmlformats.org/officeDocument/2006/relationships/slide" Target="slides/slide15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4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3.xml"/><Relationship Id="rId43" Type="http://schemas.openxmlformats.org/officeDocument/2006/relationships/slide" Target="slides/slide11.xml"/><Relationship Id="rId48" Type="http://schemas.openxmlformats.org/officeDocument/2006/relationships/slide" Target="slides/slide16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;p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5" name="Google Shape;10;p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355920" y="2188080"/>
            <a:ext cx="5074560" cy="1811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1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04;p20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0" name="Google Shape;105;p20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227240" y="1857600"/>
            <a:ext cx="3456720" cy="715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14;p3"/>
          <p:cNvPicPr/>
          <p:nvPr/>
        </p:nvPicPr>
        <p:blipFill>
          <a:blip r:embed="rId3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3" name="Google Shape;15;p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29400" y="2425680"/>
            <a:ext cx="3342240" cy="138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1229400" y="1334520"/>
            <a:ext cx="1095480" cy="1090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109;p21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48" name="Google Shape;110;p21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372400" y="569160"/>
            <a:ext cx="4398480" cy="609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114;p22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1" name="Google Shape;115;p22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1268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119;p23"/>
          <p:cNvPicPr/>
          <p:nvPr/>
        </p:nvPicPr>
        <p:blipFill>
          <a:blip r:embed="rId3" cstate="print"/>
          <a:stretch/>
        </p:blipFill>
        <p:spPr>
          <a:xfrm rot="10800000">
            <a:off x="-100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5" name="Google Shape;120;p23"/>
          <p:cNvPicPr/>
          <p:nvPr/>
        </p:nvPicPr>
        <p:blipFill>
          <a:blip r:embed="rId4" cstate="print"/>
          <a:stretch/>
        </p:blipFill>
        <p:spPr>
          <a:xfrm rot="10800000">
            <a:off x="-1191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2250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24;p2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9" name="Google Shape;125;p2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132;p25"/>
          <p:cNvPicPr/>
          <p:nvPr/>
        </p:nvPicPr>
        <p:blipFill>
          <a:blip r:embed="rId3" cstate="print"/>
          <a:stretch/>
        </p:blipFill>
        <p:spPr>
          <a:xfrm rot="10800000" flipH="1">
            <a:off x="-1944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2" name="Google Shape;133;p25"/>
          <p:cNvPicPr/>
          <p:nvPr/>
        </p:nvPicPr>
        <p:blipFill>
          <a:blip r:embed="rId4" cstate="print"/>
          <a:stretch/>
        </p:blipFill>
        <p:spPr>
          <a:xfrm rot="10800000" flipH="1">
            <a:off x="-1195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138;p26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5" name="Google Shape;139;p26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148;p27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8" name="Google Shape;149;p27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160;p28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71" name="Google Shape;161;p2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3;p11"/>
          <p:cNvPicPr/>
          <p:nvPr/>
        </p:nvPicPr>
        <p:blipFill>
          <a:blip r:embed="rId3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" name="Google Shape;54;p11"/>
          <p:cNvPicPr/>
          <p:nvPr/>
        </p:nvPicPr>
        <p:blipFill>
          <a:blip r:embed="rId4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13160" y="2318040"/>
            <a:ext cx="4739760" cy="1044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74;p29"/>
          <p:cNvPicPr/>
          <p:nvPr/>
        </p:nvPicPr>
        <p:blipFill>
          <a:blip r:embed="rId3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4" name="Google Shape;175;p29"/>
          <p:cNvPicPr/>
          <p:nvPr/>
        </p:nvPicPr>
        <p:blipFill>
          <a:blip r:embed="rId4" cstate="print"/>
          <a:stretch/>
        </p:blipFill>
        <p:spPr>
          <a:xfrm rot="10800000" flipH="1">
            <a:off x="-597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190;p30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7" name="Google Shape;191;p30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84080" y="65664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784080" y="200880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title"/>
          </p:nvPr>
        </p:nvSpPr>
        <p:spPr>
          <a:xfrm>
            <a:off x="784080" y="336096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19;p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82" name="Google Shape;20;p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720000" y="1126080"/>
            <a:ext cx="7703640" cy="415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205;p3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206;p3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208;p3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209;p33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24;p5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7" name="Google Shape;25;p5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32;p6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3" name="Google Shape;33;p6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36;p7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7" name="Google Shape;37;p7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/>
    <p:bodyStyle/>
    <p:otherStyle/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41;p8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10" name="Google Shape;42;p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252320" y="2077920"/>
            <a:ext cx="3886920" cy="2162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/>
    <p:bodyStyle/>
    <p:otherStyle/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45;p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13" name="Google Shape;46;p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667680" y="1604160"/>
            <a:ext cx="4377240" cy="1186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7" name="PlaceHolder 2"/>
          <p:cNvSpPr>
            <a:spLocks noGrp="1"/>
          </p:cNvSpPr>
          <p:nvPr>
            <p:ph type="title"/>
          </p:nvPr>
        </p:nvSpPr>
        <p:spPr>
          <a:xfrm>
            <a:off x="1275120" y="3885120"/>
            <a:ext cx="6593400" cy="4852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2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/>
    <p:bodyStyle/>
    <p:otherStyle/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/>
    <p:bodyStyle/>
    <p:otherStyle/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716760" y="510840"/>
            <a:ext cx="771012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59;p13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0" name="Google Shape;60;p1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title"/>
          </p:nvPr>
        </p:nvSpPr>
        <p:spPr>
          <a:xfrm>
            <a:off x="72000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title"/>
          </p:nvPr>
        </p:nvSpPr>
        <p:spPr>
          <a:xfrm>
            <a:off x="72000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title"/>
          </p:nvPr>
        </p:nvSpPr>
        <p:spPr>
          <a:xfrm>
            <a:off x="341928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title"/>
          </p:nvPr>
        </p:nvSpPr>
        <p:spPr>
          <a:xfrm>
            <a:off x="341928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6"/>
          <p:cNvSpPr>
            <a:spLocks noGrp="1"/>
          </p:cNvSpPr>
          <p:nvPr>
            <p:ph type="title"/>
          </p:nvPr>
        </p:nvSpPr>
        <p:spPr>
          <a:xfrm>
            <a:off x="611856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7"/>
          <p:cNvSpPr>
            <a:spLocks noGrp="1"/>
          </p:cNvSpPr>
          <p:nvPr>
            <p:ph type="title"/>
          </p:nvPr>
        </p:nvSpPr>
        <p:spPr>
          <a:xfrm>
            <a:off x="611856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75;p1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9" name="Google Shape;76;p1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78440" y="3315600"/>
            <a:ext cx="5252040" cy="532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85;p16"/>
          <p:cNvPicPr/>
          <p:nvPr/>
        </p:nvPicPr>
        <p:blipFill>
          <a:blip r:embed="rId3" cstate="print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27" name="Google Shape;86;p16"/>
          <p:cNvPicPr/>
          <p:nvPr/>
        </p:nvPicPr>
        <p:blipFill>
          <a:blip r:embed="rId4" cstate="print"/>
          <a:stretch/>
        </p:blipFill>
        <p:spPr>
          <a:xfrm flipH="1">
            <a:off x="3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89;p17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0" name="Google Shape;90;p17"/>
          <p:cNvPicPr/>
          <p:nvPr/>
        </p:nvPicPr>
        <p:blipFill>
          <a:blip r:embed="rId4" cstate="print"/>
          <a:stretch/>
        </p:blipFill>
        <p:spPr>
          <a:xfrm rot="10800000" flipH="1">
            <a:off x="-7920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93;p18"/>
          <p:cNvPicPr/>
          <p:nvPr/>
        </p:nvPicPr>
        <p:blipFill>
          <a:blip r:embed="rId3" cstate="print"/>
          <a:stretch/>
        </p:blipFill>
        <p:spPr>
          <a:xfrm flipH="1">
            <a:off x="-6912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33" name="Google Shape;94;p1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98520" y="1139760"/>
            <a:ext cx="2960640" cy="1928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284480" y="533880"/>
            <a:ext cx="2909520" cy="40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50000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99;p1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7" name="Google Shape;100;p1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796480" y="2875320"/>
            <a:ext cx="3550680" cy="761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357290" y="1714494"/>
            <a:ext cx="7429552" cy="22854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>Особые условия перевозки, свойства опасных грузов 7 класса</a:t>
            </a:r>
            <a:endParaRPr lang="fr-FR" sz="4400" b="0" strike="noStrike" spc="-1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3352680" y="4114800"/>
            <a:ext cx="4791220" cy="475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88196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OpenSymbol"/>
              </a:rPr>
              <a:t>                                                       </a:t>
            </a:r>
            <a:r>
              <a:rPr lang="ru-RU" sz="1900" b="0" strike="noStrike" spc="-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Лекция  тема 5.2  часть 1</a:t>
            </a:r>
            <a:endParaRPr lang="en-US" sz="1900" b="0" strike="noStrike" spc="-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3929058" y="428610"/>
            <a:ext cx="4976358" cy="253328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и промышленные упаковочные комплекты, содержащие радиоактивные материалы, называются радиационными упаковками. Груз, состоящий из одной или нескольких радиационных упаковок, называется радиационным грузом, или грузом радиоактивных веществ.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отправлением радиационных упаковок отправитель должен измерить мощность эквивалентной дозы излучения каждой упаковки для определения транспортного индекса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(максимального значения мощности эквивалентной дозы излучения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расстоянии 1 м от любой точки поверхности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радиационной упаковки,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выраженного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Результаты измерений округляются до целого числа в сторону увеличения и записываются на знаке транспортной категории, нанесенным с двух противоположных сторон внешней поверхности наружной упаковки.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85800"/>
            <a:ext cx="357186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/>
          </p:nvPr>
        </p:nvSpPr>
        <p:spPr>
          <a:xfrm>
            <a:off x="357158" y="357172"/>
            <a:ext cx="8215370" cy="442915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перевозке нескольких отдельных малогабаритных радиационных упаковок, следующих в адрес одного получателя, их необходимо объединить в одно грузовое место. При этом допускается объединение упаковок разных транспортных категорий.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помещают в один ящик размером не более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0,8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0,8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1м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соблюдением следующих требований: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ящика должна быть прочной и обеспечивать полную сохранность помещенных в него малогабаритных радиационных упаковок;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должен иметь приспособления для переноса вручную и подъема его с помощью вилочных погрузчиков и других грузоподъемных механизмов;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 укрупненного груза малогабаритных радиационных упаковок при приеме мелкими отправками через склад железнодорожной станции, не имеющей грузоподъемных устройств, не должна превышать 80 кг, а на железнодорожные станции, имеющие их, — 700 кг;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на двух противоположных боковых поверхностях должен иметь знак радиационной опасности, опись с указанием номеров упаковочных комплектов, содержащихся в них изотопов и транспортного индекса каждой в отдельности упаковки. Опись должна быть защищена от влаги;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должны быть уложены в ящик таким образом, чтобы исключались нарушения пломб и знаков опасности транспортных категорий при перевозке груза;</a:t>
            </a:r>
          </a:p>
          <a:p>
            <a:pPr lvl="0"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транспортных индексов малогабаритных радиационных упаковок не должна превышать 50.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214296"/>
            <a:ext cx="4286280" cy="464347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категории для опасных грузов класса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значения мощности эквивалентной дозы излучения на поверхности или на расстоянии 1 м от поверхности радиационные упаковки делятся на три транспортные категории и четыре группы опасных грузов (табл. 12.1).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отправки радиационного груза отправитель должен проверить, что на наружной поверхности радиационной упаковки нет «снимаемого» радиоактивного загрязнения, а уровень общего радиоактивного загрязнения не превышает допустимых значений: 10 альфа-частиц/(минхсм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100 бета-частиц/(минхсм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6"/>
            <a:ext cx="4071965" cy="2185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214282" y="0"/>
            <a:ext cx="850112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Маркировка РМ, нанесение знаков опасности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внешнюю поверхность упаковочного комплекта наносят маркировку и знаки опасности согласно требованиям соответствующих стандартов (рис.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19).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упаковочном комплекте типа А надписи должны быть выполнены перхлорвиниловой химически стойкой эмалью на металлических поверхностях и атмосферостойкой эмалью на картоне. На упаковочном комплекте типа В надписи должны противостоять действию огня.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упаковках с радиоактивными материалами, обладающими другими видами опасности, должны быть нанесены знаки дополнительной опасности.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ut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71750"/>
            <a:ext cx="5297170" cy="157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85720" y="4143386"/>
            <a:ext cx="814393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 7 Радиоактивные материалы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Рисунок 19. Знаки опасности, наносимые на радиационные упаковки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транспортные средства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2071670" y="642906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08" y="642923"/>
          <a:ext cx="7858181" cy="4143403"/>
        </p:xfrm>
        <a:graphic>
          <a:graphicData uri="http://schemas.openxmlformats.org/drawingml/2006/table">
            <a:tbl>
              <a:tblPr/>
              <a:tblGrid>
                <a:gridCol w="857258"/>
                <a:gridCol w="1643074"/>
                <a:gridCol w="1837036"/>
                <a:gridCol w="876017"/>
                <a:gridCol w="1322398"/>
                <a:gridCol w="1322398"/>
              </a:tblGrid>
              <a:tr h="393034">
                <a:tc rowSpan="2"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Транспортная категория радиационной упаковки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Цвет знака опасности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Транспортный </a:t>
                      </a: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индекс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Максимальный уровень излучения, мЗв/ч (мбэр/ч)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0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80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поверхности </a:t>
                      </a:r>
                      <a:r>
                        <a:rPr lang="ru-RU" sz="80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упаковки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80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расстоянии </a:t>
                      </a: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м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 поверх­ности </a:t>
                      </a:r>
                      <a:r>
                        <a:rPr lang="ru-RU" sz="80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упаковки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6719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Белый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0,005 (0,5)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0,0005 (0,05)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679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Верхняя часть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желтая, нижняя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белая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0,01 (1,0)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6320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 же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2,0 (200,0)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0,10 (10,0)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8037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111 с повышенным уровнем излучения и транспортируемая на условиях «исклю­чительного исполь­зования»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-//-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&lt;50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10,0 (1000,0)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-15389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Транспортные категории и группы опасных грузов класса 7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285852" y="2984990"/>
            <a:ext cx="750095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повагонных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отправках радиационных грузов отправитель обязан наклеить на боковой поверхности вагона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транспортных средств по одному знаку с каждой стороны.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перевозках радиационных грузов в контейнерах грузоотправитель обязан наклеить снаружи контейнера на торцовой и задней стенках и на крыше знак опасности соответствующей транспортной категории с указанием в них суммы транспортных индексов.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3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4026237" cy="2770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642910" y="714362"/>
            <a:ext cx="7643866" cy="40719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endParaRPr lang="ru-RU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6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429652" cy="12858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и свойства опасных грузов класса 7              (радиоактивные материалы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(РМ</a:t>
            </a:r>
            <a:r>
              <a:rPr lang="ru-RU" sz="2000" b="1" i="1" dirty="0">
                <a:solidFill>
                  <a:schemeClr val="tx1"/>
                </a:solidFill>
              </a:rPr>
              <a:t>))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fr-FR" sz="20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2285984" y="1214428"/>
            <a:ext cx="6858016" cy="392907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процесс излучения энергии в виде электромагнитных волн или элементарных частиц — электронов, позитронов, протонов, нейтронов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гелионов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Радиоактивность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самопроизвольное превращение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неустойчивого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изотопа химического элемента в другой изотоп. Суть явления радиоактивности состоит в самопроизвольном изменении состава атомного ядра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Ядерными называются материалы, содержащие делящиеся вещества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 делящимся веществам относятся уран-233, уран-235, плутоний-238, плутоний-239, плутоний-241 или любые сочетания этих радионуклидов.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304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laceHolder 2"/>
          <p:cNvSpPr txBox="1">
            <a:spLocks/>
          </p:cNvSpPr>
          <p:nvPr/>
        </p:nvSpPr>
        <p:spPr>
          <a:xfrm>
            <a:off x="928662" y="3571882"/>
            <a:ext cx="7286676" cy="15716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0" cap="none" spc="-1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25091"/>
            <a:ext cx="6858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0" algn="l"/>
              </a:tabLst>
              <a:defRPr/>
            </a:pP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Радиоактивные материалы могут иметь и иные опасные свойства. Так, металлический уран пирофорен, его порошки могут взрываться, плутоний чрезвычайно токсичен, </a:t>
            </a:r>
            <a:r>
              <a:rPr lang="ru-RU" sz="2400" kern="0" dirty="0" err="1" smtClean="0">
                <a:latin typeface="Times New Roman" pitchFamily="18" charset="0"/>
                <a:cs typeface="Times New Roman" pitchFamily="18" charset="0"/>
              </a:rPr>
              <a:t>гексафторид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 урана токсичен и имеет такие свойства, как едкость и коррозионную активность.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Грузоотправители обязаны принимать 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эти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 свойства во внимание при решении вопросов о подготовке радиоактивных материалов к перевозке. Транспортные предприятия обязаны руководствоваться аварийными карточками.</a:t>
            </a: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52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3714744" y="214296"/>
            <a:ext cx="5429256" cy="471490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«Правил перевозок опасных грузов по железным дорогам» распространяются на перевозки радиоактивных материалов (РМ) с удельной активностью более 74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кБк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/кг (0,002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микрокюри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/г), радиоактивных материалов в количествах,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суммарная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активность которых превышает значения предельно допустимой активности, указанные в графе 5 приложения 17 к «Правилам перевозок опасных грузов по железным дорогам», и радиоактивных делящихся материалов (уран-233, уран-235, плутоний-238, плутоний-239, плутоний-241 или их смеси в количестве до 0,015 кг и нейтронные источники на основе этих радиоактивных веществ в количестве не более 0,150 кг).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Перевозки этих радиоактивных материалов осуществляются в специальных транспортных упаковочных комплектах.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laceHolder 1"/>
          <p:cNvSpPr txBox="1">
            <a:spLocks/>
          </p:cNvSpPr>
          <p:nvPr/>
        </p:nvSpPr>
        <p:spPr>
          <a:xfrm>
            <a:off x="3666960" y="1600200"/>
            <a:ext cx="4381200" cy="1190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75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fr-FR" sz="6000" b="0" i="0" u="none" strike="noStrike" kern="0" cap="none" spc="-1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90"/>
            <a:ext cx="3429024" cy="200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285720" y="214296"/>
            <a:ext cx="8715436" cy="43577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7483"/>
          </a:bodyPr>
          <a:lstStyle/>
          <a:p>
            <a:pPr lvl="0" algn="just" rtl="0"/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rtl="0"/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суммарная активность РМ меньше значений, указанных в графе 5 приложения 17 к «Правилам перевозок опасных грузов по железным дорогам», и их удельная активность менее 74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кБк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/кг (0,002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микрокюри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/г), то транспортирование этих грузов осуществляется на условиях перевозки неопасных грузов.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Грузоотправитель обязан предъявить такие грузы в таре, которая должна исключать попадание радиоактивных веществ в окружающую среду. 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мощность дозы излучения на поверхности упаковок должна быть не более 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мкЗв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 (0,3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/ч). </a:t>
            </a:r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внутренней поверхности крышки таких упаковок наносится знак радиационной опасности.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72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Радиационные головки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гамма-дефектоскопов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гамма-терапевтических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аппаратов, защитные контейнеры упаковочных комплектов, контейнеры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установок, транспортно-перезарядные контейнеры и другие подобные им специфицированные изделия, у которых обеспечена надежная герметизация радиоактивных материалов, находящихся внутри изделия, и конструкция которых согласована с органами санитарного надзора, перевозятся в предназначенной для них таре и маркируются знаками опасности, соответствующими определенной транспортной категории.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Радиационный контроль при транспортировании осуществляется грузоотправителем при подготовке груза к погрузке и транспортированию, а также в пути следования при сопровождении груза проводниками и грузополучателем при выгрузке груза.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Санэпидстанции железных дорог осуществляют в установленном порядке надзор за соблюдением радиационной безопасности при транспортировании радиоактивных материалов.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2"/>
          <p:cNvSpPr>
            <a:spLocks noGrp="1"/>
          </p:cNvSpPr>
          <p:nvPr>
            <p:ph type="title"/>
          </p:nvPr>
        </p:nvSpPr>
        <p:spPr>
          <a:xfrm>
            <a:off x="0" y="0"/>
            <a:ext cx="7000892" cy="92871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algn="ctr">
              <a:tabLst>
                <a:tab pos="0" algn="l"/>
              </a:tabLst>
            </a:pPr>
            <a:r>
              <a:rPr lang="ru-RU" sz="5400" dirty="0"/>
              <a:t/>
            </a:r>
            <a:br>
              <a:rPr lang="ru-RU" sz="5400" dirty="0"/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транспортным упаковочным комплектам и радиационным упаковкам. </a:t>
            </a:r>
            <a:endParaRPr lang="fr-FR" sz="28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6248" y="1000114"/>
            <a:ext cx="48577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Всю ответственность за соответствие тары и маркировки радиационных грузов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требованиям соответствующих стандартов и «Правил перевозок опасных грузов по железным дорогам»,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также за определение условий перевозки несет грузоотправитель в соответствии с действующим законодательством.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части, не предусмотренной «Правилами перевозок опасных грузов по железным дорогам», действуют требования правил перевозок грузов, а также правил безопасности при транспортировании радиоактивных веществ и норм радиационной безопасности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80"/>
            <a:ext cx="3714744" cy="2311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142844" y="214296"/>
            <a:ext cx="8786874" cy="478634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Радиационные вещества перевозятся в транспортных упаковочных комплектах, обеспечивающих безопасность и защиту от излучений при перевозке, сохранность радиоактивных веществ, а также предотвращающих попадание их в окружающую среду.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упаковочные комплекты делятся на два типа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типа 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обладает механической прочностью, исключающей потерю или рассеяние радиоактивного вещества и обеспечивающей эффективность защиты от излучений в нормальных условиях перевозки, не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типа В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обладает повышенной механической прочностью и термостойкостью, исключающей потерю и рассеяние радиоактивного вещества и обеспечивающей эффективность защиты от излучения при возможных авариях в момент перевозки,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один упаковочный комплект типа А должно быть загружено радиоактивное вещество в количестве (по активности),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превышающем значений, приведенных в приложении 17 к «Правилам перевозок опасных грузов по железным дорогам».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214282" y="214296"/>
            <a:ext cx="8572560" cy="442915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упаковочного комплекта должна обеспечивать устойчивость комплекта при перевозке, надежное и соответствующее техническим условиям погрузки и крепления грузов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закрепление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на подвижном составе, нагрузку на пол вагона не более 2200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(2,2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а универсального контейнера не более 1000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Упаковочные комплекты массой более 10 кг снабжаются рукоятками, скобами или другими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приспособлениями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облегчающими их погрузку и выгрузку. Упаковки массой более 25 кг снабжаются приспособлениями для подъема и перемещения с помощью подъемно-транспортных средств. Приспособления для подъема должны выдерживать нагрузку, в 6 раз превышающую массу упаковочного комплекта.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Минимальная масса упаковки, содержащей радиоактивные вещества, должна быть не менее 5 кг, а минимальный наружный размер упаковочного комплекта — не менее 0,1 м.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внешней поверхности упаковочного комплекта предусматриваются устройства для установки пломбы таким образом, чтобы исключалась возможность ее срыва или повреждения при транспортировании.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Отправитель должен опломбировать каждую упаковку, предъявляемую к перевозке.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Транспортные упаковочные комплекты должны соответствовать требованиям действующих государственных стандартов и технических условий, утвержденных в установленном порядке.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Перевозка радиоактивных веществ в несерийных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заводского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изготовления упаковочных комплектах запрещается.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</TotalTime>
  <Words>1409</Words>
  <Application>Microsoft Office PowerPoint</Application>
  <PresentationFormat>Экран (16:9)</PresentationFormat>
  <Paragraphs>100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32</vt:i4>
      </vt:variant>
      <vt:variant>
        <vt:lpstr>Заголовки слайдов</vt:lpstr>
      </vt:variant>
      <vt:variant>
        <vt:i4>16</vt:i4>
      </vt:variant>
    </vt:vector>
  </HeadingPairs>
  <TitlesOfParts>
    <vt:vector size="48" baseType="lpstr"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Slidesgo Final Pages</vt:lpstr>
      <vt:lpstr>Slidesgo Final Pages</vt:lpstr>
      <vt:lpstr>    Особые условия перевозки, свойства опасных грузов 7 класса</vt:lpstr>
      <vt:lpstr>Характеристика и свойства опасных грузов класса 7              (радиоактивные материалы (РМ)) </vt:lpstr>
      <vt:lpstr>Слайд 3</vt:lpstr>
      <vt:lpstr>Слайд 4</vt:lpstr>
      <vt:lpstr>Слайд 5</vt:lpstr>
      <vt:lpstr>Слайд 6</vt:lpstr>
      <vt:lpstr> Требования к транспортным упаковочным комплектам и радиационным упаковкам.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грузы 7 класса</dc:title>
  <dc:creator>Пользователь</dc:creator>
  <cp:lastModifiedBy>пользователь</cp:lastModifiedBy>
  <cp:revision>16</cp:revision>
  <dcterms:modified xsi:type="dcterms:W3CDTF">2025-04-25T09:41:42Z</dcterms:modified>
</cp:coreProperties>
</file>

<file path=docProps/core1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2025-02-10T17:28:36Z</dcterms:created>
  <dc:creator>Unknown Creator</dc:creator>
  <dc:description/>
  <dc:language>en-US</dc:language>
  <cp:lastModifiedBy>Unknown Creator</cp:lastModifiedBy>
  <dcterms:modified xsi:type="dcterms:W3CDTF">2025-02-10T17:28:36Z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