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3817CE9-6D80-4A19-94F8-E18E7ADC7F4B}" type="datetimeFigureOut">
              <a:rPr lang="ru-RU" smtClean="0"/>
              <a:t>30.04.2025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E08B03C-483F-4C73-99BB-F29821AB06B8}"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3817CE9-6D80-4A19-94F8-E18E7ADC7F4B}" type="datetimeFigureOut">
              <a:rPr lang="ru-RU" smtClean="0"/>
              <a:t>30.04.2025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E08B03C-483F-4C73-99BB-F29821AB06B8}"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3817CE9-6D80-4A19-94F8-E18E7ADC7F4B}" type="datetimeFigureOut">
              <a:rPr lang="ru-RU" smtClean="0"/>
              <a:t>30.04.2025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E08B03C-483F-4C73-99BB-F29821AB06B8}"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3817CE9-6D80-4A19-94F8-E18E7ADC7F4B}" type="datetimeFigureOut">
              <a:rPr lang="ru-RU" smtClean="0"/>
              <a:t>30.04.2025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E08B03C-483F-4C73-99BB-F29821AB06B8}"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3817CE9-6D80-4A19-94F8-E18E7ADC7F4B}" type="datetimeFigureOut">
              <a:rPr lang="ru-RU" smtClean="0"/>
              <a:t>30.04.2025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E08B03C-483F-4C73-99BB-F29821AB06B8}"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3817CE9-6D80-4A19-94F8-E18E7ADC7F4B}" type="datetimeFigureOut">
              <a:rPr lang="ru-RU" smtClean="0"/>
              <a:t>30.04.2025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E08B03C-483F-4C73-99BB-F29821AB06B8}"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3817CE9-6D80-4A19-94F8-E18E7ADC7F4B}" type="datetimeFigureOut">
              <a:rPr lang="ru-RU" smtClean="0"/>
              <a:t>30.04.2025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1E08B03C-483F-4C73-99BB-F29821AB06B8}"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3817CE9-6D80-4A19-94F8-E18E7ADC7F4B}" type="datetimeFigureOut">
              <a:rPr lang="ru-RU" smtClean="0"/>
              <a:t>30.04.2025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1E08B03C-483F-4C73-99BB-F29821AB06B8}"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3817CE9-6D80-4A19-94F8-E18E7ADC7F4B}" type="datetimeFigureOut">
              <a:rPr lang="ru-RU" smtClean="0"/>
              <a:t>30.04.2025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1E08B03C-483F-4C73-99BB-F29821AB06B8}"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3817CE9-6D80-4A19-94F8-E18E7ADC7F4B}" type="datetimeFigureOut">
              <a:rPr lang="ru-RU" smtClean="0"/>
              <a:t>30.04.2025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E08B03C-483F-4C73-99BB-F29821AB06B8}"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3817CE9-6D80-4A19-94F8-E18E7ADC7F4B}" type="datetimeFigureOut">
              <a:rPr lang="ru-RU" smtClean="0"/>
              <a:t>30.04.2025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E08B03C-483F-4C73-99BB-F29821AB06B8}"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817CE9-6D80-4A19-94F8-E18E7ADC7F4B}" type="datetimeFigureOut">
              <a:rPr lang="ru-RU" smtClean="0"/>
              <a:t>30.04.2025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08B03C-483F-4C73-99BB-F29821AB06B8}"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b="1" dirty="0"/>
              <a:t>Варианты транспортного обслуживания</a:t>
            </a:r>
            <a:r>
              <a:rPr lang="ru-RU" dirty="0"/>
              <a:t/>
            </a:r>
            <a:br>
              <a:rPr lang="ru-RU" dirty="0"/>
            </a:br>
            <a:endParaRPr lang="ru-RU" dirty="0"/>
          </a:p>
        </p:txBody>
      </p:sp>
      <p:sp>
        <p:nvSpPr>
          <p:cNvPr id="3" name="Подзаголовок 2"/>
          <p:cNvSpPr>
            <a:spLocks noGrp="1"/>
          </p:cNvSpPr>
          <p:nvPr>
            <p:ph type="subTitle" idx="1"/>
          </p:nvPr>
        </p:nvSpPr>
        <p:spPr/>
        <p:txBody>
          <a:bodyPr/>
          <a:lstStyle/>
          <a:p>
            <a:r>
              <a:rPr lang="ru-RU" dirty="0" smtClean="0"/>
              <a:t>Тема 5.3 Транспортная система России.</a:t>
            </a: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69072"/>
          </a:xfrm>
        </p:spPr>
        <p:txBody>
          <a:bodyPr>
            <a:normAutofit/>
          </a:bodyPr>
          <a:lstStyle/>
          <a:p>
            <a:pPr algn="just"/>
            <a:r>
              <a:rPr lang="ru-RU" sz="2400" i="1" dirty="0"/>
              <a:t>Автомобильный транспорт</a:t>
            </a:r>
            <a:r>
              <a:rPr lang="ru-RU" sz="2400" dirty="0"/>
              <a:t> характеризуется скоростью доставки грузов, зависящей от состояния автодорог, </a:t>
            </a:r>
            <a:r>
              <a:rPr lang="ru-RU" sz="2400" dirty="0" err="1"/>
              <a:t>всесезонностью</a:t>
            </a:r>
            <a:r>
              <a:rPr lang="ru-RU" sz="2400" dirty="0"/>
              <a:t> использования, способностью осуществлять перевозки «от двери до двери» благодаря разветвленной сети дорог. Он используется при необходимости доставки небольших партий грузов одного наименования или сборных в основном на короткие расстояния, где значительно падает рентабельность железнодорожных перевозок. Наибольший вес отправки в одном автомобиле не более 30 т. Среднее расстояние доставки грузов автомобильным транспортом в 50 раз меньше, чем железнодорожным. Однако он все чаще находит применение при перевозке «дорогих» грузов и на сравнительно дальние расстояния, в том числе на маршрутах доставки  внешнеторговых  грузов.</a:t>
            </a:r>
            <a:br>
              <a:rPr lang="ru-RU" sz="2400" dirty="0"/>
            </a:br>
            <a:endParaRPr lang="ru-RU"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297502"/>
          </a:xfrm>
        </p:spPr>
        <p:txBody>
          <a:bodyPr>
            <a:normAutofit/>
          </a:bodyPr>
          <a:lstStyle/>
          <a:p>
            <a:pPr algn="just"/>
            <a:r>
              <a:rPr lang="ru-RU" sz="2000" i="1" u="sng" dirty="0"/>
              <a:t>Автомобильный и железнодорожный транспорт</a:t>
            </a:r>
            <a:r>
              <a:rPr lang="ru-RU" sz="2000" dirty="0"/>
              <a:t> в международном  сообщении  могут быть  использованы для доставки одних и тех же грузов в одни и те же регионы, т.е. эти виды транспорта являются конкурентами. Но из-за недостаточно развитой сети автомобильных дорог и незначительной специализации автопарка роль автотранспорта в сфере международных грузовых перевозок   невелика,   г</a:t>
            </a:r>
            <a:br>
              <a:rPr lang="ru-RU" sz="2000" dirty="0"/>
            </a:br>
            <a:r>
              <a:rPr lang="ru-RU" sz="2000" dirty="0"/>
              <a:t>Распределение объемов международных перевозок по видам транспорта: железнодорожный — 45%, морской и речной — 43%, трубопроводный — 6%, автомобильный — 5,5%, воздушный — 0,5%.</a:t>
            </a:r>
            <a:br>
              <a:rPr lang="ru-RU" sz="2000" dirty="0"/>
            </a:br>
            <a:endParaRPr lang="ru-RU" sz="2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274638"/>
            <a:ext cx="8229600" cy="1725602"/>
          </a:xfrm>
        </p:spPr>
        <p:txBody>
          <a:bodyPr>
            <a:normAutofit fontScale="90000"/>
          </a:bodyPr>
          <a:lstStyle/>
          <a:p>
            <a:r>
              <a:rPr lang="ru-RU" sz="3100" i="1" dirty="0" smtClean="0"/>
              <a:t>Грузовладелец выбирает определенный вид транспорта или их сочетания с учетом следующих факторов</a:t>
            </a:r>
            <a:r>
              <a:rPr lang="ru-RU" i="1" dirty="0" smtClean="0"/>
              <a:t>: </a:t>
            </a:r>
            <a:r>
              <a:rPr lang="ru-RU" dirty="0" smtClean="0"/>
              <a:t/>
            </a:r>
            <a:br>
              <a:rPr lang="ru-RU" dirty="0" smtClean="0"/>
            </a:br>
            <a:endParaRPr lang="ru-RU" dirty="0"/>
          </a:p>
        </p:txBody>
      </p:sp>
      <p:sp>
        <p:nvSpPr>
          <p:cNvPr id="4" name="Содержимое 3"/>
          <p:cNvSpPr>
            <a:spLocks noGrp="1"/>
          </p:cNvSpPr>
          <p:nvPr>
            <p:ph idx="1"/>
          </p:nvPr>
        </p:nvSpPr>
        <p:spPr>
          <a:xfrm>
            <a:off x="457200" y="2214554"/>
            <a:ext cx="8229600" cy="3911609"/>
          </a:xfrm>
        </p:spPr>
        <p:txBody>
          <a:bodyPr>
            <a:normAutofit fontScale="62500" lnSpcReduction="20000"/>
          </a:bodyPr>
          <a:lstStyle/>
          <a:p>
            <a:pPr lvl="0"/>
            <a:r>
              <a:rPr lang="ru-RU" dirty="0" smtClean="0"/>
              <a:t>базисных </a:t>
            </a:r>
            <a:r>
              <a:rPr lang="ru-RU" dirty="0"/>
              <a:t>условий поставки товаров; </a:t>
            </a:r>
          </a:p>
          <a:p>
            <a:pPr lvl="0"/>
            <a:r>
              <a:rPr lang="ru-RU" dirty="0"/>
              <a:t>характеристик груза (его массы, объема, габаритов, конфигурации, опасности, температурного режима перевозок и др.);</a:t>
            </a:r>
          </a:p>
          <a:p>
            <a:pPr lvl="0"/>
            <a:r>
              <a:rPr lang="ru-RU" dirty="0"/>
              <a:t>количества отправляемых партий груза и их ценности; </a:t>
            </a:r>
          </a:p>
          <a:p>
            <a:pPr lvl="0"/>
            <a:r>
              <a:rPr lang="ru-RU" dirty="0"/>
              <a:t>расстояния перевозки; существующих ограничений по скорости доставки груза; близости расположения пункта назначения груза к железным, автомобильным дорогам, морским или речным портам, грузовым аэропортам; </a:t>
            </a:r>
          </a:p>
          <a:p>
            <a:pPr lvl="0"/>
            <a:r>
              <a:rPr lang="ru-RU" dirty="0"/>
              <a:t>необходимости охраны груза в пути следования; </a:t>
            </a:r>
          </a:p>
          <a:p>
            <a:pPr lvl="0"/>
            <a:r>
              <a:rPr lang="ru-RU" dirty="0"/>
              <a:t>возможности контроля местонахождения груза по маршруту его продвижения и др. </a:t>
            </a:r>
          </a:p>
          <a:p>
            <a:r>
              <a:rPr lang="ru-RU" dirty="0"/>
              <a:t>При выборе предпочтительного вида транспорта или их сочетания рассчитывают общие совокупные затраты по каждому альтернативному варианту перевозки.</a:t>
            </a:r>
          </a:p>
          <a:p>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439850"/>
          </a:xfrm>
        </p:spPr>
        <p:txBody>
          <a:bodyPr>
            <a:normAutofit fontScale="90000"/>
          </a:bodyPr>
          <a:lstStyle/>
          <a:p>
            <a:r>
              <a:rPr lang="ru-RU" sz="3200" i="1" dirty="0" smtClean="0"/>
              <a:t>В основе любого варианта находится транспортно-технологическая схема, которой должны быть определены:</a:t>
            </a:r>
            <a:r>
              <a:rPr lang="ru-RU" sz="3200" dirty="0" smtClean="0"/>
              <a:t/>
            </a:r>
            <a:br>
              <a:rPr lang="ru-RU" sz="3200" dirty="0" smtClean="0"/>
            </a:br>
            <a:endParaRPr lang="ru-RU" sz="3200" dirty="0"/>
          </a:p>
        </p:txBody>
      </p:sp>
      <p:sp>
        <p:nvSpPr>
          <p:cNvPr id="3" name="Содержимое 2"/>
          <p:cNvSpPr>
            <a:spLocks noGrp="1"/>
          </p:cNvSpPr>
          <p:nvPr>
            <p:ph idx="1"/>
          </p:nvPr>
        </p:nvSpPr>
        <p:spPr>
          <a:xfrm>
            <a:off x="457200" y="2214554"/>
            <a:ext cx="8229600" cy="3911609"/>
          </a:xfrm>
        </p:spPr>
        <p:txBody>
          <a:bodyPr>
            <a:normAutofit fontScale="62500" lnSpcReduction="20000"/>
          </a:bodyPr>
          <a:lstStyle/>
          <a:p>
            <a:r>
              <a:rPr lang="ru-RU" i="1" dirty="0"/>
              <a:t>В основе любого варианта находится транспортно-технологическая схема, которой должны быть определены:</a:t>
            </a:r>
            <a:endParaRPr lang="ru-RU" dirty="0"/>
          </a:p>
          <a:p>
            <a:pPr lvl="0"/>
            <a:r>
              <a:rPr lang="ru-RU" dirty="0" err="1"/>
              <a:t>Этапность</a:t>
            </a:r>
            <a:r>
              <a:rPr lang="ru-RU" dirty="0"/>
              <a:t> доставки и система взаимодействия поставщиков товара, его потребителей, транспортных и экспедиторских организаций.</a:t>
            </a:r>
          </a:p>
          <a:p>
            <a:pPr lvl="0"/>
            <a:r>
              <a:rPr lang="ru-RU" dirty="0"/>
              <a:t>Способ доставки (обычный, контейнерный, пакетный).</a:t>
            </a:r>
          </a:p>
          <a:p>
            <a:pPr lvl="0"/>
            <a:r>
              <a:rPr lang="ru-RU" dirty="0"/>
              <a:t>Типы применяемых транспортных средств.</a:t>
            </a:r>
          </a:p>
          <a:p>
            <a:pPr lvl="0"/>
            <a:r>
              <a:rPr lang="ru-RU" dirty="0"/>
              <a:t>Способы производства погрузочно-разгрузочных и складских работ по маршруту движения.</a:t>
            </a:r>
          </a:p>
          <a:p>
            <a:r>
              <a:rPr lang="ru-RU" dirty="0"/>
              <a:t>Затем все маршруты передвижения груза «от двери до двери» делят на этапы (шаги) по каждому варианту доставки. По каждому шагу рассчитывают приведенные затраты и суммируют их для каждого варианта.</a:t>
            </a:r>
          </a:p>
          <a:p>
            <a:r>
              <a:rPr lang="ru-RU" dirty="0"/>
              <a:t>Вариант, по которому приведенные суммированные затраты окажутся минимальными, следует считать экономически целесообразным.</a:t>
            </a:r>
          </a:p>
          <a:p>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785786" y="274638"/>
            <a:ext cx="7443814" cy="1654175"/>
          </a:xfrm>
        </p:spPr>
        <p:txBody>
          <a:bodyPr>
            <a:normAutofit fontScale="90000"/>
          </a:bodyPr>
          <a:lstStyle/>
          <a:p>
            <a:pPr algn="just"/>
            <a:r>
              <a:rPr lang="ru-RU" sz="2000" dirty="0" smtClean="0"/>
              <a:t>	При равенстве приведенных затрат по вариантам доставки или их  небольшой    разнице    окончательное    решение    принимают по критериям: обеспечение лучшей сохранности груза, ускорения перевозки, минимальные трудозатраты и др.</a:t>
            </a:r>
            <a:br>
              <a:rPr lang="ru-RU" sz="2000" dirty="0" smtClean="0"/>
            </a:br>
            <a:endParaRPr lang="ru-RU" sz="2000" dirty="0"/>
          </a:p>
        </p:txBody>
      </p:sp>
      <p:sp>
        <p:nvSpPr>
          <p:cNvPr id="3" name="Содержимое 2"/>
          <p:cNvSpPr>
            <a:spLocks noGrp="1"/>
          </p:cNvSpPr>
          <p:nvPr>
            <p:ph idx="4294967295"/>
          </p:nvPr>
        </p:nvSpPr>
        <p:spPr>
          <a:xfrm>
            <a:off x="500034" y="2143125"/>
            <a:ext cx="7729566" cy="4214813"/>
          </a:xfrm>
        </p:spPr>
        <p:txBody>
          <a:bodyPr>
            <a:normAutofit fontScale="62500" lnSpcReduction="20000"/>
          </a:bodyPr>
          <a:lstStyle/>
          <a:p>
            <a:pPr algn="just"/>
            <a:r>
              <a:rPr lang="ru-RU" dirty="0" smtClean="0"/>
              <a:t>При </a:t>
            </a:r>
            <a:r>
              <a:rPr lang="ru-RU" dirty="0"/>
              <a:t>выборе оптимального маршрута доставки груза обычно намечают и сравнивают различные транспортные схемы его продвижения от склада отправителя до склада получателя. Эти схемы могут включать в себя один или несколько видов транспорта (при смешанных сообщениях). Чем больше видов транспорта намечается использовать в смешанном сообщении, тем большее число перегрузочных операций придется выполнять по маршруту следования груза. Общая продолжительность таких операций оказывает существенное влияние как на сроки доставки груза, так и на его сохранность в пути. Иными словами, к собственно транспортным издержкам добавляются затраты на перегрузочные операции. Связанные с ними задержки грузов в пунктах перегрузки удлиняют общие сроки доставки, увеличивают риски порчи,   повреждений,  хищений   грузов.</a:t>
            </a:r>
          </a:p>
          <a:p>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0" y="1071546"/>
            <a:ext cx="8572528" cy="5357850"/>
          </a:xfrm>
        </p:spPr>
        <p:txBody>
          <a:bodyPr>
            <a:normAutofit fontScale="70000" lnSpcReduction="20000"/>
          </a:bodyPr>
          <a:lstStyle/>
          <a:p>
            <a:pPr algn="just"/>
            <a:r>
              <a:rPr lang="ru-RU" dirty="0"/>
              <a:t>При пассажирских перевозках основными факторами, которые определяют предпочтительный вариант транспортного обслуживания, являются: цель и стоимость поездки, ее продолжительность, удобство расписания, близость подъезда пассажиров к пункту их отправления, комфортность и безопасность поездки. При невозможности добраться к пункту назначения одним видом транспорта пассажир комбинирует различные варианты своего передвижения, выбирая из них самый экономный по затратам, времени пребывания в поездке и удобного прибытия в пункты пересадок, назначения и др.</a:t>
            </a:r>
          </a:p>
          <a:p>
            <a:pPr algn="just"/>
            <a:r>
              <a:rPr lang="ru-RU" dirty="0"/>
              <a:t>Довольно сложные комбинации передвижений участников поездок приходится разрабатывать операторам туристических фирм. При этом они стараются найти оптимальное решение нескольких взаимосвязанных целевых задач: уложиться в срок поездки и планируемые расходы по ней, максимально сократить время нахождения туристов в транспортных средствах, обеспечить им возможность полноценного отдыха и своевременного питания, но самое главное, посещение в светлое время суток достопримечательностей в странах пребывания</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0" y="1000108"/>
            <a:ext cx="8229600" cy="5286412"/>
          </a:xfrm>
        </p:spPr>
        <p:txBody>
          <a:bodyPr>
            <a:normAutofit fontScale="77500" lnSpcReduction="20000"/>
          </a:bodyPr>
          <a:lstStyle/>
          <a:p>
            <a:pPr algn="just">
              <a:buNone/>
            </a:pPr>
            <a:r>
              <a:rPr lang="ru-RU" dirty="0" smtClean="0"/>
              <a:t>            Большую </a:t>
            </a:r>
            <a:r>
              <a:rPr lang="ru-RU" dirty="0"/>
              <a:t>работу по выбору вариантов лучшего транспортного обслуживания грузовладельцев и населения ведут специализированные проектные организации отраслевого, муниципального и регионального подчинения. В столице — это </a:t>
            </a:r>
            <a:r>
              <a:rPr lang="ru-RU" dirty="0" err="1"/>
              <a:t>Мосгипротранс</a:t>
            </a:r>
            <a:r>
              <a:rPr lang="ru-RU" dirty="0"/>
              <a:t>, </a:t>
            </a:r>
            <a:r>
              <a:rPr lang="ru-RU" dirty="0" err="1"/>
              <a:t>Метрогипротранс</a:t>
            </a:r>
            <a:r>
              <a:rPr lang="ru-RU" dirty="0"/>
              <a:t>, </a:t>
            </a:r>
            <a:r>
              <a:rPr lang="ru-RU" dirty="0" err="1"/>
              <a:t>Мосгортрансниипроект</a:t>
            </a:r>
            <a:r>
              <a:rPr lang="ru-RU" dirty="0"/>
              <a:t>, Центр инженерно-транспортной инфраструктуры, </a:t>
            </a:r>
            <a:r>
              <a:rPr lang="ru-RU" dirty="0" err="1"/>
              <a:t>Союздорниипроект</a:t>
            </a:r>
            <a:r>
              <a:rPr lang="ru-RU" dirty="0"/>
              <a:t>, </a:t>
            </a:r>
            <a:r>
              <a:rPr lang="ru-RU" dirty="0" err="1"/>
              <a:t>Аэропроект</a:t>
            </a:r>
            <a:r>
              <a:rPr lang="ru-RU" dirty="0"/>
              <a:t>, </a:t>
            </a:r>
            <a:r>
              <a:rPr lang="ru-RU" dirty="0" err="1"/>
              <a:t>Союзморниипроект</a:t>
            </a:r>
            <a:r>
              <a:rPr lang="ru-RU" dirty="0"/>
              <a:t>, </a:t>
            </a:r>
            <a:r>
              <a:rPr lang="ru-RU" dirty="0" err="1"/>
              <a:t>Гипроречтранс</a:t>
            </a:r>
            <a:r>
              <a:rPr lang="ru-RU" dirty="0"/>
              <a:t> и др.</a:t>
            </a:r>
          </a:p>
          <a:p>
            <a:pPr algn="just">
              <a:buNone/>
            </a:pPr>
            <a:r>
              <a:rPr lang="ru-RU" dirty="0" smtClean="0"/>
              <a:t>		Ими </a:t>
            </a:r>
            <a:r>
              <a:rPr lang="ru-RU" dirty="0"/>
              <a:t>выполняются технико-экономические расчеты по оценке эффективности возможных вариантов развития транспорта или создание новых транспортных коммуникаций. Этими проектными расчетами помимо потребных капиталовложений и предстоящих эксплуатационных расходов, определяется достигаемая экономия в поездках пассажиров и в доставке грузов.</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296974"/>
          </a:xfrm>
        </p:spPr>
        <p:txBody>
          <a:bodyPr>
            <a:normAutofit fontScale="90000"/>
          </a:bodyPr>
          <a:lstStyle/>
          <a:p>
            <a:r>
              <a:rPr lang="ru-RU" i="1" dirty="0" smtClean="0"/>
              <a:t>Определение спроса на перевозки и  их планирование</a:t>
            </a:r>
            <a:r>
              <a:rPr lang="ru-RU" dirty="0" smtClean="0"/>
              <a:t/>
            </a:r>
            <a:br>
              <a:rPr lang="ru-RU" dirty="0" smtClean="0"/>
            </a:br>
            <a:endParaRPr lang="ru-RU" dirty="0"/>
          </a:p>
        </p:txBody>
      </p:sp>
      <p:sp>
        <p:nvSpPr>
          <p:cNvPr id="3" name="Содержимое 2"/>
          <p:cNvSpPr>
            <a:spLocks noGrp="1"/>
          </p:cNvSpPr>
          <p:nvPr>
            <p:ph idx="1"/>
          </p:nvPr>
        </p:nvSpPr>
        <p:spPr/>
        <p:txBody>
          <a:bodyPr>
            <a:normAutofit fontScale="70000" lnSpcReduction="20000"/>
          </a:bodyPr>
          <a:lstStyle/>
          <a:p>
            <a:pPr algn="just"/>
            <a:r>
              <a:rPr lang="ru-RU" i="1" dirty="0"/>
              <a:t>Определение спроса на перевозки и  их планирование</a:t>
            </a:r>
            <a:endParaRPr lang="ru-RU" dirty="0"/>
          </a:p>
          <a:p>
            <a:pPr algn="just"/>
            <a:r>
              <a:rPr lang="ru-RU" dirty="0"/>
              <a:t>            Изменение спроса на перевозки грузов и пассажиров различными видами транспорта, как известно, отражает в себе тенденцию подъема или спада (кризис) экономики страны.</a:t>
            </a:r>
          </a:p>
          <a:p>
            <a:pPr algn="just"/>
            <a:r>
              <a:rPr lang="ru-RU" dirty="0"/>
              <a:t>Переход России к рыночной экономике привел в 90-х годах к резкому падению объемов перевозок грузов и пассажиров.  На различных видах транспорта это падение не было одинаковым. Так, на магистральном железнодорожном и морском транспорте годовые объемы перевозок грузов сократились примерно вдвое, на автомобильном — втрое, на воздушном — в четыре раза, на внутреннем водном — в пять раз. На трубопроводном транспорте падение объемов перевозок было минимальным. Оно составило лишь 20%.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0" y="571480"/>
            <a:ext cx="8229600" cy="6072230"/>
          </a:xfrm>
        </p:spPr>
        <p:txBody>
          <a:bodyPr>
            <a:normAutofit fontScale="62500" lnSpcReduction="20000"/>
          </a:bodyPr>
          <a:lstStyle/>
          <a:p>
            <a:pPr algn="just"/>
            <a:r>
              <a:rPr lang="ru-RU" dirty="0"/>
              <a:t>Для комплексного изучения и прогнозирования спроса на перевозки грузов и пассажиров на всех видах транспорта созданы маркетинговые структуры. Службы и отделы маркетинга имеются в крупных транспортных и экспедиторских компаниях, в морских, речных пароходствах и портах, на предприятиях автомобильного и воздушного транспорта, железных дорогах. В системе Министерства Транспорта России эта работа возложена на сеть дорожных центров фирменного транспортного обслуживания, а также подразделения, обеспечивающие планирование и организацию пассажирских перевозок.</a:t>
            </a:r>
          </a:p>
          <a:p>
            <a:pPr algn="just"/>
            <a:r>
              <a:rPr lang="ru-RU" dirty="0"/>
              <a:t>Определение спроса на транспортные услуги предполагает глубокое и всестороннее обследование платежеспособных потребностей    предприятий    в    перевозках    своей    продукции, а населения в поездках. Однако цель маркетинговых обследований и анализа заключается не в пассивном фиксировании спроса на транспортные услуги, а в выработке рекомендаций по управлению спросом, влияющих на ее величину, направленность, временные рамки. Транспортные </a:t>
            </a:r>
            <a:r>
              <a:rPr lang="ru-RU" dirty="0" err="1"/>
              <a:t>маркетологи</a:t>
            </a:r>
            <a:r>
              <a:rPr lang="ru-RU" dirty="0"/>
              <a:t> определяют такие важные показатели спроса, как емкость рынка, минимальный гарантированный спрос на услуги и возможный экономический эффект от реализации маркетинговых предложений</a:t>
            </a:r>
            <a:r>
              <a:rPr lang="ru-RU" dirty="0" smtClean="0"/>
              <a:t>.</a:t>
            </a:r>
            <a:r>
              <a:rPr lang="ru-RU" dirty="0"/>
              <a:t> </a:t>
            </a:r>
            <a:endParaRPr lang="ru-RU" dirty="0" smtClean="0"/>
          </a:p>
          <a:p>
            <a:pPr algn="just"/>
            <a:r>
              <a:rPr lang="ru-RU" b="1" dirty="0" smtClean="0"/>
              <a:t>Под </a:t>
            </a:r>
            <a:r>
              <a:rPr lang="ru-RU" b="1" dirty="0"/>
              <a:t>емкостью рынка понимают предельно возможный спрос на транспортные услуги в определенной территориальной зоне.</a:t>
            </a:r>
          </a:p>
          <a:p>
            <a:pPr algn="just"/>
            <a:endParaRPr lang="ru-RU" dirty="0"/>
          </a:p>
          <a:p>
            <a:pPr algn="just"/>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Анализ рынка</a:t>
            </a:r>
            <a:endParaRPr lang="ru-RU" dirty="0"/>
          </a:p>
        </p:txBody>
      </p:sp>
      <p:sp>
        <p:nvSpPr>
          <p:cNvPr id="3" name="Содержимое 2"/>
          <p:cNvSpPr>
            <a:spLocks noGrp="1"/>
          </p:cNvSpPr>
          <p:nvPr>
            <p:ph idx="1"/>
          </p:nvPr>
        </p:nvSpPr>
        <p:spPr/>
        <p:txBody>
          <a:bodyPr>
            <a:normAutofit fontScale="85000" lnSpcReduction="10000"/>
          </a:bodyPr>
          <a:lstStyle/>
          <a:p>
            <a:pPr algn="just">
              <a:buNone/>
            </a:pPr>
            <a:r>
              <a:rPr lang="ru-RU" dirty="0" smtClean="0"/>
              <a:t>		Анализ </a:t>
            </a:r>
            <a:r>
              <a:rPr lang="ru-RU" dirty="0"/>
              <a:t>рынка услуг, предоставляемых различными видами транспорта грузовладельцам и пассажирам, позволяет установить не только потенциал этих услуг и их качественные показатели, но  также   сравнить   и   оценить   возможные   варианты   транспортного обслуживания в современных рыночных условиях экономики. </a:t>
            </a:r>
            <a:endParaRPr lang="ru-RU" dirty="0" smtClean="0"/>
          </a:p>
          <a:p>
            <a:pPr algn="just">
              <a:buNone/>
            </a:pPr>
            <a:r>
              <a:rPr lang="ru-RU" dirty="0"/>
              <a:t>	</a:t>
            </a:r>
            <a:r>
              <a:rPr lang="ru-RU" dirty="0" smtClean="0"/>
              <a:t>	При </a:t>
            </a:r>
            <a:r>
              <a:rPr lang="ru-RU" dirty="0"/>
              <a:t>этом важно иметь в виду, что выбор предпочтительных вариантов транспортного обслуживания принимают грузовладельцы и пассажиры.</a:t>
            </a:r>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Выбор вида транспорта</a:t>
            </a:r>
            <a:endParaRPr lang="ru-RU" dirty="0"/>
          </a:p>
        </p:txBody>
      </p:sp>
      <p:sp>
        <p:nvSpPr>
          <p:cNvPr id="3" name="Содержимое 2"/>
          <p:cNvSpPr>
            <a:spLocks noGrp="1"/>
          </p:cNvSpPr>
          <p:nvPr>
            <p:ph idx="1"/>
          </p:nvPr>
        </p:nvSpPr>
        <p:spPr>
          <a:xfrm>
            <a:off x="457200" y="1357298"/>
            <a:ext cx="8229600" cy="5072098"/>
          </a:xfrm>
        </p:spPr>
        <p:txBody>
          <a:bodyPr>
            <a:normAutofit fontScale="92500" lnSpcReduction="20000"/>
          </a:bodyPr>
          <a:lstStyle/>
          <a:p>
            <a:pPr algn="just">
              <a:buNone/>
            </a:pPr>
            <a:r>
              <a:rPr lang="ru-RU" dirty="0" smtClean="0"/>
              <a:t>		Такой </a:t>
            </a:r>
            <a:r>
              <a:rPr lang="ru-RU" dirty="0"/>
              <a:t>выбор опирается на сравнение не только затрат, связанных с перевозками и поездками по тому или иному варианту, но также с их продолжительностью, надежностью, безопасностью, предоставленными удобствами. </a:t>
            </a:r>
            <a:endParaRPr lang="ru-RU" dirty="0" smtClean="0"/>
          </a:p>
          <a:p>
            <a:pPr algn="just">
              <a:buNone/>
            </a:pPr>
            <a:r>
              <a:rPr lang="ru-RU" dirty="0"/>
              <a:t>	</a:t>
            </a:r>
            <a:r>
              <a:rPr lang="ru-RU" dirty="0" smtClean="0"/>
              <a:t>	Потребители </a:t>
            </a:r>
            <a:r>
              <a:rPr lang="ru-RU" dirty="0"/>
              <a:t>транспортных услуг учитывают все затраты на всем пути доставки груза (от склада отправителя до склада конечного получателя) или пассажирской поездки (от начального до конечного пункта). </a:t>
            </a:r>
            <a:endParaRPr lang="ru-RU" dirty="0" smtClean="0"/>
          </a:p>
          <a:p>
            <a:pPr algn="just">
              <a:buNone/>
            </a:pPr>
            <a:r>
              <a:rPr lang="ru-RU" dirty="0"/>
              <a:t>	</a:t>
            </a:r>
            <a:r>
              <a:rPr lang="ru-RU" dirty="0" smtClean="0"/>
              <a:t>	</a:t>
            </a:r>
            <a:endParaRPr lang="ru-RU" dirty="0"/>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642910" y="1000108"/>
            <a:ext cx="7929618" cy="5126055"/>
          </a:xfrm>
        </p:spPr>
        <p:txBody>
          <a:bodyPr>
            <a:normAutofit fontScale="92500" lnSpcReduction="10000"/>
          </a:bodyPr>
          <a:lstStyle/>
          <a:p>
            <a:pPr algn="just">
              <a:buNone/>
            </a:pPr>
            <a:r>
              <a:rPr lang="ru-RU" dirty="0" smtClean="0"/>
              <a:t>		</a:t>
            </a:r>
            <a:r>
              <a:rPr lang="ru-RU" dirty="0" smtClean="0"/>
              <a:t> Так, при доставке грузов в общую сумму затрат включают расходы на перегрузки и хранение грузов по маршруту их движения, а при поездках пассажиров — расходы, связанные с пребыванием в пунктах пересадки. </a:t>
            </a:r>
          </a:p>
          <a:p>
            <a:pPr algn="just">
              <a:buNone/>
            </a:pPr>
            <a:r>
              <a:rPr lang="ru-RU" dirty="0"/>
              <a:t>	</a:t>
            </a:r>
            <a:r>
              <a:rPr lang="ru-RU" dirty="0" smtClean="0"/>
              <a:t>	Грузовладелец </a:t>
            </a:r>
            <a:r>
              <a:rPr lang="ru-RU" dirty="0"/>
              <a:t>в отличие от пассажира включает в свои транспортные затраты оплату услуг транспортно-экспедиторских, складских фирм, а также услуги посредников, участвующих в перевозках.</a:t>
            </a:r>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654164"/>
          </a:xfrm>
        </p:spPr>
        <p:txBody>
          <a:bodyPr>
            <a:normAutofit fontScale="90000"/>
          </a:bodyPr>
          <a:lstStyle/>
          <a:p>
            <a:r>
              <a:rPr lang="ru-RU" sz="3600" dirty="0" smtClean="0"/>
              <a:t>Рассмотрим преимущества и недостатки каждого вида транспорта при осуществлении грузовых перевозок.</a:t>
            </a:r>
            <a:r>
              <a:rPr lang="ru-RU" dirty="0" smtClean="0"/>
              <a:t/>
            </a:r>
            <a:br>
              <a:rPr lang="ru-RU" dirty="0" smtClean="0"/>
            </a:br>
            <a:endParaRPr lang="ru-RU" dirty="0"/>
          </a:p>
        </p:txBody>
      </p:sp>
      <p:sp>
        <p:nvSpPr>
          <p:cNvPr id="3" name="Содержимое 2"/>
          <p:cNvSpPr>
            <a:spLocks noGrp="1"/>
          </p:cNvSpPr>
          <p:nvPr>
            <p:ph idx="1"/>
          </p:nvPr>
        </p:nvSpPr>
        <p:spPr>
          <a:xfrm>
            <a:off x="457200" y="2071678"/>
            <a:ext cx="8229600" cy="4500594"/>
          </a:xfrm>
        </p:spPr>
        <p:txBody>
          <a:bodyPr>
            <a:normAutofit fontScale="85000" lnSpcReduction="20000"/>
          </a:bodyPr>
          <a:lstStyle/>
          <a:p>
            <a:pPr algn="just"/>
            <a:r>
              <a:rPr lang="ru-RU" i="1" dirty="0" smtClean="0"/>
              <a:t>Железнодорожный </a:t>
            </a:r>
            <a:r>
              <a:rPr lang="ru-RU" i="1" dirty="0"/>
              <a:t>транспорт</a:t>
            </a:r>
            <a:r>
              <a:rPr lang="ru-RU" dirty="0"/>
              <a:t> позволяет осваивать любые грузопотоки на любые расстояния со средней скоростью сообщения 280 км/</a:t>
            </a:r>
            <a:r>
              <a:rPr lang="ru-RU" dirty="0" err="1"/>
              <a:t>сут</a:t>
            </a:r>
            <a:r>
              <a:rPr lang="ru-RU" dirty="0"/>
              <a:t> и сравнительно невысокими расходами. Он является транспортом круглогодичного действия и наиболее безопасным в экологическом отношении. Средняя дальность перевозки грузов по железной дороге более 1200 км. Несмотря на отмеченные преимущества железнодорожного транспорта при перевозках грузов, существует ряд ситуаций, когда использование других видов транспорта оказывается предпочтительнее.</a:t>
            </a:r>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785786" y="1142984"/>
            <a:ext cx="7715304" cy="4983179"/>
          </a:xfrm>
        </p:spPr>
        <p:txBody>
          <a:bodyPr>
            <a:normAutofit fontScale="70000" lnSpcReduction="20000"/>
          </a:bodyPr>
          <a:lstStyle/>
          <a:p>
            <a:pPr algn="just"/>
            <a:r>
              <a:rPr lang="ru-RU" i="1" dirty="0"/>
              <a:t>Трубопроводный транспорт</a:t>
            </a:r>
            <a:r>
              <a:rPr lang="ru-RU" dirty="0"/>
              <a:t>, как отмечено выше, обеспечивает доставку природного газа, нефти и нефтепродуктов на большие расстояния в короткие сроки и во все времена года. Перевозки этих грузов по железным и автомобильным дорогам и водным путям  либо   неосуществимы   (например,   природный   газ  требует при его доставке в транспортных емкостях предварительного сжижения), либо затруднительны из-за их высокой </a:t>
            </a:r>
            <a:r>
              <a:rPr lang="ru-RU" dirty="0" err="1"/>
              <a:t>пожаро</a:t>
            </a:r>
            <a:r>
              <a:rPr lang="ru-RU" dirty="0"/>
              <a:t>- и взрывоопасности (нефть и нефтепродукты). Высокая средняя дальность доставки грузов на трубопроводном транспорте обусловлена удаленностью мест добычи от мест потребления. Трубопроводный транспорт характеризуется сравнительно низкой себестоимостью транспортирования   перекачиваемой   продукции.</a:t>
            </a:r>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940444"/>
          </a:xfrm>
        </p:spPr>
        <p:txBody>
          <a:bodyPr>
            <a:noAutofit/>
          </a:bodyPr>
          <a:lstStyle/>
          <a:p>
            <a:pPr algn="just"/>
            <a:r>
              <a:rPr lang="ru-RU" sz="2400" i="1" dirty="0"/>
              <a:t>Речной транспорт</a:t>
            </a:r>
            <a:r>
              <a:rPr lang="ru-RU" sz="2400" dirty="0"/>
              <a:t>, несмотря на сезонный характер, играет существенную роль в обеспечении перевозок грузов в районах Крайнего Севера и особенно в восточном секторе Арктики, при доставке грузов в Якутию, Красноярский край, Ханты-Мансийский и Ямало-Ненецкий автономные округа, глубинные северные районы Хабаровского края, республики Коми, Архангельской и Томской  областей.  Этот  вид транспорта характеризуется  </a:t>
            </a:r>
            <a:r>
              <a:rPr lang="ru-RU" sz="2400" dirty="0" err="1"/>
              <a:t>способностыо</a:t>
            </a:r>
            <a:r>
              <a:rPr lang="ru-RU" sz="2400" dirty="0"/>
              <a:t> осваивать большие грузопотоки на определенных направлениях. По уровню затрат на единицу перевозочной работы он приближается к железнодорожному транспорту и имеет достаточно высокий показатель среднего расстояния перевозки. Его использование ограничивают относительно малая скорость сообщения, географические особенности прохождения водных путей, зависимость от работы портов.</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368940"/>
          </a:xfrm>
        </p:spPr>
        <p:txBody>
          <a:bodyPr>
            <a:normAutofit/>
          </a:bodyPr>
          <a:lstStyle/>
          <a:p>
            <a:pPr algn="just"/>
            <a:r>
              <a:rPr lang="ru-RU" sz="2400" i="1" dirty="0"/>
              <a:t>Морской транспорт</a:t>
            </a:r>
            <a:r>
              <a:rPr lang="ru-RU" sz="2400" dirty="0"/>
              <a:t> используют, главным образом, для перевозок внешнеэкономического характера. Он характеризуется достаточно низкой себестоимостью (близкой к показателям железнодорожного и внутреннего водного транспорта), способностью осваивать большие грузопотоки и имеет чрезвычайно высокую дальность перевозок. Его использование во многом ограничивается природно-климатическими условиями конкретных морских бассейнов. Выбор морского транспорта является приоритетным в ситуациях, когда нет другого способа доставки либо когда </a:t>
            </a:r>
            <a:r>
              <a:rPr lang="ru-RU" sz="2400" dirty="0" err="1"/>
              <a:t>срок-доставки</a:t>
            </a:r>
            <a:r>
              <a:rPr lang="ru-RU" sz="2400" dirty="0"/>
              <a:t> не является определяющим фактором.</a:t>
            </a:r>
            <a:br>
              <a:rPr lang="ru-RU" sz="2400" dirty="0"/>
            </a:br>
            <a:endParaRPr lang="ru-RU"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797568"/>
          </a:xfrm>
        </p:spPr>
        <p:txBody>
          <a:bodyPr>
            <a:normAutofit/>
          </a:bodyPr>
          <a:lstStyle/>
          <a:p>
            <a:pPr algn="just"/>
            <a:r>
              <a:rPr lang="ru-RU" sz="2400" i="1" dirty="0"/>
              <a:t>Воздушный транспорт</a:t>
            </a:r>
            <a:r>
              <a:rPr lang="ru-RU" sz="2400" dirty="0"/>
              <a:t> незаменим в экстремальных условиях. Используется для скоростных перевозок дорогих и срочных грузов (золото, пушнина, медикаменты, выставочные экспонаты и </a:t>
            </a:r>
            <a:r>
              <a:rPr lang="ru-RU" sz="2400" dirty="0" err="1"/>
              <a:t>др</a:t>
            </a:r>
            <a:r>
              <a:rPr lang="ru-RU" sz="2400" dirty="0"/>
              <a:t>). Его характеризует чрезвычайно высокий уровень затрат на единицу перевозочной работы (в 50 раз больше, чем на железнодорожном транспорте). Среднее расстояние перевозки грузов этим видом транспорта в 3,5-4 раза больше, чем железнодорожным. Для него характерна большая зависимость от погодных условий.</a:t>
            </a:r>
            <a:br>
              <a:rPr lang="ru-RU" sz="2400" dirty="0"/>
            </a:br>
            <a:endParaRPr lang="ru-RU" sz="2400"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138</TotalTime>
  <Words>1420</Words>
  <Application>Microsoft Office PowerPoint</Application>
  <PresentationFormat>Экран (4:3)</PresentationFormat>
  <Paragraphs>48</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Тема Office</vt:lpstr>
      <vt:lpstr>Варианты транспортного обслуживания </vt:lpstr>
      <vt:lpstr>Анализ рынка</vt:lpstr>
      <vt:lpstr>Выбор вида транспорта</vt:lpstr>
      <vt:lpstr>Слайд 4</vt:lpstr>
      <vt:lpstr>Рассмотрим преимущества и недостатки каждого вида транспорта при осуществлении грузовых перевозок. </vt:lpstr>
      <vt:lpstr>Слайд 6</vt:lpstr>
      <vt:lpstr>Речной транспорт, несмотря на сезонный характер, играет существенную роль в обеспечении перевозок грузов в районах Крайнего Севера и особенно в восточном секторе Арктики, при доставке грузов в Якутию, Красноярский край, Ханты-Мансийский и Ямало-Ненецкий автономные округа, глубинные северные районы Хабаровского края, республики Коми, Архангельской и Томской  областей.  Этот  вид транспорта характеризуется  способностыо осваивать большие грузопотоки на определенных направлениях. По уровню затрат на единицу перевозочной работы он приближается к железнодорожному транспорту и имеет достаточно высокий показатель среднего расстояния перевозки. Его использование ограничивают относительно малая скорость сообщения, географические особенности прохождения водных путей, зависимость от работы портов.</vt:lpstr>
      <vt:lpstr>Морской транспорт используют, главным образом, для перевозок внешнеэкономического характера. Он характеризуется достаточно низкой себестоимостью (близкой к показателям железнодорожного и внутреннего водного транспорта), способностью осваивать большие грузопотоки и имеет чрезвычайно высокую дальность перевозок. Его использование во многом ограничивается природно-климатическими условиями конкретных морских бассейнов. Выбор морского транспорта является приоритетным в ситуациях, когда нет другого способа доставки либо когда срок-доставки не является определяющим фактором. </vt:lpstr>
      <vt:lpstr>Воздушный транспорт незаменим в экстремальных условиях. Используется для скоростных перевозок дорогих и срочных грузов (золото, пушнина, медикаменты, выставочные экспонаты и др). Его характеризует чрезвычайно высокий уровень затрат на единицу перевозочной работы (в 50 раз больше, чем на железнодорожном транспорте). Среднее расстояние перевозки грузов этим видом транспорта в 3,5-4 раза больше, чем железнодорожным. Для него характерна большая зависимость от погодных условий. </vt:lpstr>
      <vt:lpstr>Автомобильный транспорт характеризуется скоростью доставки грузов, зависящей от состояния автодорог, всесезонностью использования, способностью осуществлять перевозки «от двери до двери» благодаря разветвленной сети дорог. Он используется при необходимости доставки небольших партий грузов одного наименования или сборных в основном на короткие расстояния, где значительно падает рентабельность железнодорожных перевозок. Наибольший вес отправки в одном автомобиле не более 30 т. Среднее расстояние доставки грузов автомобильным транспортом в 50 раз меньше, чем железнодорожным. Однако он все чаще находит применение при перевозке «дорогих» грузов и на сравнительно дальние расстояния, в том числе на маршрутах доставки  внешнеторговых  грузов. </vt:lpstr>
      <vt:lpstr>Автомобильный и железнодорожный транспорт в международном  сообщении  могут быть  использованы для доставки одних и тех же грузов в одни и те же регионы, т.е. эти виды транспорта являются конкурентами. Но из-за недостаточно развитой сети автомобильных дорог и незначительной специализации автопарка роль автотранспорта в сфере международных грузовых перевозок   невелика,   г Распределение объемов международных перевозок по видам транспорта: железнодорожный — 45%, морской и речной — 43%, трубопроводный — 6%, автомобильный — 5,5%, воздушный — 0,5%. </vt:lpstr>
      <vt:lpstr>Грузовладелец выбирает определенный вид транспорта или их сочетания с учетом следующих факторов:  </vt:lpstr>
      <vt:lpstr>В основе любого варианта находится транспортно-технологическая схема, которой должны быть определены: </vt:lpstr>
      <vt:lpstr> При равенстве приведенных затрат по вариантам доставки или их  небольшой    разнице    окончательное    решение    принимают по критериям: обеспечение лучшей сохранности груза, ускорения перевозки, минимальные трудозатраты и др. </vt:lpstr>
      <vt:lpstr>Слайд 15</vt:lpstr>
      <vt:lpstr>Слайд 16</vt:lpstr>
      <vt:lpstr>Определение спроса на перевозки и  их планирование </vt:lpstr>
      <vt:lpstr>Слайд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Варианты транспортного обслуживания </dc:title>
  <dc:creator>пользователь</dc:creator>
  <cp:lastModifiedBy>пользователь</cp:lastModifiedBy>
  <cp:revision>1</cp:revision>
  <dcterms:created xsi:type="dcterms:W3CDTF">2025-04-30T06:01:33Z</dcterms:created>
  <dcterms:modified xsi:type="dcterms:W3CDTF">2025-04-30T08:20:33Z</dcterms:modified>
</cp:coreProperties>
</file>