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  <p:sldId id="260" r:id="rId9"/>
    <p:sldId id="264" r:id="rId10"/>
    <p:sldId id="265" r:id="rId11"/>
    <p:sldId id="266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9214FC21-20CC-4FF0-B54A-7D2A8A364F1B}">
          <p14:sldIdLst>
            <p14:sldId id="256"/>
            <p14:sldId id="257"/>
            <p14:sldId id="258"/>
            <p14:sldId id="259"/>
            <p14:sldId id="263"/>
            <p14:sldId id="262"/>
            <p14:sldId id="261"/>
            <p14:sldId id="260"/>
            <p14:sldId id="264"/>
            <p14:sldId id="265"/>
            <p14:sldId id="266"/>
            <p14:sldId id="274"/>
            <p14:sldId id="275"/>
            <p14:sldId id="276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74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965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2464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9687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82679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0058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820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050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324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5644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933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6008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993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692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817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581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1D4E5-26A3-4D46-8042-6F36D20DA16E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5B7E2A3-BD0C-4181-BD16-8BD761722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16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5845" y="982641"/>
            <a:ext cx="10208525" cy="1310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Железнодорожные пути необщего пользования</a:t>
            </a:r>
            <a:br>
              <a:rPr lang="ru-RU" b="1" dirty="0">
                <a:solidFill>
                  <a:schemeClr val="accent1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477" y="1828800"/>
            <a:ext cx="9191767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829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423" y="286603"/>
            <a:ext cx="9754189" cy="3867385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	</a:t>
            </a:r>
            <a:r>
              <a:rPr lang="ru-RU" sz="2200" b="1" dirty="0" smtClean="0"/>
              <a:t>Работники</a:t>
            </a:r>
            <a:r>
              <a:rPr lang="ru-RU" sz="2200" b="1" dirty="0"/>
              <a:t>, производственная деятельность которых связана с </a:t>
            </a:r>
            <a:r>
              <a:rPr lang="ru-RU" sz="2200" b="1" dirty="0" smtClean="0"/>
              <a:t>движением </a:t>
            </a:r>
            <a:r>
              <a:rPr lang="ru-RU" sz="2200" b="1" dirty="0"/>
              <a:t>поездов и маневровой работой на железнодорожных путях </a:t>
            </a:r>
            <a:r>
              <a:rPr lang="ru-RU" sz="2200" b="1" dirty="0" smtClean="0"/>
              <a:t>необщего </a:t>
            </a:r>
            <a:r>
              <a:rPr lang="ru-RU" sz="2200" b="1" dirty="0"/>
              <a:t>пользования, должны проходить аттестацию, предусматривающую проверку знаний </a:t>
            </a:r>
            <a:r>
              <a:rPr lang="ru-RU" sz="2200" b="1" dirty="0" smtClean="0"/>
              <a:t>ПТЭ. </a:t>
            </a:r>
            <a:br>
              <a:rPr lang="ru-RU" sz="2200" b="1" dirty="0" smtClean="0"/>
            </a:br>
            <a:r>
              <a:rPr lang="ru-RU" sz="2200" b="1" dirty="0" smtClean="0"/>
              <a:t>		Работники</a:t>
            </a:r>
            <a:r>
              <a:rPr lang="ru-RU" sz="2200" b="1" dirty="0"/>
              <a:t>, ответственные за погрузку, размещение, крепление и </a:t>
            </a:r>
            <a:r>
              <a:rPr lang="ru-RU" sz="2200" b="1" dirty="0" smtClean="0"/>
              <a:t>выгрузку </a:t>
            </a:r>
            <a:r>
              <a:rPr lang="ru-RU" sz="2200" b="1" dirty="0"/>
              <a:t>грузов должны проходить проверку знаний Технических условий размещения и крепления </a:t>
            </a:r>
            <a:r>
              <a:rPr lang="ru-RU" sz="2200" b="1" dirty="0" smtClean="0"/>
              <a:t>грузов.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6" y="4297680"/>
            <a:ext cx="5643154" cy="256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7" y="4349930"/>
            <a:ext cx="1758612" cy="22965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27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947" y="600501"/>
            <a:ext cx="3343702" cy="47357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5081" y="136478"/>
            <a:ext cx="6509531" cy="65918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	Отношения </a:t>
            </a:r>
            <a:r>
              <a:rPr lang="ru-RU" dirty="0"/>
              <a:t>между перевозчиком и владельцем </a:t>
            </a:r>
            <a:r>
              <a:rPr lang="ru-RU" dirty="0" err="1"/>
              <a:t>ж.д</a:t>
            </a:r>
            <a:r>
              <a:rPr lang="ru-RU" dirty="0"/>
              <a:t>. пути необщего пользования, по поводу эксплуатации такого </a:t>
            </a:r>
            <a:r>
              <a:rPr lang="ru-RU" dirty="0" err="1"/>
              <a:t>ж.д</a:t>
            </a:r>
            <a:r>
              <a:rPr lang="ru-RU" dirty="0"/>
              <a:t>. пути регулируются </a:t>
            </a:r>
            <a:r>
              <a:rPr lang="ru-RU" b="1" dirty="0" smtClean="0"/>
              <a:t>Договором  </a:t>
            </a:r>
            <a:r>
              <a:rPr lang="ru-RU" b="1" dirty="0"/>
              <a:t>на эксплуатацию </a:t>
            </a:r>
            <a:r>
              <a:rPr lang="ru-RU" b="1" dirty="0" err="1"/>
              <a:t>ж.д</a:t>
            </a:r>
            <a:r>
              <a:rPr lang="ru-RU" b="1" dirty="0"/>
              <a:t>. пути необщего пользования</a:t>
            </a:r>
            <a:r>
              <a:rPr lang="ru-RU" dirty="0"/>
              <a:t>. Данным договором устанавливается порядок подачи и уборку вагонов, технологические сроки оборота вагонов, технологическое время на погрузку и выгрузку вагонов.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/>
              <a:t>	Между </a:t>
            </a:r>
            <a:r>
              <a:rPr lang="ru-RU" dirty="0"/>
              <a:t>перевозчиком и контрагентом заключается </a:t>
            </a:r>
            <a:r>
              <a:rPr lang="ru-RU" b="1" dirty="0" smtClean="0"/>
              <a:t>Договор </a:t>
            </a:r>
            <a:r>
              <a:rPr lang="ru-RU" b="1" dirty="0"/>
              <a:t>на подачу и уборку вагонов</a:t>
            </a:r>
            <a:r>
              <a:rPr lang="ru-RU" dirty="0"/>
              <a:t>, при наличии согласия владельца </a:t>
            </a:r>
            <a:r>
              <a:rPr lang="ru-RU" dirty="0" err="1"/>
              <a:t>ж.д</a:t>
            </a:r>
            <a:r>
              <a:rPr lang="ru-RU" dirty="0"/>
              <a:t>. пути необщего пользования, которое удостоверяется подписью и печатью владельца.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Данные </a:t>
            </a:r>
            <a:r>
              <a:rPr lang="ru-RU" dirty="0"/>
              <a:t>договоры </a:t>
            </a:r>
            <a:r>
              <a:rPr lang="ru-RU" dirty="0" smtClean="0"/>
              <a:t>заключаются сроком </a:t>
            </a:r>
            <a:r>
              <a:rPr lang="ru-RU" dirty="0"/>
              <a:t>не более чем на 5лет.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5" y="600501"/>
            <a:ext cx="3753134" cy="51997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86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06" y="1567543"/>
            <a:ext cx="9958576" cy="509043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87384"/>
            <a:ext cx="8911687" cy="11234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Эстакада, для погрузки наливных и насыпных грузов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9223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064" y="1541417"/>
            <a:ext cx="9656376" cy="51732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39634"/>
            <a:ext cx="8911687" cy="1267097"/>
          </a:xfrm>
        </p:spPr>
        <p:txBody>
          <a:bodyPr/>
          <a:lstStyle/>
          <a:p>
            <a:pPr algn="ctr"/>
            <a:r>
              <a:rPr lang="ru-RU" b="1" dirty="0" smtClean="0"/>
              <a:t>Погрузка насыпных и навалочных грузов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60530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91886"/>
            <a:ext cx="8911687" cy="1513114"/>
          </a:xfrm>
        </p:spPr>
        <p:txBody>
          <a:bodyPr/>
          <a:lstStyle/>
          <a:p>
            <a:pPr algn="ctr"/>
            <a:r>
              <a:rPr lang="ru-RU" b="1" dirty="0" smtClean="0"/>
              <a:t>Выгрузка цемента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89" y="1240972"/>
            <a:ext cx="9826580" cy="5468922"/>
          </a:xfrm>
        </p:spPr>
      </p:pic>
    </p:spTree>
    <p:extLst>
      <p:ext uri="{BB962C8B-B14F-4D97-AF65-F5344CB8AC3E}">
        <p14:creationId xmlns="" xmlns:p14="http://schemas.microsoft.com/office/powerpoint/2010/main" val="276307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054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5291" y="1433015"/>
            <a:ext cx="10162903" cy="524073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b="1" dirty="0" smtClean="0"/>
              <a:t>			</a:t>
            </a:r>
            <a:r>
              <a:rPr lang="ru-RU" sz="2800" b="1" u="sng" dirty="0" smtClean="0"/>
              <a:t>Железнодорожные </a:t>
            </a:r>
            <a:r>
              <a:rPr lang="ru-RU" sz="2800" b="1" u="sng" dirty="0"/>
              <a:t>пути необщего пользования</a:t>
            </a:r>
            <a:r>
              <a:rPr lang="ru-RU" sz="2800" b="1" dirty="0"/>
              <a:t> </a:t>
            </a:r>
            <a:r>
              <a:rPr lang="ru-RU" sz="2400" b="1" dirty="0"/>
              <a:t>— </a:t>
            </a:r>
            <a:r>
              <a:rPr lang="ru-RU" sz="2400" b="1" dirty="0" smtClean="0"/>
              <a:t>железнодорожные </a:t>
            </a:r>
            <a:r>
              <a:rPr lang="ru-RU" sz="2400" b="1" dirty="0"/>
              <a:t>подъездные пути, примыкающие непосредственно или через другие железнодорожные подъездные пути к железнодорожным путям общего пользования и предназначенные для обслуживания </a:t>
            </a:r>
            <a:r>
              <a:rPr lang="ru-RU" sz="2400" b="1" dirty="0" smtClean="0"/>
              <a:t>определенных </a:t>
            </a:r>
            <a:r>
              <a:rPr lang="ru-RU" sz="2400" b="1" dirty="0"/>
              <a:t>пользователей услугами железнодорожного транспорта на </a:t>
            </a:r>
            <a:r>
              <a:rPr lang="ru-RU" sz="2400" b="1" dirty="0" smtClean="0"/>
              <a:t>условиях </a:t>
            </a:r>
            <a:r>
              <a:rPr lang="ru-RU" sz="2400" b="1" dirty="0"/>
              <a:t>договоров или выполнения работ для собственных нужд.  </a:t>
            </a:r>
          </a:p>
        </p:txBody>
      </p:sp>
    </p:spTree>
    <p:extLst>
      <p:ext uri="{BB962C8B-B14F-4D97-AF65-F5344CB8AC3E}">
        <p14:creationId xmlns="" xmlns:p14="http://schemas.microsoft.com/office/powerpoint/2010/main" val="45296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4297" y="218363"/>
            <a:ext cx="10097589" cy="19243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 smtClean="0"/>
              <a:t>	Железнодорожные </a:t>
            </a:r>
            <a:r>
              <a:rPr lang="ru-RU" sz="2000" b="1" i="1" dirty="0"/>
              <a:t>пути необщего пользования и расположенные на них сооружения и устройства должны </a:t>
            </a:r>
            <a:r>
              <a:rPr lang="ru-RU" sz="2000" b="1" i="1" dirty="0" smtClean="0"/>
              <a:t>обеспечивать маневровую </a:t>
            </a:r>
            <a:r>
              <a:rPr lang="ru-RU" sz="2000" b="1" i="1" dirty="0"/>
              <a:t>и </a:t>
            </a:r>
            <a:r>
              <a:rPr lang="ru-RU" sz="2000" b="1" i="1" dirty="0" smtClean="0"/>
              <a:t>сортировочную </a:t>
            </a:r>
            <a:r>
              <a:rPr lang="ru-RU" sz="2000" b="1" i="1" dirty="0"/>
              <a:t>работу в соответствии с объемом перевозок, ритмичную погрузку и выгрузку грузов, а также рациональное использование </a:t>
            </a:r>
            <a:r>
              <a:rPr lang="ru-RU" sz="2000" b="1" i="1" dirty="0" smtClean="0"/>
              <a:t>железнодорожного </a:t>
            </a:r>
            <a:r>
              <a:rPr lang="ru-RU" sz="2000" b="1" i="1" dirty="0"/>
              <a:t>подвижного состава и его сохранность.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189" y="3115050"/>
            <a:ext cx="6402554" cy="3742949"/>
          </a:xfrm>
        </p:spPr>
      </p:pic>
    </p:spTree>
    <p:extLst>
      <p:ext uri="{BB962C8B-B14F-4D97-AF65-F5344CB8AC3E}">
        <p14:creationId xmlns="" xmlns:p14="http://schemas.microsoft.com/office/powerpoint/2010/main" val="147281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54842"/>
            <a:ext cx="8911687" cy="177875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/>
              <a:t>	Железнодорожные </a:t>
            </a:r>
            <a:r>
              <a:rPr lang="ru-RU" sz="2400" b="1" dirty="0"/>
              <a:t>пути необщего </a:t>
            </a:r>
            <a:r>
              <a:rPr lang="ru-RU" sz="2400" b="1" dirty="0" smtClean="0"/>
              <a:t>пользования </a:t>
            </a:r>
            <a:r>
              <a:rPr lang="ru-RU" sz="2400" b="1" dirty="0"/>
              <a:t>могут принадлежать владельцу инфраструктуры и другим </a:t>
            </a:r>
            <a:r>
              <a:rPr lang="ru-RU" sz="2400" b="1" dirty="0" smtClean="0"/>
              <a:t>юридическим </a:t>
            </a:r>
            <a:r>
              <a:rPr lang="ru-RU" sz="2400" b="1" dirty="0"/>
              <a:t>лицам, индивидуальным предпринимателям</a:t>
            </a:r>
            <a:r>
              <a:rPr lang="ru-RU" sz="2400" b="1" i="1" dirty="0"/>
              <a:t>.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3004456"/>
            <a:ext cx="8393523" cy="3737537"/>
          </a:xfrm>
        </p:spPr>
      </p:pic>
    </p:spTree>
    <p:extLst>
      <p:ext uri="{BB962C8B-B14F-4D97-AF65-F5344CB8AC3E}">
        <p14:creationId xmlns="" xmlns:p14="http://schemas.microsoft.com/office/powerpoint/2010/main" val="112674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2889" y="0"/>
            <a:ext cx="10212947" cy="244698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ru-RU" sz="2200" b="1" dirty="0" smtClean="0"/>
              <a:t>	     </a:t>
            </a:r>
            <a:r>
              <a:rPr lang="ru-RU" sz="2700" b="1" u="sng" dirty="0" smtClean="0"/>
              <a:t>Владелец </a:t>
            </a:r>
            <a:r>
              <a:rPr lang="ru-RU" sz="2700" b="1" u="sng" dirty="0"/>
              <a:t>железнодорожного пути необщего пользования</a:t>
            </a:r>
            <a:r>
              <a:rPr lang="ru-RU" sz="2700" b="1" dirty="0"/>
              <a:t> </a:t>
            </a:r>
            <a:r>
              <a:rPr lang="ru-RU" sz="2700" b="1" dirty="0" smtClean="0"/>
              <a:t>— юридическое </a:t>
            </a:r>
            <a:r>
              <a:rPr lang="ru-RU" sz="2700" b="1" dirty="0"/>
              <a:t>лицо или индивидуальный предприниматель, имеющие на праве собственности или на ином праве железнодорожный путь </a:t>
            </a:r>
            <a:r>
              <a:rPr lang="ru-RU" sz="2700" b="1" dirty="0" smtClean="0"/>
              <a:t>необщего </a:t>
            </a:r>
            <a:r>
              <a:rPr lang="ru-RU" sz="2700" b="1" dirty="0"/>
              <a:t>пользования, а также </a:t>
            </a:r>
            <a:r>
              <a:rPr lang="ru-RU" sz="2700" b="1" dirty="0" smtClean="0"/>
              <a:t>здания и сооружения, </a:t>
            </a:r>
            <a:r>
              <a:rPr lang="ru-RU" sz="2700" b="1" dirty="0"/>
              <a:t>связанные с выполнением транспортных работ и оказанием услуг </a:t>
            </a:r>
            <a:r>
              <a:rPr lang="ru-RU" sz="2700" b="1" dirty="0" smtClean="0"/>
              <a:t>железнодорожного транспорта</a:t>
            </a:r>
            <a:r>
              <a:rPr lang="ru-RU" sz="2700" b="1" dirty="0"/>
              <a:t>.</a:t>
            </a:r>
            <a:br>
              <a:rPr lang="ru-RU" sz="2700" b="1" dirty="0"/>
            </a:br>
            <a:endParaRPr lang="ru-RU" sz="27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1" y="3400023"/>
            <a:ext cx="8771347" cy="3432218"/>
          </a:xfrm>
        </p:spPr>
      </p:pic>
    </p:spTree>
    <p:extLst>
      <p:ext uri="{BB962C8B-B14F-4D97-AF65-F5344CB8AC3E}">
        <p14:creationId xmlns="" xmlns:p14="http://schemas.microsoft.com/office/powerpoint/2010/main" val="398483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738" y="95535"/>
            <a:ext cx="10264461" cy="233857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u="sng" dirty="0" smtClean="0"/>
              <a:t>Контрагентом</a:t>
            </a:r>
            <a:r>
              <a:rPr lang="ru-RU" sz="2400" b="1" dirty="0" smtClean="0"/>
              <a:t> </a:t>
            </a:r>
            <a:r>
              <a:rPr lang="ru-RU" sz="2400" b="1" dirty="0"/>
              <a:t>является грузоотправитель или </a:t>
            </a:r>
            <a:r>
              <a:rPr lang="ru-RU" sz="2400" b="1" dirty="0" smtClean="0"/>
              <a:t>грузополучатель, </a:t>
            </a:r>
            <a:r>
              <a:rPr lang="ru-RU" sz="2400" b="1" dirty="0"/>
              <a:t>который в пределах железнодорожного пути необщего пользования, </a:t>
            </a:r>
            <a:r>
              <a:rPr lang="ru-RU" sz="2400" b="1" dirty="0" smtClean="0"/>
              <a:t>принадлежащего </a:t>
            </a:r>
            <a:r>
              <a:rPr lang="ru-RU" sz="2400" b="1" dirty="0"/>
              <a:t>иному лицу, владеет складом или </a:t>
            </a:r>
            <a:r>
              <a:rPr lang="ru-RU" sz="2400" b="1" dirty="0" smtClean="0"/>
              <a:t>снимает его на время для выполнения грузовых операций</a:t>
            </a:r>
            <a:r>
              <a:rPr lang="ru-RU" sz="2400" dirty="0" smtClean="0"/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6" y="2434107"/>
            <a:ext cx="8911686" cy="4423894"/>
          </a:xfrm>
        </p:spPr>
      </p:pic>
    </p:spTree>
    <p:extLst>
      <p:ext uri="{BB962C8B-B14F-4D97-AF65-F5344CB8AC3E}">
        <p14:creationId xmlns="" xmlns:p14="http://schemas.microsoft.com/office/powerpoint/2010/main" val="27668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367" y="204716"/>
            <a:ext cx="9836330" cy="229029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Железнодорожный </a:t>
            </a:r>
            <a:r>
              <a:rPr lang="ru-RU" sz="2000" dirty="0"/>
              <a:t>путь необщего пользования имеет границу с </a:t>
            </a:r>
            <a:r>
              <a:rPr lang="ru-RU" sz="2000" dirty="0" smtClean="0"/>
              <a:t>железнодорожными </a:t>
            </a:r>
            <a:r>
              <a:rPr lang="ru-RU" sz="2000" dirty="0"/>
              <a:t>путями общего пользования. Граница </a:t>
            </a:r>
            <a:r>
              <a:rPr lang="ru-RU" sz="2000" dirty="0" smtClean="0"/>
              <a:t>пути </a:t>
            </a:r>
            <a:r>
              <a:rPr lang="ru-RU" sz="2000" dirty="0"/>
              <a:t>необщего пользования отмечается знаком </a:t>
            </a:r>
            <a:r>
              <a:rPr lang="ru-RU" sz="2000" dirty="0" smtClean="0"/>
              <a:t>«</a:t>
            </a:r>
            <a:r>
              <a:rPr lang="ru-RU" sz="2000" b="1" dirty="0" smtClean="0"/>
              <a:t>Граница железнодорожного </a:t>
            </a:r>
            <a:r>
              <a:rPr lang="ru-RU" sz="2000" b="1" dirty="0"/>
              <a:t>подъездного </a:t>
            </a:r>
            <a:r>
              <a:rPr lang="ru-RU" sz="2000" b="1" dirty="0" smtClean="0"/>
              <a:t>пути</a:t>
            </a:r>
            <a:r>
              <a:rPr lang="ru-RU" sz="2000" dirty="0" smtClean="0"/>
              <a:t>». </a:t>
            </a:r>
            <a:r>
              <a:rPr lang="ru-RU" sz="2000" dirty="0"/>
              <a:t>Место установки такого знака </a:t>
            </a:r>
            <a:r>
              <a:rPr lang="ru-RU" sz="2000" dirty="0" smtClean="0"/>
              <a:t>определяется </a:t>
            </a:r>
            <a:r>
              <a:rPr lang="ru-RU" sz="2000" dirty="0"/>
              <a:t>владельцем инфраструктуры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09" y="2638696"/>
            <a:ext cx="8925636" cy="4219303"/>
          </a:xfrm>
        </p:spPr>
      </p:pic>
    </p:spTree>
    <p:extLst>
      <p:ext uri="{BB962C8B-B14F-4D97-AF65-F5344CB8AC3E}">
        <p14:creationId xmlns="" xmlns:p14="http://schemas.microsoft.com/office/powerpoint/2010/main" val="134269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72955"/>
            <a:ext cx="8911687" cy="313898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000" b="1" dirty="0" smtClean="0"/>
              <a:t>Открытие </a:t>
            </a:r>
            <a:r>
              <a:rPr lang="ru-RU" sz="2000" b="1" dirty="0"/>
              <a:t>для постоянной эксплуатации нового железнодорожного пути необщего пользования и подача на такой железнодорожный путь подвижного состава осуществляются после принятия данного пути в эксплуатацию комиссией, в состав которой входят представитель </a:t>
            </a:r>
            <a:r>
              <a:rPr lang="ru-RU" sz="2000" b="1" dirty="0" smtClean="0"/>
              <a:t>ДЦС, </a:t>
            </a:r>
            <a:r>
              <a:rPr lang="ru-RU" sz="2000" b="1" dirty="0"/>
              <a:t>владелец железнодорожного пути необщего пользования и </a:t>
            </a:r>
            <a:r>
              <a:rPr lang="ru-RU" sz="2000" b="1" dirty="0" smtClean="0"/>
              <a:t>начальник станции, </a:t>
            </a:r>
            <a:r>
              <a:rPr lang="ru-RU" sz="2000" b="1" dirty="0"/>
              <a:t>к которой примыкает </a:t>
            </a:r>
            <a:r>
              <a:rPr lang="ru-RU" sz="2000" b="1" dirty="0" smtClean="0"/>
              <a:t>данный железнодорожный путь</a:t>
            </a:r>
            <a:r>
              <a:rPr lang="ru-RU" sz="2000" b="1" dirty="0"/>
              <a:t>.</a:t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3630613"/>
            <a:ext cx="9858691" cy="3018381"/>
          </a:xfrm>
        </p:spPr>
      </p:pic>
    </p:spTree>
    <p:extLst>
      <p:ext uri="{BB962C8B-B14F-4D97-AF65-F5344CB8AC3E}">
        <p14:creationId xmlns="" xmlns:p14="http://schemas.microsoft.com/office/powerpoint/2010/main" val="109507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79" y="163773"/>
            <a:ext cx="9950133" cy="504830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000" i="1" dirty="0" smtClean="0"/>
              <a:t>	Порядок </a:t>
            </a:r>
            <a:r>
              <a:rPr lang="ru-RU" sz="2000" i="1" dirty="0"/>
              <a:t>обслуживания железнодорожного пути необщего </a:t>
            </a:r>
            <a:r>
              <a:rPr lang="ru-RU" sz="2000" i="1" dirty="0" smtClean="0"/>
              <a:t>пользования</a:t>
            </a:r>
            <a:r>
              <a:rPr lang="ru-RU" sz="2000" dirty="0"/>
              <a:t> </a:t>
            </a:r>
            <a:r>
              <a:rPr lang="ru-RU" sz="2000" i="1" dirty="0" smtClean="0"/>
              <a:t>устанавливается </a:t>
            </a:r>
            <a:r>
              <a:rPr lang="ru-RU" sz="2000" i="1" dirty="0"/>
              <a:t>его владельцем по согласованию с перевозчиком, </a:t>
            </a:r>
            <a:r>
              <a:rPr lang="ru-RU" sz="2000" i="1" dirty="0" smtClean="0"/>
              <a:t>осуществляющим </a:t>
            </a:r>
            <a:r>
              <a:rPr lang="ru-RU" sz="2000" i="1" dirty="0"/>
              <a:t>перевозки по такому железнодорожному пути. В </a:t>
            </a:r>
            <a:r>
              <a:rPr lang="ru-RU" sz="2000" i="1" dirty="0" smtClean="0"/>
              <a:t>этом</a:t>
            </a:r>
            <a:r>
              <a:rPr lang="ru-RU" sz="2000" dirty="0"/>
              <a:t> </a:t>
            </a:r>
            <a:r>
              <a:rPr lang="ru-RU" sz="2000" i="1" dirty="0" smtClean="0"/>
              <a:t>случае </a:t>
            </a:r>
            <a:r>
              <a:rPr lang="ru-RU" sz="2000" i="1" dirty="0"/>
              <a:t>составляется </a:t>
            </a:r>
            <a:r>
              <a:rPr lang="ru-RU" sz="2000" b="1" i="1" dirty="0"/>
              <a:t>Инструкция о порядке обслуживания и </a:t>
            </a:r>
            <a:r>
              <a:rPr lang="ru-RU" sz="2000" b="1" i="1" dirty="0" smtClean="0"/>
              <a:t>организации </a:t>
            </a:r>
            <a:r>
              <a:rPr lang="ru-RU" sz="2000" b="1" i="1" dirty="0"/>
              <a:t>движения на железнодорожном подъездном </a:t>
            </a:r>
            <a:r>
              <a:rPr lang="ru-RU" sz="2000" b="1" i="1" dirty="0" smtClean="0"/>
              <a:t>пути</a:t>
            </a:r>
            <a:r>
              <a:rPr lang="ru-RU" sz="2000" i="1" dirty="0" smtClean="0"/>
              <a:t>, которая </a:t>
            </a:r>
            <a:r>
              <a:rPr lang="ru-RU" sz="2000" i="1" dirty="0"/>
              <a:t>должна содержать данные о весовой норме и длине </a:t>
            </a:r>
            <a:r>
              <a:rPr lang="ru-RU" sz="2000" i="1" dirty="0" smtClean="0"/>
              <a:t>составов </a:t>
            </a:r>
            <a:r>
              <a:rPr lang="ru-RU" sz="2000" i="1" dirty="0"/>
              <a:t>(поездов), максимально допускаемых скоростях движения, типе локомотива, о порядке производства маневров, положении стрелочных переводов, наличии и расположении сигналов, нормах закрепления </a:t>
            </a:r>
            <a:r>
              <a:rPr lang="ru-RU" sz="2000" i="1" dirty="0" smtClean="0"/>
              <a:t>вагонов </a:t>
            </a:r>
            <a:r>
              <a:rPr lang="ru-RU" sz="2000" i="1" dirty="0"/>
              <a:t>и другие условия, связанные с обеспечением безопасности </a:t>
            </a:r>
            <a:r>
              <a:rPr lang="ru-RU" sz="2000" i="1" dirty="0" smtClean="0"/>
              <a:t>движения </a:t>
            </a:r>
            <a:r>
              <a:rPr lang="ru-RU" sz="2000" i="1" dirty="0"/>
              <a:t>поездов.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19" y="4793094"/>
            <a:ext cx="4249003" cy="2064906"/>
          </a:xfrm>
        </p:spPr>
      </p:pic>
    </p:spTree>
    <p:extLst>
      <p:ext uri="{BB962C8B-B14F-4D97-AF65-F5344CB8AC3E}">
        <p14:creationId xmlns="" xmlns:p14="http://schemas.microsoft.com/office/powerpoint/2010/main" val="22404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174</TotalTime>
  <Words>49</Words>
  <Application>Microsoft Office PowerPoint</Application>
  <PresentationFormat>Произвольный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Железнодорожные пути необщего пользования </vt:lpstr>
      <vt:lpstr>Слайд 2</vt:lpstr>
      <vt:lpstr> Железнодорожные пути необщего пользования и расположенные на них сооружения и устройства должны обеспечивать маневровую и сортировочную работу в соответствии с объемом перевозок, ритмичную погрузку и выгрузку грузов, а также рациональное использование железнодорожного подвижного состава и его сохранность. </vt:lpstr>
      <vt:lpstr> Железнодорожные пути необщего пользования могут принадлежать владельцу инфраструктуры и другим юридическим лицам, индивидуальным предпринимателям. </vt:lpstr>
      <vt:lpstr>      Владелец железнодорожного пути необщего пользования — юридическое лицо или индивидуальный предприниматель, имеющие на праве собственности или на ином праве железнодорожный путь необщего пользования, а также здания и сооружения, связанные с выполнением транспортных работ и оказанием услуг железнодорожного транспорта. </vt:lpstr>
      <vt:lpstr>Контрагентом является грузоотправитель или грузополучатель, который в пределах железнодорожного пути необщего пользования, принадлежащего иному лицу, владеет складом или снимает его на время для выполнения грузовых операций. </vt:lpstr>
      <vt:lpstr> Железнодорожный путь необщего пользования имеет границу с железнодорожными путями общего пользования. Граница пути необщего пользования отмечается знаком «Граница железнодорожного подъездного пути». Место установки такого знака определяется владельцем инфраструктуры</vt:lpstr>
      <vt:lpstr> Открытие для постоянной эксплуатации нового железнодорожного пути необщего пользования и подача на такой железнодорожный путь подвижного состава осуществляются после принятия данного пути в эксплуатацию комиссией, в состав которой входят представитель ДЦС, владелец железнодорожного пути необщего пользования и начальник станции, к которой примыкает данный железнодорожный путь. </vt:lpstr>
      <vt:lpstr> Порядок обслуживания железнодорожного пути необщего пользования устанавливается его владельцем по согласованию с перевозчиком, осуществляющим перевозки по такому железнодорожному пути. В этом случае составляется Инструкция о порядке обслуживания и организации движения на железнодорожном подъездном пути, которая должна содержать данные о весовой норме и длине составов (поездов), максимально допускаемых скоростях движения, типе локомотива, о порядке производства маневров, положении стрелочных переводов, наличии и расположении сигналов, нормах закрепления вагонов и другие условия, связанные с обеспечением безопасности движения поездов.</vt:lpstr>
      <vt:lpstr>  Работники, производственная деятельность которых связана с движением поездов и маневровой работой на железнодорожных путях необщего пользования, должны проходить аттестацию, предусматривающую проверку знаний ПТЭ.    Работники, ответственные за погрузку, размещение, крепление и выгрузку грузов должны проходить проверку знаний Технических условий размещения и крепления грузов. </vt:lpstr>
      <vt:lpstr>Слайд 11</vt:lpstr>
      <vt:lpstr>Эстакада, для погрузки наливных и насыпных грузов</vt:lpstr>
      <vt:lpstr>Погрузка насыпных и навалочных грузов</vt:lpstr>
      <vt:lpstr>Выгрузка цемента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Железнодорожные пути необщего пользования </dc:title>
  <dc:creator>Пользователь Windows</dc:creator>
  <cp:lastModifiedBy>Asus</cp:lastModifiedBy>
  <cp:revision>15</cp:revision>
  <dcterms:created xsi:type="dcterms:W3CDTF">2015-04-27T18:24:00Z</dcterms:created>
  <dcterms:modified xsi:type="dcterms:W3CDTF">2025-05-05T04:02:38Z</dcterms:modified>
</cp:coreProperties>
</file>