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79"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5B106E36-FD25-4E2D-B0AA-010F637433A0}" type="datetimeFigureOut">
              <a:rPr lang="ru-RU" smtClean="0"/>
              <a:pPr/>
              <a:t>21.05.2024</a:t>
            </a:fld>
            <a:endParaRPr lang="ru-RU"/>
          </a:p>
        </p:txBody>
      </p:sp>
      <p:sp>
        <p:nvSpPr>
          <p:cNvPr id="16" name="Номер слайда 15"/>
          <p:cNvSpPr>
            <a:spLocks noGrp="1"/>
          </p:cNvSpPr>
          <p:nvPr>
            <p:ph type="sldNum" sz="quarter" idx="11"/>
          </p:nvPr>
        </p:nvSpPr>
        <p:spPr/>
        <p:txBody>
          <a:bodyPr/>
          <a:lstStyle/>
          <a:p>
            <a:fld id="{725C68B6-61C2-468F-89AB-4B9F7531AA68}" type="slidenum">
              <a:rPr lang="ru-RU" smtClean="0"/>
              <a:pPr/>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21.05.2024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21.05.2024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Содержимое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5B106E36-FD25-4E2D-B0AA-010F637433A0}" type="datetimeFigureOut">
              <a:rPr lang="ru-RU" smtClean="0"/>
              <a:pPr/>
              <a:t>21.05.2024</a:t>
            </a:fld>
            <a:endParaRPr lang="ru-RU"/>
          </a:p>
        </p:txBody>
      </p:sp>
      <p:sp>
        <p:nvSpPr>
          <p:cNvPr id="15" name="Номер слайда 14"/>
          <p:cNvSpPr>
            <a:spLocks noGrp="1"/>
          </p:cNvSpPr>
          <p:nvPr>
            <p:ph type="sldNum" sz="quarter" idx="15"/>
          </p:nvPr>
        </p:nvSpPr>
        <p:spPr/>
        <p:txBody>
          <a:bodyPr/>
          <a:lstStyle>
            <a:lvl1pPr algn="ctr">
              <a:defRPr/>
            </a:lvl1pPr>
          </a:lstStyle>
          <a:p>
            <a:fld id="{725C68B6-61C2-468F-89AB-4B9F7531AA68}" type="slidenum">
              <a:rPr lang="ru-RU" smtClean="0"/>
              <a:pPr/>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5B106E36-FD25-4E2D-B0AA-010F637433A0}" type="datetimeFigureOut">
              <a:rPr lang="ru-RU" smtClean="0"/>
              <a:pPr/>
              <a:t>21.05.2024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5B106E36-FD25-4E2D-B0AA-010F637433A0}" type="datetimeFigureOut">
              <a:rPr lang="ru-RU" smtClean="0"/>
              <a:pPr/>
              <a:t>21.05.2024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Содержимое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21.05.2024</a:t>
            </a:fld>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Содержимое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Содержимое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21.05.2024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21.05.2024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Содержимое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5B106E36-FD25-4E2D-B0AA-010F637433A0}" type="datetimeFigureOut">
              <a:rPr lang="ru-RU" smtClean="0"/>
              <a:pPr/>
              <a:t>21.05.2024</a:t>
            </a:fld>
            <a:endParaRPr lang="ru-RU"/>
          </a:p>
        </p:txBody>
      </p:sp>
      <p:sp>
        <p:nvSpPr>
          <p:cNvPr id="9" name="Номер слайда 8"/>
          <p:cNvSpPr>
            <a:spLocks noGrp="1"/>
          </p:cNvSpPr>
          <p:nvPr>
            <p:ph type="sldNum" sz="quarter" idx="15"/>
          </p:nvPr>
        </p:nvSpPr>
        <p:spPr/>
        <p:txBody>
          <a:bodyPr/>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5B106E36-FD25-4E2D-B0AA-010F637433A0}" type="datetimeFigureOut">
              <a:rPr lang="ru-RU" smtClean="0"/>
              <a:pPr/>
              <a:t>21.05.2024</a:t>
            </a:fld>
            <a:endParaRPr lang="ru-RU"/>
          </a:p>
        </p:txBody>
      </p:sp>
      <p:sp>
        <p:nvSpPr>
          <p:cNvPr id="9" name="Номер слайда 8"/>
          <p:cNvSpPr>
            <a:spLocks noGrp="1"/>
          </p:cNvSpPr>
          <p:nvPr>
            <p:ph type="sldNum" sz="quarter" idx="11"/>
          </p:nvPr>
        </p:nvSpPr>
        <p:spPr/>
        <p:txBody>
          <a:bodyPr/>
          <a:lstStyle/>
          <a:p>
            <a:fld id="{725C68B6-61C2-468F-89AB-4B9F7531AA68}" type="slidenum">
              <a:rPr lang="ru-RU" smtClean="0"/>
              <a:pPr/>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5B106E36-FD25-4E2D-B0AA-010F637433A0}" type="datetimeFigureOut">
              <a:rPr lang="ru-RU" smtClean="0"/>
              <a:pPr/>
              <a:t>21.05.2024</a:t>
            </a:fld>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725C68B6-61C2-468F-89AB-4B9F7531AA68}" type="slidenum">
              <a:rPr lang="ru-RU" smtClean="0"/>
              <a:pPr/>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285852" y="4357694"/>
            <a:ext cx="6357982" cy="1252534"/>
          </a:xfrm>
        </p:spPr>
        <p:txBody>
          <a:bodyPr/>
          <a:lstStyle/>
          <a:p>
            <a:pPr algn="r"/>
            <a:r>
              <a:rPr lang="ru-RU" dirty="0" smtClean="0">
                <a:solidFill>
                  <a:schemeClr val="tx1"/>
                </a:solidFill>
              </a:rPr>
              <a:t>Лекция 5.2</a:t>
            </a:r>
            <a:endParaRPr lang="ru-RU" dirty="0">
              <a:solidFill>
                <a:schemeClr val="tx1"/>
              </a:solidFill>
            </a:endParaRPr>
          </a:p>
        </p:txBody>
      </p:sp>
      <p:sp>
        <p:nvSpPr>
          <p:cNvPr id="2" name="Заголовок 1"/>
          <p:cNvSpPr>
            <a:spLocks noGrp="1"/>
          </p:cNvSpPr>
          <p:nvPr>
            <p:ph type="ctrTitle"/>
          </p:nvPr>
        </p:nvSpPr>
        <p:spPr>
          <a:xfrm>
            <a:off x="685800" y="1071547"/>
            <a:ext cx="7958166" cy="2500330"/>
          </a:xfrm>
        </p:spPr>
        <p:txBody>
          <a:bodyPr>
            <a:normAutofit/>
          </a:bodyPr>
          <a:lstStyle/>
          <a:p>
            <a:r>
              <a:rPr lang="ru-RU" dirty="0" smtClean="0">
                <a:solidFill>
                  <a:schemeClr val="accent2">
                    <a:lumMod val="50000"/>
                  </a:schemeClr>
                </a:solidFill>
                <a:latin typeface="Times New Roman" pitchFamily="18" charset="0"/>
                <a:cs typeface="Times New Roman" pitchFamily="18" charset="0"/>
              </a:rPr>
              <a:t>Конкуренция и взаимодействие видов транспорта</a:t>
            </a:r>
            <a:endParaRPr lang="ru-RU" dirty="0">
              <a:solidFill>
                <a:schemeClr val="accent2">
                  <a:lumMod val="50000"/>
                </a:schemeClr>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algn="just">
              <a:buNone/>
            </a:pPr>
            <a:r>
              <a:rPr lang="ru-RU" i="1" dirty="0" smtClean="0"/>
              <a:t>		</a:t>
            </a:r>
            <a:r>
              <a:rPr lang="ru-RU" b="1" i="1" dirty="0" smtClean="0">
                <a:solidFill>
                  <a:schemeClr val="accent2">
                    <a:lumMod val="50000"/>
                  </a:schemeClr>
                </a:solidFill>
              </a:rPr>
              <a:t>Технологическая координация </a:t>
            </a:r>
            <a:r>
              <a:rPr lang="ru-RU" dirty="0" smtClean="0"/>
              <a:t>базируется на интеграции технологических процессов взаимосвязанных графиков работы и расписаний.</a:t>
            </a:r>
          </a:p>
          <a:p>
            <a:pPr algn="just">
              <a:buNone/>
            </a:pPr>
            <a:r>
              <a:rPr lang="ru-RU" i="1" dirty="0" smtClean="0"/>
              <a:t>		</a:t>
            </a:r>
            <a:r>
              <a:rPr lang="ru-RU" b="1" i="1" dirty="0" smtClean="0">
                <a:solidFill>
                  <a:schemeClr val="accent2">
                    <a:lumMod val="50000"/>
                  </a:schemeClr>
                </a:solidFill>
              </a:rPr>
              <a:t>Финансово-ценовая координация </a:t>
            </a:r>
            <a:r>
              <a:rPr lang="ru-RU" dirty="0" smtClean="0"/>
              <a:t>проявляется в увязке тарифных ставок, заключении тарифных соглашений, договоров взаимной материальной ответственности за сохранность грузов, перевозимых в смешанных сообщениях и порядке распределения доходом при обеспечении этих сообщений.</a:t>
            </a:r>
            <a:endParaRPr lang="ru-RU" dirty="0"/>
          </a:p>
        </p:txBody>
      </p:sp>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ru-RU" dirty="0" smtClean="0">
                <a:solidFill>
                  <a:schemeClr val="accent2">
                    <a:lumMod val="50000"/>
                  </a:schemeClr>
                </a:solidFill>
              </a:rPr>
              <a:t>Технологическая и Финансово-ценовая координация</a:t>
            </a:r>
            <a:r>
              <a:rPr lang="ru-RU" dirty="0" smtClean="0"/>
              <a:t>.</a:t>
            </a: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algn="just">
              <a:buNone/>
            </a:pPr>
            <a:r>
              <a:rPr lang="ru-RU" i="1" dirty="0" smtClean="0"/>
              <a:t>		Правовая координация </a:t>
            </a:r>
            <a:r>
              <a:rPr lang="ru-RU" dirty="0" smtClean="0"/>
              <a:t>опирается на действующие транспортные уставы, законы, кодексы, сборники правил перевозок и тарифов.</a:t>
            </a:r>
          </a:p>
          <a:p>
            <a:pPr algn="just">
              <a:buNone/>
            </a:pPr>
            <a:r>
              <a:rPr lang="ru-RU" i="1" dirty="0" smtClean="0"/>
              <a:t>		Информационная сфера взаимодействия </a:t>
            </a:r>
            <a:r>
              <a:rPr lang="ru-RU" dirty="0" smtClean="0"/>
              <a:t>нацелена на совместимость информации по содержанию, формам ее представления, скорости и своевременности передачи, а также использование информационных технологий, объединяющих процессы перевозок грузов и пассажиров, погрузочно-разгрузочных работ и пересадок на стыкующихся видах транспорта.</a:t>
            </a:r>
            <a:endParaRPr lang="ru-RU" dirty="0"/>
          </a:p>
        </p:txBody>
      </p:sp>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algn="ctr"/>
            <a:r>
              <a:rPr lang="ru-RU" dirty="0" smtClean="0">
                <a:solidFill>
                  <a:schemeClr val="accent2">
                    <a:lumMod val="50000"/>
                  </a:schemeClr>
                </a:solidFill>
              </a:rPr>
              <a:t>Правовая и информационная</a:t>
            </a:r>
            <a:endParaRPr lang="ru-RU" dirty="0">
              <a:solidFill>
                <a:schemeClr val="accent2">
                  <a:lumMod val="50000"/>
                </a:schemeClr>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24000"/>
            <a:ext cx="8401080" cy="5334000"/>
          </a:xfrm>
        </p:spPr>
        <p:txBody>
          <a:bodyPr>
            <a:normAutofit fontScale="85000" lnSpcReduction="20000"/>
          </a:bodyPr>
          <a:lstStyle/>
          <a:p>
            <a:pPr algn="just">
              <a:buNone/>
            </a:pPr>
            <a:r>
              <a:rPr lang="ru-RU" sz="2800" dirty="0" smtClean="0">
                <a:latin typeface="Times New Roman" pitchFamily="18" charset="0"/>
                <a:cs typeface="Times New Roman" pitchFamily="18" charset="0"/>
              </a:rPr>
              <a:t>		Для лучшего взаимодействия в работе промышленного и магистрального транспорта разрабатывают и внедряют единые технологические процессы работы железнодорожных станций</a:t>
            </a:r>
          </a:p>
          <a:p>
            <a:pPr algn="just">
              <a:buNone/>
            </a:pPr>
            <a:r>
              <a:rPr lang="ru-RU" sz="2800" dirty="0" smtClean="0">
                <a:latin typeface="Times New Roman" pitchFamily="18" charset="0"/>
                <a:cs typeface="Times New Roman" pitchFamily="18" charset="0"/>
              </a:rPr>
              <a:t>		Взаимодействие различных видов транспорта наиболее наглядно проявляется при организации </a:t>
            </a:r>
            <a:r>
              <a:rPr lang="ru-RU" sz="2800" i="1" dirty="0" smtClean="0">
                <a:latin typeface="Times New Roman" pitchFamily="18" charset="0"/>
                <a:cs typeface="Times New Roman" pitchFamily="18" charset="0"/>
              </a:rPr>
              <a:t>смешанных перевозок грузов. </a:t>
            </a:r>
            <a:r>
              <a:rPr lang="ru-RU" sz="2800" dirty="0" smtClean="0">
                <a:latin typeface="Times New Roman" pitchFamily="18" charset="0"/>
                <a:cs typeface="Times New Roman" pitchFamily="18" charset="0"/>
              </a:rPr>
              <a:t>Абсолютное большинство грузовых перевозок как в нашей стране, так и за рубежом, являются смешанными, поскольку совершаются при использовании двух и более видов транспорта. Например, отечественный железнодорожный транспорт во взаимодействии с автомобильным доставляет 40% всех своих грузов. Морской транспорт выполняет почти все свои перевозки с участием железнодорожного, речного, автомобильного и трубопроводного транспорта. Речной транспорт также активно взаимодействует с другими видами транспорта.</a:t>
            </a:r>
          </a:p>
          <a:p>
            <a:endParaRPr lang="ru-RU" dirty="0"/>
          </a:p>
        </p:txBody>
      </p:sp>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ru-RU" dirty="0" smtClean="0">
                <a:solidFill>
                  <a:schemeClr val="accent2">
                    <a:lumMod val="50000"/>
                  </a:schemeClr>
                </a:solidFill>
              </a:rPr>
              <a:t>Взаимодействие различных видов транспорта</a:t>
            </a:r>
            <a:endParaRPr lang="ru-RU" dirty="0">
              <a:solidFill>
                <a:schemeClr val="accent2">
                  <a:lumMod val="50000"/>
                </a:schemeClr>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lnSpcReduction="10000"/>
          </a:bodyPr>
          <a:lstStyle/>
          <a:p>
            <a:pPr algn="just">
              <a:buNone/>
            </a:pPr>
            <a:r>
              <a:rPr lang="ru-RU" dirty="0" smtClean="0"/>
              <a:t>		 Однако, несмотря на достаточно широкое развитие смешанных перевозок в транспортной системе страны, только сравнительно небольшая их доля учитывается статистикой как фактически смешанные. Они именуются прямыми смешанными или комбинированными перевозками, оформляемыми одним перевозочным документом на весь путь следования груза. При этом от грузоотправителей не требуется переоформления документов в пунктах перевалки грузов. Основная же доля фактически смешанных перевозок оформляется отдельными документами на каждом виде транспорта и формально не отвечает статусу прямых смешанных перевозок.</a:t>
            </a:r>
            <a:endParaRPr lang="ru-RU" dirty="0"/>
          </a:p>
        </p:txBody>
      </p:sp>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ru-RU" dirty="0" smtClean="0">
                <a:solidFill>
                  <a:schemeClr val="accent2">
                    <a:lumMod val="50000"/>
                  </a:schemeClr>
                </a:solidFill>
              </a:rPr>
              <a:t>Взаимодействие различных видов транспорта </a:t>
            </a:r>
            <a:endParaRPr lang="ru-RU" dirty="0">
              <a:solidFill>
                <a:schemeClr val="accent2">
                  <a:lumMod val="50000"/>
                </a:schemeClr>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285720" y="1524000"/>
            <a:ext cx="8572560" cy="5048272"/>
          </a:xfrm>
        </p:spPr>
        <p:txBody>
          <a:bodyPr>
            <a:normAutofit fontScale="77500" lnSpcReduction="20000"/>
          </a:bodyPr>
          <a:lstStyle/>
          <a:p>
            <a:pPr algn="just">
              <a:buNone/>
            </a:pPr>
            <a:r>
              <a:rPr lang="ru-RU" dirty="0" smtClean="0"/>
              <a:t>		</a:t>
            </a:r>
            <a:r>
              <a:rPr lang="ru-RU" sz="2800" dirty="0" smtClean="0"/>
              <a:t>В связи с этим назрела необходимость разработки и принятия федерального закона «О смешанных (комбинированных) перевозках». В проекте закона регламентированы перевозки не только грузов, но также пассажиров и их багажа, определены механизмы взаимодействия видов транспорта и операторов-экспедиторов в транспортных узлах, порядок определения сквозных тарифов и осуществления взаимных расчетов, принципы организации рассматриваемых перевозок на международных маршрутах.</a:t>
            </a:r>
          </a:p>
          <a:p>
            <a:pPr algn="just">
              <a:buNone/>
            </a:pPr>
            <a:r>
              <a:rPr lang="ru-RU" sz="2800" dirty="0" smtClean="0"/>
              <a:t>		Большое значение имеет взаимодействие различных видов транспорта при  организации  пассажирских перевозок.  Имеется в виду тесная связь и интеграция пассажиропотоков в городском, пригородном и междугородном сообщениях. Это требует согласования провозных способностей и расписаний стыкующихся видов общественного пассажирского транспорта, обеспечения удобств при пересадке пассажиров с одного вида транспорта на другой, их своевременного и согласованного информационного обеспечения.</a:t>
            </a:r>
          </a:p>
          <a:p>
            <a:endParaRPr lang="ru-RU" dirty="0"/>
          </a:p>
        </p:txBody>
      </p:sp>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ru-RU" dirty="0" smtClean="0">
                <a:solidFill>
                  <a:schemeClr val="accent2">
                    <a:lumMod val="50000"/>
                  </a:schemeClr>
                </a:solidFill>
              </a:rPr>
              <a:t>Взаимодействие различных видов транспорта</a:t>
            </a:r>
            <a:endParaRPr lang="ru-RU" dirty="0">
              <a:solidFill>
                <a:schemeClr val="accent2">
                  <a:lumMod val="50000"/>
                </a:schemeClr>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lnSpcReduction="20000"/>
          </a:bodyPr>
          <a:lstStyle/>
          <a:p>
            <a:pPr algn="just">
              <a:buNone/>
            </a:pPr>
            <a:r>
              <a:rPr lang="ru-RU" dirty="0" smtClean="0"/>
              <a:t>		Пересадочные узлы должны иметь значительные резервные возможности для сглаживания возникающих неравномерностей пассажиропотоков по величине и времени, предотвращения больших очередей у билетных касс, дефицита площадей в залах ожидания и др. Взаимодействующие виды транспорта должны иметь равную надежность в освоении пассажиропотоков. Иными словами, сбои или отказы в работе одного из стыкующихся видов транспорта могут привести к сбоям и нарушениям в работе другого вида транспорта. Увеличение пропускной или провозной способности одного вида транспорта требует одновременной реализации аналогичных мероприятий на взаимодействующем виде транспорта.</a:t>
            </a:r>
          </a:p>
          <a:p>
            <a:endParaRPr lang="ru-RU" dirty="0"/>
          </a:p>
        </p:txBody>
      </p:sp>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algn="ctr"/>
            <a:r>
              <a:rPr lang="ru-RU" dirty="0" smtClean="0">
                <a:solidFill>
                  <a:schemeClr val="accent2">
                    <a:lumMod val="50000"/>
                  </a:schemeClr>
                </a:solidFill>
              </a:rPr>
              <a:t>Пересадочные узлы</a:t>
            </a:r>
            <a:endParaRPr lang="ru-RU" dirty="0">
              <a:solidFill>
                <a:schemeClr val="accent2">
                  <a:lumMod val="50000"/>
                </a:schemeClr>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24000"/>
            <a:ext cx="8229600" cy="4905396"/>
          </a:xfrm>
        </p:spPr>
        <p:txBody>
          <a:bodyPr>
            <a:normAutofit lnSpcReduction="10000"/>
          </a:bodyPr>
          <a:lstStyle/>
          <a:p>
            <a:pPr algn="just">
              <a:buNone/>
            </a:pPr>
            <a:r>
              <a:rPr lang="ru-RU" dirty="0" smtClean="0"/>
              <a:t>		</a:t>
            </a:r>
            <a:r>
              <a:rPr lang="ru-RU" b="1" dirty="0" smtClean="0">
                <a:latin typeface="Times New Roman" pitchFamily="18" charset="0"/>
                <a:cs typeface="Times New Roman" pitchFamily="18" charset="0"/>
              </a:rPr>
              <a:t>Общие издержки грузовладельцев по доставке грузов включают в себя оплату услуг перевозчика, расходы, связанные с </a:t>
            </a:r>
            <a:r>
              <a:rPr lang="ru-RU" b="1" dirty="0" err="1" smtClean="0">
                <a:latin typeface="Times New Roman" pitchFamily="18" charset="0"/>
                <a:cs typeface="Times New Roman" pitchFamily="18" charset="0"/>
              </a:rPr>
              <a:t>грузопереработкой</a:t>
            </a:r>
            <a:r>
              <a:rPr lang="ru-RU" b="1" dirty="0" smtClean="0">
                <a:latin typeface="Times New Roman" pitchFamily="18" charset="0"/>
                <a:cs typeface="Times New Roman" pitchFamily="18" charset="0"/>
              </a:rPr>
              <a:t>, складским хранением и экспедиторским сервисом. Однако при построении грузовых тарифов, как правило, учитывают лишь транспортную составляющую общих издержек.</a:t>
            </a:r>
          </a:p>
          <a:p>
            <a:pPr algn="just">
              <a:buNone/>
            </a:pPr>
            <a:r>
              <a:rPr lang="ru-RU" b="1" dirty="0" smtClean="0">
                <a:latin typeface="Times New Roman" pitchFamily="18" charset="0"/>
                <a:cs typeface="Times New Roman" pitchFamily="18" charset="0"/>
              </a:rPr>
              <a:t>		Издержки пассажиров при пользовании общественным транспортом, обычно, не покрывают его общих расходов по осуществлению пассажирских перевозок. Дефицит этих расходов покрывается дотациями из бюджета государства</a:t>
            </a:r>
            <a:r>
              <a:rPr lang="ru-RU" dirty="0" smtClean="0">
                <a:latin typeface="Times New Roman" pitchFamily="18" charset="0"/>
                <a:cs typeface="Times New Roman" pitchFamily="18" charset="0"/>
              </a:rPr>
              <a:t>.</a:t>
            </a:r>
          </a:p>
          <a:p>
            <a:endParaRPr lang="ru-RU" dirty="0"/>
          </a:p>
        </p:txBody>
      </p:sp>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algn="ctr"/>
            <a:r>
              <a:rPr lang="ru-RU" dirty="0" smtClean="0">
                <a:solidFill>
                  <a:schemeClr val="accent2">
                    <a:lumMod val="50000"/>
                  </a:schemeClr>
                </a:solidFill>
              </a:rPr>
              <a:t>Издержки и штрафы</a:t>
            </a:r>
            <a:endParaRPr lang="ru-RU" dirty="0">
              <a:solidFill>
                <a:schemeClr val="accent2">
                  <a:lumMod val="50000"/>
                </a:schemeClr>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24000"/>
            <a:ext cx="8229600" cy="4905396"/>
          </a:xfrm>
        </p:spPr>
        <p:txBody>
          <a:bodyPr>
            <a:normAutofit fontScale="92500" lnSpcReduction="20000"/>
          </a:bodyPr>
          <a:lstStyle/>
          <a:p>
            <a:pPr algn="just">
              <a:buNone/>
            </a:pPr>
            <a:r>
              <a:rPr lang="ru-RU" dirty="0" smtClean="0"/>
              <a:t>		</a:t>
            </a:r>
            <a:r>
              <a:rPr lang="ru-RU" dirty="0" smtClean="0">
                <a:latin typeface="Times New Roman" pitchFamily="18" charset="0"/>
                <a:cs typeface="Times New Roman" pitchFamily="18" charset="0"/>
              </a:rPr>
              <a:t>Все транспортные тарифы подразделяют на: </a:t>
            </a:r>
            <a:r>
              <a:rPr lang="ru-RU" i="1" dirty="0" smtClean="0">
                <a:latin typeface="Times New Roman" pitchFamily="18" charset="0"/>
                <a:cs typeface="Times New Roman" pitchFamily="18" charset="0"/>
              </a:rPr>
              <a:t>государственные </a:t>
            </a:r>
            <a:r>
              <a:rPr lang="ru-RU" dirty="0" smtClean="0">
                <a:latin typeface="Times New Roman" pitchFamily="18" charset="0"/>
                <a:cs typeface="Times New Roman" pitchFamily="18" charset="0"/>
              </a:rPr>
              <a:t>(регулируемые федеральными органами); </a:t>
            </a:r>
            <a:r>
              <a:rPr lang="ru-RU" i="1" dirty="0" smtClean="0">
                <a:latin typeface="Times New Roman" pitchFamily="18" charset="0"/>
                <a:cs typeface="Times New Roman" pitchFamily="18" charset="0"/>
              </a:rPr>
              <a:t>местные </a:t>
            </a:r>
            <a:r>
              <a:rPr lang="ru-RU" dirty="0" smtClean="0">
                <a:latin typeface="Times New Roman" pitchFamily="18" charset="0"/>
                <a:cs typeface="Times New Roman" pitchFamily="18" charset="0"/>
              </a:rPr>
              <a:t>(устанавливаемые региональными органами); </a:t>
            </a:r>
            <a:r>
              <a:rPr lang="ru-RU" i="1" dirty="0" smtClean="0">
                <a:latin typeface="Times New Roman" pitchFamily="18" charset="0"/>
                <a:cs typeface="Times New Roman" pitchFamily="18" charset="0"/>
              </a:rPr>
              <a:t>отраслевые </a:t>
            </a:r>
            <a:r>
              <a:rPr lang="ru-RU" dirty="0" smtClean="0">
                <a:latin typeface="Times New Roman" pitchFamily="18" charset="0"/>
                <a:cs typeface="Times New Roman" pitchFamily="18" charset="0"/>
              </a:rPr>
              <a:t>(формируемые транспортными министерствами и ведомствами) и </a:t>
            </a:r>
            <a:r>
              <a:rPr lang="ru-RU" i="1" dirty="0" smtClean="0">
                <a:latin typeface="Times New Roman" pitchFamily="18" charset="0"/>
                <a:cs typeface="Times New Roman" pitchFamily="18" charset="0"/>
              </a:rPr>
              <a:t>свободные или договорные </a:t>
            </a:r>
            <a:r>
              <a:rPr lang="ru-RU" dirty="0" smtClean="0">
                <a:latin typeface="Times New Roman" pitchFamily="18" charset="0"/>
                <a:cs typeface="Times New Roman" pitchFamily="18" charset="0"/>
              </a:rPr>
              <a:t>(определяемые по соглашениям с потребителями транспортных услуг).</a:t>
            </a:r>
          </a:p>
          <a:p>
            <a:pPr algn="just">
              <a:buNone/>
            </a:pPr>
            <a:r>
              <a:rPr lang="ru-RU" dirty="0" smtClean="0">
                <a:latin typeface="Times New Roman" pitchFamily="18" charset="0"/>
                <a:cs typeface="Times New Roman" pitchFamily="18" charset="0"/>
              </a:rPr>
              <a:t>		Грузовые и пассажирские тарифы различают также по: видам сообщений (городское, пригородное, междугородное, международное и др.); скорости перевозок (скоростные и в режиме </a:t>
            </a:r>
            <a:r>
              <a:rPr lang="ru-RU" dirty="0" err="1" smtClean="0">
                <a:latin typeface="Times New Roman" pitchFamily="18" charset="0"/>
                <a:cs typeface="Times New Roman" pitchFamily="18" charset="0"/>
              </a:rPr>
              <a:t>экспресс-доставки</a:t>
            </a:r>
            <a:r>
              <a:rPr lang="ru-RU" dirty="0" smtClean="0">
                <a:latin typeface="Times New Roman" pitchFamily="18" charset="0"/>
                <a:cs typeface="Times New Roman" pitchFamily="18" charset="0"/>
              </a:rPr>
              <a:t>); видам отправок (маршрутные, контейнерные, </a:t>
            </a:r>
            <a:r>
              <a:rPr lang="ru-RU" dirty="0" err="1" smtClean="0">
                <a:latin typeface="Times New Roman" pitchFamily="18" charset="0"/>
                <a:cs typeface="Times New Roman" pitchFamily="18" charset="0"/>
              </a:rPr>
              <a:t>повагонные</a:t>
            </a:r>
            <a:r>
              <a:rPr lang="ru-RU" dirty="0" smtClean="0">
                <a:latin typeface="Times New Roman" pitchFamily="18" charset="0"/>
                <a:cs typeface="Times New Roman" pitchFamily="18" charset="0"/>
              </a:rPr>
              <a:t>, мелкие и др.); типу используемого подвижного состава (универсальный, специализированный); дальности перевозок; родам грузов; качеству транспортного обслуживания и удобствам.</a:t>
            </a:r>
          </a:p>
          <a:p>
            <a:endParaRPr lang="ru-RU" dirty="0">
              <a:latin typeface="Times New Roman" pitchFamily="18" charset="0"/>
              <a:cs typeface="Times New Roman" pitchFamily="18" charset="0"/>
            </a:endParaRPr>
          </a:p>
        </p:txBody>
      </p:sp>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pPr algn="ctr"/>
            <a:r>
              <a:rPr lang="ru-RU" dirty="0" smtClean="0">
                <a:solidFill>
                  <a:schemeClr val="accent2">
                    <a:lumMod val="50000"/>
                  </a:schemeClr>
                </a:solidFill>
                <a:latin typeface="Times New Roman" pitchFamily="18" charset="0"/>
                <a:cs typeface="Times New Roman" pitchFamily="18" charset="0"/>
              </a:rPr>
              <a:t>Транспортные тарифы</a:t>
            </a:r>
            <a:endParaRPr lang="ru-RU" dirty="0">
              <a:solidFill>
                <a:schemeClr val="accent2">
                  <a:lumMod val="50000"/>
                </a:schemeClr>
              </a:solidFill>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24000"/>
            <a:ext cx="8472518" cy="5334000"/>
          </a:xfrm>
        </p:spPr>
        <p:txBody>
          <a:bodyPr>
            <a:normAutofit/>
          </a:bodyPr>
          <a:lstStyle/>
          <a:p>
            <a:pPr algn="just">
              <a:buNone/>
            </a:pPr>
            <a:r>
              <a:rPr lang="ru-RU" dirty="0" smtClean="0"/>
              <a:t>		</a:t>
            </a:r>
            <a:r>
              <a:rPr lang="ru-RU" dirty="0" smtClean="0">
                <a:latin typeface="Times New Roman" pitchFamily="18" charset="0"/>
                <a:cs typeface="Times New Roman" pitchFamily="18" charset="0"/>
              </a:rPr>
              <a:t>На величину транспортных тарифов в значительной степени влияют цены на моторное топливо и потребляемую транспортом электроэнергию.</a:t>
            </a:r>
          </a:p>
          <a:p>
            <a:pPr algn="just">
              <a:buNone/>
            </a:pPr>
            <a:r>
              <a:rPr lang="ru-RU" dirty="0" smtClean="0">
                <a:latin typeface="Times New Roman" pitchFamily="18" charset="0"/>
                <a:cs typeface="Times New Roman" pitchFamily="18" charset="0"/>
              </a:rPr>
              <a:t>		Экономически обоснованное построение тарифов — важнейшее условие рентабельности работы транспорта. При установлении уровня тарифов исходят из того, что они должны возмещать общественно-необходимые транспортные издержки, способствовать развитию транспорта, обеспечивать сокращение доли транспортной составляющей в конечной цене произведенной продукции, а также удовлетворять платежеспособному спросу населения  на пассажирские перевозки.</a:t>
            </a:r>
          </a:p>
          <a:p>
            <a:endParaRPr lang="ru-RU" dirty="0"/>
          </a:p>
        </p:txBody>
      </p:sp>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algn="ctr"/>
            <a:r>
              <a:rPr lang="ru-RU" dirty="0" smtClean="0">
                <a:solidFill>
                  <a:schemeClr val="accent2">
                    <a:lumMod val="50000"/>
                  </a:schemeClr>
                </a:solidFill>
              </a:rPr>
              <a:t>Транспортные тарифы</a:t>
            </a:r>
            <a:endParaRPr lang="ru-RU" dirty="0">
              <a:solidFill>
                <a:schemeClr val="accent2">
                  <a:lumMod val="50000"/>
                </a:schemeClr>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24000"/>
            <a:ext cx="8229600" cy="4976834"/>
          </a:xfrm>
        </p:spPr>
        <p:txBody>
          <a:bodyPr>
            <a:normAutofit fontScale="92500" lnSpcReduction="10000"/>
          </a:bodyPr>
          <a:lstStyle/>
          <a:p>
            <a:pPr algn="just">
              <a:buNone/>
            </a:pPr>
            <a:r>
              <a:rPr lang="ru-RU" dirty="0" smtClean="0"/>
              <a:t>		</a:t>
            </a:r>
            <a:r>
              <a:rPr lang="ru-RU" dirty="0" smtClean="0">
                <a:latin typeface="Times New Roman" pitchFamily="18" charset="0"/>
                <a:cs typeface="Times New Roman" pitchFamily="18" charset="0"/>
              </a:rPr>
              <a:t>Важными факторами, которые следует учитывать при формировании транспортных тарифов в российской рыночной среде, являются: финансовая инфляция, региональные особенности функционирования транспортной сети, экологические требования.</a:t>
            </a:r>
          </a:p>
          <a:p>
            <a:pPr algn="just">
              <a:buNone/>
            </a:pPr>
            <a:r>
              <a:rPr lang="ru-RU" dirty="0" smtClean="0">
                <a:latin typeface="Times New Roman" pitchFamily="18" charset="0"/>
                <a:cs typeface="Times New Roman" pitchFamily="18" charset="0"/>
              </a:rPr>
              <a:t>		Системы построения тарифов на разных видах транспорта имеют свои особенности. </a:t>
            </a:r>
          </a:p>
          <a:p>
            <a:pPr algn="just">
              <a:buNone/>
            </a:pPr>
            <a:r>
              <a:rPr lang="ru-RU" dirty="0" smtClean="0">
                <a:latin typeface="Times New Roman" pitchFamily="18" charset="0"/>
                <a:cs typeface="Times New Roman" pitchFamily="18" charset="0"/>
              </a:rPr>
              <a:t>		</a:t>
            </a:r>
            <a:r>
              <a:rPr lang="ru-RU" b="1" dirty="0" smtClean="0">
                <a:solidFill>
                  <a:schemeClr val="accent2">
                    <a:lumMod val="50000"/>
                  </a:schemeClr>
                </a:solidFill>
                <a:latin typeface="Times New Roman" pitchFamily="18" charset="0"/>
                <a:cs typeface="Times New Roman" pitchFamily="18" charset="0"/>
              </a:rPr>
              <a:t>На железных дорогах, действуют пассажирские тарифы для местного, дальнего, международного сообщений и пригородных перевозок. Система пассажирских тарифов в дальнем сообщении зависит от предоставляемых в поездах удобств и построена по поясному принципу, в пригородном — в основном по зонному принципу.</a:t>
            </a:r>
          </a:p>
          <a:p>
            <a:endParaRPr lang="ru-RU" dirty="0"/>
          </a:p>
        </p:txBody>
      </p:sp>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ru-RU" dirty="0" smtClean="0">
                <a:solidFill>
                  <a:schemeClr val="accent2">
                    <a:lumMod val="50000"/>
                  </a:schemeClr>
                </a:solidFill>
              </a:rPr>
              <a:t>Транспортные тарифы на железнодорожном транспорте </a:t>
            </a:r>
            <a:endParaRPr lang="ru-RU" dirty="0">
              <a:solidFill>
                <a:schemeClr val="accent2">
                  <a:lumMod val="50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24000"/>
            <a:ext cx="8229600" cy="5048272"/>
          </a:xfrm>
        </p:spPr>
        <p:txBody>
          <a:bodyPr>
            <a:normAutofit fontScale="77500" lnSpcReduction="20000"/>
          </a:bodyPr>
          <a:lstStyle/>
          <a:p>
            <a:pPr algn="just">
              <a:buNone/>
            </a:pPr>
            <a:r>
              <a:rPr lang="ru-RU" b="1" dirty="0" smtClean="0"/>
              <a:t>		</a:t>
            </a:r>
            <a:r>
              <a:rPr lang="ru-RU" sz="2800" dirty="0" smtClean="0"/>
              <a:t>Под </a:t>
            </a:r>
            <a:r>
              <a:rPr lang="ru-RU" sz="2800" b="1" i="1" dirty="0" smtClean="0">
                <a:solidFill>
                  <a:schemeClr val="accent2">
                    <a:lumMod val="50000"/>
                  </a:schemeClr>
                </a:solidFill>
              </a:rPr>
              <a:t>конкуренцией</a:t>
            </a:r>
            <a:r>
              <a:rPr lang="ru-RU" sz="2800" dirty="0" smtClean="0"/>
              <a:t> понимают соперничество производителей товаров и услуг в получении преимуществ и экономических выгод на потребительском рынке. Оно стимулирует предприятия к повышению качества товаров и услуг и вместе с тем заставляет их придерживаться цен на аналогичные товары, которые формируются на рынке. Ценовая конкуренция базируется на получении преимуществ за счет снижения цены, а неценовая проявляется в стремлении предприятий улучшить свое положение на рынке за счет повышения качества своей продукции или услуг и условий их реализации. Например, ценовая конкуренция возникает между предприятиями автомобильного транспорта в условиях действия свободных рыночных тарифов на предлагаемые услуги. В этих условиях она может проявиться также между предприятиями различных видов транспорта (например, воздушным и автомобильным) при освоении ими определенных </a:t>
            </a:r>
            <a:r>
              <a:rPr lang="ru-RU" sz="2800" dirty="0" err="1" smtClean="0"/>
              <a:t>грузо</a:t>
            </a:r>
            <a:r>
              <a:rPr lang="ru-RU" sz="2800" dirty="0" smtClean="0"/>
              <a:t> - или пассажиропотоков.</a:t>
            </a:r>
            <a:endParaRPr lang="ru-RU" sz="2800" dirty="0"/>
          </a:p>
        </p:txBody>
      </p:sp>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algn="ctr"/>
            <a:r>
              <a:rPr lang="ru-RU" dirty="0" smtClean="0">
                <a:solidFill>
                  <a:schemeClr val="accent2">
                    <a:lumMod val="50000"/>
                  </a:schemeClr>
                </a:solidFill>
              </a:rPr>
              <a:t>Конкуренция </a:t>
            </a:r>
            <a:endParaRPr lang="ru-RU" dirty="0">
              <a:solidFill>
                <a:schemeClr val="accent2">
                  <a:lumMod val="50000"/>
                </a:schemeClr>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algn="just">
              <a:buNone/>
            </a:pPr>
            <a:r>
              <a:rPr lang="ru-RU" dirty="0" smtClean="0"/>
              <a:t>		На </a:t>
            </a:r>
            <a:r>
              <a:rPr lang="ru-RU" b="1" dirty="0" smtClean="0">
                <a:solidFill>
                  <a:schemeClr val="accent2">
                    <a:lumMod val="50000"/>
                  </a:schemeClr>
                </a:solidFill>
              </a:rPr>
              <a:t>автомобильном</a:t>
            </a:r>
            <a:r>
              <a:rPr lang="ru-RU" dirty="0" smtClean="0"/>
              <a:t> транспорте используют следующие виды грузовых тарифов: сдельные на условиях платных </a:t>
            </a:r>
            <a:r>
              <a:rPr lang="ru-RU" dirty="0" err="1" smtClean="0"/>
              <a:t>автотонно</a:t>
            </a:r>
            <a:r>
              <a:rPr lang="ru-RU" dirty="0" smtClean="0"/>
              <a:t>- часов, повременные, договорные. При расчете тарифов учитывают такие факторы как масса и размеры груза, грузоподъемность и тип автомобиля, дальность маршрута, общий пробег подвижного состава; пассажирские тарифы на внутреннем автомобильном транспорте дифференцированы по видам сообщений, дальности и удобствам, предоставляемым пассажирам в пути.</a:t>
            </a:r>
          </a:p>
          <a:p>
            <a:endParaRPr lang="ru-RU" dirty="0"/>
          </a:p>
        </p:txBody>
      </p:sp>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ru-RU" dirty="0" smtClean="0">
                <a:solidFill>
                  <a:schemeClr val="accent2">
                    <a:lumMod val="50000"/>
                  </a:schemeClr>
                </a:solidFill>
              </a:rPr>
              <a:t>Транспортные тарифы на автомобильном транспорте</a:t>
            </a:r>
            <a:endParaRPr lang="ru-RU" dirty="0">
              <a:solidFill>
                <a:schemeClr val="accent2">
                  <a:lumMod val="50000"/>
                </a:schemeClr>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285720" y="1524000"/>
            <a:ext cx="8501122" cy="5119710"/>
          </a:xfrm>
        </p:spPr>
        <p:txBody>
          <a:bodyPr>
            <a:normAutofit fontScale="92500" lnSpcReduction="20000"/>
          </a:bodyPr>
          <a:lstStyle/>
          <a:p>
            <a:pPr algn="just">
              <a:buNone/>
            </a:pPr>
            <a:r>
              <a:rPr lang="ru-RU" dirty="0" smtClean="0"/>
              <a:t>		На </a:t>
            </a:r>
            <a:r>
              <a:rPr lang="ru-RU" b="1" dirty="0" smtClean="0">
                <a:solidFill>
                  <a:schemeClr val="accent2">
                    <a:lumMod val="50000"/>
                  </a:schemeClr>
                </a:solidFill>
              </a:rPr>
              <a:t>речном транспорте </a:t>
            </a:r>
            <a:r>
              <a:rPr lang="ru-RU" dirty="0" smtClean="0"/>
              <a:t>грузовые тарифы устанавливают на I т груза определенной номенклатуры с учетом ставок на начальные и конечные грузовые операции, а также хранение груза в портах. Пассажирские тарифы речного транспорта дифференцированы по пароходствам, типам судов с учетом скоростей их хода, видов перевозок и классов кают.</a:t>
            </a:r>
          </a:p>
          <a:p>
            <a:pPr algn="just">
              <a:buNone/>
            </a:pPr>
            <a:r>
              <a:rPr lang="ru-RU" dirty="0" smtClean="0"/>
              <a:t>		На </a:t>
            </a:r>
            <a:r>
              <a:rPr lang="ru-RU" b="1" dirty="0" smtClean="0">
                <a:solidFill>
                  <a:schemeClr val="accent2">
                    <a:lumMod val="50000"/>
                  </a:schemeClr>
                </a:solidFill>
              </a:rPr>
              <a:t>морском транспорте </a:t>
            </a:r>
            <a:r>
              <a:rPr lang="ru-RU" dirty="0" smtClean="0"/>
              <a:t>грузовая тарифная плата зависит от видов плавания (каботажное или заграничное) и сообщения (прямое или смешанное). При каботажном сообщении пользуются </a:t>
            </a:r>
            <a:r>
              <a:rPr lang="ru-RU" dirty="0" err="1" smtClean="0"/>
              <a:t>двухставочным</a:t>
            </a:r>
            <a:r>
              <a:rPr lang="ru-RU" dirty="0" smtClean="0"/>
              <a:t> тарифом (в движении — за 1 тонно-милю, на стоянке — за 1 т груза). Пассажирские морские тарифы также определяются видом плавания и удобствами, предоставляемыми пассажирам (класс кают).</a:t>
            </a:r>
          </a:p>
          <a:p>
            <a:endParaRPr lang="ru-RU" dirty="0"/>
          </a:p>
        </p:txBody>
      </p:sp>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ru-RU" dirty="0" smtClean="0">
                <a:solidFill>
                  <a:schemeClr val="accent2">
                    <a:lumMod val="50000"/>
                  </a:schemeClr>
                </a:solidFill>
              </a:rPr>
              <a:t>Транспортные тарифы на речном и морском транспорте</a:t>
            </a:r>
            <a:endParaRPr lang="ru-RU" dirty="0">
              <a:solidFill>
                <a:schemeClr val="accent2">
                  <a:lumMod val="50000"/>
                </a:schemeClr>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algn="just">
              <a:buNone/>
            </a:pPr>
            <a:r>
              <a:rPr lang="ru-RU" dirty="0" smtClean="0"/>
              <a:t>		На </a:t>
            </a:r>
            <a:r>
              <a:rPr lang="ru-RU" b="1" dirty="0" smtClean="0">
                <a:solidFill>
                  <a:schemeClr val="accent2">
                    <a:lumMod val="50000"/>
                  </a:schemeClr>
                </a:solidFill>
              </a:rPr>
              <a:t>воздушном транспорте </a:t>
            </a:r>
            <a:r>
              <a:rPr lang="ru-RU" dirty="0" smtClean="0"/>
              <a:t>действуют единые, дифференцированные по расстояниям перевозки, грузовые тарифы. Они не зависят от типа самолета и рода груза. Пассажирские тарифы зависят от типа воздушных судов, дальности полета и уровня (класса) предоставляемых услуг.</a:t>
            </a:r>
          </a:p>
          <a:p>
            <a:pPr algn="just">
              <a:buNone/>
            </a:pPr>
            <a:r>
              <a:rPr lang="ru-RU" dirty="0" smtClean="0"/>
              <a:t>		На </a:t>
            </a:r>
            <a:r>
              <a:rPr lang="ru-RU" b="1" dirty="0" smtClean="0">
                <a:solidFill>
                  <a:schemeClr val="accent2">
                    <a:lumMod val="50000"/>
                  </a:schemeClr>
                </a:solidFill>
              </a:rPr>
              <a:t>трубопроводном транспорте </a:t>
            </a:r>
            <a:r>
              <a:rPr lang="ru-RU" dirty="0" smtClean="0"/>
              <a:t>тарифы устанавливают в виде расчетных ставок по каждому трубопроводу.</a:t>
            </a:r>
          </a:p>
          <a:p>
            <a:endParaRPr lang="ru-RU" dirty="0"/>
          </a:p>
        </p:txBody>
      </p:sp>
      <p:sp>
        <p:nvSpPr>
          <p:cNvPr id="3" name="Заголовок 2"/>
          <p:cNvSpPr>
            <a:spLocks noGrp="1"/>
          </p:cNvSpPr>
          <p:nvPr>
            <p:ph type="title"/>
          </p:nvPr>
        </p:nvSpPr>
        <p:spPr>
          <a:xfrm>
            <a:off x="428596" y="142852"/>
            <a:ext cx="8229600" cy="1219200"/>
          </a:xfrm>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ru-RU" dirty="0" smtClean="0">
                <a:solidFill>
                  <a:schemeClr val="accent2">
                    <a:lumMod val="50000"/>
                  </a:schemeClr>
                </a:solidFill>
              </a:rPr>
              <a:t>Транспортные тарифы на воздушном и трубопроводном транспорте</a:t>
            </a:r>
            <a:endParaRPr lang="ru-RU" dirty="0">
              <a:solidFill>
                <a:schemeClr val="accent2">
                  <a:lumMod val="50000"/>
                </a:schemeClr>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24000"/>
            <a:ext cx="8229600" cy="4905396"/>
          </a:xfrm>
        </p:spPr>
        <p:txBody>
          <a:bodyPr>
            <a:normAutofit fontScale="92500" lnSpcReduction="20000"/>
          </a:bodyPr>
          <a:lstStyle/>
          <a:p>
            <a:pPr algn="just">
              <a:buNone/>
            </a:pPr>
            <a:r>
              <a:rPr lang="ru-RU" dirty="0" smtClean="0"/>
              <a:t>		С 1992 г. в нашей стране действуют свободные тарифы на грузовые перевозки. Они не распространяются на железнодорожный транспорт.</a:t>
            </a:r>
          </a:p>
          <a:p>
            <a:pPr algn="just">
              <a:buNone/>
            </a:pPr>
            <a:r>
              <a:rPr lang="ru-RU" dirty="0" smtClean="0"/>
              <a:t>		В 1993 г. введены свободные тарифы на услуги воздушного пассажирского транспорта. Железнодорожные тарифы в отличие от тарифов других видов транспорта контролируются </a:t>
            </a:r>
            <a:r>
              <a:rPr lang="ru-RU" b="1" dirty="0" smtClean="0"/>
              <a:t>и </a:t>
            </a:r>
            <a:r>
              <a:rPr lang="ru-RU" dirty="0" smtClean="0"/>
              <a:t>регулируются государством.</a:t>
            </a:r>
          </a:p>
          <a:p>
            <a:pPr algn="just">
              <a:buNone/>
            </a:pPr>
            <a:r>
              <a:rPr lang="ru-RU" dirty="0" smtClean="0"/>
              <a:t>		Начиная с 1998 г. в России проводятся общие тарифные съезды транспортников, на которых вырабатывают стратегию и тактику единой тарифной политики. Цель этой политики — стимулировать развитие экономики страны при необходимом укреплении материально-технической базы всех видов транспорта.</a:t>
            </a:r>
          </a:p>
          <a:p>
            <a:pPr algn="just"/>
            <a:endParaRPr lang="ru-RU" dirty="0"/>
          </a:p>
        </p:txBody>
      </p:sp>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algn="ctr"/>
            <a:r>
              <a:rPr lang="ru-RU" dirty="0" smtClean="0">
                <a:solidFill>
                  <a:schemeClr val="accent2">
                    <a:lumMod val="50000"/>
                  </a:schemeClr>
                </a:solidFill>
              </a:rPr>
              <a:t>Тарифы</a:t>
            </a:r>
            <a:endParaRPr lang="ru-RU" dirty="0">
              <a:solidFill>
                <a:schemeClr val="accent2">
                  <a:lumMod val="50000"/>
                </a:schemeClr>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dirty="0" smtClean="0"/>
              <a:t>Спасибо за внимание!</a:t>
            </a:r>
            <a:endParaRPr lang="ru-RU" dirty="0"/>
          </a:p>
        </p:txBody>
      </p:sp>
      <p:pic>
        <p:nvPicPr>
          <p:cNvPr id="4" name="Содержимое 3">
            <a:extLst>
              <a:ext uri="{FF2B5EF4-FFF2-40B4-BE49-F238E27FC236}">
                <a16:creationId xmlns:a16="http://schemas.microsoft.com/office/drawing/2014/main" xmlns="" id="{AB2517E1-CD18-464A-B91B-DA7141648DC0}"/>
              </a:ext>
            </a:extLst>
          </p:cNvPr>
          <p:cNvPicPr>
            <a:picLocks noGrp="1" noChangeAspect="1"/>
          </p:cNvPicPr>
          <p:nvPr>
            <p:ph idx="1"/>
          </p:nvPr>
        </p:nvPicPr>
        <p:blipFill>
          <a:blip r:embed="rId2" cstate="print"/>
          <a:stretch>
            <a:fillRect/>
          </a:stretch>
        </p:blipFill>
        <p:spPr>
          <a:xfrm>
            <a:off x="508000" y="1524000"/>
            <a:ext cx="8128000" cy="4572000"/>
          </a:xfrm>
          <a:prstGeom prst="rect">
            <a:avLst/>
          </a:prstGeom>
          <a:effectLst>
            <a:softEdge rad="127000"/>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algn="ctr"/>
            <a:r>
              <a:rPr lang="ru-RU" dirty="0" smtClean="0">
                <a:solidFill>
                  <a:schemeClr val="accent2">
                    <a:lumMod val="50000"/>
                  </a:schemeClr>
                </a:solidFill>
              </a:rPr>
              <a:t>Конкуренция</a:t>
            </a:r>
            <a:endParaRPr lang="ru-RU" dirty="0">
              <a:solidFill>
                <a:schemeClr val="accent2">
                  <a:lumMod val="50000"/>
                </a:schemeClr>
              </a:solidFill>
            </a:endParaRPr>
          </a:p>
        </p:txBody>
      </p:sp>
      <p:pic>
        <p:nvPicPr>
          <p:cNvPr id="4" name="Содержимое 3">
            <a:extLst>
              <a:ext uri="{FF2B5EF4-FFF2-40B4-BE49-F238E27FC236}">
                <a16:creationId xmlns:a16="http://schemas.microsoft.com/office/drawing/2014/main" xmlns="" id="{AB2517E1-CD18-464A-B91B-DA7141648DC0}"/>
              </a:ext>
            </a:extLst>
          </p:cNvPr>
          <p:cNvPicPr>
            <a:picLocks noGrp="1" noChangeAspect="1"/>
          </p:cNvPicPr>
          <p:nvPr>
            <p:ph idx="1"/>
          </p:nvPr>
        </p:nvPicPr>
        <p:blipFill>
          <a:blip r:embed="rId2" cstate="print"/>
          <a:stretch>
            <a:fillRect/>
          </a:stretch>
        </p:blipFill>
        <p:spPr>
          <a:xfrm>
            <a:off x="508000" y="1524000"/>
            <a:ext cx="8128000" cy="4572000"/>
          </a:xfrm>
          <a:prstGeom prst="rect">
            <a:avLst/>
          </a:prstGeom>
          <a:effectLst>
            <a:softEdge rad="12700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85000" lnSpcReduction="10000"/>
          </a:bodyPr>
          <a:lstStyle/>
          <a:p>
            <a:pPr>
              <a:buNone/>
            </a:pPr>
            <a:r>
              <a:rPr lang="ru-RU" dirty="0" smtClean="0"/>
              <a:t>		Процессы конкуренции требуют постоянного государственного надзора и  регулирования, они  преследуют следующие цели:</a:t>
            </a:r>
          </a:p>
          <a:p>
            <a:pPr lvl="0"/>
            <a:r>
              <a:rPr lang="ru-RU" dirty="0" smtClean="0"/>
              <a:t>защита прав потребителей от возможных негативных результатов конкуренции (имеется в виду низкое качество предлагаемых товаров и услуг, соответствие рекламы действительному их качеству);</a:t>
            </a:r>
          </a:p>
          <a:p>
            <a:pPr lvl="0"/>
            <a:r>
              <a:rPr lang="ru-RU" dirty="0" smtClean="0"/>
              <a:t>пресечение недобросовестной конкуренции, нарушающей установленные правила и законы, приводящие к социальной напряженности, загрязнению окружающей среды, недопустимому расходованию природных ресурсов, эксплуатации оборудования повышенной опасности;</a:t>
            </a:r>
          </a:p>
          <a:p>
            <a:pPr lvl="0"/>
            <a:r>
              <a:rPr lang="ru-RU" dirty="0" smtClean="0"/>
              <a:t>ограничение монополистической деятельности предприятий на потребительском рынке.</a:t>
            </a:r>
          </a:p>
          <a:p>
            <a:endParaRPr lang="ru-RU" dirty="0"/>
          </a:p>
        </p:txBody>
      </p:sp>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algn="ctr"/>
            <a:r>
              <a:rPr lang="ru-RU" dirty="0" smtClean="0">
                <a:solidFill>
                  <a:schemeClr val="accent2">
                    <a:lumMod val="50000"/>
                  </a:schemeClr>
                </a:solidFill>
              </a:rPr>
              <a:t>Конкуренция</a:t>
            </a:r>
            <a:endParaRPr lang="ru-RU" dirty="0">
              <a:solidFill>
                <a:schemeClr val="accent2">
                  <a:lumMod val="50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24000"/>
            <a:ext cx="8229600" cy="4905396"/>
          </a:xfrm>
        </p:spPr>
        <p:txBody>
          <a:bodyPr>
            <a:normAutofit fontScale="92500" lnSpcReduction="20000"/>
          </a:bodyPr>
          <a:lstStyle/>
          <a:p>
            <a:pPr>
              <a:buNone/>
            </a:pPr>
            <a:r>
              <a:rPr lang="ru-RU" dirty="0" smtClean="0"/>
              <a:t>		Правовой основой упорядочения конкуренции на рынке транспортных услуг являются действующие </a:t>
            </a:r>
            <a:r>
              <a:rPr lang="ru-RU" b="1" dirty="0" smtClean="0">
                <a:solidFill>
                  <a:schemeClr val="accent2">
                    <a:lumMod val="50000"/>
                  </a:schemeClr>
                </a:solidFill>
              </a:rPr>
              <a:t>федеральные законы «О конкуренции и ограничении монополистической деятельности на товарных рынках» (1991 г.) и «О естественных монополиях» (1995 г.). </a:t>
            </a:r>
          </a:p>
          <a:p>
            <a:pPr>
              <a:buNone/>
            </a:pPr>
            <a:r>
              <a:rPr lang="ru-RU" b="1" dirty="0" smtClean="0">
                <a:solidFill>
                  <a:schemeClr val="accent2">
                    <a:lumMod val="50000"/>
                  </a:schemeClr>
                </a:solidFill>
              </a:rPr>
              <a:t>		</a:t>
            </a:r>
            <a:r>
              <a:rPr lang="ru-RU" dirty="0" smtClean="0"/>
              <a:t>Согласно этим законам нарушением добросовестной конкуренции в области транспортной деятельности признаются:</a:t>
            </a:r>
          </a:p>
          <a:p>
            <a:pPr lvl="0"/>
            <a:r>
              <a:rPr lang="ru-RU" dirty="0" smtClean="0"/>
              <a:t>намеренные сокращения объемов оказываемых услуг с целью создания их дефицита и искусственного повышения тарифов;</a:t>
            </a:r>
          </a:p>
          <a:p>
            <a:pPr lvl="0"/>
            <a:r>
              <a:rPr lang="ru-RU" dirty="0" smtClean="0"/>
              <a:t>необоснованное прекращение ранее оказываемых услуг;</a:t>
            </a:r>
          </a:p>
          <a:p>
            <a:endParaRPr lang="ru-RU" dirty="0"/>
          </a:p>
        </p:txBody>
      </p:sp>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algn="ctr"/>
            <a:r>
              <a:rPr lang="ru-RU" dirty="0" smtClean="0">
                <a:solidFill>
                  <a:schemeClr val="accent2">
                    <a:lumMod val="50000"/>
                  </a:schemeClr>
                </a:solidFill>
              </a:rPr>
              <a:t>Правовая основа конкуренции</a:t>
            </a:r>
            <a:endParaRPr lang="ru-RU" dirty="0">
              <a:solidFill>
                <a:schemeClr val="accent2">
                  <a:lumMod val="50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a:bodyPr>
          <a:lstStyle/>
          <a:p>
            <a:pPr lvl="0"/>
            <a:r>
              <a:rPr lang="ru-RU" dirty="0" smtClean="0"/>
              <a:t>преднамеренное введение в заблуждение потребителей услуг относительно содержания, времени и места фактического предоставления услуг и уровня тарифов;</a:t>
            </a:r>
          </a:p>
          <a:p>
            <a:pPr lvl="0"/>
            <a:r>
              <a:rPr lang="ru-RU" dirty="0" smtClean="0"/>
              <a:t>использование своего доминирующего положения па рынке услуг для оказания давления на потребителей этих услуг;</a:t>
            </a:r>
          </a:p>
          <a:p>
            <a:pPr lvl="0"/>
            <a:r>
              <a:rPr lang="ru-RU" dirty="0" smtClean="0"/>
              <a:t>нарушение принципов публичного договора при оказании услуг транспортом общего пользования;</a:t>
            </a:r>
          </a:p>
          <a:p>
            <a:pPr lvl="0"/>
            <a:r>
              <a:rPr lang="ru-RU" dirty="0" smtClean="0"/>
              <a:t>заключение соглашений с другими перевозчиками о разделе рынка и искусственного поддержания необоснованно высоких тарифов на услуги;</a:t>
            </a:r>
          </a:p>
          <a:p>
            <a:endParaRPr lang="ru-RU" dirty="0"/>
          </a:p>
        </p:txBody>
      </p:sp>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algn="ctr"/>
            <a:r>
              <a:rPr lang="ru-RU" dirty="0" smtClean="0">
                <a:solidFill>
                  <a:schemeClr val="accent2">
                    <a:lumMod val="50000"/>
                  </a:schemeClr>
                </a:solidFill>
              </a:rPr>
              <a:t>Добросовестная конкуренция</a:t>
            </a:r>
            <a:endParaRPr lang="ru-RU" dirty="0">
              <a:solidFill>
                <a:schemeClr val="accent2">
                  <a:lumMod val="50000"/>
                </a:schemeClr>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lvl="0"/>
            <a:r>
              <a:rPr lang="ru-RU" dirty="0" smtClean="0"/>
              <a:t>осуществление перевозок с нарушением требований безопасности;</a:t>
            </a:r>
          </a:p>
          <a:p>
            <a:pPr lvl="0"/>
            <a:r>
              <a:rPr lang="ru-RU" dirty="0" smtClean="0"/>
              <a:t>нецелевое использование средств государственной поддержки;</a:t>
            </a:r>
          </a:p>
          <a:p>
            <a:pPr lvl="0"/>
            <a:r>
              <a:rPr lang="ru-RU" dirty="0" smtClean="0"/>
              <a:t>навязывание потребителям дополнительных услуг, не связанных с требуемой услугой.</a:t>
            </a:r>
          </a:p>
          <a:p>
            <a:endParaRPr lang="ru-RU" dirty="0"/>
          </a:p>
        </p:txBody>
      </p:sp>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algn="ctr"/>
            <a:r>
              <a:rPr lang="ru-RU" dirty="0" smtClean="0">
                <a:solidFill>
                  <a:schemeClr val="accent2">
                    <a:lumMod val="50000"/>
                  </a:schemeClr>
                </a:solidFill>
              </a:rPr>
              <a:t>Добросовестная конкуренция</a:t>
            </a:r>
            <a:endParaRPr lang="ru-RU" dirty="0">
              <a:solidFill>
                <a:schemeClr val="accent2">
                  <a:lumMod val="50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algn="just">
              <a:buNone/>
            </a:pPr>
            <a:r>
              <a:rPr lang="ru-RU" dirty="0" smtClean="0"/>
              <a:t>		Рынок транспортных услуг, ориентированный на интересы потребителей, предполагает как конкуренцию, так и взаимодействие видов транспорта. Области наиболее эффективного применения каждого из них безусловно ограничивают конкуренцию. Однако и там, где она происходит, конкурентные факторы часто уступают место факторам взаимодействия, которые проявляются в технической, технологической, финансово-ценовой, правовой и информационной координации видов транспорта.</a:t>
            </a:r>
            <a:endParaRPr lang="ru-RU" dirty="0"/>
          </a:p>
        </p:txBody>
      </p:sp>
      <p:sp>
        <p:nvSpPr>
          <p:cNvPr id="3" name="Заголовок 2"/>
          <p:cNvSpPr>
            <a:spLocks noGrp="1"/>
          </p:cNvSpPr>
          <p:nvPr>
            <p:ph type="title"/>
          </p:nvPr>
        </p:nvSpPr>
        <p:spPr/>
        <p:txBody>
          <a:bodyPr/>
          <a:lstStyle/>
          <a:p>
            <a:pPr algn="ctr"/>
            <a:r>
              <a:rPr lang="ru-RU" dirty="0" smtClean="0">
                <a:solidFill>
                  <a:schemeClr val="accent2">
                    <a:lumMod val="50000"/>
                  </a:schemeClr>
                </a:solidFill>
              </a:rPr>
              <a:t>Рынок транспортных услуг</a:t>
            </a:r>
            <a:endParaRPr lang="ru-RU" dirty="0">
              <a:solidFill>
                <a:schemeClr val="accent2">
                  <a:lumMod val="50000"/>
                </a:scheme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algn="just">
              <a:buNone/>
            </a:pPr>
            <a:r>
              <a:rPr lang="ru-RU" i="1" dirty="0" smtClean="0"/>
              <a:t>		</a:t>
            </a:r>
            <a:r>
              <a:rPr lang="ru-RU" b="1" i="1" dirty="0" smtClean="0">
                <a:solidFill>
                  <a:schemeClr val="accent2">
                    <a:lumMod val="50000"/>
                  </a:schemeClr>
                </a:solidFill>
              </a:rPr>
              <a:t>Техническая координация </a:t>
            </a:r>
            <a:r>
              <a:rPr lang="ru-RU" dirty="0" smtClean="0"/>
              <a:t>предполагает унификацию и стандартизацию параметров технических средств, используемых при разных видах транспорта, согласование пропускной  и  перерабатывающей  способности   их   взаимодействующих   звеньев,   широкое использование </a:t>
            </a:r>
            <a:r>
              <a:rPr lang="ru-RU" dirty="0" err="1" smtClean="0"/>
              <a:t>бесперегрузочных</a:t>
            </a:r>
            <a:r>
              <a:rPr lang="ru-RU" dirty="0" smtClean="0"/>
              <a:t> сообщений.</a:t>
            </a:r>
          </a:p>
          <a:p>
            <a:pPr algn="just"/>
            <a:endParaRPr lang="ru-RU" dirty="0"/>
          </a:p>
        </p:txBody>
      </p:sp>
      <p:sp>
        <p:nvSpPr>
          <p:cNvPr id="3" name="Заголовок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algn="ctr"/>
            <a:r>
              <a:rPr lang="ru-RU" dirty="0" smtClean="0">
                <a:solidFill>
                  <a:schemeClr val="accent2">
                    <a:lumMod val="50000"/>
                  </a:schemeClr>
                </a:solidFill>
              </a:rPr>
              <a:t>Техническая координация</a:t>
            </a:r>
            <a:endParaRPr lang="ru-RU" dirty="0">
              <a:solidFill>
                <a:schemeClr val="accent2">
                  <a:lumMod val="50000"/>
                </a:schemeClr>
              </a:solidFill>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323</TotalTime>
  <Words>166</Words>
  <Application>Microsoft Office PowerPoint</Application>
  <PresentationFormat>Экран (4:3)</PresentationFormat>
  <Paragraphs>70</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Бумажная</vt:lpstr>
      <vt:lpstr>Конкуренция и взаимодействие видов транспорта</vt:lpstr>
      <vt:lpstr>Конкуренция </vt:lpstr>
      <vt:lpstr>Конкуренция</vt:lpstr>
      <vt:lpstr>Конкуренция</vt:lpstr>
      <vt:lpstr>Правовая основа конкуренции</vt:lpstr>
      <vt:lpstr>Добросовестная конкуренция</vt:lpstr>
      <vt:lpstr>Добросовестная конкуренция</vt:lpstr>
      <vt:lpstr>Рынок транспортных услуг</vt:lpstr>
      <vt:lpstr>Техническая координация</vt:lpstr>
      <vt:lpstr>Технологическая и Финансово-ценовая координация.</vt:lpstr>
      <vt:lpstr>Правовая и информационная</vt:lpstr>
      <vt:lpstr>Взаимодействие различных видов транспорта</vt:lpstr>
      <vt:lpstr>Взаимодействие различных видов транспорта </vt:lpstr>
      <vt:lpstr>Взаимодействие различных видов транспорта</vt:lpstr>
      <vt:lpstr>Пересадочные узлы</vt:lpstr>
      <vt:lpstr>Издержки и штрафы</vt:lpstr>
      <vt:lpstr>Транспортные тарифы</vt:lpstr>
      <vt:lpstr>Транспортные тарифы</vt:lpstr>
      <vt:lpstr>Транспортные тарифы на железнодорожном транспорте </vt:lpstr>
      <vt:lpstr>Транспортные тарифы на автомобильном транспорте</vt:lpstr>
      <vt:lpstr>Транспортные тарифы на речном и морском транспорте</vt:lpstr>
      <vt:lpstr>Транспортные тарифы на воздушном и трубопроводном транспорте</vt:lpstr>
      <vt:lpstr>Тарифы</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Другие виды транспорта . Назначение, квалификация и схемы применения различных видов транспорта.</dc:title>
  <dc:creator>Пользователь</dc:creator>
  <cp:lastModifiedBy>Пользователь</cp:lastModifiedBy>
  <cp:revision>40</cp:revision>
  <dcterms:created xsi:type="dcterms:W3CDTF">2024-03-31T15:01:47Z</dcterms:created>
  <dcterms:modified xsi:type="dcterms:W3CDTF">2024-05-21T07:00:25Z</dcterms:modified>
</cp:coreProperties>
</file>