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0" r:id="rId3"/>
    <p:sldId id="261" r:id="rId4"/>
    <p:sldId id="257" r:id="rId5"/>
    <p:sldId id="267" r:id="rId6"/>
    <p:sldId id="262" r:id="rId7"/>
    <p:sldId id="270" r:id="rId8"/>
    <p:sldId id="263" r:id="rId9"/>
    <p:sldId id="258" r:id="rId10"/>
    <p:sldId id="264" r:id="rId11"/>
    <p:sldId id="259" r:id="rId12"/>
    <p:sldId id="265" r:id="rId13"/>
    <p:sldId id="268" r:id="rId14"/>
    <p:sldId id="266" r:id="rId15"/>
    <p:sldId id="269" r:id="rId16"/>
    <p:sldId id="271" r:id="rId17"/>
    <p:sldId id="272" r:id="rId18"/>
    <p:sldId id="277" r:id="rId19"/>
    <p:sldId id="273" r:id="rId20"/>
    <p:sldId id="274" r:id="rId21"/>
    <p:sldId id="275"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14.05.2024</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14.05.2024</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14.05.2024</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14.05.2024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85852" y="4357694"/>
            <a:ext cx="6357982" cy="1252534"/>
          </a:xfrm>
        </p:spPr>
        <p:txBody>
          <a:bodyPr/>
          <a:lstStyle/>
          <a:p>
            <a:pPr algn="r"/>
            <a:r>
              <a:rPr lang="ru-RU" dirty="0" smtClean="0">
                <a:solidFill>
                  <a:schemeClr val="tx1"/>
                </a:solidFill>
              </a:rPr>
              <a:t>Лекция 4.9</a:t>
            </a:r>
            <a:endParaRPr lang="ru-RU" dirty="0">
              <a:solidFill>
                <a:schemeClr val="tx1"/>
              </a:solidFill>
            </a:endParaRPr>
          </a:p>
        </p:txBody>
      </p:sp>
      <p:sp>
        <p:nvSpPr>
          <p:cNvPr id="2" name="Заголовок 1"/>
          <p:cNvSpPr>
            <a:spLocks noGrp="1"/>
          </p:cNvSpPr>
          <p:nvPr>
            <p:ph type="ctrTitle"/>
          </p:nvPr>
        </p:nvSpPr>
        <p:spPr>
          <a:xfrm>
            <a:off x="685800" y="1071547"/>
            <a:ext cx="7958166" cy="2500330"/>
          </a:xfrm>
        </p:spPr>
        <p:txBody>
          <a:bodyPr>
            <a:normAutofit fontScale="90000"/>
          </a:bodyPr>
          <a:lstStyle/>
          <a:p>
            <a:r>
              <a:rPr lang="ru-RU" dirty="0" smtClean="0">
                <a:latin typeface="Times New Roman" pitchFamily="18" charset="0"/>
                <a:cs typeface="Times New Roman" pitchFamily="18" charset="0"/>
              </a:rPr>
              <a:t>Другие виды транспорта . Назначение, квалификация и схемы применения различных видов транспорта.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algn="just">
              <a:buNone/>
            </a:pPr>
            <a:r>
              <a:rPr lang="ru-RU" dirty="0" smtClean="0"/>
              <a:t>		</a:t>
            </a:r>
            <a:r>
              <a:rPr lang="ru-RU" dirty="0" smtClean="0">
                <a:latin typeface="Times New Roman" pitchFamily="18" charset="0"/>
                <a:cs typeface="Times New Roman" pitchFamily="18" charset="0"/>
              </a:rPr>
              <a:t>Система состоит из двух специальных </a:t>
            </a:r>
            <a:r>
              <a:rPr lang="ru-RU" dirty="0" err="1" smtClean="0">
                <a:latin typeface="Times New Roman" pitchFamily="18" charset="0"/>
                <a:cs typeface="Times New Roman" pitchFamily="18" charset="0"/>
              </a:rPr>
              <a:t>токонесущих</a:t>
            </a:r>
            <a:r>
              <a:rPr lang="ru-RU" dirty="0" smtClean="0">
                <a:latin typeface="Times New Roman" pitchFamily="18" charset="0"/>
                <a:cs typeface="Times New Roman" pitchFamily="18" charset="0"/>
              </a:rPr>
              <a:t>  рельсов-струн  (изолированных друг от друга и от опор), по которым движутся высокоскоростные электромобили-модули. Рельс-струна  представляет  собой   жесткую нить, образованную пустотелым рельсом, внутри которого размещены стальные канаты, натянутые с усилием в 2500 кН. Пустоты внутри рельса заполнены эпоксидной смолой. Провесы рельсовой нити в пролетах до 100 м составляют 10 см. Анкерные опоры, между которыми натянуты рельсы-канаты, установлены с интервалом 500-2000 м, а промежуточные опоры — с интервалом от 20 до 100 м. 	Высота опор зависит от рельефа местности, а также высоты  тех объектов, под которыми проходит трасса.</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Скоростной струнный транспорт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algn="just">
              <a:buNone/>
            </a:pPr>
            <a:r>
              <a:rPr lang="ru-RU" dirty="0" smtClean="0"/>
              <a:t>		</a:t>
            </a:r>
            <a:r>
              <a:rPr lang="ru-RU" dirty="0" smtClean="0">
                <a:latin typeface="Times New Roman" pitchFamily="18" charset="0"/>
                <a:cs typeface="Times New Roman" pitchFamily="18" charset="0"/>
              </a:rPr>
              <a:t>Автомобили — модули должны быть оснащены стальными колесами диаметром 50-70 см. Каждая пара колес имеет индивидуальный электропривод. Они будут перемещаться по </a:t>
            </a:r>
            <a:r>
              <a:rPr lang="ru-RU" dirty="0" err="1" smtClean="0">
                <a:latin typeface="Times New Roman" pitchFamily="18" charset="0"/>
                <a:cs typeface="Times New Roman" pitchFamily="18" charset="0"/>
              </a:rPr>
              <a:t>бесстыковым</a:t>
            </a:r>
            <a:r>
              <a:rPr lang="ru-RU" dirty="0" smtClean="0">
                <a:latin typeface="Times New Roman" pitchFamily="18" charset="0"/>
                <a:cs typeface="Times New Roman" pitchFamily="18" charset="0"/>
              </a:rPr>
              <a:t> рельсам-струнам так же, как подвижной состав высокоскоростных железных дорог. </a:t>
            </a:r>
            <a:r>
              <a:rPr lang="ru-RU" b="1" dirty="0" err="1" smtClean="0">
                <a:latin typeface="Times New Roman" pitchFamily="18" charset="0"/>
                <a:cs typeface="Times New Roman" pitchFamily="18" charset="0"/>
              </a:rPr>
              <a:t>Пассажировместимость</a:t>
            </a:r>
            <a:r>
              <a:rPr lang="ru-RU" b="1" dirty="0" smtClean="0">
                <a:latin typeface="Times New Roman" pitchFamily="18" charset="0"/>
                <a:cs typeface="Times New Roman" pitchFamily="18" charset="0"/>
              </a:rPr>
              <a:t> одного автомобиля-модуля 10 человек, грузовместимость 5 т. </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Скорость движения до 300 км/ч.</a:t>
            </a:r>
            <a:r>
              <a:rPr lang="ru-RU" dirty="0" smtClean="0">
                <a:latin typeface="Times New Roman" pitchFamily="18" charset="0"/>
                <a:cs typeface="Times New Roman" pitchFamily="18" charset="0"/>
              </a:rPr>
              <a:t> Грузовые терминалы, на которых будет осуществляться загрузка и разгрузка модулей, а также пассажирские вокзалы для них должны иметь кольцевую форму. Строительство СТС включено  в Федеральную  программу  развития  города-курорта Сочи. Автором изобретения предложена и экономически обоснована кольцевая трасса СТС  протяженностью 5,4 тыс. км в регионе Балтийского моря по маршруту: Стокгольм - Хельсинки - Санкт-Петербург - Таллинн - Калининград - Росток - Копенгаген - Стокгольм.</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Скоростной струнный транспорт.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just">
              <a:buNone/>
            </a:pPr>
            <a:r>
              <a:rPr lang="ru-RU" dirty="0" smtClean="0"/>
              <a:t>		</a:t>
            </a:r>
            <a:r>
              <a:rPr lang="ru-RU" dirty="0" smtClean="0">
                <a:latin typeface="Times New Roman" pitchFamily="18" charset="0"/>
                <a:cs typeface="Times New Roman" pitchFamily="18" charset="0"/>
              </a:rPr>
              <a:t>Дальнейшее развитие систем монорельсового транспорта предполагает их широкое использование не только для пассажирских, но и высокоскоростных грузовых перевозок, в частности, для доставки крупнотоннажных универсальных контейнеров на дальние расстояния. 	Существенным недостатком высокоскоростных   монорельсовых   дорог   является   шум,   возникающий при контакте стальных колес с опорно-направляющими рельсами. В связи с этим недостатком подвижной состав на магнитной подвеске представляется более перспективным.</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sz="4000" dirty="0" smtClean="0">
                <a:latin typeface="Times New Roman" pitchFamily="18" charset="0"/>
                <a:cs typeface="Times New Roman" pitchFamily="18" charset="0"/>
              </a:rPr>
              <a:t>Скоростной струнный транспорт</a:t>
            </a:r>
            <a:r>
              <a:rPr lang="ru-RU" dirty="0" smtClean="0"/>
              <a:t>.</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algn="just">
              <a:buNone/>
            </a:pPr>
            <a:r>
              <a:rPr lang="ru-RU" dirty="0" smtClean="0"/>
              <a:t>		</a:t>
            </a:r>
            <a:r>
              <a:rPr lang="ru-RU" dirty="0" smtClean="0">
                <a:latin typeface="Times New Roman" pitchFamily="18" charset="0"/>
                <a:cs typeface="Times New Roman" pitchFamily="18" charset="0"/>
              </a:rPr>
              <a:t>Несколько лет назад в лабораторном эксперименте фирмой «</a:t>
            </a:r>
            <a:r>
              <a:rPr lang="ru-RU" dirty="0" err="1" smtClean="0">
                <a:latin typeface="Times New Roman" pitchFamily="18" charset="0"/>
                <a:cs typeface="Times New Roman" pitchFamily="18" charset="0"/>
              </a:rPr>
              <a:t>Вестингауз</a:t>
            </a:r>
            <a:r>
              <a:rPr lang="ru-RU" dirty="0" smtClean="0">
                <a:latin typeface="Times New Roman" pitchFamily="18" charset="0"/>
                <a:cs typeface="Times New Roman" pitchFamily="18" charset="0"/>
              </a:rPr>
              <a:t> электрик» (США) испытана транспортная капсула, которая движется между верхним и нижним направляющими рельсами, работающими как магниты разной полярности. </a:t>
            </a:r>
            <a:r>
              <a:rPr lang="ru-RU" b="1" dirty="0" smtClean="0">
                <a:latin typeface="Times New Roman" pitchFamily="18" charset="0"/>
                <a:cs typeface="Times New Roman" pitchFamily="18" charset="0"/>
              </a:rPr>
              <a:t>По расчетам экспертов транспортная капсула, преобразованная в нагон, способна двигаться со скоростью до 240 км/ч. </a:t>
            </a:r>
          </a:p>
          <a:p>
            <a:pPr algn="just">
              <a:buNone/>
            </a:pPr>
            <a:r>
              <a:rPr lang="ru-RU" dirty="0" smtClean="0">
                <a:latin typeface="Times New Roman" pitchFamily="18" charset="0"/>
                <a:cs typeface="Times New Roman" pitchFamily="18" charset="0"/>
              </a:rPr>
              <a:t>		Такой вагон </a:t>
            </a:r>
            <a:r>
              <a:rPr lang="ru-RU" i="1" dirty="0" smtClean="0">
                <a:latin typeface="Times New Roman" pitchFamily="18" charset="0"/>
                <a:cs typeface="Times New Roman" pitchFamily="18" charset="0"/>
              </a:rPr>
              <a:t>на магнитной подвеске с линейным двигателем </a:t>
            </a:r>
            <a:r>
              <a:rPr lang="ru-RU" dirty="0" smtClean="0">
                <a:latin typeface="Times New Roman" pitchFamily="18" charset="0"/>
                <a:cs typeface="Times New Roman" pitchFamily="18" charset="0"/>
              </a:rPr>
              <a:t>практически бесшумен. Создание транспортных</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систем на магнитной подвеске пригодных для пригородных и междугородних пассажирских сообщений, предусмотрено программой совместной работы конструкторов и исследователей США и России.</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Транспортные системы на магнитной подвеске</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Пользователь\Desktop\магнитная подушка.jpg"/>
          <p:cNvPicPr>
            <a:picLocks noGrp="1" noChangeAspect="1" noChangeArrowheads="1"/>
          </p:cNvPicPr>
          <p:nvPr>
            <p:ph idx="1"/>
          </p:nvPr>
        </p:nvPicPr>
        <p:blipFill>
          <a:blip r:embed="rId2" cstate="print"/>
          <a:stretch>
            <a:fillRect/>
          </a:stretch>
        </p:blipFill>
        <p:spPr bwMode="auto">
          <a:xfrm>
            <a:off x="2286000" y="2258568"/>
            <a:ext cx="4572000" cy="3102864"/>
          </a:xfrm>
          <a:prstGeom prst="rect">
            <a:avLst/>
          </a:prstGeom>
          <a:noFill/>
        </p:spPr>
      </p:pic>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Транспортные системы на магнитной подвеске</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algn="just">
              <a:buNone/>
            </a:pPr>
            <a:r>
              <a:rPr lang="ru-RU" dirty="0" smtClean="0"/>
              <a:t>		</a:t>
            </a:r>
            <a:r>
              <a:rPr lang="ru-RU" sz="3300" dirty="0" smtClean="0">
                <a:latin typeface="Times New Roman" pitchFamily="18" charset="0"/>
                <a:cs typeface="Times New Roman" pitchFamily="18" charset="0"/>
              </a:rPr>
              <a:t>Над воплощением подобного проекта задумались и японские конструкторы фирмы «Хатанги». Они предложили оборудовать магнитами только вагоны, а вдоль пути уложить катушки из алюминиевого провода. Чтобы индуктировать в них сильный ток, вагоны нужно предварительно разогнать, только тогда образуется магнитное поле, способное поднять вагоны. Чем выше скорость, тем больше высота подъема вагонов (максимальная высота 30 см). </a:t>
            </a:r>
            <a:r>
              <a:rPr lang="ru-RU" sz="3300" b="1" dirty="0" smtClean="0">
                <a:latin typeface="Times New Roman" pitchFamily="18" charset="0"/>
                <a:cs typeface="Times New Roman" pitchFamily="18" charset="0"/>
              </a:rPr>
              <a:t>Считают, что при такой подвеске поезд может развивать скорость до 500 км/ч.</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Транспортные системы на магнитной подвеске</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В Германии построен участок трассы, на котором поезд «</a:t>
            </a:r>
            <a:r>
              <a:rPr lang="ru-RU" dirty="0" err="1" smtClean="0"/>
              <a:t>Трансрапид</a:t>
            </a:r>
            <a:r>
              <a:rPr lang="ru-RU" dirty="0" smtClean="0"/>
              <a:t>» на магнитной подвеске достиг такой скорости. Проект был разработан мюнхенским инженером К. </a:t>
            </a:r>
            <a:r>
              <a:rPr lang="ru-RU" dirty="0" err="1" smtClean="0"/>
              <a:t>Маффе</a:t>
            </a:r>
            <a:r>
              <a:rPr lang="ru-RU" dirty="0" smtClean="0"/>
              <a:t>.</a:t>
            </a:r>
          </a:p>
          <a:p>
            <a:pPr algn="just">
              <a:buNone/>
            </a:pPr>
            <a:r>
              <a:rPr lang="ru-RU" dirty="0" smtClean="0"/>
              <a:t>		Компания «ABB </a:t>
            </a:r>
            <a:r>
              <a:rPr lang="ru-RU" dirty="0" err="1" smtClean="0"/>
              <a:t>Daimler</a:t>
            </a:r>
            <a:r>
              <a:rPr lang="ru-RU" dirty="0" smtClean="0"/>
              <a:t> </a:t>
            </a:r>
            <a:r>
              <a:rPr lang="ru-RU" dirty="0" err="1" smtClean="0"/>
              <a:t>Benz</a:t>
            </a:r>
            <a:r>
              <a:rPr lang="ru-RU" dirty="0" smtClean="0"/>
              <a:t> </a:t>
            </a:r>
            <a:r>
              <a:rPr lang="ru-RU" dirty="0" err="1" smtClean="0"/>
              <a:t>Transportation</a:t>
            </a:r>
            <a:r>
              <a:rPr lang="ru-RU" dirty="0" smtClean="0"/>
              <a:t>» </a:t>
            </a:r>
            <a:r>
              <a:rPr lang="ru-RU" dirty="0" err="1" smtClean="0"/>
              <a:t>no</a:t>
            </a:r>
            <a:r>
              <a:rPr lang="ru-RU" dirty="0" smtClean="0"/>
              <a:t> инициативе московского правительства разработала проект строительства высокоскоростной пассажирской транспортной системы «</a:t>
            </a:r>
            <a:r>
              <a:rPr lang="ru-RU" dirty="0" err="1" smtClean="0"/>
              <a:t>Трансрапид</a:t>
            </a:r>
            <a:r>
              <a:rPr lang="ru-RU" dirty="0" smtClean="0"/>
              <a:t>» для сообщений между аэропортами Шереметьево и центром «Москва-Сити».</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Транспортные системы на магнитной подвеске</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a:t>
            </a:r>
            <a:r>
              <a:rPr lang="ru-RU" dirty="0" smtClean="0">
                <a:latin typeface="Times New Roman" pitchFamily="18" charset="0"/>
                <a:cs typeface="Times New Roman" pitchFamily="18" charset="0"/>
              </a:rPr>
              <a:t>Учеными японского университета создана конструкция </a:t>
            </a:r>
            <a:r>
              <a:rPr lang="ru-RU" i="1" dirty="0" smtClean="0">
                <a:latin typeface="Times New Roman" pitchFamily="18" charset="0"/>
                <a:cs typeface="Times New Roman" pitchFamily="18" charset="0"/>
              </a:rPr>
              <a:t>летающего поезда</a:t>
            </a:r>
            <a:r>
              <a:rPr lang="ru-RU" dirty="0" smtClean="0">
                <a:latin typeface="Times New Roman" pitchFamily="18" charset="0"/>
                <a:cs typeface="Times New Roman" pitchFamily="18" charset="0"/>
              </a:rPr>
              <a:t>. На испытательный полигон института железнодорожной технологии в префектуре </a:t>
            </a:r>
            <a:r>
              <a:rPr lang="ru-RU" dirty="0" err="1" smtClean="0">
                <a:latin typeface="Times New Roman" pitchFamily="18" charset="0"/>
                <a:cs typeface="Times New Roman" pitchFamily="18" charset="0"/>
              </a:rPr>
              <a:t>Миядзаки</a:t>
            </a:r>
            <a:r>
              <a:rPr lang="ru-RU" dirty="0" smtClean="0">
                <a:latin typeface="Times New Roman" pitchFamily="18" charset="0"/>
                <a:cs typeface="Times New Roman" pitchFamily="18" charset="0"/>
              </a:rPr>
              <a:t> передан 4-осный вагон длиной около 8 м, оснащенный двумя самолетными крыльями и электродвигателем с пропеллером. Крылатый вагон будет получать энергию для своего движения через рельсы от солнечных батарей, смонтированных по обе стороны железнодорожного пути. Сначала вагон будет разгоняться на колесах, а затем взмывать    над    рельсовым    полотном    и    скользить    над ним  на высоте примерно 15 см. При этом электродвигатель, вращающий пропеллер, будет питаться от вагонных аккумуляторов. </a:t>
            </a:r>
            <a:r>
              <a:rPr lang="ru-RU" b="1" dirty="0" smtClean="0">
                <a:latin typeface="Times New Roman" pitchFamily="18" charset="0"/>
                <a:cs typeface="Times New Roman" pitchFamily="18" charset="0"/>
              </a:rPr>
              <a:t>Благодаря такой конструкции вагон может достигать скорости до 500 км/ч.</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t>Летающий поезд</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t>Летающий поезд</a:t>
            </a:r>
            <a:endParaRPr lang="ru-RU" dirty="0"/>
          </a:p>
        </p:txBody>
      </p:sp>
      <p:pic>
        <p:nvPicPr>
          <p:cNvPr id="29698" name="Picture 2" descr="C:\Users\Пользователь\Desktop\Транспортные системы России\4.9 другие виды транспорта\летающий поезд.jpg"/>
          <p:cNvPicPr>
            <a:picLocks noGrp="1" noChangeAspect="1" noChangeArrowheads="1"/>
          </p:cNvPicPr>
          <p:nvPr>
            <p:ph idx="1"/>
          </p:nvPr>
        </p:nvPicPr>
        <p:blipFill>
          <a:blip r:embed="rId2" cstate="print"/>
          <a:srcRect/>
          <a:stretch>
            <a:fillRect/>
          </a:stretch>
        </p:blipFill>
        <p:spPr bwMode="auto">
          <a:xfrm>
            <a:off x="1088571" y="1524000"/>
            <a:ext cx="6966857" cy="4572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a:t>
            </a:r>
            <a:r>
              <a:rPr lang="ru-RU" dirty="0" smtClean="0">
                <a:latin typeface="Times New Roman" pitchFamily="18" charset="0"/>
                <a:cs typeface="Times New Roman" pitchFamily="18" charset="0"/>
              </a:rPr>
              <a:t>Идея резкого уменьшения трения, возникающего при контакте подвижного состава с опорной поверхностью, на которой он перемещается, привела к созданию транспортных средств на воздушной подушке. Такие транспортные средства возникли на водном транспорте. </a:t>
            </a:r>
          </a:p>
          <a:p>
            <a:pPr algn="just">
              <a:buNone/>
            </a:pPr>
            <a:r>
              <a:rPr lang="ru-RU" dirty="0" smtClean="0">
                <a:latin typeface="Times New Roman" pitchFamily="18" charset="0"/>
                <a:cs typeface="Times New Roman" pitchFamily="18" charset="0"/>
              </a:rPr>
              <a:t>		В нашей стране создано несколько моделей </a:t>
            </a:r>
            <a:r>
              <a:rPr lang="ru-RU" i="1" dirty="0" smtClean="0">
                <a:latin typeface="Times New Roman" pitchFamily="18" charset="0"/>
                <a:cs typeface="Times New Roman" pitchFamily="18" charset="0"/>
              </a:rPr>
              <a:t>судов на воздушной подушке</a:t>
            </a:r>
            <a:r>
              <a:rPr lang="ru-RU" dirty="0" smtClean="0">
                <a:latin typeface="Times New Roman" pitchFamily="18" charset="0"/>
                <a:cs typeface="Times New Roman" pitchFamily="18" charset="0"/>
              </a:rPr>
              <a:t>. Их преимущества заключаются в большой скорости и </a:t>
            </a:r>
            <a:r>
              <a:rPr lang="ru-RU" dirty="0" err="1" smtClean="0">
                <a:latin typeface="Times New Roman" pitchFamily="18" charset="0"/>
                <a:cs typeface="Times New Roman" pitchFamily="18" charset="0"/>
              </a:rPr>
              <a:t>вездеходности</a:t>
            </a:r>
            <a:r>
              <a:rPr lang="ru-RU" dirty="0" smtClean="0">
                <a:latin typeface="Times New Roman" pitchFamily="18" charset="0"/>
                <a:cs typeface="Times New Roman" pitchFamily="18" charset="0"/>
              </a:rPr>
              <a:t>. Они не нуждаются в причальных сооружениях. Самым крупным в мире судном на воздушной подушке считается </a:t>
            </a:r>
            <a:r>
              <a:rPr lang="ru-RU" dirty="0" err="1" smtClean="0">
                <a:latin typeface="Times New Roman" pitchFamily="18" charset="0"/>
                <a:cs typeface="Times New Roman" pitchFamily="18" charset="0"/>
              </a:rPr>
              <a:t>автопассажирский</a:t>
            </a:r>
            <a:r>
              <a:rPr lang="ru-RU" dirty="0" smtClean="0">
                <a:latin typeface="Times New Roman" pitchFamily="18" charset="0"/>
                <a:cs typeface="Times New Roman" pitchFamily="18" charset="0"/>
              </a:rPr>
              <a:t> паром, обеспечивающий перевозки через пролив Ла-Манш. Длина этого судна 39,2 м, ширина 22,8 м, грузоподъемность 80 т, мощность двигателей 10 тыс. кВт, высота подъема над поверхностью воды 180 см.</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ru-RU" dirty="0" smtClean="0"/>
              <a:t>Транспорт на воздушной подушке</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algn="just">
              <a:buNone/>
            </a:pPr>
            <a:r>
              <a:rPr lang="ru-RU" dirty="0" smtClean="0">
                <a:latin typeface="Times New Roman" pitchFamily="18" charset="0"/>
                <a:cs typeface="Times New Roman" pitchFamily="18" charset="0"/>
              </a:rPr>
              <a:t>		Экономика и общество нуждаются не только в совершенствовании существующих долгие годы традиционных транспортных средств и систем, но также в создании и использовании принципиально новых видов транспортной техники, способной полнее отвечать требованиям времени, чем традиционные ее виды. Нетрадиционная транспортная техника отличается от традиционной иными принципами движения, конструкциями двигателей, движителей, используемых энергетических установок.</a:t>
            </a:r>
          </a:p>
          <a:p>
            <a:pPr algn="just">
              <a:buNone/>
            </a:pPr>
            <a:r>
              <a:rPr lang="ru-RU" dirty="0" smtClean="0">
                <a:latin typeface="Times New Roman" pitchFamily="18" charset="0"/>
                <a:cs typeface="Times New Roman" pitchFamily="18" charset="0"/>
              </a:rPr>
              <a:t>		Существуют тысячи идей, патентов, проектов, созданы сотни опытных образцов нетрадиционной транспортной техники. Авторы этих разработок стремятся доказать преимущества предлагаемых ими решений. Безусловно, многие из них имеют право на широкое использование в перспективе. Ряд решений предложен много лет назад и сегодня лишь возрождается на новой технической основе.</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4000" dirty="0" smtClean="0">
                <a:latin typeface="Times New Roman" pitchFamily="18" charset="0"/>
                <a:cs typeface="Times New Roman" pitchFamily="18" charset="0"/>
              </a:rPr>
              <a:t>Другие виды транспорта.</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10000"/>
          </a:bodyPr>
          <a:lstStyle/>
          <a:p>
            <a:pPr algn="just">
              <a:buNone/>
            </a:pPr>
            <a:r>
              <a:rPr lang="ru-RU" dirty="0" smtClean="0"/>
              <a:t>		</a:t>
            </a:r>
            <a:r>
              <a:rPr lang="ru-RU" dirty="0" smtClean="0">
                <a:latin typeface="Times New Roman" pitchFamily="18" charset="0"/>
                <a:cs typeface="Times New Roman" pitchFamily="18" charset="0"/>
              </a:rPr>
              <a:t>Самым крупным в мире судном на воздушной подушке считается </a:t>
            </a:r>
            <a:r>
              <a:rPr lang="ru-RU" dirty="0" err="1" smtClean="0">
                <a:latin typeface="Times New Roman" pitchFamily="18" charset="0"/>
                <a:cs typeface="Times New Roman" pitchFamily="18" charset="0"/>
              </a:rPr>
              <a:t>автопассажирский</a:t>
            </a:r>
            <a:r>
              <a:rPr lang="ru-RU" dirty="0" smtClean="0">
                <a:latin typeface="Times New Roman" pitchFamily="18" charset="0"/>
                <a:cs typeface="Times New Roman" pitchFamily="18" charset="0"/>
              </a:rPr>
              <a:t> паром, обеспечивающий перевозки через пролив Ла-Манш. Длина этого судна 39,2 м, ширина 22,8 м, грузоподъемность 80 т, мощность двигателей 10 тыс. кВт, высота подъема над поверхностью воды 180 см.</a:t>
            </a:r>
          </a:p>
          <a:p>
            <a:pPr algn="just">
              <a:buNone/>
            </a:pPr>
            <a:r>
              <a:rPr lang="ru-RU" dirty="0" smtClean="0">
                <a:latin typeface="Times New Roman" pitchFamily="18" charset="0"/>
                <a:cs typeface="Times New Roman" pitchFamily="18" charset="0"/>
              </a:rPr>
              <a:t>		В Архангельском порту эксплуатируют подвижные причалы на воздушной подушке грузоподъемностью до 40 т. На </a:t>
            </a:r>
            <a:r>
              <a:rPr lang="ru-RU" dirty="0" err="1" smtClean="0">
                <a:latin typeface="Times New Roman" pitchFamily="18" charset="0"/>
                <a:cs typeface="Times New Roman" pitchFamily="18" charset="0"/>
              </a:rPr>
              <a:t>Сормовском</a:t>
            </a:r>
            <a:r>
              <a:rPr lang="ru-RU" dirty="0" smtClean="0">
                <a:latin typeface="Times New Roman" pitchFamily="18" charset="0"/>
                <a:cs typeface="Times New Roman" pitchFamily="18" charset="0"/>
              </a:rPr>
              <a:t> судостроительном заводе организовано серийное производство судов этого типа. Недостатки таких судов заключаются в больших затратах энергии на создание воздушной подушки и сильном создаваемом ими шуме.</a:t>
            </a:r>
          </a:p>
          <a:p>
            <a:pPr algn="just">
              <a:buNone/>
            </a:pPr>
            <a:r>
              <a:rPr lang="ru-RU" dirty="0" smtClean="0">
                <a:latin typeface="Times New Roman" pitchFamily="18" charset="0"/>
                <a:cs typeface="Times New Roman" pitchFamily="18" charset="0"/>
              </a:rPr>
              <a:t>		Сухопутные аппараты на воздушной подушке существуют в виде проектов и опытных образцов как у нас, так и за рубежом.</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ru-RU" dirty="0" smtClean="0"/>
              <a:t>Транспорт на воздушной подушке </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Судно на воздушной подушке</a:t>
            </a:r>
            <a:endParaRPr lang="ru-RU" dirty="0">
              <a:latin typeface="Times New Roman" pitchFamily="18" charset="0"/>
              <a:cs typeface="Times New Roman" pitchFamily="18" charset="0"/>
            </a:endParaRPr>
          </a:p>
        </p:txBody>
      </p:sp>
      <p:pic>
        <p:nvPicPr>
          <p:cNvPr id="28675" name="Picture 3" descr="C:\Users\Пользователь\Desktop\паром на воздушной подушке.jpg"/>
          <p:cNvPicPr>
            <a:picLocks noGrp="1" noChangeAspect="1" noChangeArrowheads="1"/>
          </p:cNvPicPr>
          <p:nvPr>
            <p:ph idx="1"/>
          </p:nvPr>
        </p:nvPicPr>
        <p:blipFill>
          <a:blip r:embed="rId2" cstate="print"/>
          <a:srcRect/>
          <a:stretch>
            <a:fillRect/>
          </a:stretch>
        </p:blipFill>
        <p:spPr bwMode="auto">
          <a:xfrm>
            <a:off x="457200" y="1649730"/>
            <a:ext cx="8229600" cy="432054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76834"/>
          </a:xfrm>
        </p:spPr>
        <p:txBody>
          <a:bodyPr>
            <a:normAutofit fontScale="92500" lnSpcReduction="10000"/>
          </a:bodyPr>
          <a:lstStyle/>
          <a:p>
            <a:pPr algn="just">
              <a:buNone/>
            </a:pPr>
            <a:r>
              <a:rPr lang="ru-RU" dirty="0" smtClean="0"/>
              <a:t>		</a:t>
            </a:r>
            <a:r>
              <a:rPr lang="ru-RU" dirty="0" smtClean="0">
                <a:latin typeface="Times New Roman" pitchFamily="18" charset="0"/>
                <a:cs typeface="Times New Roman" pitchFamily="18" charset="0"/>
              </a:rPr>
              <a:t>Во второй половине XX века наиболее обстоятельные исследования в этой области провели французские специалисты. Ими была сооружена опытная монорельсовая дорога на воздушной подушке. В качестве рельса они применили железобетонную балку в виде опрокинутой буквы «Т», которую положили на опоры. Под днище вагона, опирающегося на эту балку, нагнетался воздух. Он создавал тонкую подушку — «воздушную смазку», обеспечивающую легкое перемещение вагона. </a:t>
            </a:r>
            <a:r>
              <a:rPr lang="ru-RU" b="1" dirty="0" smtClean="0">
                <a:latin typeface="Times New Roman" pitchFamily="18" charset="0"/>
                <a:cs typeface="Times New Roman" pitchFamily="18" charset="0"/>
              </a:rPr>
              <a:t>Вагон был оборудован самолетным турбореактивным двигателем и реактивными ускорителями общей мощностью 2000 кВт. Достигнута скорость передвижения 345 км/ч.</a:t>
            </a:r>
          </a:p>
          <a:p>
            <a:pPr algn="just">
              <a:buNone/>
            </a:pPr>
            <a:r>
              <a:rPr lang="ru-RU" dirty="0" smtClean="0">
                <a:latin typeface="Times New Roman" pitchFamily="18" charset="0"/>
                <a:cs typeface="Times New Roman" pitchFamily="18" charset="0"/>
              </a:rPr>
              <a:t>		</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ru-RU" dirty="0" smtClean="0"/>
              <a:t>Транспорт на воздушной подушке</a:t>
            </a: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ru-RU" dirty="0" smtClean="0"/>
              <a:t>Транспорт на воздушной подушке </a:t>
            </a:r>
            <a:endParaRPr lang="ru-RU" dirty="0"/>
          </a:p>
        </p:txBody>
      </p:sp>
      <p:pic>
        <p:nvPicPr>
          <p:cNvPr id="30722" name="Picture 2" descr="C:\Users\Пользователь\Desktop\поезд на воздушной подушки.jpg"/>
          <p:cNvPicPr>
            <a:picLocks noGrp="1" noChangeAspect="1" noChangeArrowheads="1"/>
          </p:cNvPicPr>
          <p:nvPr>
            <p:ph idx="1"/>
          </p:nvPr>
        </p:nvPicPr>
        <p:blipFill>
          <a:blip r:embed="rId2" cstate="print"/>
          <a:srcRect/>
          <a:stretch>
            <a:fillRect/>
          </a:stretch>
        </p:blipFill>
        <p:spPr bwMode="auto">
          <a:xfrm>
            <a:off x="857224" y="1928802"/>
            <a:ext cx="7086344" cy="451754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algn="just">
              <a:buNone/>
            </a:pPr>
            <a:r>
              <a:rPr lang="ru-RU" dirty="0" smtClean="0"/>
              <a:t>		</a:t>
            </a:r>
            <a:r>
              <a:rPr lang="ru-RU" dirty="0" smtClean="0">
                <a:latin typeface="Times New Roman" pitchFamily="18" charset="0"/>
                <a:cs typeface="Times New Roman" pitchFamily="18" charset="0"/>
              </a:rPr>
              <a:t>Сухопутные транспортные устройства на воздушной подушке используются в нашей стране для перемещения тяжелых грузов в условиях бездорожья, болот, труднопроходимой местности, а также в сборочных цехах ряда промышленных предприятий.</a:t>
            </a:r>
          </a:p>
          <a:p>
            <a:pPr algn="just">
              <a:buNone/>
            </a:pPr>
            <a:r>
              <a:rPr lang="ru-RU" i="1" dirty="0" smtClean="0">
                <a:latin typeface="Times New Roman" pitchFamily="18" charset="0"/>
                <a:cs typeface="Times New Roman" pitchFamily="18" charset="0"/>
              </a:rPr>
              <a:t>		Инерционные транспортные средства</a:t>
            </a:r>
            <a:r>
              <a:rPr lang="ru-RU" dirty="0" smtClean="0">
                <a:latin typeface="Times New Roman" pitchFamily="18" charset="0"/>
                <a:cs typeface="Times New Roman" pitchFamily="18" charset="0"/>
              </a:rPr>
              <a:t> базируются на использовании кинетической энергии маховика, который установлен на подвижном составе. Идея такого двигателя (инерционного аккумулятора) была впервые предложена российским инженером В.И. </a:t>
            </a:r>
            <a:r>
              <a:rPr lang="ru-RU" dirty="0" err="1" smtClean="0">
                <a:latin typeface="Times New Roman" pitchFamily="18" charset="0"/>
                <a:cs typeface="Times New Roman" pitchFamily="18" charset="0"/>
              </a:rPr>
              <a:t>Шуберским</a:t>
            </a:r>
            <a:r>
              <a:rPr lang="ru-RU" dirty="0" smtClean="0">
                <a:latin typeface="Times New Roman" pitchFamily="18" charset="0"/>
                <a:cs typeface="Times New Roman" pitchFamily="18" charset="0"/>
              </a:rPr>
              <a:t> в 1864 г.</a:t>
            </a:r>
          </a:p>
          <a:p>
            <a:pPr algn="just">
              <a:buNone/>
            </a:pPr>
            <a:r>
              <a:rPr lang="ru-RU" dirty="0" smtClean="0">
                <a:latin typeface="Times New Roman" pitchFamily="18" charset="0"/>
                <a:cs typeface="Times New Roman" pitchFamily="18" charset="0"/>
              </a:rPr>
              <a:t>		Другой российский инженер А.Г. Уфимцев в 1925 г. поместил маховик в вакуумную камеру и довел до минимума потери энергии  в  подшипниках  качения.</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ru-RU" dirty="0" smtClean="0">
                <a:latin typeface="Times New Roman" pitchFamily="18" charset="0"/>
                <a:cs typeface="Times New Roman" pitchFamily="18" charset="0"/>
              </a:rPr>
              <a:t>Транспорт на воздушной подушки</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28596" y="214290"/>
            <a:ext cx="8229600" cy="1219200"/>
          </a:xfrm>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Гиробус</a:t>
            </a:r>
            <a:endParaRPr lang="ru-RU" dirty="0">
              <a:latin typeface="Times New Roman" pitchFamily="18" charset="0"/>
              <a:cs typeface="Times New Roman" pitchFamily="18" charset="0"/>
            </a:endParaRPr>
          </a:p>
        </p:txBody>
      </p:sp>
      <p:pic>
        <p:nvPicPr>
          <p:cNvPr id="31746" name="Picture 2" descr="C:\Users\Пользователь\Desktop\гиробус.jpg"/>
          <p:cNvPicPr>
            <a:picLocks noGrp="1" noChangeAspect="1" noChangeArrowheads="1"/>
          </p:cNvPicPr>
          <p:nvPr>
            <p:ph idx="1"/>
          </p:nvPr>
        </p:nvPicPr>
        <p:blipFill>
          <a:blip r:embed="rId2" cstate="print"/>
          <a:srcRect/>
          <a:stretch>
            <a:fillRect/>
          </a:stretch>
        </p:blipFill>
        <p:spPr bwMode="auto">
          <a:xfrm>
            <a:off x="1140855" y="1524000"/>
            <a:ext cx="6862289" cy="4572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lgn="just">
              <a:buNone/>
            </a:pPr>
            <a:r>
              <a:rPr lang="ru-RU" dirty="0" smtClean="0"/>
              <a:t>		</a:t>
            </a:r>
            <a:r>
              <a:rPr lang="ru-RU" dirty="0" smtClean="0">
                <a:latin typeface="Times New Roman" pitchFamily="18" charset="0"/>
                <a:cs typeface="Times New Roman" pitchFamily="18" charset="0"/>
              </a:rPr>
              <a:t>Первые автобусы с инерционными двигателями были построены швейцарской фирмой «</a:t>
            </a:r>
            <a:r>
              <a:rPr lang="ru-RU" dirty="0" err="1" smtClean="0">
                <a:latin typeface="Times New Roman" pitchFamily="18" charset="0"/>
                <a:cs typeface="Times New Roman" pitchFamily="18" charset="0"/>
              </a:rPr>
              <a:t>Эрликон</a:t>
            </a:r>
            <a:r>
              <a:rPr lang="ru-RU" dirty="0" smtClean="0">
                <a:latin typeface="Times New Roman" pitchFamily="18" charset="0"/>
                <a:cs typeface="Times New Roman" pitchFamily="18" charset="0"/>
              </a:rPr>
              <a:t>» в середине XX века. Эти автобусы стали называть гиробусами. Принцип их действия прост. Маховик и электродвигатель (генератор) связаны общим налом. Электродвигатель, потребляя энергию из сети, разгоняет маховик. Затем электродвигатель переключают в генераторный режим, и он сам начинает вырабатывать электроэнергию, обеспечивающую работу </a:t>
            </a:r>
            <a:r>
              <a:rPr lang="ru-RU" dirty="0" err="1" smtClean="0">
                <a:latin typeface="Times New Roman" pitchFamily="18" charset="0"/>
                <a:cs typeface="Times New Roman" pitchFamily="18" charset="0"/>
              </a:rPr>
              <a:t>мотор-колес</a:t>
            </a:r>
            <a:r>
              <a:rPr lang="ru-RU" dirty="0" smtClean="0">
                <a:latin typeface="Times New Roman" pitchFamily="18" charset="0"/>
                <a:cs typeface="Times New Roman" pitchFamily="18" charset="0"/>
              </a:rPr>
              <a:t> гиробуса. Маховики гиробуса, вращающиеся в вакууме, сохраняют энергию в течение 12 ч.</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Гиробусы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buNone/>
            </a:pPr>
            <a:r>
              <a:rPr lang="ru-RU" dirty="0" smtClean="0"/>
              <a:t>		</a:t>
            </a:r>
            <a:r>
              <a:rPr lang="ru-RU" dirty="0" smtClean="0">
                <a:latin typeface="Times New Roman" pitchFamily="18" charset="0"/>
                <a:cs typeface="Times New Roman" pitchFamily="18" charset="0"/>
              </a:rPr>
              <a:t>В настоящее время инерционные двигатели не получили широкого применения из-за высокой массы маховиков, которая составляет 6-7% от общей массы транспортных средств. Продолжаются разработки маховиков, обладающих высоким запасом энергии и меньшей массой. Это достигается повышением частоты их вращения до 20-30 тыс. мин. По утверждению ряда специалистов   маховик   массой    100   кг   при   скорости  вращения 30 тыс. мин</a:t>
            </a:r>
            <a:r>
              <a:rPr lang="ru-RU" baseline="30000" dirty="0" smtClean="0">
                <a:latin typeface="Times New Roman" pitchFamily="18" charset="0"/>
                <a:cs typeface="Times New Roman" pitchFamily="18" charset="0"/>
              </a:rPr>
              <a:t>-1</a:t>
            </a:r>
            <a:r>
              <a:rPr lang="ru-RU" dirty="0" smtClean="0">
                <a:latin typeface="Times New Roman" pitchFamily="18" charset="0"/>
                <a:cs typeface="Times New Roman" pitchFamily="18" charset="0"/>
              </a:rPr>
              <a:t> запасает энергию, достаточную для пробега легкового автомобиля на расстояние до 160 км.</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t>Гиробус</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lgn="just">
              <a:buNone/>
            </a:pPr>
            <a:r>
              <a:rPr lang="ru-RU" dirty="0" smtClean="0"/>
              <a:t>		</a:t>
            </a:r>
            <a:r>
              <a:rPr lang="ru-RU" dirty="0" smtClean="0">
                <a:latin typeface="Times New Roman" pitchFamily="18" charset="0"/>
                <a:cs typeface="Times New Roman" pitchFamily="18" charset="0"/>
              </a:rPr>
              <a:t>Ужесточающие требования охраны окружающей среды обусловили активный поиск эффективных решений, касающихся создания </a:t>
            </a:r>
            <a:r>
              <a:rPr lang="ru-RU" i="1" dirty="0" smtClean="0">
                <a:latin typeface="Times New Roman" pitchFamily="18" charset="0"/>
                <a:cs typeface="Times New Roman" pitchFamily="18" charset="0"/>
              </a:rPr>
              <a:t>автомобилей с электроприводом — электромобилей</a:t>
            </a:r>
            <a:r>
              <a:rPr lang="ru-RU" dirty="0" smtClean="0">
                <a:latin typeface="Times New Roman" pitchFamily="18" charset="0"/>
                <a:cs typeface="Times New Roman" pitchFamily="18" charset="0"/>
              </a:rPr>
              <a:t>. Тяговые двигатели таких автомобилей устанавливают на ведущих колесах. Энергия к этим двигателям подается от тяговых аккумуляторов большой электрической емкости. Однако тяговые аккумуляторы имеют значительную массу и их приходится возить на транспортном средстве или прицепе к нему. На рис. 35 электрический автобус (электробус) фирмы «МАН» со сменной аккумуляторной батареей на одноосном прицепе.</a:t>
            </a:r>
          </a:p>
          <a:p>
            <a:pPr algn="just">
              <a:buNone/>
            </a:pPr>
            <a:r>
              <a:rPr lang="ru-RU" dirty="0" smtClean="0">
                <a:latin typeface="Times New Roman" pitchFamily="18" charset="0"/>
                <a:cs typeface="Times New Roman" pitchFamily="18" charset="0"/>
              </a:rPr>
              <a:t>		Для подзарядки аккумуляторов электромобилей в ряде европейских стран начали использовать солнечные панели (гелиоэнергетические батареи) мощностью 0,5-3,0 кВт. Такие панели монтируют на крышах жилых и административных зданий.</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t>Электромобили</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t>Элестробус</a:t>
            </a:r>
            <a:endParaRPr lang="ru-RU" dirty="0"/>
          </a:p>
        </p:txBody>
      </p:sp>
      <p:pic>
        <p:nvPicPr>
          <p:cNvPr id="32770" name="Picture 2" descr="C:\Users\Пользователь\Desktop\электробус.jpg"/>
          <p:cNvPicPr>
            <a:picLocks noGrp="1" noChangeAspect="1" noChangeArrowheads="1"/>
          </p:cNvPicPr>
          <p:nvPr>
            <p:ph idx="1"/>
          </p:nvPr>
        </p:nvPicPr>
        <p:blipFill>
          <a:blip r:embed="rId2" cstate="print"/>
          <a:srcRect/>
          <a:stretch>
            <a:fillRect/>
          </a:stretch>
        </p:blipFill>
        <p:spPr bwMode="auto">
          <a:xfrm>
            <a:off x="1582099" y="1524000"/>
            <a:ext cx="5979801" cy="4572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a:bodyPr>
          <a:lstStyle/>
          <a:p>
            <a:pPr algn="just">
              <a:buNone/>
            </a:pPr>
            <a:r>
              <a:rPr lang="ru-RU" dirty="0" smtClean="0">
                <a:latin typeface="Times New Roman" pitchFamily="18" charset="0"/>
                <a:cs typeface="Times New Roman" pitchFamily="18" charset="0"/>
              </a:rPr>
              <a:t>		Например, монорельсовые дороги впервые предложены 180 лет назад. В российском селе Мячково на лесозаготовках в 1820 г. была построена первая монорельсовая дорога с конной тягой. Действующую модель электрической монорельсовой дороги создал в 1897 г. инженер И.В. Романов. Через шесть лет в г. </a:t>
            </a:r>
            <a:r>
              <a:rPr lang="ru-RU" dirty="0" err="1" smtClean="0">
                <a:latin typeface="Times New Roman" pitchFamily="18" charset="0"/>
                <a:cs typeface="Times New Roman" pitchFamily="18" charset="0"/>
              </a:rPr>
              <a:t>Вуппертале</a:t>
            </a:r>
            <a:r>
              <a:rPr lang="ru-RU" dirty="0" smtClean="0">
                <a:latin typeface="Times New Roman" pitchFamily="18" charset="0"/>
                <a:cs typeface="Times New Roman" pitchFamily="18" charset="0"/>
              </a:rPr>
              <a:t> (Германии) была построена первая пассажирская дорога такого типа. Последующие полвека большого интереса к монорельсовым дорогам не проявлялся. И только во второй половине XX века </a:t>
            </a:r>
            <a:r>
              <a:rPr lang="ru-RU" i="1" dirty="0" smtClean="0">
                <a:latin typeface="Times New Roman" pitchFamily="18" charset="0"/>
                <a:cs typeface="Times New Roman" pitchFamily="18" charset="0"/>
              </a:rPr>
              <a:t>пассажирские монорельсовые дороги</a:t>
            </a:r>
            <a:r>
              <a:rPr lang="ru-RU" dirty="0" smtClean="0">
                <a:latin typeface="Times New Roman" pitchFamily="18" charset="0"/>
                <a:cs typeface="Times New Roman" pitchFamily="18" charset="0"/>
              </a:rPr>
              <a:t> стали активно строить, правда, как аттракционы  и на выставках.</a:t>
            </a:r>
          </a:p>
          <a:p>
            <a:endParaRPr lang="ru-RU" dirty="0">
              <a:latin typeface="Times New Roman" pitchFamily="18" charset="0"/>
              <a:cs typeface="Times New Roman" pitchFamily="18" charset="0"/>
            </a:endParaRPr>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Монорельсовая дорога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a:t>
            </a:r>
            <a:r>
              <a:rPr lang="ru-RU" dirty="0" smtClean="0"/>
              <a:t> </a:t>
            </a:r>
            <a:r>
              <a:rPr lang="ru-RU" dirty="0" smtClean="0"/>
              <a:t>Специалисты Швейцарии подсчитали, что стационарная гелиоэнергетическая установка площадью 25-30 м2 способна за год вырабатывать до 3 тыс. </a:t>
            </a:r>
            <a:r>
              <a:rPr lang="ru-RU" dirty="0" err="1" smtClean="0"/>
              <a:t>кВт-ч</a:t>
            </a:r>
            <a:r>
              <a:rPr lang="ru-RU" dirty="0" smtClean="0"/>
              <a:t> электроэнергии. Солнечные батареи могут быть установлены и на самом электромобиле (</a:t>
            </a:r>
            <a:r>
              <a:rPr lang="ru-RU" i="1" dirty="0" err="1" smtClean="0"/>
              <a:t>солнцемобиле</a:t>
            </a:r>
            <a:r>
              <a:rPr lang="ru-RU" i="1" dirty="0" smtClean="0"/>
              <a:t>).</a:t>
            </a:r>
            <a:endParaRPr lang="ru-RU" dirty="0" smtClean="0"/>
          </a:p>
          <a:p>
            <a:pPr algn="just">
              <a:buNone/>
            </a:pPr>
            <a:r>
              <a:rPr lang="ru-RU" dirty="0" smtClean="0"/>
              <a:t>		</a:t>
            </a:r>
            <a:r>
              <a:rPr lang="ru-RU" dirty="0" err="1" smtClean="0"/>
              <a:t>Солнцемобиль</a:t>
            </a:r>
            <a:r>
              <a:rPr lang="ru-RU" dirty="0" smtClean="0"/>
              <a:t> в отличие от электромобиля должен иметь значительную площадь крыши для размещения солнечных панелей</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t>Солнцемобиль</a:t>
            </a: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t>Солнцемобиль</a:t>
            </a:r>
            <a:endParaRPr lang="ru-RU" dirty="0"/>
          </a:p>
        </p:txBody>
      </p:sp>
      <p:pic>
        <p:nvPicPr>
          <p:cNvPr id="33794" name="Picture 2" descr="C:\Users\Пользователь\Desktop\солнцемобиль.jpg"/>
          <p:cNvPicPr>
            <a:picLocks noGrp="1" noChangeAspect="1" noChangeArrowheads="1"/>
          </p:cNvPicPr>
          <p:nvPr>
            <p:ph idx="1"/>
          </p:nvPr>
        </p:nvPicPr>
        <p:blipFill>
          <a:blip r:embed="rId2" cstate="print"/>
          <a:srcRect/>
          <a:stretch>
            <a:fillRect/>
          </a:stretch>
        </p:blipFill>
        <p:spPr bwMode="auto">
          <a:xfrm>
            <a:off x="914400" y="1524000"/>
            <a:ext cx="7315200" cy="4572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a:t>
            </a:r>
            <a:r>
              <a:rPr lang="ru-RU" dirty="0" smtClean="0">
                <a:latin typeface="Times New Roman" pitchFamily="18" charset="0"/>
                <a:cs typeface="Times New Roman" pitchFamily="18" charset="0"/>
              </a:rPr>
              <a:t>В 90-х годах американская авиастроительная компания «</a:t>
            </a:r>
            <a:r>
              <a:rPr lang="ru-RU" dirty="0" err="1" smtClean="0">
                <a:latin typeface="Times New Roman" pitchFamily="18" charset="0"/>
                <a:cs typeface="Times New Roman" pitchFamily="18" charset="0"/>
              </a:rPr>
              <a:t>Лок-хид</a:t>
            </a:r>
            <a:r>
              <a:rPr lang="ru-RU" dirty="0" smtClean="0">
                <a:latin typeface="Times New Roman" pitchFamily="18" charset="0"/>
                <a:cs typeface="Times New Roman" pitchFamily="18" charset="0"/>
              </a:rPr>
              <a:t>» разработала </a:t>
            </a:r>
            <a:r>
              <a:rPr lang="ru-RU" i="1" dirty="0" smtClean="0">
                <a:latin typeface="Times New Roman" pitchFamily="18" charset="0"/>
                <a:cs typeface="Times New Roman" pitchFamily="18" charset="0"/>
              </a:rPr>
              <a:t>беспилотный летательный аппарат (</a:t>
            </a:r>
            <a:r>
              <a:rPr lang="ru-RU" i="1" dirty="0" err="1" smtClean="0">
                <a:latin typeface="Times New Roman" pitchFamily="18" charset="0"/>
                <a:cs typeface="Times New Roman" pitchFamily="18" charset="0"/>
              </a:rPr>
              <a:t>солнцелет</a:t>
            </a:r>
            <a:r>
              <a:rPr lang="ru-RU" dirty="0" smtClean="0">
                <a:latin typeface="Times New Roman" pitchFamily="18" charset="0"/>
                <a:cs typeface="Times New Roman" pitchFamily="18" charset="0"/>
              </a:rPr>
              <a:t>), который может находиться в стратосфере на высоте 20 км около года. Заказчик этого </a:t>
            </a:r>
            <a:r>
              <a:rPr lang="ru-RU" dirty="0" err="1" smtClean="0">
                <a:latin typeface="Times New Roman" pitchFamily="18" charset="0"/>
                <a:cs typeface="Times New Roman" pitchFamily="18" charset="0"/>
              </a:rPr>
              <a:t>солнцелета</a:t>
            </a:r>
            <a:r>
              <a:rPr lang="ru-RU" dirty="0" smtClean="0">
                <a:latin typeface="Times New Roman" pitchFamily="18" charset="0"/>
                <a:cs typeface="Times New Roman" pitchFamily="18" charset="0"/>
              </a:rPr>
              <a:t> — ассоциация НАСА предполагает наблюдать с его помощью за морскими и сухопутными границами, своевременно обнаруживать лесные пожары, изучать миграцию китов, перемещение саранчи и т.д. Размах крыльев этой высотной солнечной платформы (рис. ) около 100 м, а масса всего 900 кг. Общая площадь солнечных батарей, размещенных  на  его  крыльях и вертикальных  плоскостях, около 900 м</a:t>
            </a:r>
            <a:r>
              <a:rPr lang="ru-RU" baseline="30000" dirty="0" smtClean="0">
                <a:latin typeface="Times New Roman" pitchFamily="18" charset="0"/>
                <a:cs typeface="Times New Roman" pitchFamily="18" charset="0"/>
              </a:rPr>
              <a:t>2</a:t>
            </a:r>
            <a:r>
              <a:rPr lang="ru-RU" dirty="0" smtClean="0">
                <a:latin typeface="Times New Roman" pitchFamily="18" charset="0"/>
                <a:cs typeface="Times New Roman" pitchFamily="18" charset="0"/>
              </a:rPr>
              <a:t>. Солнечная энергия вращает с частотой 150 мин</a:t>
            </a:r>
            <a:r>
              <a:rPr lang="ru-RU" baseline="30000" dirty="0" smtClean="0">
                <a:latin typeface="Times New Roman" pitchFamily="18" charset="0"/>
                <a:cs typeface="Times New Roman" pitchFamily="18" charset="0"/>
              </a:rPr>
              <a:t>1</a:t>
            </a:r>
            <a:r>
              <a:rPr lang="ru-RU" dirty="0" smtClean="0">
                <a:latin typeface="Times New Roman" pitchFamily="18" charset="0"/>
                <a:cs typeface="Times New Roman" pitchFamily="18" charset="0"/>
              </a:rPr>
              <a:t>, воздушный винт диаметром 12 м.</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ru-RU" dirty="0" smtClean="0">
                <a:latin typeface="Times New Roman" pitchFamily="18" charset="0"/>
                <a:cs typeface="Times New Roman" pitchFamily="18" charset="0"/>
              </a:rPr>
              <a:t>Беспилотный летательный аппарат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57158" y="0"/>
            <a:ext cx="8229600" cy="1219200"/>
          </a:xfrm>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latin typeface="Times New Roman" pitchFamily="18" charset="0"/>
                <a:cs typeface="Times New Roman" pitchFamily="18" charset="0"/>
              </a:rPr>
              <a:t>Солнцелёт</a:t>
            </a:r>
            <a:endParaRPr lang="ru-RU" dirty="0">
              <a:latin typeface="Times New Roman" pitchFamily="18" charset="0"/>
              <a:cs typeface="Times New Roman" pitchFamily="18" charset="0"/>
            </a:endParaRPr>
          </a:p>
        </p:txBody>
      </p:sp>
      <p:pic>
        <p:nvPicPr>
          <p:cNvPr id="34818" name="Picture 2" descr="C:\Users\Пользователь\Desktop\солнцелет.jpg"/>
          <p:cNvPicPr>
            <a:picLocks noGrp="1" noChangeAspect="1" noChangeArrowheads="1"/>
          </p:cNvPicPr>
          <p:nvPr>
            <p:ph idx="1"/>
          </p:nvPr>
        </p:nvPicPr>
        <p:blipFill>
          <a:blip r:embed="rId2" cstate="print"/>
          <a:srcRect/>
          <a:stretch>
            <a:fillRect/>
          </a:stretch>
        </p:blipFill>
        <p:spPr bwMode="auto">
          <a:xfrm>
            <a:off x="1136542" y="1524000"/>
            <a:ext cx="6870915" cy="4572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buNone/>
            </a:pPr>
            <a:r>
              <a:rPr lang="ru-RU" dirty="0" smtClean="0"/>
              <a:t>		</a:t>
            </a:r>
            <a:r>
              <a:rPr lang="ru-RU" dirty="0" smtClean="0">
                <a:latin typeface="Times New Roman" pitchFamily="18" charset="0"/>
                <a:cs typeface="Times New Roman" pitchFamily="18" charset="0"/>
              </a:rPr>
              <a:t>В 1998-1999 гг. молодые конструкторы Всероссийского института нетрадиционной техники (ВИНТ) подсчитали, что для обеспечения электроэнергией современного пассажирского авиалайнера требуется от 20 до 100 м2 солнечных батарей, используемых на орбитальных станциях. Они установили такие батареи на крыльях, фюзеляже и хвостовом оперении серийного турбореактивного самолета. Опытные полеты дали позитивные результаты. Новинкой заинтересовались специалисты многих стран мира. </a:t>
            </a:r>
          </a:p>
          <a:p>
            <a:pPr>
              <a:buNone/>
            </a:pPr>
            <a:r>
              <a:rPr lang="ru-RU" dirty="0" smtClean="0">
                <a:latin typeface="Times New Roman" pitchFamily="18" charset="0"/>
                <a:cs typeface="Times New Roman" pitchFamily="18" charset="0"/>
              </a:rPr>
              <a:t>		За последние 20 лет в мире возродился активный интерес к дирижаблям.  Общий объем дирижабля должен был составить 65 тыс. м3. Подобные работы начаты и в Германии компанией «Цеппелин </a:t>
            </a:r>
            <a:r>
              <a:rPr lang="ru-RU" dirty="0" err="1" smtClean="0">
                <a:latin typeface="Times New Roman" pitchFamily="18" charset="0"/>
                <a:cs typeface="Times New Roman" pitchFamily="18" charset="0"/>
              </a:rPr>
              <a:t>Люфтшиффбау</a:t>
            </a:r>
            <a:r>
              <a:rPr lang="ru-RU" dirty="0" smtClean="0">
                <a:latin typeface="Times New Roman" pitchFamily="18" charset="0"/>
                <a:cs typeface="Times New Roman" pitchFamily="18" charset="0"/>
              </a:rPr>
              <a:t>». В 1993 г. эта компания приступила к строительству дирижабля LZN 07 длиной 75 м, объемом 8200 м3. Его первый полет состоялся в сентябре 1997г.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Дирижабль</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1472" y="214290"/>
            <a:ext cx="8229600" cy="1219200"/>
          </a:xfrm>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Дирижабль</a:t>
            </a:r>
            <a:endParaRPr lang="ru-RU" dirty="0">
              <a:latin typeface="Times New Roman" pitchFamily="18" charset="0"/>
              <a:cs typeface="Times New Roman" pitchFamily="18" charset="0"/>
            </a:endParaRPr>
          </a:p>
        </p:txBody>
      </p:sp>
      <p:pic>
        <p:nvPicPr>
          <p:cNvPr id="35843" name="Picture 3" descr="C:\Users\Пользователь\Desktop\Транспортные системы России\4.9 другие виды транспорта\дирижабль.JPG"/>
          <p:cNvPicPr>
            <a:picLocks noGrp="1" noChangeAspect="1" noChangeArrowheads="1"/>
          </p:cNvPicPr>
          <p:nvPr>
            <p:ph idx="1"/>
          </p:nvPr>
        </p:nvPicPr>
        <p:blipFill>
          <a:blip r:embed="rId2" cstate="print"/>
          <a:srcRect/>
          <a:stretch>
            <a:fillRect/>
          </a:stretch>
        </p:blipFill>
        <p:spPr bwMode="auto">
          <a:xfrm>
            <a:off x="1143000" y="1524000"/>
            <a:ext cx="6858000" cy="4572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a:t>
            </a:r>
            <a:r>
              <a:rPr lang="ru-RU" dirty="0" smtClean="0">
                <a:latin typeface="Times New Roman" pitchFamily="18" charset="0"/>
                <a:cs typeface="Times New Roman" pitchFamily="18" charset="0"/>
              </a:rPr>
              <a:t>В России конструкторы ЗАО «КБ </a:t>
            </a:r>
            <a:r>
              <a:rPr lang="ru-RU" dirty="0" err="1" smtClean="0">
                <a:latin typeface="Times New Roman" pitchFamily="18" charset="0"/>
                <a:cs typeface="Times New Roman" pitchFamily="18" charset="0"/>
              </a:rPr>
              <a:t>Термоплан</a:t>
            </a:r>
            <a:r>
              <a:rPr lang="ru-RU" dirty="0" smtClean="0">
                <a:latin typeface="Times New Roman" pitchFamily="18" charset="0"/>
                <a:cs typeface="Times New Roman" pitchFamily="18" charset="0"/>
              </a:rPr>
              <a:t>», созданного при Московском авиационном институте, ведут разработку аналога дирижабля — аэростатического летательного аппарата. Этот летательный аппарат назван ими </a:t>
            </a:r>
            <a:r>
              <a:rPr lang="ru-RU" i="1" dirty="0" err="1" smtClean="0">
                <a:latin typeface="Times New Roman" pitchFamily="18" charset="0"/>
                <a:cs typeface="Times New Roman" pitchFamily="18" charset="0"/>
              </a:rPr>
              <a:t>термопланом</a:t>
            </a:r>
            <a:r>
              <a:rPr lang="ru-RU" dirty="0" smtClean="0">
                <a:latin typeface="Times New Roman" pitchFamily="18" charset="0"/>
                <a:cs typeface="Times New Roman" pitchFamily="18" charset="0"/>
              </a:rPr>
              <a:t>. Конструкторы отказались от традиционной сигарообразной формы дирижабля и создали аппарат, напоминающий «летающую тарелку». В Ульяновске намечено испытание модели </a:t>
            </a:r>
            <a:r>
              <a:rPr lang="ru-RU" dirty="0" err="1" smtClean="0">
                <a:latin typeface="Times New Roman" pitchFamily="18" charset="0"/>
                <a:cs typeface="Times New Roman" pitchFamily="18" charset="0"/>
              </a:rPr>
              <a:t>термоплана</a:t>
            </a:r>
            <a:r>
              <a:rPr lang="ru-RU" dirty="0" smtClean="0">
                <a:latin typeface="Times New Roman" pitchFamily="18" charset="0"/>
                <a:cs typeface="Times New Roman" pitchFamily="18" charset="0"/>
              </a:rPr>
              <a:t> грузоподъемностью до 35 т. По результатам испытаний планируется создать два готовых образца </a:t>
            </a:r>
            <a:r>
              <a:rPr lang="ru-RU" dirty="0" err="1" smtClean="0">
                <a:latin typeface="Times New Roman" pitchFamily="18" charset="0"/>
                <a:cs typeface="Times New Roman" pitchFamily="18" charset="0"/>
              </a:rPr>
              <a:t>термоплана</a:t>
            </a:r>
            <a:r>
              <a:rPr lang="ru-RU" dirty="0" smtClean="0">
                <a:latin typeface="Times New Roman" pitchFamily="18" charset="0"/>
                <a:cs typeface="Times New Roman" pitchFamily="18" charset="0"/>
              </a:rPr>
              <a:t> грузоподъемностью 600 т.</a:t>
            </a:r>
          </a:p>
          <a:p>
            <a:pPr algn="just">
              <a:buNone/>
            </a:pPr>
            <a:r>
              <a:rPr lang="ru-RU" dirty="0" smtClean="0">
                <a:latin typeface="Times New Roman" pitchFamily="18" charset="0"/>
                <a:cs typeface="Times New Roman" pitchFamily="18" charset="0"/>
              </a:rPr>
              <a:t>		Можно утверждать, что многие созданные или воссозданные   во   второй    половине   XX    века   виды   нетрадиционной транспортной техники постепенно приобретут статус традиционных.</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t>Термоплан</a:t>
            </a: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err="1" smtClean="0">
                <a:latin typeface="Times New Roman" pitchFamily="18" charset="0"/>
                <a:cs typeface="Times New Roman" pitchFamily="18" charset="0"/>
              </a:rPr>
              <a:t>Термоплан</a:t>
            </a:r>
            <a:endParaRPr lang="ru-RU" dirty="0">
              <a:latin typeface="Times New Roman" pitchFamily="18" charset="0"/>
              <a:cs typeface="Times New Roman" pitchFamily="18" charset="0"/>
            </a:endParaRPr>
          </a:p>
        </p:txBody>
      </p:sp>
      <p:pic>
        <p:nvPicPr>
          <p:cNvPr id="36866" name="Picture 2" descr="C:\Users\Пользователь\Desktop\термоплан.jpg"/>
          <p:cNvPicPr>
            <a:picLocks noGrp="1" noChangeAspect="1" noChangeArrowheads="1"/>
          </p:cNvPicPr>
          <p:nvPr>
            <p:ph idx="1"/>
          </p:nvPr>
        </p:nvPicPr>
        <p:blipFill>
          <a:blip r:embed="rId2" cstate="print"/>
          <a:srcRect/>
          <a:stretch>
            <a:fillRect/>
          </a:stretch>
        </p:blipFill>
        <p:spPr bwMode="auto">
          <a:xfrm>
            <a:off x="1061357" y="1524000"/>
            <a:ext cx="7021286" cy="4572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t>Спасибо за внимание!</a:t>
            </a:r>
            <a:endParaRPr lang="ru-RU" dirty="0"/>
          </a:p>
        </p:txBody>
      </p:sp>
      <p:pic>
        <p:nvPicPr>
          <p:cNvPr id="37890" name="Picture 2" descr="C:\Users\Пользователь\Desktop\воздушный шар.jpg"/>
          <p:cNvPicPr>
            <a:picLocks noGrp="1" noChangeAspect="1" noChangeArrowheads="1"/>
          </p:cNvPicPr>
          <p:nvPr>
            <p:ph idx="1"/>
          </p:nvPr>
        </p:nvPicPr>
        <p:blipFill>
          <a:blip r:embed="rId2" cstate="print"/>
          <a:srcRect/>
          <a:stretch>
            <a:fillRect/>
          </a:stretch>
        </p:blipFill>
        <p:spPr bwMode="auto">
          <a:xfrm>
            <a:off x="714348" y="1500174"/>
            <a:ext cx="7572404" cy="504826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tretch>
            <a:fillRect/>
          </a:stretch>
        </p:blipFill>
        <p:spPr bwMode="auto">
          <a:xfrm>
            <a:off x="1443172" y="1524000"/>
            <a:ext cx="6257656" cy="4572000"/>
          </a:xfrm>
          <a:prstGeom prst="rect">
            <a:avLst/>
          </a:prstGeom>
          <a:noFill/>
          <a:ln w="9525">
            <a:noFill/>
            <a:miter lim="800000"/>
            <a:headEnd/>
            <a:tailEnd/>
          </a:ln>
        </p:spPr>
      </p:pic>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Монорельсовая дорога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Альвег</a:t>
            </a:r>
            <a:r>
              <a:rPr lang="ru-RU" dirty="0" smtClean="0">
                <a:latin typeface="Times New Roman" pitchFamily="18" charset="0"/>
                <a:cs typeface="Times New Roman" pitchFamily="18" charset="0"/>
              </a:rPr>
              <a:t>» (ФРГ)</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Пользователь\Desktop\монорельсовая дорога 2.jpg"/>
          <p:cNvPicPr>
            <a:picLocks noGrp="1" noChangeAspect="1" noChangeArrowheads="1"/>
          </p:cNvPicPr>
          <p:nvPr>
            <p:ph idx="1"/>
          </p:nvPr>
        </p:nvPicPr>
        <p:blipFill>
          <a:blip r:embed="rId2" cstate="print"/>
          <a:stretch>
            <a:fillRect/>
          </a:stretch>
        </p:blipFill>
        <p:spPr bwMode="auto">
          <a:xfrm>
            <a:off x="1144713" y="1524000"/>
            <a:ext cx="6854573" cy="4572000"/>
          </a:xfrm>
          <a:prstGeom prst="rect">
            <a:avLst/>
          </a:prstGeom>
          <a:noFill/>
        </p:spPr>
      </p:pic>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latin typeface="Times New Roman" pitchFamily="18" charset="0"/>
                <a:cs typeface="Times New Roman" pitchFamily="18" charset="0"/>
              </a:rPr>
              <a:t>Монорельсовая дорога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Сафеже</a:t>
            </a:r>
            <a:r>
              <a:rPr lang="ru-RU" dirty="0" smtClean="0">
                <a:latin typeface="Times New Roman" pitchFamily="18" charset="0"/>
                <a:cs typeface="Times New Roman" pitchFamily="18" charset="0"/>
              </a:rPr>
              <a:t>» (Франция)</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714488"/>
            <a:ext cx="8229600" cy="4614882"/>
          </a:xfrm>
        </p:spPr>
        <p:txBody>
          <a:bodyPr>
            <a:normAutofit fontScale="40000" lnSpcReduction="20000"/>
          </a:bodyPr>
          <a:lstStyle/>
          <a:p>
            <a:pPr algn="just">
              <a:buNone/>
            </a:pPr>
            <a:r>
              <a:rPr lang="ru-RU" dirty="0" smtClean="0"/>
              <a:t>	</a:t>
            </a:r>
            <a:r>
              <a:rPr lang="ru-RU" sz="5000" dirty="0" smtClean="0"/>
              <a:t>	</a:t>
            </a:r>
            <a:r>
              <a:rPr lang="ru-RU" sz="5000" dirty="0" smtClean="0">
                <a:latin typeface="Times New Roman" pitchFamily="18" charset="0"/>
                <a:cs typeface="Times New Roman" pitchFamily="18" charset="0"/>
              </a:rPr>
              <a:t>Современная монорельсовая дорога состоит из железобетонной или металлической балки, опирающейся на бетонные опоры, и подвижного состава с колесами на пневматическом малошумном ходу Известны дороги системы «</a:t>
            </a:r>
            <a:r>
              <a:rPr lang="ru-RU" sz="5000" dirty="0" err="1" smtClean="0">
                <a:latin typeface="Times New Roman" pitchFamily="18" charset="0"/>
                <a:cs typeface="Times New Roman" pitchFamily="18" charset="0"/>
              </a:rPr>
              <a:t>Альвег</a:t>
            </a:r>
            <a:r>
              <a:rPr lang="ru-RU" sz="5000" dirty="0" smtClean="0">
                <a:latin typeface="Times New Roman" pitchFamily="18" charset="0"/>
                <a:cs typeface="Times New Roman" pitchFamily="18" charset="0"/>
              </a:rPr>
              <a:t>» (ФРГ), у которых подвижной состав находится сверху балки, и системы «</a:t>
            </a:r>
            <a:r>
              <a:rPr lang="ru-RU" sz="5000" dirty="0" err="1" smtClean="0">
                <a:latin typeface="Times New Roman" pitchFamily="18" charset="0"/>
                <a:cs typeface="Times New Roman" pitchFamily="18" charset="0"/>
              </a:rPr>
              <a:t>Сафеже</a:t>
            </a:r>
            <a:r>
              <a:rPr lang="ru-RU" sz="5000" dirty="0" smtClean="0">
                <a:latin typeface="Times New Roman" pitchFamily="18" charset="0"/>
                <a:cs typeface="Times New Roman" pitchFamily="18" charset="0"/>
              </a:rPr>
              <a:t>» (Франция) с вагонами, подвешенными к тележкам снизу балки. </a:t>
            </a:r>
          </a:p>
          <a:p>
            <a:pPr algn="just">
              <a:buNone/>
            </a:pPr>
            <a:r>
              <a:rPr lang="ru-RU" sz="5000" dirty="0" smtClean="0">
                <a:latin typeface="Times New Roman" pitchFamily="18" charset="0"/>
                <a:cs typeface="Times New Roman" pitchFamily="18" charset="0"/>
              </a:rPr>
              <a:t>		</a:t>
            </a:r>
            <a:r>
              <a:rPr lang="ru-RU" sz="5000" b="1" dirty="0" smtClean="0">
                <a:latin typeface="Times New Roman" pitchFamily="18" charset="0"/>
                <a:cs typeface="Times New Roman" pitchFamily="18" charset="0"/>
              </a:rPr>
              <a:t>Такие дороги не требуют больших объемов земляных работ, устройств наземных коммуникаций. Капиталовложения при их строительстве в 2-4 раза меньше, чем при строительстве метрополитена той же протяженности и провозной способности. </a:t>
            </a:r>
            <a:r>
              <a:rPr lang="ru-RU" sz="5000" dirty="0" smtClean="0">
                <a:latin typeface="Times New Roman" pitchFamily="18" charset="0"/>
                <a:cs typeface="Times New Roman" pitchFamily="18" charset="0"/>
              </a:rPr>
              <a:t>Они легко преодолевают наземные препятствия, не вызывают необходимость незначительного отчуждения земель, обеспечивают высокую безопасность движения.  </a:t>
            </a:r>
            <a:r>
              <a:rPr lang="ru-RU" sz="5000" b="1" dirty="0" smtClean="0">
                <a:latin typeface="Times New Roman" pitchFamily="18" charset="0"/>
                <a:cs typeface="Times New Roman" pitchFamily="18" charset="0"/>
              </a:rPr>
              <a:t>Большинство монорельсовых пассажирских дорог имеет составы  из шести вагонов, вмещающих до 120 человек и передвигающихся со скоростью до 200 км/ч.</a:t>
            </a:r>
          </a:p>
          <a:p>
            <a:pPr algn="just">
              <a:buNone/>
            </a:pPr>
            <a:r>
              <a:rPr lang="ru-RU" sz="5000" b="1" dirty="0" smtClean="0">
                <a:latin typeface="Times New Roman" pitchFamily="18" charset="0"/>
                <a:cs typeface="Times New Roman" pitchFamily="18" charset="0"/>
              </a:rPr>
              <a:t> 		</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latin typeface="Times New Roman" pitchFamily="18" charset="0"/>
                <a:cs typeface="Times New Roman" pitchFamily="18" charset="0"/>
              </a:rPr>
              <a:t>Монорельсовая дорога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0"/>
            <a:ext cx="3757610" cy="4572000"/>
          </a:xfrm>
        </p:spPr>
        <p:txBody>
          <a:bodyPr>
            <a:normAutofit lnSpcReduction="10000"/>
          </a:bodyPr>
          <a:lstStyle/>
          <a:p>
            <a:pPr>
              <a:buNone/>
            </a:pPr>
            <a:r>
              <a:rPr lang="ru-RU" b="1" dirty="0" smtClean="0">
                <a:latin typeface="Times New Roman" pitchFamily="18" charset="0"/>
                <a:cs typeface="Times New Roman" pitchFamily="18" charset="0"/>
              </a:rPr>
              <a:t>		В Москве построена первая монорельсовая дорога в  2003 г. </a:t>
            </a:r>
          </a:p>
          <a:p>
            <a:pPr>
              <a:buNone/>
            </a:pPr>
            <a:r>
              <a:rPr lang="ru-RU" b="1" dirty="0" smtClean="0">
                <a:latin typeface="Times New Roman" pitchFamily="18" charset="0"/>
                <a:cs typeface="Times New Roman" pitchFamily="18" charset="0"/>
              </a:rPr>
              <a:t>		Она связала станции метро «Ботанический сад» и «</a:t>
            </a:r>
            <a:r>
              <a:rPr lang="ru-RU" b="1" dirty="0" err="1" smtClean="0">
                <a:latin typeface="Times New Roman" pitchFamily="18" charset="0"/>
                <a:cs typeface="Times New Roman" pitchFamily="18" charset="0"/>
              </a:rPr>
              <a:t>Тимирязевская</a:t>
            </a:r>
            <a:r>
              <a:rPr lang="ru-RU" b="1" dirty="0" smtClean="0">
                <a:latin typeface="Times New Roman" pitchFamily="18" charset="0"/>
                <a:cs typeface="Times New Roman" pitchFamily="18" charset="0"/>
              </a:rPr>
              <a:t>».</a:t>
            </a:r>
          </a:p>
          <a:p>
            <a:pPr>
              <a:buNone/>
            </a:pPr>
            <a:r>
              <a:rPr lang="ru-RU" b="1" dirty="0" smtClean="0">
                <a:latin typeface="Times New Roman" pitchFamily="18" charset="0"/>
                <a:cs typeface="Times New Roman" pitchFamily="18" charset="0"/>
              </a:rPr>
              <a:t> 		Ее протяженность 8,5 км.</a:t>
            </a:r>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4000" dirty="0" smtClean="0">
                <a:latin typeface="Times New Roman" pitchFamily="18" charset="0"/>
                <a:cs typeface="Times New Roman" pitchFamily="18" charset="0"/>
              </a:rPr>
              <a:t>Монорельсовая дорога</a:t>
            </a:r>
            <a:endParaRPr lang="ru-RU" sz="4000" dirty="0">
              <a:latin typeface="Times New Roman" pitchFamily="18" charset="0"/>
              <a:cs typeface="Times New Roman" pitchFamily="18" charset="0"/>
            </a:endParaRPr>
          </a:p>
        </p:txBody>
      </p:sp>
      <p:pic>
        <p:nvPicPr>
          <p:cNvPr id="3073" name="Picture 1" descr="C:\Users\Пользователь\Desktop\монорельс Москва.jpg"/>
          <p:cNvPicPr>
            <a:picLocks noChangeAspect="1" noChangeArrowheads="1"/>
          </p:cNvPicPr>
          <p:nvPr/>
        </p:nvPicPr>
        <p:blipFill>
          <a:blip r:embed="rId2" cstate="print"/>
          <a:srcRect/>
          <a:stretch>
            <a:fillRect/>
          </a:stretch>
        </p:blipFill>
        <p:spPr bwMode="auto">
          <a:xfrm>
            <a:off x="4214810" y="1500174"/>
            <a:ext cx="4522013" cy="363854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just">
              <a:buNone/>
            </a:pPr>
            <a:r>
              <a:rPr lang="ru-RU" dirty="0" smtClean="0"/>
              <a:t>		</a:t>
            </a:r>
            <a:r>
              <a:rPr lang="ru-RU" dirty="0" smtClean="0">
                <a:latin typeface="Times New Roman" pitchFamily="18" charset="0"/>
                <a:cs typeface="Times New Roman" pitchFamily="18" charset="0"/>
              </a:rPr>
              <a:t>Прогрессивная конструкция </a:t>
            </a:r>
            <a:r>
              <a:rPr lang="ru-RU" i="1" dirty="0" smtClean="0">
                <a:latin typeface="Times New Roman" pitchFamily="18" charset="0"/>
                <a:cs typeface="Times New Roman" pitchFamily="18" charset="0"/>
              </a:rPr>
              <a:t>скоростной струнной транспортной системы</a:t>
            </a:r>
            <a:r>
              <a:rPr lang="ru-RU" dirty="0" smtClean="0">
                <a:latin typeface="Times New Roman" pitchFamily="18" charset="0"/>
                <a:cs typeface="Times New Roman" pitchFamily="18" charset="0"/>
              </a:rPr>
              <a:t> на опорах предложена </a:t>
            </a:r>
            <a:r>
              <a:rPr lang="ru-RU" dirty="0" err="1" smtClean="0">
                <a:latin typeface="Times New Roman" pitchFamily="18" charset="0"/>
                <a:cs typeface="Times New Roman" pitchFamily="18" charset="0"/>
              </a:rPr>
              <a:t>А.Э.Юницким</a:t>
            </a:r>
            <a:r>
              <a:rPr lang="ru-RU" dirty="0" smtClean="0">
                <a:latin typeface="Times New Roman" pitchFamily="18" charset="0"/>
                <a:cs typeface="Times New Roman" pitchFamily="18" charset="0"/>
              </a:rPr>
              <a:t>. Эта система запатентована под названием «Струнный транспорт </a:t>
            </a:r>
            <a:r>
              <a:rPr lang="ru-RU" dirty="0" err="1" smtClean="0">
                <a:latin typeface="Times New Roman" pitchFamily="18" charset="0"/>
                <a:cs typeface="Times New Roman" pitchFamily="18" charset="0"/>
              </a:rPr>
              <a:t>Юницкого</a:t>
            </a:r>
            <a:r>
              <a:rPr lang="ru-RU" dirty="0" smtClean="0">
                <a:latin typeface="Times New Roman" pitchFamily="18" charset="0"/>
                <a:cs typeface="Times New Roman" pitchFamily="18" charset="0"/>
              </a:rPr>
              <a:t>». Модель системы демонстрировалась на Лейпцигской и Ганноверской ярмарках в Германии, получила золотую медаль Всероссийского выставочного центра в 1998 г. Концепция системы поддержана ООН.</a:t>
            </a:r>
          </a:p>
          <a:p>
            <a:endParaRPr lang="ru-RU" dirty="0"/>
          </a:p>
        </p:txBody>
      </p:sp>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4000" dirty="0" smtClean="0">
                <a:latin typeface="Times New Roman" pitchFamily="18" charset="0"/>
                <a:cs typeface="Times New Roman" pitchFamily="18" charset="0"/>
              </a:rPr>
              <a:t>Скоростной струнный транспорт</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Пользователь\Desktop\Струнный транспорт Юницкого.jpg"/>
          <p:cNvPicPr>
            <a:picLocks noGrp="1" noChangeAspect="1" noChangeArrowheads="1"/>
          </p:cNvPicPr>
          <p:nvPr>
            <p:ph idx="1"/>
          </p:nvPr>
        </p:nvPicPr>
        <p:blipFill>
          <a:blip r:embed="rId2" cstate="print"/>
          <a:stretch>
            <a:fillRect/>
          </a:stretch>
        </p:blipFill>
        <p:spPr bwMode="auto">
          <a:xfrm>
            <a:off x="2308860" y="1546860"/>
            <a:ext cx="4526280" cy="4526280"/>
          </a:xfrm>
          <a:prstGeom prst="rect">
            <a:avLst/>
          </a:prstGeom>
          <a:noFill/>
        </p:spPr>
      </p:pic>
      <p:sp>
        <p:nvSpPr>
          <p:cNvPr id="2" name="Заголовок 1"/>
          <p:cNvSpPr>
            <a:spLocks noGrp="1"/>
          </p:cNvSpPr>
          <p:nvPr>
            <p:ph type="title"/>
          </p:nvPr>
        </p:nvSpPr>
        <p:spPr>
          <a:xfrm>
            <a:off x="428596" y="28572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3600" dirty="0" smtClean="0">
                <a:latin typeface="Times New Roman" pitchFamily="18" charset="0"/>
                <a:cs typeface="Times New Roman" pitchFamily="18" charset="0"/>
              </a:rPr>
              <a:t>Скоростной струнный транспорт</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252</TotalTime>
  <Words>114</Words>
  <Application>Microsoft Office PowerPoint</Application>
  <PresentationFormat>Экран (4:3)</PresentationFormat>
  <Paragraphs>79</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Бумажная</vt:lpstr>
      <vt:lpstr>Другие виды транспорта . Назначение, квалификация и схемы применения различных видов транспорта.</vt:lpstr>
      <vt:lpstr>Другие виды транспорта.</vt:lpstr>
      <vt:lpstr>Монорельсовая дорога</vt:lpstr>
      <vt:lpstr>Монорельсовая дорога  «Альвег» (ФРГ)</vt:lpstr>
      <vt:lpstr>Монорельсовая дорога  «Сафеже» (Франция)</vt:lpstr>
      <vt:lpstr>Монорельсовая дорога</vt:lpstr>
      <vt:lpstr>Монорельсовая дорога</vt:lpstr>
      <vt:lpstr>Скоростной струнный транспорт</vt:lpstr>
      <vt:lpstr>Скоростной струнный транспорт</vt:lpstr>
      <vt:lpstr>Скоростной струнный транспорт</vt:lpstr>
      <vt:lpstr>Скоростной струнный транспорт.</vt:lpstr>
      <vt:lpstr>Скоростной струнный транспорт.</vt:lpstr>
      <vt:lpstr>Транспортные системы на магнитной подвеске</vt:lpstr>
      <vt:lpstr>Транспортные системы на магнитной подвеске</vt:lpstr>
      <vt:lpstr>Транспортные системы на магнитной подвеске</vt:lpstr>
      <vt:lpstr>Транспортные системы на магнитной подвеске</vt:lpstr>
      <vt:lpstr>Летающий поезд</vt:lpstr>
      <vt:lpstr>Летающий поезд</vt:lpstr>
      <vt:lpstr>Транспорт на воздушной подушке</vt:lpstr>
      <vt:lpstr>Транспорт на воздушной подушке </vt:lpstr>
      <vt:lpstr>Судно на воздушной подушке</vt:lpstr>
      <vt:lpstr>Транспорт на воздушной подушке</vt:lpstr>
      <vt:lpstr>Транспорт на воздушной подушке </vt:lpstr>
      <vt:lpstr>Транспорт на воздушной подушки</vt:lpstr>
      <vt:lpstr>Гиробус</vt:lpstr>
      <vt:lpstr>Гиробусы</vt:lpstr>
      <vt:lpstr>Гиробус</vt:lpstr>
      <vt:lpstr>Электромобили</vt:lpstr>
      <vt:lpstr>Элестробус</vt:lpstr>
      <vt:lpstr>Солнцемобиль</vt:lpstr>
      <vt:lpstr>Солнцемобиль</vt:lpstr>
      <vt:lpstr>Беспилотный летательный аппарат</vt:lpstr>
      <vt:lpstr>Солнцелёт</vt:lpstr>
      <vt:lpstr>Дирижабль</vt:lpstr>
      <vt:lpstr>Дирижабль</vt:lpstr>
      <vt:lpstr>Термоплан</vt:lpstr>
      <vt:lpstr>Термоплан</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26</cp:revision>
  <dcterms:created xsi:type="dcterms:W3CDTF">2024-03-31T15:01:47Z</dcterms:created>
  <dcterms:modified xsi:type="dcterms:W3CDTF">2024-05-14T08:16:58Z</dcterms:modified>
</cp:coreProperties>
</file>