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6" r:id="rId1"/>
  </p:sldMasterIdLst>
  <p:sldIdLst>
    <p:sldId id="256" r:id="rId2"/>
    <p:sldId id="28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3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1E08-2D57-40DD-A2EA-C890C725B06D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3447-1AE8-4F01-B3E9-242E9C88B2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3294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1E08-2D57-40DD-A2EA-C890C725B06D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3447-1AE8-4F01-B3E9-242E9C88B2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784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1E08-2D57-40DD-A2EA-C890C725B06D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3447-1AE8-4F01-B3E9-242E9C88B2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056754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1E08-2D57-40DD-A2EA-C890C725B06D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3447-1AE8-4F01-B3E9-242E9C88B2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9161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1E08-2D57-40DD-A2EA-C890C725B06D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3447-1AE8-4F01-B3E9-242E9C88B2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057198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1E08-2D57-40DD-A2EA-C890C725B06D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3447-1AE8-4F01-B3E9-242E9C88B2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87571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1E08-2D57-40DD-A2EA-C890C725B06D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3447-1AE8-4F01-B3E9-242E9C88B2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2991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1E08-2D57-40DD-A2EA-C890C725B06D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3447-1AE8-4F01-B3E9-242E9C88B2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9014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1E08-2D57-40DD-A2EA-C890C725B06D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3447-1AE8-4F01-B3E9-242E9C88B2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7195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1E08-2D57-40DD-A2EA-C890C725B06D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3447-1AE8-4F01-B3E9-242E9C88B2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4091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1E08-2D57-40DD-A2EA-C890C725B06D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3447-1AE8-4F01-B3E9-242E9C88B2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2108507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1E08-2D57-40DD-A2EA-C890C725B06D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3447-1AE8-4F01-B3E9-242E9C88B2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033225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1E08-2D57-40DD-A2EA-C890C725B06D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3447-1AE8-4F01-B3E9-242E9C88B2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7026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1E08-2D57-40DD-A2EA-C890C725B06D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3447-1AE8-4F01-B3E9-242E9C88B2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3196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1E08-2D57-40DD-A2EA-C890C725B06D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3447-1AE8-4F01-B3E9-242E9C88B2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1779358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1E08-2D57-40DD-A2EA-C890C725B06D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3447-1AE8-4F01-B3E9-242E9C88B2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0262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91E08-2D57-40DD-A2EA-C890C725B06D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9C733447-1AE8-4F01-B3E9-242E9C88B2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1696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  <p:sldLayoutId id="2147483938" r:id="rId12"/>
    <p:sldLayoutId id="2147483939" r:id="rId13"/>
    <p:sldLayoutId id="2147483940" r:id="rId14"/>
    <p:sldLayoutId id="2147483941" r:id="rId15"/>
    <p:sldLayoutId id="214748394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2886" y="-605307"/>
            <a:ext cx="8165206" cy="4305359"/>
          </a:xfrm>
        </p:spPr>
        <p:txBody>
          <a:bodyPr/>
          <a:lstStyle/>
          <a:p>
            <a:pPr indent="540385" algn="l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Раздел 6.  Аварийные (чрезвычайные) ситуации с опасными грузами.  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Лекция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6.1.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Влияние опасных грузов на окружающую среду.</a:t>
            </a:r>
            <a:r>
              <a:rPr lang="ru-RU" sz="2000" dirty="0">
                <a:solidFill>
                  <a:srgbClr val="37373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37373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859" t="10957" r="56310" b="36761"/>
          <a:stretch/>
        </p:blipFill>
        <p:spPr>
          <a:xfrm>
            <a:off x="4481849" y="2550260"/>
            <a:ext cx="3683357" cy="403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7727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4455" y="1091642"/>
            <a:ext cx="8596668" cy="3880773"/>
          </a:xfrm>
        </p:spPr>
        <p:txBody>
          <a:bodyPr>
            <a:normAutofit lnSpcReduction="10000"/>
          </a:bodyPr>
          <a:lstStyle/>
          <a:p>
            <a:pPr lvl="0" indent="450215" algn="just">
              <a:lnSpc>
                <a:spcPct val="150000"/>
              </a:lnSpc>
              <a:buClr>
                <a:srgbClr val="F496CB">
                  <a:lumMod val="75000"/>
                </a:srgbClr>
              </a:buClr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Части цистерн, подвергшиеся нагреванию в зоне теплового воздействия пожаров, длительное время обладают значительным тепловым излучением, поэтому представляют опасность ожогов. В начальной стадии пожара, сопровождающейся взрывами и мощным тепловым излучением, люди не должны приближаться к емкостям на расстояние менее 200 м и должны использовать местные укрытия от воздействия ударной волны.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450215" algn="just">
              <a:lnSpc>
                <a:spcPct val="150000"/>
              </a:lnSpc>
              <a:buClr>
                <a:srgbClr val="F496CB">
                  <a:lumMod val="75000"/>
                </a:srgbClr>
              </a:buClr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Порожние цистерны с остатками легковоспламеняющихся жидкостей содержат насыщенные пары взрывоопасной концентрации. Поэтому обращение с ними должно быть таким же, как и с наполненными.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95985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4445"/>
            <a:ext cx="11364412" cy="1320800"/>
          </a:xfrm>
        </p:spPr>
        <p:txBody>
          <a:bodyPr>
            <a:normAutofit fontScale="90000"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 4.1 (легковоспламеняющиеся твердые вещества, </a:t>
            </a:r>
            <a:r>
              <a:rPr lang="ru-RU" sz="2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самореактивные</a:t>
            </a: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вещества и твердые десенсибилизированные взрывчатые вещества); класс 4.2 (самовоспламеняющиеся вещества); класс 4.3 (вещества, выделяющие воспламеняющиеся газы при взаимодействии с водой)</a:t>
            </a:r>
            <a: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545" y="1671193"/>
            <a:ext cx="10540165" cy="3454600"/>
          </a:xfrm>
        </p:spPr>
        <p:txBody>
          <a:bodyPr>
            <a:normAutofit fontScale="92500" lnSpcReduction="20000"/>
          </a:bodyPr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тушении пожаров с грузами класса 4.1 необходимо учитывать, что недостаточное увлажнение груза может способствовать самовозгоранию после прекращения горения.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Некоторые опасные грузы класса 4.2 (фосфор желтый, металлоорганические соединения) способны самовозгораться при контакте с кислородом воздуха. Возникновение процесса горения избежать практически невозможно. При горении образуются токсичные вещества.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Грузы класса 4.3 характеризуются высокой активностью по отношению к воде. Взаимодействие с водой носит характер взрыва. В ходе химической реакции образуются воспламеняющиеся (горючие) газы. Кроме того, многие грузы этого подкласса являются горючими. Эти особенности необходимо учитывать, проводя работы вблизи водоемов, рек, в дождливую погоду или зимой.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733"/>
          <a:stretch/>
        </p:blipFill>
        <p:spPr>
          <a:xfrm>
            <a:off x="2432095" y="5068660"/>
            <a:ext cx="5969590" cy="178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3162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967" y="158840"/>
            <a:ext cx="8983036" cy="1320800"/>
          </a:xfrm>
        </p:spPr>
        <p:txBody>
          <a:bodyPr>
            <a:normAutofit fontScale="90000"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Классы 5.1, 5.2 (окисляющие вещества и органические пероксиды)</a:t>
            </a:r>
            <a: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5" y="1735587"/>
            <a:ext cx="8596668" cy="3880773"/>
          </a:xfrm>
        </p:spPr>
        <p:txBody>
          <a:bodyPr/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Специфичность свойств опасных грузов данных классов определяется их способностью при нагревании разлагаться с образованием кислорода (разложение пероксидов может носить характер взрыва), что способствует развитию пожара в условиях аварийной ситуации; образовывать с горючими веществами смеси, способные самовозгораться в момент их образования; образовывать токсичные вещества при контакте с неорганическими веществами.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8352" y="4314424"/>
            <a:ext cx="2543576" cy="25435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6360" y="4314424"/>
            <a:ext cx="2457975" cy="245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178890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0211" y="145961"/>
            <a:ext cx="9290914" cy="1320800"/>
          </a:xfrm>
        </p:spPr>
        <p:txBody>
          <a:bodyPr>
            <a:normAutofit fontScale="90000"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 6.1 (ядовитые (токсичные) вещества)</a:t>
            </a:r>
            <a: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3852" y="806361"/>
            <a:ext cx="6774288" cy="5759918"/>
          </a:xfrm>
        </p:spPr>
        <p:txBody>
          <a:bodyPr>
            <a:normAutofit/>
          </a:bodyPr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Опасные грузы класса 6.1 способны вызвать отравления, заболевания при попадании вовнутрь или при соприкосновении с кожей. Особенно опасны легколетучие вещества, так как они могут создавать опасные концентрации, приводящие не только к отравлению в зоне аварийной ситуации, но и на значительном расстоянии от нее. Многие грузы класса 6.1 являются горючими веществами и при горении образуют газообразные токсичные вещества (цианид водорода, фосген,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хлороводород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оксиды азота и др.). При пожаре нагревание приводит к испарению и разложению негорючих 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малолетучих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ядовитых грузов, что повышает опасность отравления.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91780" y="1271659"/>
            <a:ext cx="4258689" cy="417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04100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9908" y="0"/>
            <a:ext cx="8596668" cy="1320800"/>
          </a:xfrm>
        </p:spPr>
        <p:txBody>
          <a:bodyPr>
            <a:normAutofit fontScale="90000"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 7 (радиоактивные вещества)</a:t>
            </a:r>
            <a: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8089" y="660399"/>
            <a:ext cx="8596668" cy="6049493"/>
          </a:xfrm>
        </p:spPr>
        <p:txBody>
          <a:bodyPr>
            <a:normAutofit fontScale="85000" lnSpcReduction="10000"/>
          </a:bodyPr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радиационных транспортных авариях необходимо учитывать следующие опасные факторы: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	радиационные поля из-за повышения мощности дозы гамма- и нейтронного излучения;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	наличие радиоактивных веществ в окружающей среде (при разрушении радиационной упаковки);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наличие подвергшихся радиоактивному загрязнению лиц, а также загрязненных обломков, грунта.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Некоторые радиоактивные вещества обладают токсичными свойствами, создавая опасность при вдыхании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гексафторид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урана). При аварийных транспортных ситуациях, сопровождающихся сильным ударом или мощным огнем, происходит потеря защитных свойств и разгерметизация радиационной упаковки и могут возникнуть условия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самоподдерживаюшейся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цепной реакции. Нарушение целостности радиационных упаковок, содержащих большое количество радиоактивного вещества (радиационные упаковки типа В), может оказать серьезное воздействие на здоровье и безопасность населения и на прилегающие к зоне радиационной транспортной аварии территории.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Если авария сопровождается пожаром, то увеличивается вероятность рассеяния радиоактивных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веществ.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767" t="21378" r="46607" b="22370"/>
          <a:stretch/>
        </p:blipFill>
        <p:spPr>
          <a:xfrm>
            <a:off x="8874757" y="1545465"/>
            <a:ext cx="3181082" cy="318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88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7029" y="158840"/>
            <a:ext cx="8981822" cy="1320800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Класс 8 (едкие (коррозионные) вещества)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9606" y="1065885"/>
            <a:ext cx="8596668" cy="3880773"/>
          </a:xfrm>
        </p:spPr>
        <p:txBody>
          <a:bodyPr/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Опасные грузы данного класса при непосредственном контакте повреждают живую ткань, а при утечке и просыпании даже разрушают перевозимые грузы или транспортные средства. Некоторые грузы этого класса являются горючими веществами, образующими при горении токсичные продукты, и проявляют окисляющие действия, воспламеняя горючие вещества.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65366" y="2823425"/>
            <a:ext cx="3838575" cy="37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3065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662" y="0"/>
            <a:ext cx="9163339" cy="1320800"/>
          </a:xfrm>
        </p:spPr>
        <p:txBody>
          <a:bodyPr>
            <a:normAutofit fontScale="90000"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Охрана труда при выполнении погрузочно-разгрузочных работ с опасными грузами</a:t>
            </a:r>
            <a: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665" y="1426494"/>
            <a:ext cx="9393945" cy="5244762"/>
          </a:xfrm>
        </p:spPr>
        <p:txBody>
          <a:bodyPr>
            <a:normAutofit fontScale="92500" lnSpcReduction="10000"/>
          </a:bodyPr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Погрузка и выгрузка опасных грузов должна производиться с соблюдением требований «Правил перевозок опасных грузов по железным дорогам», в специально отведенных местах при наличии данных о классе опасности и указаний отправителя груза по соблюдению мер безопасности.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Производство погрузочно-разгрузочных работ с опасными грузами не допускается при несоответствии тары и упаковки требованиям стандартов или техническим условиям на данные грузы, при неисправности тары, а также при отсутствии маркировки и знаков опасности.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Маркировка и знаки опасности на таре и упаковке должны соответствовать требованиям «Правил перевозок опасных грузов по железным дорогам».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 выгрузкой опасных грузов вагоны должны быть проветрены принудительной или естественной вентиляцией через открытые двери и люки. При естественной вентиляции вагоны должны проветриваться не менее 30 мин. Лица, участвующие в работе с этими грузами, в период проветривания должны находиться с наветренной стороны вагона.</a:t>
            </a:r>
            <a:endParaRPr lang="ru-RU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6836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90152"/>
            <a:ext cx="9548491" cy="6671255"/>
          </a:xfrm>
        </p:spPr>
        <p:txBody>
          <a:bodyPr>
            <a:normAutofit lnSpcReduction="10000"/>
          </a:bodyPr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Погрузка, размещение и крепление опасных грузов в крытых вагонах и универсальных контейнерах, а также контейнеров с опасными грузами на открытом подвижном составе должны производиться в соответствии с «Правилами перевозок опасных грузов по железным дорогам».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Материал, используемый для крепления грузов в вагонах и контейнерах, должен быть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малосорбционным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инертным по отношению к перевозимому опасному грузу.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окончании погрузки опасного груза в вагон необходимо проверить правильность загрузки, а затем вагон немедленно опломбировать.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внутреннем осмотре вагонов, загруженных опасными грузами, или непосредственно после их выгрузки разрешается пользоваться только фонарями во взрывобезопасном исполнении. Включать эти фонари следует перед входом в вагон, а выключать — после выхода из вагона.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совместной перевозке опасных грузов необходимо учитывать их совместимость. Погрузка опасных грузов при этом должна осуществляться в соответствии с требованиями «Правил перевозок опасных грузов по железным дорогам».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54019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0816" y="244700"/>
            <a:ext cx="9587128" cy="5835300"/>
          </a:xfrm>
        </p:spPr>
        <p:txBody>
          <a:bodyPr>
            <a:normAutofit/>
          </a:bodyPr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Погрузку (выгрузку)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пожаро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и взрывоопасных грузов следует производить только специально разрешенными подъемными приспособлениями из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искронеобразующих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материалов. При погрузке и выгрузке опасные грузы не должны подвергаться толчкам, ударам и тряске.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Работы с опасными грузами допускается производить в ночное время при условии освещенности мест производства работ светильниками во взрывобезопасном исполнении.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укладке опасных грузов в несколько ярусов для обеспечения устойчивости штабелей груза и предохранения упаковки от повреждения между ярусами необходимо укладывать настилы из досок толщиной не менее 20 мм. 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работе со сжатыми, сжиженными и растворенными под давлением газами, а также с ядовитыми веществами работающие должны быть обеспечены индивидуальными средствами защиты органов дыхания (далее — СИЗОД).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369891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86366"/>
            <a:ext cx="9934858" cy="5667875"/>
          </a:xfrm>
        </p:spPr>
        <p:txBody>
          <a:bodyPr>
            <a:normAutofit fontScale="92500"/>
          </a:bodyPr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числа изолирующих СИЗОД могут применяться шланговые дыхательные аппараты с принудительной подачей воздуха типа ПШ-2-57, ШКИД или автономные дыхательные аппараты типа АСВ-6М или АС В-2 при работе в замкнутых пространствах.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Запрещается использовать автономные дыхательные аппараты типа АСВ-2 или АСУВ-6М для работ в закрытых грузовых вагонах и помещениях с повышенными физическими нагрузками.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числа фильтрующих противогазов можно использовать противогаз промышленный (ГОСТ 12.4.042), респиратор фильтрующий противогазный типа РПГ-67А (ГОСТ 12.4.004) или респиратор типа РУ-60МУ с противогазными патронами (А, В, КД, Д, Г в зависимости от груза).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Респираторы без противогазовых коробок типа ШБ-1, «Лепесток», «Астра-2», У-2К допускается использовать при работе с пылящими опасными грузами, не выделяющими вредных паров или газов. При использовании респираторов их фильтры должны заменяться по мере загрязнения, но не реже одного раза в рабочую смену.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39517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56155" y="1581040"/>
            <a:ext cx="10063646" cy="3880773"/>
          </a:xfrm>
        </p:spPr>
        <p:txBody>
          <a:bodyPr/>
          <a:lstStyle/>
          <a:p>
            <a:pPr indent="0" algn="just">
              <a:lnSpc>
                <a:spcPct val="150000"/>
              </a:lnSpc>
              <a:buNone/>
            </a:pP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Вредное воздействие опасных грузов на организм человека и на окружающую среду</a:t>
            </a:r>
            <a:endParaRPr lang="ru-RU" sz="28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buNone/>
            </a:pPr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2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Охрана труда при выполнении погрузочно-разгрузочных работ с опасными грузами</a:t>
            </a:r>
            <a:endParaRPr lang="ru-RU" sz="28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23034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8394" y="412124"/>
            <a:ext cx="7011354" cy="4843627"/>
          </a:xfrm>
        </p:spPr>
        <p:txBody>
          <a:bodyPr>
            <a:normAutofit fontScale="92500" lnSpcReduction="20000"/>
          </a:bodyPr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Перемещать баллоны со сжатыми и сжиженными газами разрешается только на специальных тележках или носилках с гнездами для баллонов, обитых войлоком. Запрещается переносить баллоны на плечах, в руках, а также применять для их перемещения подъемно-транспортные средства.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Баллоны с легковоспламеняющимися газами и легковоспламеняющимися ядовитыми газами при погрузке должны быть уложены так, чтобы исключалась возможность соприкосновения баллонов друг с другом и с металлическими частями вагона. Для их крепления должны применяться только пропитанные огнезащитным составом доски.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Запрещается погрузка баллонов окисляющие вещества в вагоны со следами минеральных масел.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949" r="16459"/>
          <a:stretch/>
        </p:blipFill>
        <p:spPr>
          <a:xfrm>
            <a:off x="8062176" y="664397"/>
            <a:ext cx="3387144" cy="480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74345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2179" y="425003"/>
            <a:ext cx="10115162" cy="5474692"/>
          </a:xfrm>
        </p:spPr>
        <p:txBody>
          <a:bodyPr>
            <a:normAutofit fontScale="85000" lnSpcReduction="10000"/>
          </a:bodyPr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погрузке, выгрузке и переноске кислородных баллонов запрещается: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переносить баллоны на плечах и спине, кантовать и переваливать, волочить, бросать, толкать, ударять по баллонам, пользоваться при перемещении ломами; 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	допускать к работам грузчиков в замасленной одежде, с замасленными грязными рукавицами;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	курить и применять открытый огонь;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	браться для переноски баллонов за вентиль;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	транспортировать баллоны без колпаков на вентилях;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	размещать баллоны вблизи нагревательных приборов, горячих деталей и печей, оставлять их не защищенными от прямого воздействия солнечных лучей.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обнаружении утечки кислорода из баллона работник обязан немедленно доложить об этом руководителю работ.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выгрузке и погрузке кислородных баллонов необходимо оберегать от попадания на них масла, поскольку взаимодействие масла с кислородом может привести к взрыву.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538233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99245"/>
            <a:ext cx="10192435" cy="5642117"/>
          </a:xfrm>
        </p:spPr>
        <p:txBody>
          <a:bodyPr>
            <a:normAutofit fontScale="92500" lnSpcReduction="20000"/>
          </a:bodyPr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Кислоты, щелочи в стеклянной таре от места разгрузки до склада и от склада до места погрузки необходимо транспортировать в приспособленных для этого носилках, тележках, обеспечивающих безопасность выполняемых операций.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Переноска бутылей с кислотой за ручки корзины разрешается только после предварительного осмотра и проверки состояния ручек и корзины и не менее чем двумя работниками.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порожней тарой из-под кислот следует обращаться осторожно, поскольку в ней могут быть остатки кислот. Наклонять порожние бутыли из-под кислот запрещается.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Погрузку и выгрузку кислот и других едких веществ, перевозимых в таре, необходимо производить в специальных складах, пол которых находится на уровне с полом вагона. В случае отсутствия склада с полом на уровне пола вагона работа с едкими веществами выполняется по разработанной предприятием инструкции по охране труда.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Опасные грузы в стеклотаре должны перевозиться на специальных тележках или переноситься на носилках, имеющих специальные гнезда. Перемещение указанных грузов на специальных носилках допускается на расстояние не более 50 м и только по горизонтальной поверхности.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473685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5818" y="293152"/>
            <a:ext cx="10643196" cy="4124302"/>
          </a:xfrm>
        </p:spPr>
        <p:txBody>
          <a:bodyPr>
            <a:normAutofit fontScale="92500" lnSpcReduction="20000"/>
          </a:bodyPr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Бочки и ящики с едкими веществами разрешается перемешать только на тележках. Места погрузки и выгрузки кислот должны быть освещены электрическими лампами напряжением не более 12 В во взрывобезопасном исполнении.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погрузке и выгрузке веществ, воспламеняющихся от действия воды, необходимо тщательно следить за сохранностью и герметичностью тары. Погрузку и выгрузку таких грузов необходимо производить с учетом метеорологических условий.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Работы по погрузке и выгрузке пека и изделий, содержащих пек, должны быть полностью механизированы. Погрузку и выгрузку пека 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пекосодержаших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грузов необходимо выполнять в ночное время или в пасмурные дни и обязательно под навесом. Для предотвращения образования пыли во время погрузки и выгрузки пек 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пекосодер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жащие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грузы необходимо смачивать водой. Погрузка и выгрузка пека без тары на местах общего пользования не допускается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987" t="25209" r="37143" b="26397"/>
          <a:stretch/>
        </p:blipFill>
        <p:spPr>
          <a:xfrm>
            <a:off x="5947416" y="4054161"/>
            <a:ext cx="5151550" cy="2803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72420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543" y="1120462"/>
            <a:ext cx="9548491" cy="4586049"/>
          </a:xfrm>
        </p:spPr>
        <p:txBody>
          <a:bodyPr>
            <a:normAutofit/>
          </a:bodyPr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Погрузочно-разгрузочные работы с опасными грузами должны производить специально обученные и прошедшие медицинское освидетельствование работники грузоотправителя (грузополучателя). Перед началом погрузки (выгрузки) работники, назначенные для ее выполнения, должны быть проинструктированы и проверены руководителем работ в знании требований техники безопасности и производственной санитарии. После окончания работ с опасными грузами места производства работ, подъемно-транспортное оборудование, грузозахватные приспособления и средства индивидуальной защиты необходимо подвергнуть санитарной обработке в зависимости от свойств груза. Спецодежду необходимо обезвредить в соответствии с санитарными правилами при перевозке опасных грузов железнодорожным транспортом.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32619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605" y="859823"/>
            <a:ext cx="8596668" cy="3880773"/>
          </a:xfrm>
        </p:spPr>
        <p:txBody>
          <a:bodyPr/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меры по ликвидации аварийных ситуаций с опасными грузами (загорание, утечка, просыпание опасного вещества, повреждение тары или подвижного состава) необходимо осуществлять в соответствии с указаниями руководителя работ, с учетом свойств и токсичности груза и соблюдением мер безопасности и производственной санитарии, указанных в аварийной карточке на опасный груз, а также в соответствии с требованиями «Правил безопасности и порядка ликвидации аварийных ситуаций с опасными грузами при перевозке их по железным дорогам».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327605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9452" y="115910"/>
            <a:ext cx="9934858" cy="6606862"/>
          </a:xfrm>
        </p:spPr>
        <p:txBody>
          <a:bodyPr>
            <a:normAutofit fontScale="92500" lnSpcReduction="10000"/>
          </a:bodyPr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временном хранении опасных грузов на складах железнодорожных станций к последним предъявляются следующие требования: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это одноэтажные помещения, навесы и открытые площадки, которые удовлетворяют требованиям безопасности и оборудованы необходимыми техническими средствами; 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	материалы стен, отсеков для хранения опасных грузов должны быть несгораемыми,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трудносгораемыми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обладать высокой химической стойкостью;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	отопление помещений паровыми системами высокого давления и печами категорически запрещается;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	двери складов изготовлены из огнестойких материалов;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	оконные проемы застекляют и закрывают с внутренней стороны металлической сеткой.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хранении грузов под навесами или на открытых площадках опасные грузы располагают на расстоянии более 25 м от ближайших строений, а сами площадки оборудуются сплошными настилами высотой более 15 см. Желательно упаковки с опасными грузами предохранять от воздействия погодных условий (дождь, снегопад), накрывая их влагонепроницаемыми материалами, имеющими огнестойкую пропитку.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394214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5515" y="99969"/>
            <a:ext cx="8596668" cy="3880773"/>
          </a:xfrm>
        </p:spPr>
        <p:txBody>
          <a:bodyPr/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Особое внимание при организации хранения опасных грузов следует уделить средствам контроля и сигнализации: приборы контроля за состоянием воздушной среды; пожарные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извещатели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индикаторы о наличии до взрывоопасных концентраций веществ в помещениях и др. Освещение хранилищ — только электрическое с зашитой от токов короткого замыкания. Для хранения особо опасных грузов вся электроарматура и приборы — во взрывобезопасном исполнении (с высокой степенью герметичности). Все складские помещения оборудуют системой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молниезащиты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755" t="26844" r="34315" b="16904"/>
          <a:stretch/>
        </p:blipFill>
        <p:spPr>
          <a:xfrm>
            <a:off x="4743849" y="3116687"/>
            <a:ext cx="6628196" cy="374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069624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1025" y="792480"/>
            <a:ext cx="8596668" cy="511193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8800" dirty="0" smtClean="0"/>
              <a:t>СПАСИБО</a:t>
            </a:r>
            <a:br>
              <a:rPr lang="ru-RU" sz="8800" dirty="0" smtClean="0"/>
            </a:br>
            <a:r>
              <a:rPr lang="ru-RU" sz="8800" dirty="0" smtClean="0"/>
              <a:t> ЗА </a:t>
            </a:r>
            <a:br>
              <a:rPr lang="ru-RU" sz="8800" dirty="0" smtClean="0"/>
            </a:br>
            <a:r>
              <a:rPr lang="ru-RU" sz="8800" dirty="0" smtClean="0"/>
              <a:t>ВНИМАНИЕ!</a:t>
            </a:r>
            <a:endParaRPr lang="ru-RU" sz="8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1320800"/>
          </a:xfrm>
        </p:spPr>
        <p:txBody>
          <a:bodyPr>
            <a:normAutofit fontScale="90000"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sz="31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Вредное воздействие опасных грузов на организм человека и на окружающую среду</a:t>
            </a:r>
            <a: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304" y="1223493"/>
            <a:ext cx="11835685" cy="3181082"/>
          </a:xfrm>
        </p:spPr>
        <p:txBody>
          <a:bodyPr>
            <a:normAutofit/>
          </a:bodyPr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Наряду с непрерывным совершенствованием всех звеньев технологий перевозочного процесса в центре внимания специалистов железнодорожного транспорта остаются вопросы безопасности движения и предотвращения аварий с опасными грузами.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Особенно важное значение имеет экологический аспект перевозок опасных грузов. Воздействие опасных веществ, перевозимых различными видами транспорта, на окружающую среду может вызвать необратимые изменения и даже гибель флоры и фауны.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8053" y="4148194"/>
            <a:ext cx="6065949" cy="270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1320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3846" y="553792"/>
            <a:ext cx="9290914" cy="5912573"/>
          </a:xfrm>
        </p:spPr>
        <p:txBody>
          <a:bodyPr>
            <a:normAutofit lnSpcReduction="10000"/>
          </a:bodyPr>
          <a:lstStyle/>
          <a:p>
            <a:pPr lvl="0" indent="450215" algn="just">
              <a:lnSpc>
                <a:spcPct val="150000"/>
              </a:lnSpc>
              <a:buClr>
                <a:srgbClr val="F496CB">
                  <a:lumMod val="75000"/>
                </a:srgbClr>
              </a:buClr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Особенно ощутимые отклонения от экологического равновесия вызывают происшествия — инциденты (аварии) с опасными грузами. Например, загрязнение рек и морских побережий при разливе нефтепродуктов, гибель или заболевание животных при попадании химических веществ в сточные воды, уничтожение лесных массивов в результате пожара, возникшего при перевозке легковоспламеняющихся веществ, и т.д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0215" algn="just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Ущерб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наносимый народному хозяйству авариями при перевозке опасных грузов, влечет за собой: гибель и заболевания людей; поражение окружающей среды (экологический ущерб);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повреждение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технических средств и разрушение дорог, промышленных объектов, жилых зданий; повреждение транспортных узлов (железнодорожных и автомобильных станций, портов, пристаней и аэропортов), архитектурно-исторических памятников и природных заповедников, а также мест отдыха. 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Рассмотрим особенности поражающих факторов отдельных классов опасных грузов.</a:t>
            </a:r>
            <a:endParaRPr lang="ru-RU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7687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 1 (взрывчатые вещества и изделия)</a:t>
            </a:r>
            <a: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39013"/>
            <a:ext cx="6084074" cy="5309517"/>
          </a:xfrm>
        </p:spPr>
        <p:txBody>
          <a:bodyPr>
            <a:normAutofit fontScale="92500"/>
          </a:bodyPr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ВМ подкласса 1.1 (ВМ с опасностью взрыва массы) способны взрываться всей массой под воздействием ударов, нагревания, детонации. При этом образуется ударная волна, приводящая к разрушению подвижного состава, строительных конструкций, восстановительной и пожарной техники, поражению людей. Тепловой прогрев ВМ этого подкласса в условиях пожара увеличивает вероятность перехода горения в детонацию. Кроме того, ударной волной большой ущерб наносят осколки и обломки упаковок, автотехники, строительных конструкций, разлетающиеся в зоне взрыва с большой скоростью; опасны также газообразные продукты взрыва (углерода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монооксид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оксиды азота, фосфора, цианид водорода).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190" t="11831" r="11565" b="12488"/>
          <a:stretch/>
        </p:blipFill>
        <p:spPr>
          <a:xfrm>
            <a:off x="7110957" y="1439013"/>
            <a:ext cx="2279561" cy="22627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1621" b="52524"/>
          <a:stretch/>
        </p:blipFill>
        <p:spPr>
          <a:xfrm>
            <a:off x="8731876" y="3384786"/>
            <a:ext cx="2717877" cy="281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2514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120" y="254515"/>
            <a:ext cx="8596668" cy="3880773"/>
          </a:xfrm>
        </p:spPr>
        <p:txBody>
          <a:bodyPr/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ВМ подклассов 1.2 (ВМ, не взрывающиеся массой) и 1.3 (ВМ — пожароопасные, не взрывающиеся массой) характеризуются опасностью разбрасывания, загорания, но не создают опасности взрыва массы. Горение метательных ВМ (пороха, ракетного топлива) по внешнему эффекту выглядит как взрыв, сопровождающийся разрушением упаковки, транспортных средств и разбросом отдельных обломков на значительные расстояния (заряды ракетных топлив разлетаются на несколько километров, образуя при этом отдельные очаги пожара).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699" t="5873" r="3543" b="53747"/>
          <a:stretch/>
        </p:blipFill>
        <p:spPr>
          <a:xfrm>
            <a:off x="2279562" y="3532754"/>
            <a:ext cx="5512156" cy="230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81500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303" y="1117400"/>
            <a:ext cx="8596668" cy="3880773"/>
          </a:xfrm>
        </p:spPr>
        <p:txBody>
          <a:bodyPr/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ВМ подклассов 1.4 (ВМ, не представляющие значительной опасности), 1.5 (очень нечувствительные ВМ) и 1.6 (чрезвычайно не чувствительные ВМ) представляют значительно меньшую опасность, так как вероятность взрыва очень низка даже при их воспламенении и инициировании.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2983"/>
          <a:stretch/>
        </p:blipFill>
        <p:spPr>
          <a:xfrm>
            <a:off x="847106" y="3335628"/>
            <a:ext cx="8051061" cy="234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7507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-35758"/>
            <a:ext cx="8596668" cy="1320800"/>
          </a:xfrm>
        </p:spPr>
        <p:txBody>
          <a:bodyPr>
            <a:normAutofit fontScale="90000"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 2 (газы)</a:t>
            </a:r>
            <a: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666" y="756792"/>
            <a:ext cx="9909100" cy="3880773"/>
          </a:xfrm>
        </p:spPr>
        <p:txBody>
          <a:bodyPr>
            <a:normAutofit fontScale="85000" lnSpcReduction="10000"/>
          </a:bodyPr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ликвидации последствий аварий с этими грузами необходимо учитывать, что в емкостях (цистернах, баллонах) создается избыточное давление. Оно может повышаться с увеличением температуры, что приводит к разгерметизации емкости и ее разрушению. Поэтому цистерны со сжиженными и сжатыми газами охлаждают независимо от природы газа.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произошли разгерметизация цистерны и утечка горючего газа плотностью тяжелее воздуха, для предотвращения создания взрывоопасной концентрации и мощного взрыва или объемного воспламенения выходящий газ под контролем специалистов поджигается и при интенсивном охлаждении цистерны полностью выгорает.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утечке ядовитых (токсичных) газов для изоляции газа создается водяная завеса. Порожние цистерны из-под воспламеняющихся сжиженных газов представляют повышенную опасность, так как после падения избыточного давления в объеме котла может образоваться взрывоопасная смесь газа с воздухом.</a:t>
            </a:r>
            <a:endParaRPr lang="ru-RU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7334" y="4849050"/>
            <a:ext cx="10058400" cy="184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9237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91" y="120203"/>
            <a:ext cx="9078393" cy="1320800"/>
          </a:xfrm>
        </p:spPr>
        <p:txBody>
          <a:bodyPr>
            <a:normAutofit fontScale="90000"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 3 (легковоспламеняющиеся жидкости)</a:t>
            </a:r>
            <a: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566" t="15859" r="15746" b="17076"/>
          <a:stretch/>
        </p:blipFill>
        <p:spPr>
          <a:xfrm>
            <a:off x="8055715" y="1640911"/>
            <a:ext cx="3387163" cy="330715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057" y="780603"/>
            <a:ext cx="6457563" cy="5027769"/>
          </a:xfrm>
        </p:spPr>
        <p:txBody>
          <a:bodyPr>
            <a:normAutofit lnSpcReduction="10000"/>
          </a:bodyPr>
          <a:lstStyle/>
          <a:p>
            <a:pPr indent="450215" algn="just"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Общим свойством груза этого класса в случае утечки является способность создавать над поверхностью горючую концентрацию паров при любых температурах окружающей среды выше температуры вспышки. Горючая концентрация паров может распространяться от места возникновения на расстояния более 2 км, а низкие температуры самовоспламенения паров (100—300 °C) приводят их к воспламенению от нагретых тел и поверхностей. Насыщенные пары легковоспламеняющихся жидкостей с повышением температуры окружающей среды создают в цистернах значительное давление, способное привести к ее разгерметизации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35298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62</TotalTime>
  <Words>2381</Words>
  <Application>Microsoft Office PowerPoint</Application>
  <PresentationFormat>Произвольный</PresentationFormat>
  <Paragraphs>88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Грань</vt:lpstr>
      <vt:lpstr>Раздел 6.  Аварийные (чрезвычайные) ситуации с опасными грузами.    Лекция 6.1. Влияние опасных грузов на окружающую среду. </vt:lpstr>
      <vt:lpstr>Содержание: </vt:lpstr>
      <vt:lpstr>1. Вредное воздействие опасных грузов на организм человека и на окружающую среду </vt:lpstr>
      <vt:lpstr>Слайд 4</vt:lpstr>
      <vt:lpstr>Класс 1 (взрывчатые вещества и изделия) </vt:lpstr>
      <vt:lpstr>Слайд 6</vt:lpstr>
      <vt:lpstr>Слайд 7</vt:lpstr>
      <vt:lpstr>Класс 2 (газы) </vt:lpstr>
      <vt:lpstr>Класс 3 (легковоспламеняющиеся жидкости) </vt:lpstr>
      <vt:lpstr>Слайд 10</vt:lpstr>
      <vt:lpstr>Класс 4.1 (легковоспламеняющиеся твердые вещества, самореактивные вещества и твердые десенсибилизированные взрывчатые вещества); класс 4.2 (самовоспламеняющиеся вещества); класс 4.3 (вещества, выделяющие воспламеняющиеся газы при взаимодействии с водой) </vt:lpstr>
      <vt:lpstr>Классы 5.1, 5.2 (окисляющие вещества и органические пероксиды) </vt:lpstr>
      <vt:lpstr>Класс 6.1 (ядовитые (токсичные) вещества) </vt:lpstr>
      <vt:lpstr>Класс 7 (радиоактивные вещества) </vt:lpstr>
      <vt:lpstr>Класс 8 (едкие (коррозионные) вещества)</vt:lpstr>
      <vt:lpstr>2. Охрана труда при выполнении погрузочно-разгрузочных работ с опасными грузами 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  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Раздел 6.  Аварийные (чрезвычайные) ситуации с опасными грузами.    Лекция 6.1. Влияние опасных грузов на окружающую среду.</dc:title>
  <dc:creator>ПК</dc:creator>
  <cp:lastModifiedBy>пользователь</cp:lastModifiedBy>
  <cp:revision>8</cp:revision>
  <dcterms:created xsi:type="dcterms:W3CDTF">2025-02-14T17:11:35Z</dcterms:created>
  <dcterms:modified xsi:type="dcterms:W3CDTF">2025-03-13T07:15:15Z</dcterms:modified>
</cp:coreProperties>
</file>