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59" r:id="rId2"/>
    <p:sldId id="258" r:id="rId3"/>
    <p:sldId id="260" r:id="rId4"/>
    <p:sldId id="262" r:id="rId5"/>
    <p:sldId id="261" r:id="rId6"/>
    <p:sldId id="324" r:id="rId7"/>
    <p:sldId id="263" r:id="rId8"/>
    <p:sldId id="266" r:id="rId9"/>
    <p:sldId id="265" r:id="rId10"/>
    <p:sldId id="269" r:id="rId11"/>
    <p:sldId id="325" r:id="rId12"/>
    <p:sldId id="268" r:id="rId13"/>
    <p:sldId id="267" r:id="rId14"/>
    <p:sldId id="271" r:id="rId15"/>
    <p:sldId id="270" r:id="rId16"/>
    <p:sldId id="326" r:id="rId17"/>
    <p:sldId id="274" r:id="rId18"/>
    <p:sldId id="278" r:id="rId19"/>
    <p:sldId id="277" r:id="rId20"/>
    <p:sldId id="276" r:id="rId21"/>
    <p:sldId id="275" r:id="rId22"/>
    <p:sldId id="327" r:id="rId23"/>
    <p:sldId id="273" r:id="rId24"/>
    <p:sldId id="272" r:id="rId25"/>
    <p:sldId id="284" r:id="rId26"/>
    <p:sldId id="328" r:id="rId27"/>
    <p:sldId id="283" r:id="rId28"/>
    <p:sldId id="329" r:id="rId29"/>
    <p:sldId id="282" r:id="rId30"/>
    <p:sldId id="281" r:id="rId31"/>
    <p:sldId id="280" r:id="rId32"/>
    <p:sldId id="279" r:id="rId33"/>
    <p:sldId id="288" r:id="rId34"/>
    <p:sldId id="287" r:id="rId35"/>
    <p:sldId id="286" r:id="rId36"/>
    <p:sldId id="285" r:id="rId37"/>
    <p:sldId id="289" r:id="rId38"/>
    <p:sldId id="290" r:id="rId39"/>
    <p:sldId id="291" r:id="rId40"/>
    <p:sldId id="292" r:id="rId41"/>
    <p:sldId id="331" r:id="rId42"/>
    <p:sldId id="293" r:id="rId43"/>
    <p:sldId id="294" r:id="rId44"/>
    <p:sldId id="300" r:id="rId45"/>
    <p:sldId id="299" r:id="rId46"/>
    <p:sldId id="330" r:id="rId47"/>
    <p:sldId id="298" r:id="rId48"/>
    <p:sldId id="297" r:id="rId49"/>
    <p:sldId id="296" r:id="rId50"/>
    <p:sldId id="295" r:id="rId51"/>
    <p:sldId id="306" r:id="rId52"/>
    <p:sldId id="305" r:id="rId53"/>
    <p:sldId id="304" r:id="rId54"/>
    <p:sldId id="303" r:id="rId55"/>
    <p:sldId id="302" r:id="rId56"/>
    <p:sldId id="308" r:id="rId57"/>
    <p:sldId id="307" r:id="rId58"/>
    <p:sldId id="310" r:id="rId59"/>
    <p:sldId id="309" r:id="rId60"/>
    <p:sldId id="301" r:id="rId61"/>
    <p:sldId id="314" r:id="rId62"/>
    <p:sldId id="313" r:id="rId63"/>
    <p:sldId id="312" r:id="rId64"/>
    <p:sldId id="311" r:id="rId65"/>
    <p:sldId id="321" r:id="rId66"/>
    <p:sldId id="322" r:id="rId6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varScale="1">
        <p:scale>
          <a:sx n="71" d="100"/>
          <a:sy n="71" d="100"/>
        </p:scale>
        <p:origin x="1272"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07.01.2023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07.01.2023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07.01.2023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07.01.2023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07.01.2023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07.01.2023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07.01.2023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07.01.2023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07.01.2023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1194621" y="5594084"/>
            <a:ext cx="6335732" cy="747464"/>
          </a:xfrm>
        </p:spPr>
        <p:txBody>
          <a:bodyPr>
            <a:noAutofit/>
          </a:bodyPr>
          <a:lstStyle/>
          <a:p>
            <a:pPr marL="0" indent="0">
              <a:buNone/>
            </a:pPr>
            <a:r>
              <a:rPr lang="ru-RU" sz="2400" b="1" dirty="0" smtClean="0">
                <a:solidFill>
                  <a:srgbClr val="C00000"/>
                </a:solidFill>
              </a:rPr>
              <a:t>              Технологическая телефонная связь</a:t>
            </a:r>
            <a:endParaRPr lang="ru-RU" sz="2400" dirty="0">
              <a:solidFill>
                <a:srgbClr val="C00000"/>
              </a:solidFill>
            </a:endParaRPr>
          </a:p>
        </p:txBody>
      </p:sp>
      <p:pic>
        <p:nvPicPr>
          <p:cNvPr id="6" name="Рисунок 5"/>
          <p:cNvPicPr>
            <a:picLocks noChangeAspect="1"/>
          </p:cNvPicPr>
          <p:nvPr/>
        </p:nvPicPr>
        <p:blipFill>
          <a:blip r:embed="rId2"/>
          <a:stretch>
            <a:fillRect/>
          </a:stretch>
        </p:blipFill>
        <p:spPr>
          <a:xfrm>
            <a:off x="0" y="0"/>
            <a:ext cx="9144000" cy="5486400"/>
          </a:xfrm>
          <a:prstGeom prst="rect">
            <a:avLst/>
          </a:prstGeom>
        </p:spPr>
      </p:pic>
    </p:spTree>
    <p:extLst>
      <p:ext uri="{BB962C8B-B14F-4D97-AF65-F5344CB8AC3E}">
        <p14:creationId xmlns:p14="http://schemas.microsoft.com/office/powerpoint/2010/main" val="805513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64728"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292155"/>
            <a:ext cx="9103056" cy="1565845"/>
          </a:xfrm>
        </p:spPr>
        <p:txBody>
          <a:bodyPr>
            <a:normAutofit/>
          </a:bodyPr>
          <a:lstStyle/>
          <a:p>
            <a:pPr marL="0" indent="0" algn="just">
              <a:buNone/>
            </a:pPr>
            <a:r>
              <a:rPr lang="ru-RU" sz="2000" dirty="0" smtClean="0"/>
              <a:t>       </a:t>
            </a:r>
            <a:r>
              <a:rPr lang="ru-RU" sz="2000" b="1" dirty="0" smtClean="0">
                <a:solidFill>
                  <a:srgbClr val="C00000"/>
                </a:solidFill>
              </a:rPr>
              <a:t>Сеть </a:t>
            </a:r>
            <a:r>
              <a:rPr lang="ru-RU" sz="2000" b="1" dirty="0">
                <a:solidFill>
                  <a:srgbClr val="C00000"/>
                </a:solidFill>
              </a:rPr>
              <a:t>станционной технологической связи </a:t>
            </a:r>
            <a:r>
              <a:rPr lang="ru-RU" sz="2000" b="1" dirty="0"/>
              <a:t>дополняют</a:t>
            </a:r>
            <a:r>
              <a:rPr lang="ru-RU" sz="2000" dirty="0"/>
              <a:t> </a:t>
            </a:r>
            <a:r>
              <a:rPr lang="ru-RU" sz="2000" b="1" dirty="0">
                <a:solidFill>
                  <a:srgbClr val="002060"/>
                </a:solidFill>
              </a:rPr>
              <a:t>сетью передачи данных</a:t>
            </a:r>
            <a:r>
              <a:rPr lang="ru-RU" sz="2000" dirty="0"/>
              <a:t>, предназначенной для обеспечения функционирования подсистем АСУЖТ, а также </a:t>
            </a:r>
            <a:r>
              <a:rPr lang="ru-RU" sz="2000" b="1" dirty="0">
                <a:solidFill>
                  <a:srgbClr val="002060"/>
                </a:solidFill>
              </a:rPr>
              <a:t>сетью технологической телеграфной связи</a:t>
            </a:r>
            <a:r>
              <a:rPr lang="ru-RU" sz="2000" dirty="0"/>
              <a:t>, служащей для передачи служебных телеграфных сообщений между любыми пунктами сети железных дорог. </a:t>
            </a:r>
          </a:p>
        </p:txBody>
      </p:sp>
      <p:pic>
        <p:nvPicPr>
          <p:cNvPr id="7" name="Рисунок 6"/>
          <p:cNvPicPr>
            <a:picLocks noChangeAspect="1"/>
          </p:cNvPicPr>
          <p:nvPr/>
        </p:nvPicPr>
        <p:blipFill>
          <a:blip r:embed="rId2"/>
          <a:stretch>
            <a:fillRect/>
          </a:stretch>
        </p:blipFill>
        <p:spPr>
          <a:xfrm>
            <a:off x="469618" y="3501455"/>
            <a:ext cx="7943850" cy="1790700"/>
          </a:xfrm>
          <a:prstGeom prst="rect">
            <a:avLst/>
          </a:prstGeom>
        </p:spPr>
      </p:pic>
      <p:pic>
        <p:nvPicPr>
          <p:cNvPr id="9" name="Рисунок 8"/>
          <p:cNvPicPr>
            <a:picLocks noChangeAspect="1"/>
          </p:cNvPicPr>
          <p:nvPr/>
        </p:nvPicPr>
        <p:blipFill rotWithShape="1">
          <a:blip r:embed="rId3"/>
          <a:srcRect l="1493" t="36885"/>
          <a:stretch/>
        </p:blipFill>
        <p:spPr>
          <a:xfrm>
            <a:off x="136478" y="381385"/>
            <a:ext cx="9007522" cy="2577835"/>
          </a:xfrm>
          <a:prstGeom prst="rect">
            <a:avLst/>
          </a:prstGeom>
        </p:spPr>
      </p:pic>
      <p:pic>
        <p:nvPicPr>
          <p:cNvPr id="8" name="Рисунок 7"/>
          <p:cNvPicPr>
            <a:picLocks noChangeAspect="1"/>
          </p:cNvPicPr>
          <p:nvPr/>
        </p:nvPicPr>
        <p:blipFill rotWithShape="1">
          <a:blip r:embed="rId4"/>
          <a:srcRect l="15074" t="10149" r="14478" b="83483"/>
          <a:stretch/>
        </p:blipFill>
        <p:spPr>
          <a:xfrm>
            <a:off x="1924334" y="1450087"/>
            <a:ext cx="5527602" cy="349447"/>
          </a:xfrm>
          <a:prstGeom prst="rect">
            <a:avLst/>
          </a:prstGeom>
        </p:spPr>
      </p:pic>
      <p:sp>
        <p:nvSpPr>
          <p:cNvPr id="11" name="Прямоугольник 10"/>
          <p:cNvSpPr/>
          <p:nvPr/>
        </p:nvSpPr>
        <p:spPr>
          <a:xfrm>
            <a:off x="1649514" y="3109511"/>
            <a:ext cx="5802422" cy="523220"/>
          </a:xfrm>
          <a:prstGeom prst="rect">
            <a:avLst/>
          </a:prstGeom>
          <a:solidFill>
            <a:schemeClr val="bg1">
              <a:lumMod val="85000"/>
            </a:schemeClr>
          </a:solidFill>
        </p:spPr>
        <p:style>
          <a:lnRef idx="1">
            <a:schemeClr val="accent3"/>
          </a:lnRef>
          <a:fillRef idx="2">
            <a:schemeClr val="accent3"/>
          </a:fillRef>
          <a:effectRef idx="1">
            <a:schemeClr val="accent3"/>
          </a:effectRef>
          <a:fontRef idx="minor">
            <a:schemeClr val="dk1"/>
          </a:fontRef>
        </p:style>
        <p:txBody>
          <a:bodyPr wrap="none">
            <a:spAutoFit/>
          </a:bodyPr>
          <a:lstStyle/>
          <a:p>
            <a:r>
              <a:rPr lang="ru-RU" sz="2800" dirty="0" smtClean="0"/>
              <a:t>Технологическая телеграфная связь</a:t>
            </a:r>
            <a:endParaRPr lang="ru-RU" sz="2800" dirty="0"/>
          </a:p>
        </p:txBody>
      </p:sp>
    </p:spTree>
    <p:extLst>
      <p:ext uri="{BB962C8B-B14F-4D97-AF65-F5344CB8AC3E}">
        <p14:creationId xmlns:p14="http://schemas.microsoft.com/office/powerpoint/2010/main" val="734465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10940"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13648" y="5145324"/>
            <a:ext cx="9130352" cy="1866095"/>
          </a:xfrm>
        </p:spPr>
        <p:txBody>
          <a:bodyPr>
            <a:normAutofit/>
          </a:bodyPr>
          <a:lstStyle/>
          <a:p>
            <a:pPr marL="0" indent="0" algn="just">
              <a:buNone/>
            </a:pPr>
            <a:r>
              <a:rPr lang="ru-RU" sz="2000" b="1" dirty="0" smtClean="0">
                <a:solidFill>
                  <a:srgbClr val="C00000"/>
                </a:solidFill>
              </a:rPr>
              <a:t>     По </a:t>
            </a:r>
            <a:r>
              <a:rPr lang="ru-RU" sz="2000" b="1" dirty="0">
                <a:solidFill>
                  <a:srgbClr val="C00000"/>
                </a:solidFill>
              </a:rPr>
              <a:t>району действия сеть технологической телефонной связи </a:t>
            </a:r>
            <a:r>
              <a:rPr lang="ru-RU" sz="2000" b="1" dirty="0"/>
              <a:t>делится</a:t>
            </a:r>
            <a:r>
              <a:rPr lang="ru-RU" sz="2000" dirty="0"/>
              <a:t> </a:t>
            </a:r>
            <a:r>
              <a:rPr lang="ru-RU" sz="2000" b="1" dirty="0">
                <a:solidFill>
                  <a:srgbClr val="002060"/>
                </a:solidFill>
              </a:rPr>
              <a:t>на сети магистральной, дорожной, региональной и станционной связи. </a:t>
            </a:r>
            <a:r>
              <a:rPr lang="ru-RU" sz="2000" dirty="0"/>
              <a:t>В каждой из этих сетей организуется комплекс обще служебных и оперативно-технологических видов связи, различающихся областью применения и степенью воздействия на процесс управления соответствующими подразделениями железнодорожного </a:t>
            </a:r>
            <a:r>
              <a:rPr lang="ru-RU" sz="2000" dirty="0" smtClean="0"/>
              <a:t>транспорта. </a:t>
            </a:r>
            <a:endParaRPr lang="ru-RU" sz="2000" dirty="0"/>
          </a:p>
        </p:txBody>
      </p:sp>
      <p:pic>
        <p:nvPicPr>
          <p:cNvPr id="3" name="Рисунок 2"/>
          <p:cNvPicPr>
            <a:picLocks noChangeAspect="1"/>
          </p:cNvPicPr>
          <p:nvPr/>
        </p:nvPicPr>
        <p:blipFill>
          <a:blip r:embed="rId2"/>
          <a:stretch>
            <a:fillRect/>
          </a:stretch>
        </p:blipFill>
        <p:spPr>
          <a:xfrm>
            <a:off x="457987" y="365196"/>
            <a:ext cx="8077900" cy="4718713"/>
          </a:xfrm>
          <a:prstGeom prst="rect">
            <a:avLst/>
          </a:prstGeom>
        </p:spPr>
      </p:pic>
      <p:sp>
        <p:nvSpPr>
          <p:cNvPr id="4" name="Прямоугольник 3"/>
          <p:cNvSpPr/>
          <p:nvPr/>
        </p:nvSpPr>
        <p:spPr>
          <a:xfrm>
            <a:off x="2866030" y="1828800"/>
            <a:ext cx="2511188" cy="98263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94181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10940"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496872"/>
            <a:ext cx="9144000" cy="1361128"/>
          </a:xfrm>
        </p:spPr>
        <p:txBody>
          <a:bodyPr>
            <a:normAutofit/>
          </a:bodyPr>
          <a:lstStyle/>
          <a:p>
            <a:pPr marL="0" indent="0" algn="just">
              <a:buNone/>
            </a:pPr>
            <a:r>
              <a:rPr lang="ru-RU" sz="2000" b="1" dirty="0">
                <a:solidFill>
                  <a:srgbClr val="C00000"/>
                </a:solidFill>
              </a:rPr>
              <a:t>Магистральная сеть связи </a:t>
            </a:r>
            <a:r>
              <a:rPr lang="ru-RU" sz="2000" b="1" dirty="0"/>
              <a:t>организуется </a:t>
            </a:r>
            <a:r>
              <a:rPr lang="ru-RU" sz="2000" dirty="0"/>
              <a:t>в пределах всей или части сети связи ОАО «РЖД», в нее </a:t>
            </a:r>
            <a:r>
              <a:rPr lang="ru-RU" sz="2000" b="1" dirty="0"/>
              <a:t>входят следующие </a:t>
            </a:r>
            <a:r>
              <a:rPr lang="ru-RU" sz="2000" b="1" dirty="0">
                <a:solidFill>
                  <a:srgbClr val="002060"/>
                </a:solidFill>
              </a:rPr>
              <a:t>виды связи:</a:t>
            </a:r>
          </a:p>
          <a:p>
            <a:pPr marL="0" indent="0" algn="just">
              <a:buNone/>
            </a:pPr>
            <a:r>
              <a:rPr lang="ru-RU" sz="2000" b="1" dirty="0">
                <a:solidFill>
                  <a:srgbClr val="C00000"/>
                </a:solidFill>
              </a:rPr>
              <a:t>• </a:t>
            </a:r>
            <a:r>
              <a:rPr lang="ru-RU" sz="2000" b="1" dirty="0" smtClean="0">
                <a:solidFill>
                  <a:srgbClr val="C00000"/>
                </a:solidFill>
              </a:rPr>
              <a:t>магистральная связь совещаний (МСС</a:t>
            </a:r>
            <a:r>
              <a:rPr lang="ru-RU" sz="2000" b="1" dirty="0">
                <a:solidFill>
                  <a:srgbClr val="C00000"/>
                </a:solidFill>
              </a:rPr>
              <a:t>) </a:t>
            </a:r>
            <a:r>
              <a:rPr lang="ru-RU" sz="2000" dirty="0"/>
              <a:t>— для проведения оперативных совещаний руководящих работников ОАО «РЖД» и управления железных дорог;</a:t>
            </a:r>
          </a:p>
          <a:p>
            <a:pPr marL="0" indent="0" algn="just">
              <a:buNone/>
            </a:pPr>
            <a:endParaRPr lang="ru-RU" sz="2000" dirty="0"/>
          </a:p>
        </p:txBody>
      </p:sp>
      <p:pic>
        <p:nvPicPr>
          <p:cNvPr id="7" name="Рисунок 6"/>
          <p:cNvPicPr>
            <a:picLocks noChangeAspect="1"/>
          </p:cNvPicPr>
          <p:nvPr/>
        </p:nvPicPr>
        <p:blipFill>
          <a:blip r:embed="rId2"/>
          <a:stretch>
            <a:fillRect/>
          </a:stretch>
        </p:blipFill>
        <p:spPr>
          <a:xfrm>
            <a:off x="1422845" y="348016"/>
            <a:ext cx="6752163" cy="5261213"/>
          </a:xfrm>
          <a:prstGeom prst="rect">
            <a:avLst/>
          </a:prstGeom>
        </p:spPr>
      </p:pic>
      <p:sp>
        <p:nvSpPr>
          <p:cNvPr id="8" name="Прямоугольник 7"/>
          <p:cNvSpPr/>
          <p:nvPr/>
        </p:nvSpPr>
        <p:spPr>
          <a:xfrm>
            <a:off x="2538484" y="1392072"/>
            <a:ext cx="1091820" cy="39578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65221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486937"/>
            <a:ext cx="8993875" cy="2371063"/>
          </a:xfrm>
        </p:spPr>
        <p:txBody>
          <a:bodyPr>
            <a:normAutofit/>
          </a:bodyPr>
          <a:lstStyle/>
          <a:p>
            <a:pPr marL="0" indent="0" algn="just">
              <a:buNone/>
            </a:pPr>
            <a:r>
              <a:rPr lang="ru-RU" sz="2000" b="1" dirty="0">
                <a:solidFill>
                  <a:srgbClr val="C00000"/>
                </a:solidFill>
              </a:rPr>
              <a:t>• </a:t>
            </a:r>
            <a:r>
              <a:rPr lang="ru-RU" sz="2000" b="1" dirty="0" smtClean="0">
                <a:solidFill>
                  <a:srgbClr val="C00000"/>
                </a:solidFill>
              </a:rPr>
              <a:t>магистральная распорядительная связь (МРС</a:t>
            </a:r>
            <a:r>
              <a:rPr lang="ru-RU" sz="2000" b="1" dirty="0">
                <a:solidFill>
                  <a:srgbClr val="C00000"/>
                </a:solidFill>
              </a:rPr>
              <a:t>) </a:t>
            </a:r>
            <a:r>
              <a:rPr lang="ru-RU" sz="2000" dirty="0"/>
              <a:t>— для регулирования вагонопотоков и грузов, а также распределения локомотивного и вагонного парков по направлениям железных дорог. Она служит для оперативного руководства работой дорог с ответственными работниками управлений дорог и с дорожными междугородными телефонными станциями, для установления соединений с узловыми и другими крупными станциями зарождения вагонопотоков по каналам дорожной телефонной связи, с распорядительными отделами службы движения дорог;</a:t>
            </a:r>
          </a:p>
        </p:txBody>
      </p:sp>
      <p:pic>
        <p:nvPicPr>
          <p:cNvPr id="3" name="Рисунок 2"/>
          <p:cNvPicPr>
            <a:picLocks noChangeAspect="1"/>
          </p:cNvPicPr>
          <p:nvPr/>
        </p:nvPicPr>
        <p:blipFill rotWithShape="1">
          <a:blip r:embed="rId2"/>
          <a:srcRect l="12794" t="12607" r="11029" b="3093"/>
          <a:stretch/>
        </p:blipFill>
        <p:spPr>
          <a:xfrm>
            <a:off x="2949750" y="457200"/>
            <a:ext cx="6166138" cy="3837572"/>
          </a:xfrm>
          <a:prstGeom prst="rect">
            <a:avLst/>
          </a:prstGeom>
        </p:spPr>
      </p:pic>
      <p:pic>
        <p:nvPicPr>
          <p:cNvPr id="2" name="Рисунок 1"/>
          <p:cNvPicPr>
            <a:picLocks noChangeAspect="1"/>
          </p:cNvPicPr>
          <p:nvPr/>
        </p:nvPicPr>
        <p:blipFill rotWithShape="1">
          <a:blip r:embed="rId3"/>
          <a:srcRect l="13382" t="10910" r="14412" b="9336"/>
          <a:stretch/>
        </p:blipFill>
        <p:spPr>
          <a:xfrm>
            <a:off x="176628" y="457200"/>
            <a:ext cx="2601698" cy="1610827"/>
          </a:xfrm>
          <a:prstGeom prst="rect">
            <a:avLst/>
          </a:prstGeom>
          <a:ln>
            <a:solidFill>
              <a:schemeClr val="tx1"/>
            </a:solidFill>
          </a:ln>
        </p:spPr>
      </p:pic>
      <p:pic>
        <p:nvPicPr>
          <p:cNvPr id="4" name="Рисунок 3"/>
          <p:cNvPicPr>
            <a:picLocks noChangeAspect="1"/>
          </p:cNvPicPr>
          <p:nvPr/>
        </p:nvPicPr>
        <p:blipFill>
          <a:blip r:embed="rId4"/>
          <a:stretch>
            <a:fillRect/>
          </a:stretch>
        </p:blipFill>
        <p:spPr>
          <a:xfrm>
            <a:off x="176628" y="2260192"/>
            <a:ext cx="2640214" cy="2006432"/>
          </a:xfrm>
          <a:prstGeom prst="rect">
            <a:avLst/>
          </a:prstGeom>
          <a:ln>
            <a:solidFill>
              <a:schemeClr val="tx1"/>
            </a:solidFill>
          </a:ln>
        </p:spPr>
      </p:pic>
    </p:spTree>
    <p:extLst>
      <p:ext uri="{BB962C8B-B14F-4D97-AF65-F5344CB8AC3E}">
        <p14:creationId xmlns:p14="http://schemas.microsoft.com/office/powerpoint/2010/main" val="1751506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86003"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590801"/>
            <a:ext cx="9144000" cy="1267199"/>
          </a:xfrm>
        </p:spPr>
        <p:txBody>
          <a:bodyPr>
            <a:normAutofit/>
          </a:bodyPr>
          <a:lstStyle/>
          <a:p>
            <a:pPr marL="0" indent="0" algn="just">
              <a:buNone/>
            </a:pPr>
            <a:r>
              <a:rPr lang="ru-RU" sz="2000" b="1" dirty="0">
                <a:solidFill>
                  <a:srgbClr val="C00000"/>
                </a:solidFill>
              </a:rPr>
              <a:t>• </a:t>
            </a:r>
            <a:r>
              <a:rPr lang="ru-RU" sz="2000" b="1" dirty="0" smtClean="0">
                <a:solidFill>
                  <a:srgbClr val="C00000"/>
                </a:solidFill>
              </a:rPr>
              <a:t>магистральная информационная связь (МИС</a:t>
            </a:r>
            <a:r>
              <a:rPr lang="ru-RU" sz="2000" b="1" dirty="0">
                <a:solidFill>
                  <a:srgbClr val="C00000"/>
                </a:solidFill>
              </a:rPr>
              <a:t>)</a:t>
            </a:r>
            <a:r>
              <a:rPr lang="ru-RU" sz="2000" dirty="0">
                <a:solidFill>
                  <a:srgbClr val="C00000"/>
                </a:solidFill>
              </a:rPr>
              <a:t> </a:t>
            </a:r>
            <a:r>
              <a:rPr lang="ru-RU" sz="2000" dirty="0"/>
              <a:t>по продаже билетов на пассажирские поезда (чаще телеграфная), организуемая между железнодорожным агентством обслуживания пассажиров (ЖАОП) и дорожным бюро (ЛЖБ) и последних между собой;</a:t>
            </a:r>
          </a:p>
        </p:txBody>
      </p:sp>
      <p:pic>
        <p:nvPicPr>
          <p:cNvPr id="2" name="Рисунок 1"/>
          <p:cNvPicPr>
            <a:picLocks noChangeAspect="1"/>
          </p:cNvPicPr>
          <p:nvPr/>
        </p:nvPicPr>
        <p:blipFill>
          <a:blip r:embed="rId2"/>
          <a:stretch>
            <a:fillRect/>
          </a:stretch>
        </p:blipFill>
        <p:spPr>
          <a:xfrm>
            <a:off x="1028700" y="381704"/>
            <a:ext cx="7086600" cy="5209097"/>
          </a:xfrm>
          <a:prstGeom prst="rect">
            <a:avLst/>
          </a:prstGeom>
        </p:spPr>
      </p:pic>
    </p:spTree>
    <p:extLst>
      <p:ext uri="{BB962C8B-B14F-4D97-AF65-F5344CB8AC3E}">
        <p14:creationId xmlns:p14="http://schemas.microsoft.com/office/powerpoint/2010/main" val="1631248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40341" y="5244801"/>
            <a:ext cx="8993875" cy="1549588"/>
          </a:xfrm>
        </p:spPr>
        <p:txBody>
          <a:bodyPr>
            <a:normAutofit/>
          </a:bodyPr>
          <a:lstStyle/>
          <a:p>
            <a:pPr marL="0" indent="0" algn="just">
              <a:buNone/>
            </a:pPr>
            <a:r>
              <a:rPr lang="ru-RU" sz="2000" b="1" dirty="0">
                <a:solidFill>
                  <a:srgbClr val="C00000"/>
                </a:solidFill>
              </a:rPr>
              <a:t>• </a:t>
            </a:r>
            <a:r>
              <a:rPr lang="ru-RU" sz="2000" b="1" dirty="0" smtClean="0">
                <a:solidFill>
                  <a:srgbClr val="C00000"/>
                </a:solidFill>
              </a:rPr>
              <a:t>магистральная связь транспортной военизированной охраны ОАО </a:t>
            </a:r>
            <a:r>
              <a:rPr lang="ru-RU" sz="2000" b="1" dirty="0">
                <a:solidFill>
                  <a:srgbClr val="C00000"/>
                </a:solidFill>
              </a:rPr>
              <a:t>«РЖД» (МСТВ) </a:t>
            </a:r>
            <a:r>
              <a:rPr lang="ru-RU" sz="2000" dirty="0"/>
              <a:t>— для оперативного управления подразделениями военизированной охраны ОАО «РЖД», предусматривается между Управлением военизированной охраны и отделениями военизированной охраны при управлениях железных дорог</a:t>
            </a:r>
            <a:r>
              <a:rPr lang="ru-RU" sz="2000" dirty="0" smtClean="0"/>
              <a:t>;</a:t>
            </a:r>
            <a:endParaRPr lang="ru-RU" sz="2000" dirty="0"/>
          </a:p>
        </p:txBody>
      </p:sp>
      <p:pic>
        <p:nvPicPr>
          <p:cNvPr id="3" name="Рисунок 2"/>
          <p:cNvPicPr>
            <a:picLocks noChangeAspect="1"/>
          </p:cNvPicPr>
          <p:nvPr/>
        </p:nvPicPr>
        <p:blipFill rotWithShape="1">
          <a:blip r:embed="rId2"/>
          <a:srcRect l="6666"/>
          <a:stretch/>
        </p:blipFill>
        <p:spPr>
          <a:xfrm>
            <a:off x="40341" y="457200"/>
            <a:ext cx="6400800" cy="3589020"/>
          </a:xfrm>
          <a:prstGeom prst="rect">
            <a:avLst/>
          </a:prstGeom>
        </p:spPr>
      </p:pic>
      <p:pic>
        <p:nvPicPr>
          <p:cNvPr id="7" name="Рисунок 6"/>
          <p:cNvPicPr>
            <a:picLocks noChangeAspect="1"/>
          </p:cNvPicPr>
          <p:nvPr/>
        </p:nvPicPr>
        <p:blipFill>
          <a:blip r:embed="rId3"/>
          <a:stretch>
            <a:fillRect/>
          </a:stretch>
        </p:blipFill>
        <p:spPr>
          <a:xfrm>
            <a:off x="4663005" y="1825929"/>
            <a:ext cx="4371211" cy="3340898"/>
          </a:xfrm>
          <a:prstGeom prst="rect">
            <a:avLst/>
          </a:prstGeom>
        </p:spPr>
      </p:pic>
    </p:spTree>
    <p:extLst>
      <p:ext uri="{BB962C8B-B14F-4D97-AF65-F5344CB8AC3E}">
        <p14:creationId xmlns:p14="http://schemas.microsoft.com/office/powerpoint/2010/main" val="4212854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53788" y="5900083"/>
            <a:ext cx="8993875" cy="957917"/>
          </a:xfrm>
        </p:spPr>
        <p:txBody>
          <a:bodyPr>
            <a:normAutofit/>
          </a:bodyPr>
          <a:lstStyle/>
          <a:p>
            <a:pPr marL="0" indent="0" algn="just">
              <a:buNone/>
            </a:pPr>
            <a:r>
              <a:rPr lang="ru-RU" sz="2000" b="1" dirty="0" smtClean="0">
                <a:solidFill>
                  <a:srgbClr val="C00000"/>
                </a:solidFill>
              </a:rPr>
              <a:t>• магистральная связь транспортной полиции (</a:t>
            </a:r>
            <a:r>
              <a:rPr lang="ru-RU" sz="2000" b="1" dirty="0">
                <a:solidFill>
                  <a:srgbClr val="C00000"/>
                </a:solidFill>
              </a:rPr>
              <a:t>МСТП) </a:t>
            </a:r>
            <a:r>
              <a:rPr lang="ru-RU" sz="2000" dirty="0"/>
              <a:t>— для оперативного управления подразделениями транспортной полиции.</a:t>
            </a:r>
          </a:p>
          <a:p>
            <a:pPr marL="0" indent="0" algn="just">
              <a:buNone/>
            </a:pPr>
            <a:endParaRPr lang="ru-RU" sz="2000" dirty="0"/>
          </a:p>
        </p:txBody>
      </p:sp>
      <p:pic>
        <p:nvPicPr>
          <p:cNvPr id="7" name="Рисунок 6"/>
          <p:cNvPicPr>
            <a:picLocks noChangeAspect="1"/>
          </p:cNvPicPr>
          <p:nvPr/>
        </p:nvPicPr>
        <p:blipFill>
          <a:blip r:embed="rId2"/>
          <a:stretch>
            <a:fillRect/>
          </a:stretch>
        </p:blipFill>
        <p:spPr>
          <a:xfrm>
            <a:off x="151670" y="655292"/>
            <a:ext cx="8571719" cy="4767485"/>
          </a:xfrm>
          <a:prstGeom prst="rect">
            <a:avLst/>
          </a:prstGeom>
        </p:spPr>
      </p:pic>
    </p:spTree>
    <p:extLst>
      <p:ext uri="{BB962C8B-B14F-4D97-AF65-F5344CB8AC3E}">
        <p14:creationId xmlns:p14="http://schemas.microsoft.com/office/powerpoint/2010/main" val="2674042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40341" y="5187389"/>
            <a:ext cx="9103659" cy="1670611"/>
          </a:xfrm>
        </p:spPr>
        <p:txBody>
          <a:bodyPr>
            <a:normAutofit/>
          </a:bodyPr>
          <a:lstStyle/>
          <a:p>
            <a:pPr marL="0" indent="0" algn="just">
              <a:buNone/>
            </a:pPr>
            <a:r>
              <a:rPr lang="ru-RU" sz="2000" b="1" dirty="0">
                <a:solidFill>
                  <a:srgbClr val="C00000"/>
                </a:solidFill>
              </a:rPr>
              <a:t>• </a:t>
            </a:r>
            <a:r>
              <a:rPr lang="ru-RU" sz="2000" b="1" u="sng" dirty="0" smtClean="0">
                <a:solidFill>
                  <a:srgbClr val="C00000"/>
                </a:solidFill>
              </a:rPr>
              <a:t>дорожная </a:t>
            </a:r>
            <a:r>
              <a:rPr lang="ru-RU" sz="2000" b="1" dirty="0" smtClean="0">
                <a:solidFill>
                  <a:srgbClr val="C00000"/>
                </a:solidFill>
              </a:rPr>
              <a:t>распорядительная связь </a:t>
            </a:r>
            <a:r>
              <a:rPr lang="ru-RU" sz="2000" b="1" dirty="0">
                <a:solidFill>
                  <a:srgbClr val="C00000"/>
                </a:solidFill>
              </a:rPr>
              <a:t>(ДРС) </a:t>
            </a:r>
            <a:r>
              <a:rPr lang="ru-RU" sz="2000" dirty="0"/>
              <a:t>— </a:t>
            </a:r>
            <a:r>
              <a:rPr lang="ru-RU" sz="2000" b="1" dirty="0">
                <a:solidFill>
                  <a:srgbClr val="002060"/>
                </a:solidFill>
              </a:rPr>
              <a:t>для регулирования вагонопотоков и распределения подвижного состава между отделениями железных дорог. </a:t>
            </a:r>
            <a:r>
              <a:rPr lang="ru-RU" sz="2000" dirty="0"/>
              <a:t>Она организуется между дежурными по распорядительному отделу службы движения дороги ДГП и дежурными по отделениям. Каналы ДРС на указанных станциях включаются в междугородные телефонные станции;</a:t>
            </a:r>
          </a:p>
        </p:txBody>
      </p:sp>
      <p:pic>
        <p:nvPicPr>
          <p:cNvPr id="2" name="Рисунок 1"/>
          <p:cNvPicPr>
            <a:picLocks noChangeAspect="1"/>
          </p:cNvPicPr>
          <p:nvPr/>
        </p:nvPicPr>
        <p:blipFill rotWithShape="1">
          <a:blip r:embed="rId2"/>
          <a:srcRect t="7958" b="5505"/>
          <a:stretch/>
        </p:blipFill>
        <p:spPr>
          <a:xfrm>
            <a:off x="622336" y="457200"/>
            <a:ext cx="8114479" cy="4679577"/>
          </a:xfrm>
          <a:prstGeom prst="rect">
            <a:avLst/>
          </a:prstGeom>
        </p:spPr>
      </p:pic>
    </p:spTree>
    <p:extLst>
      <p:ext uri="{BB962C8B-B14F-4D97-AF65-F5344CB8AC3E}">
        <p14:creationId xmlns:p14="http://schemas.microsoft.com/office/powerpoint/2010/main" val="1509829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59113"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40341" y="5510118"/>
            <a:ext cx="8993875" cy="1253752"/>
          </a:xfrm>
        </p:spPr>
        <p:txBody>
          <a:bodyPr>
            <a:normAutofit/>
          </a:bodyPr>
          <a:lstStyle/>
          <a:p>
            <a:pPr marL="0" indent="0" algn="just">
              <a:buNone/>
            </a:pPr>
            <a:r>
              <a:rPr lang="ru-RU" sz="2000" b="1" dirty="0">
                <a:solidFill>
                  <a:srgbClr val="C00000"/>
                </a:solidFill>
              </a:rPr>
              <a:t>• </a:t>
            </a:r>
            <a:r>
              <a:rPr lang="ru-RU" sz="2000" b="1" u="sng" dirty="0" smtClean="0">
                <a:solidFill>
                  <a:srgbClr val="C00000"/>
                </a:solidFill>
              </a:rPr>
              <a:t>дорожная</a:t>
            </a:r>
            <a:r>
              <a:rPr lang="ru-RU" sz="2000" b="1" dirty="0" smtClean="0">
                <a:solidFill>
                  <a:srgbClr val="C00000"/>
                </a:solidFill>
              </a:rPr>
              <a:t> связь совещаний </a:t>
            </a:r>
            <a:r>
              <a:rPr lang="ru-RU" sz="2000" b="1" dirty="0">
                <a:solidFill>
                  <a:srgbClr val="C00000"/>
                </a:solidFill>
              </a:rPr>
              <a:t>(ДСС) </a:t>
            </a:r>
            <a:r>
              <a:rPr lang="ru-RU" sz="2000" dirty="0"/>
              <a:t>— для проведения совещаний руководства управления железной дороги с работниками отделений железных дорог и при необходимости — сортировочных, участковых и отдельных крупных грузовых </a:t>
            </a:r>
            <a:r>
              <a:rPr lang="ru-RU" sz="2000" dirty="0" smtClean="0"/>
              <a:t>и пассажирских </a:t>
            </a:r>
            <a:r>
              <a:rPr lang="ru-RU" sz="2000" dirty="0"/>
              <a:t>станций;</a:t>
            </a:r>
          </a:p>
          <a:p>
            <a:pPr marL="0" indent="0" algn="just">
              <a:buNone/>
            </a:pPr>
            <a:endParaRPr lang="ru-RU" sz="2000" dirty="0"/>
          </a:p>
        </p:txBody>
      </p:sp>
      <p:pic>
        <p:nvPicPr>
          <p:cNvPr id="2" name="Рисунок 1"/>
          <p:cNvPicPr>
            <a:picLocks noChangeAspect="1"/>
          </p:cNvPicPr>
          <p:nvPr/>
        </p:nvPicPr>
        <p:blipFill>
          <a:blip r:embed="rId2"/>
          <a:stretch>
            <a:fillRect/>
          </a:stretch>
        </p:blipFill>
        <p:spPr>
          <a:xfrm>
            <a:off x="1199045" y="502769"/>
            <a:ext cx="6676465" cy="5007349"/>
          </a:xfrm>
          <a:prstGeom prst="rect">
            <a:avLst/>
          </a:prstGeom>
        </p:spPr>
      </p:pic>
    </p:spTree>
    <p:extLst>
      <p:ext uri="{BB962C8B-B14F-4D97-AF65-F5344CB8AC3E}">
        <p14:creationId xmlns:p14="http://schemas.microsoft.com/office/powerpoint/2010/main" val="3835671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67235" y="5362200"/>
            <a:ext cx="9076765" cy="1495800"/>
          </a:xfrm>
        </p:spPr>
        <p:txBody>
          <a:bodyPr>
            <a:normAutofit/>
          </a:bodyPr>
          <a:lstStyle/>
          <a:p>
            <a:pPr marL="0" indent="0" algn="just">
              <a:buNone/>
            </a:pPr>
            <a:r>
              <a:rPr lang="ru-RU" sz="2000" b="1" dirty="0">
                <a:solidFill>
                  <a:srgbClr val="C00000"/>
                </a:solidFill>
              </a:rPr>
              <a:t>• </a:t>
            </a:r>
            <a:r>
              <a:rPr lang="ru-RU" sz="2000" b="1" u="sng" dirty="0" smtClean="0">
                <a:solidFill>
                  <a:srgbClr val="C00000"/>
                </a:solidFill>
              </a:rPr>
              <a:t>дорожная</a:t>
            </a:r>
            <a:r>
              <a:rPr lang="ru-RU" sz="2000" b="1" dirty="0" smtClean="0">
                <a:solidFill>
                  <a:srgbClr val="C00000"/>
                </a:solidFill>
              </a:rPr>
              <a:t> информационная связь </a:t>
            </a:r>
            <a:r>
              <a:rPr lang="ru-RU" sz="2000" b="1" dirty="0">
                <a:solidFill>
                  <a:srgbClr val="C00000"/>
                </a:solidFill>
              </a:rPr>
              <a:t>(ДИС) </a:t>
            </a:r>
            <a:r>
              <a:rPr lang="ru-RU" sz="2000" dirty="0"/>
              <a:t>по продаже билетов на пассажирские поезда, связывающая дорожные бюро (ЛЖБ) с бюро отделений, а последние — между собой. Телеграфная связь дополняется телефонной. Для дорожных бюро, крупных железнодорожных узлов и примыкающих к ним пригородных зон может быть организована телефонная связь бюро заказов и справок;</a:t>
            </a:r>
          </a:p>
        </p:txBody>
      </p:sp>
      <p:pic>
        <p:nvPicPr>
          <p:cNvPr id="2" name="Рисунок 1"/>
          <p:cNvPicPr>
            <a:picLocks noChangeAspect="1"/>
          </p:cNvPicPr>
          <p:nvPr/>
        </p:nvPicPr>
        <p:blipFill rotWithShape="1">
          <a:blip r:embed="rId2"/>
          <a:srcRect l="9559" t="15883" r="6617" b="14510"/>
          <a:stretch/>
        </p:blipFill>
        <p:spPr>
          <a:xfrm>
            <a:off x="773205" y="522847"/>
            <a:ext cx="7664824" cy="4773706"/>
          </a:xfrm>
          <a:prstGeom prst="rect">
            <a:avLst/>
          </a:prstGeom>
        </p:spPr>
      </p:pic>
    </p:spTree>
    <p:extLst>
      <p:ext uri="{BB962C8B-B14F-4D97-AF65-F5344CB8AC3E}">
        <p14:creationId xmlns:p14="http://schemas.microsoft.com/office/powerpoint/2010/main" val="3870603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70131"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150125" y="4737890"/>
            <a:ext cx="8993875" cy="2047129"/>
          </a:xfrm>
        </p:spPr>
        <p:txBody>
          <a:bodyPr>
            <a:normAutofit/>
          </a:bodyPr>
          <a:lstStyle/>
          <a:p>
            <a:pPr marL="0" indent="0" algn="just">
              <a:buNone/>
            </a:pPr>
            <a:r>
              <a:rPr lang="ru-RU" sz="1500" dirty="0">
                <a:solidFill>
                  <a:srgbClr val="002060"/>
                </a:solidFill>
              </a:rPr>
              <a:t> </a:t>
            </a:r>
            <a:r>
              <a:rPr lang="ru-RU" sz="1500" dirty="0" smtClean="0">
                <a:solidFill>
                  <a:srgbClr val="002060"/>
                </a:solidFill>
              </a:rPr>
              <a:t>                                               </a:t>
            </a:r>
            <a:r>
              <a:rPr lang="ru-RU" sz="2000" b="1" dirty="0" smtClean="0">
                <a:solidFill>
                  <a:srgbClr val="002060"/>
                </a:solidFill>
              </a:rPr>
              <a:t>Курс </a:t>
            </a:r>
            <a:r>
              <a:rPr lang="ru-RU" sz="2000" b="1" dirty="0">
                <a:solidFill>
                  <a:srgbClr val="002060"/>
                </a:solidFill>
              </a:rPr>
              <a:t>лекций Глава 29 стр. </a:t>
            </a:r>
            <a:r>
              <a:rPr lang="ru-RU" sz="2000" b="1" dirty="0" smtClean="0">
                <a:solidFill>
                  <a:srgbClr val="002060"/>
                </a:solidFill>
              </a:rPr>
              <a:t>183-189</a:t>
            </a:r>
            <a:endParaRPr lang="ru-RU" sz="2000" b="1" dirty="0">
              <a:solidFill>
                <a:srgbClr val="002060"/>
              </a:solidFill>
            </a:endParaRPr>
          </a:p>
          <a:p>
            <a:pPr marL="457200" indent="-457200" algn="just">
              <a:buAutoNum type="arabicPeriod"/>
            </a:pPr>
            <a:r>
              <a:rPr lang="ru-RU" sz="2000" b="1" dirty="0" smtClean="0"/>
              <a:t>Назначение </a:t>
            </a:r>
            <a:r>
              <a:rPr lang="ru-RU" sz="2000" b="1" dirty="0"/>
              <a:t>видов оперативно-технологической связи. </a:t>
            </a:r>
          </a:p>
          <a:p>
            <a:pPr marL="457200" indent="-457200" algn="just">
              <a:buAutoNum type="arabicPeriod"/>
            </a:pPr>
            <a:r>
              <a:rPr lang="ru-RU" sz="2000" b="1" dirty="0"/>
              <a:t>Требования, предъявляемые к ОТС. </a:t>
            </a:r>
          </a:p>
          <a:p>
            <a:pPr marL="457200" indent="-457200" algn="just">
              <a:buAutoNum type="arabicPeriod"/>
            </a:pPr>
            <a:r>
              <a:rPr lang="ru-RU" sz="2000" b="1" dirty="0"/>
              <a:t>Принцип организации и состав оборудования ОТС. </a:t>
            </a:r>
            <a:endParaRPr lang="ru-RU" sz="2000" b="1" dirty="0" smtClean="0"/>
          </a:p>
          <a:p>
            <a:pPr marL="457200" indent="-457200" algn="just">
              <a:buAutoNum type="arabicPeriod"/>
            </a:pPr>
            <a:r>
              <a:rPr lang="ru-RU" sz="2000" b="1" dirty="0" smtClean="0"/>
              <a:t>Цифровые </a:t>
            </a:r>
            <a:r>
              <a:rPr lang="ru-RU" sz="2000" b="1" dirty="0"/>
              <a:t>системы ОТС.</a:t>
            </a:r>
          </a:p>
        </p:txBody>
      </p:sp>
      <p:pic>
        <p:nvPicPr>
          <p:cNvPr id="2" name="Рисунок 1"/>
          <p:cNvPicPr>
            <a:picLocks noChangeAspect="1"/>
          </p:cNvPicPr>
          <p:nvPr/>
        </p:nvPicPr>
        <p:blipFill>
          <a:blip r:embed="rId2"/>
          <a:stretch>
            <a:fillRect/>
          </a:stretch>
        </p:blipFill>
        <p:spPr>
          <a:xfrm>
            <a:off x="928117" y="530181"/>
            <a:ext cx="6656023" cy="4207709"/>
          </a:xfrm>
          <a:prstGeom prst="rect">
            <a:avLst/>
          </a:prstGeom>
        </p:spPr>
      </p:pic>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577353"/>
            <a:ext cx="8993875" cy="1280647"/>
          </a:xfrm>
        </p:spPr>
        <p:txBody>
          <a:bodyPr>
            <a:normAutofit/>
          </a:bodyPr>
          <a:lstStyle/>
          <a:p>
            <a:pPr marL="0" indent="0" algn="just">
              <a:buNone/>
            </a:pPr>
            <a:r>
              <a:rPr lang="ru-RU" sz="2000" b="1" dirty="0" smtClean="0">
                <a:solidFill>
                  <a:srgbClr val="C00000"/>
                </a:solidFill>
              </a:rPr>
              <a:t>• </a:t>
            </a:r>
            <a:r>
              <a:rPr lang="ru-RU" sz="2000" b="1" u="sng" dirty="0" smtClean="0">
                <a:solidFill>
                  <a:srgbClr val="C00000"/>
                </a:solidFill>
              </a:rPr>
              <a:t>дорожная</a:t>
            </a:r>
            <a:r>
              <a:rPr lang="ru-RU" sz="2000" b="1" dirty="0" smtClean="0">
                <a:solidFill>
                  <a:srgbClr val="C00000"/>
                </a:solidFill>
              </a:rPr>
              <a:t> связь </a:t>
            </a:r>
            <a:r>
              <a:rPr lang="ru-RU" sz="2000" b="1" dirty="0">
                <a:solidFill>
                  <a:srgbClr val="C00000"/>
                </a:solidFill>
              </a:rPr>
              <a:t>транспортной </a:t>
            </a:r>
            <a:r>
              <a:rPr lang="ru-RU" sz="2000" b="1" dirty="0" smtClean="0">
                <a:solidFill>
                  <a:srgbClr val="C00000"/>
                </a:solidFill>
              </a:rPr>
              <a:t>военизированной охраны (</a:t>
            </a:r>
            <a:r>
              <a:rPr lang="ru-RU" sz="2000" b="1" dirty="0">
                <a:solidFill>
                  <a:srgbClr val="C00000"/>
                </a:solidFill>
              </a:rPr>
              <a:t>ДСТВ), </a:t>
            </a:r>
            <a:r>
              <a:rPr lang="ru-RU" sz="2000" dirty="0"/>
              <a:t>организуемая для управления работой отделения военизированной охраны; связывает отделение военизированной охраны при управлениях железных дорог с отделами </a:t>
            </a:r>
            <a:r>
              <a:rPr lang="ru-RU" sz="2000" dirty="0" smtClean="0"/>
              <a:t>при регионах </a:t>
            </a:r>
            <a:r>
              <a:rPr lang="ru-RU" sz="2000" dirty="0"/>
              <a:t>железных дорог;</a:t>
            </a:r>
          </a:p>
          <a:p>
            <a:pPr marL="0" indent="0" algn="just">
              <a:buNone/>
            </a:pPr>
            <a:endParaRPr lang="ru-RU" sz="2000" dirty="0"/>
          </a:p>
        </p:txBody>
      </p:sp>
      <p:pic>
        <p:nvPicPr>
          <p:cNvPr id="2" name="Рисунок 1"/>
          <p:cNvPicPr>
            <a:picLocks noChangeAspect="1"/>
          </p:cNvPicPr>
          <p:nvPr/>
        </p:nvPicPr>
        <p:blipFill>
          <a:blip r:embed="rId2"/>
          <a:stretch>
            <a:fillRect/>
          </a:stretch>
        </p:blipFill>
        <p:spPr>
          <a:xfrm>
            <a:off x="132263" y="457200"/>
            <a:ext cx="8861612" cy="4984657"/>
          </a:xfrm>
          <a:prstGeom prst="rect">
            <a:avLst/>
          </a:prstGeom>
        </p:spPr>
      </p:pic>
    </p:spTree>
    <p:extLst>
      <p:ext uri="{BB962C8B-B14F-4D97-AF65-F5344CB8AC3E}">
        <p14:creationId xmlns:p14="http://schemas.microsoft.com/office/powerpoint/2010/main" val="810778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662149"/>
            <a:ext cx="9143999" cy="1195851"/>
          </a:xfrm>
        </p:spPr>
        <p:txBody>
          <a:bodyPr>
            <a:normAutofit/>
          </a:bodyPr>
          <a:lstStyle/>
          <a:p>
            <a:pPr marL="0" indent="0" algn="just">
              <a:buNone/>
            </a:pPr>
            <a:r>
              <a:rPr lang="ru-RU" sz="2000" b="1" dirty="0">
                <a:solidFill>
                  <a:srgbClr val="C00000"/>
                </a:solidFill>
              </a:rPr>
              <a:t>• </a:t>
            </a:r>
            <a:r>
              <a:rPr lang="ru-RU" sz="2000" b="1" u="sng" dirty="0" smtClean="0">
                <a:solidFill>
                  <a:srgbClr val="C00000"/>
                </a:solidFill>
              </a:rPr>
              <a:t>дорожная </a:t>
            </a:r>
            <a:r>
              <a:rPr lang="ru-RU" sz="2000" b="1" dirty="0" smtClean="0">
                <a:solidFill>
                  <a:srgbClr val="C00000"/>
                </a:solidFill>
              </a:rPr>
              <a:t>связь транспортной полиции </a:t>
            </a:r>
            <a:r>
              <a:rPr lang="ru-RU" sz="2000" b="1" dirty="0">
                <a:solidFill>
                  <a:srgbClr val="C00000"/>
                </a:solidFill>
              </a:rPr>
              <a:t>(ДСТП), </a:t>
            </a:r>
            <a:r>
              <a:rPr lang="ru-RU" sz="2000" dirty="0"/>
              <a:t>организуемая для управления работой Управления транспортной полиции железных дорог и для связи последних с линейными отделами на отделенческих и крупных станциях</a:t>
            </a:r>
            <a:r>
              <a:rPr lang="ru-RU" sz="2000" dirty="0" smtClean="0"/>
              <a:t>;</a:t>
            </a:r>
            <a:endParaRPr lang="ru-RU" sz="2000" dirty="0"/>
          </a:p>
        </p:txBody>
      </p:sp>
      <p:pic>
        <p:nvPicPr>
          <p:cNvPr id="2" name="Рисунок 1"/>
          <p:cNvPicPr>
            <a:picLocks noChangeAspect="1"/>
          </p:cNvPicPr>
          <p:nvPr/>
        </p:nvPicPr>
        <p:blipFill rotWithShape="1">
          <a:blip r:embed="rId2"/>
          <a:srcRect t="6832" b="7232"/>
          <a:stretch/>
        </p:blipFill>
        <p:spPr>
          <a:xfrm>
            <a:off x="484092" y="349624"/>
            <a:ext cx="8440460" cy="5312525"/>
          </a:xfrm>
          <a:prstGeom prst="rect">
            <a:avLst/>
          </a:prstGeom>
        </p:spPr>
      </p:pic>
    </p:spTree>
    <p:extLst>
      <p:ext uri="{BB962C8B-B14F-4D97-AF65-F5344CB8AC3E}">
        <p14:creationId xmlns:p14="http://schemas.microsoft.com/office/powerpoint/2010/main" val="663203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96038"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777068"/>
            <a:ext cx="9144000" cy="971364"/>
          </a:xfrm>
        </p:spPr>
        <p:txBody>
          <a:bodyPr>
            <a:normAutofit/>
          </a:bodyPr>
          <a:lstStyle/>
          <a:p>
            <a:pPr marL="0" indent="0" algn="just">
              <a:buNone/>
            </a:pPr>
            <a:r>
              <a:rPr lang="ru-RU" sz="2000" b="1" dirty="0" smtClean="0">
                <a:solidFill>
                  <a:srgbClr val="C00000"/>
                </a:solidFill>
              </a:rPr>
              <a:t>• </a:t>
            </a:r>
            <a:r>
              <a:rPr lang="ru-RU" sz="2000" b="1" u="sng" dirty="0" smtClean="0">
                <a:solidFill>
                  <a:srgbClr val="C00000"/>
                </a:solidFill>
              </a:rPr>
              <a:t>дорожная</a:t>
            </a:r>
            <a:r>
              <a:rPr lang="ru-RU" sz="2000" b="1" dirty="0" smtClean="0">
                <a:solidFill>
                  <a:srgbClr val="C00000"/>
                </a:solidFill>
              </a:rPr>
              <a:t> энергодиспетчерская связь </a:t>
            </a:r>
            <a:r>
              <a:rPr lang="ru-RU" sz="2000" b="1" dirty="0">
                <a:solidFill>
                  <a:srgbClr val="C00000"/>
                </a:solidFill>
              </a:rPr>
              <a:t>(ДЭДС), </a:t>
            </a:r>
            <a:r>
              <a:rPr lang="ru-RU" sz="2000" dirty="0"/>
              <a:t>организуемая для связи дорожного диспетчера службы электрификации и электроснабжения с диспетчерами дистанций электроснабжения;</a:t>
            </a:r>
          </a:p>
          <a:p>
            <a:pPr marL="0" indent="0" algn="just">
              <a:buNone/>
            </a:pPr>
            <a:endParaRPr lang="ru-RU" sz="2000" dirty="0"/>
          </a:p>
        </p:txBody>
      </p:sp>
      <p:pic>
        <p:nvPicPr>
          <p:cNvPr id="2" name="Рисунок 1"/>
          <p:cNvPicPr>
            <a:picLocks noChangeAspect="1"/>
          </p:cNvPicPr>
          <p:nvPr/>
        </p:nvPicPr>
        <p:blipFill rotWithShape="1">
          <a:blip r:embed="rId2"/>
          <a:srcRect b="23065"/>
          <a:stretch/>
        </p:blipFill>
        <p:spPr>
          <a:xfrm>
            <a:off x="85939" y="591671"/>
            <a:ext cx="8972121" cy="3886200"/>
          </a:xfrm>
          <a:prstGeom prst="rect">
            <a:avLst/>
          </a:prstGeom>
        </p:spPr>
      </p:pic>
    </p:spTree>
    <p:extLst>
      <p:ext uri="{BB962C8B-B14F-4D97-AF65-F5344CB8AC3E}">
        <p14:creationId xmlns:p14="http://schemas.microsoft.com/office/powerpoint/2010/main" val="4174613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84301"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972236"/>
            <a:ext cx="9144000" cy="1885764"/>
          </a:xfrm>
        </p:spPr>
        <p:txBody>
          <a:bodyPr>
            <a:normAutofit/>
          </a:bodyPr>
          <a:lstStyle/>
          <a:p>
            <a:pPr marL="0" indent="0" algn="just">
              <a:buNone/>
            </a:pPr>
            <a:r>
              <a:rPr lang="ru-RU" sz="2000" b="1" dirty="0">
                <a:solidFill>
                  <a:srgbClr val="C00000"/>
                </a:solidFill>
              </a:rPr>
              <a:t>• </a:t>
            </a:r>
            <a:r>
              <a:rPr lang="ru-RU" sz="2000" b="1" u="sng" dirty="0" smtClean="0">
                <a:solidFill>
                  <a:srgbClr val="C00000"/>
                </a:solidFill>
              </a:rPr>
              <a:t>дорожная</a:t>
            </a:r>
            <a:r>
              <a:rPr lang="ru-RU" sz="2000" b="1" dirty="0" smtClean="0">
                <a:solidFill>
                  <a:srgbClr val="C00000"/>
                </a:solidFill>
              </a:rPr>
              <a:t> линейно-путевая связь </a:t>
            </a:r>
            <a:r>
              <a:rPr lang="ru-RU" sz="2000" b="1" dirty="0">
                <a:solidFill>
                  <a:srgbClr val="C00000"/>
                </a:solidFill>
              </a:rPr>
              <a:t>(ДЛПС)</a:t>
            </a:r>
            <a:r>
              <a:rPr lang="ru-RU" sz="2000" dirty="0"/>
              <a:t> для связи дорожного диспетчера службы пути с диспетчерами дистанции пути;</a:t>
            </a:r>
          </a:p>
          <a:p>
            <a:pPr marL="0" indent="0" algn="just">
              <a:buNone/>
            </a:pPr>
            <a:r>
              <a:rPr lang="ru-RU" sz="2000" b="1" dirty="0">
                <a:solidFill>
                  <a:srgbClr val="C00000"/>
                </a:solidFill>
              </a:rPr>
              <a:t>• </a:t>
            </a:r>
            <a:r>
              <a:rPr lang="ru-RU" sz="2000" b="1" u="sng" dirty="0" smtClean="0">
                <a:solidFill>
                  <a:srgbClr val="C00000"/>
                </a:solidFill>
              </a:rPr>
              <a:t>дорожная</a:t>
            </a:r>
            <a:r>
              <a:rPr lang="ru-RU" sz="2000" b="1" dirty="0" smtClean="0">
                <a:solidFill>
                  <a:srgbClr val="C00000"/>
                </a:solidFill>
              </a:rPr>
              <a:t> служебная диспетчерская связь (ДСДС</a:t>
            </a:r>
            <a:r>
              <a:rPr lang="ru-RU" sz="2000" b="1" dirty="0">
                <a:solidFill>
                  <a:srgbClr val="C00000"/>
                </a:solidFill>
              </a:rPr>
              <a:t>) </a:t>
            </a:r>
            <a:r>
              <a:rPr lang="ru-RU" sz="2000" dirty="0"/>
              <a:t>для оперативного руководства дорожным диспетчером службой сигнализации и связи в пределах дороги. В каналы ДСДС включают телефонные аппараты диспетчеров дистанции сигнализации, связи и вычислительной техники.</a:t>
            </a:r>
          </a:p>
          <a:p>
            <a:pPr marL="0" indent="0" algn="just">
              <a:buNone/>
            </a:pPr>
            <a:endParaRPr lang="ru-RU" sz="2000" dirty="0"/>
          </a:p>
        </p:txBody>
      </p:sp>
      <p:pic>
        <p:nvPicPr>
          <p:cNvPr id="2" name="Рисунок 1"/>
          <p:cNvPicPr>
            <a:picLocks noChangeAspect="1"/>
          </p:cNvPicPr>
          <p:nvPr/>
        </p:nvPicPr>
        <p:blipFill rotWithShape="1">
          <a:blip r:embed="rId2"/>
          <a:srcRect l="8676" t="10196" r="16030"/>
          <a:stretch/>
        </p:blipFill>
        <p:spPr>
          <a:xfrm>
            <a:off x="887505" y="405186"/>
            <a:ext cx="6884895" cy="4619065"/>
          </a:xfrm>
          <a:prstGeom prst="rect">
            <a:avLst/>
          </a:prstGeom>
        </p:spPr>
      </p:pic>
    </p:spTree>
    <p:extLst>
      <p:ext uri="{BB962C8B-B14F-4D97-AF65-F5344CB8AC3E}">
        <p14:creationId xmlns:p14="http://schemas.microsoft.com/office/powerpoint/2010/main" val="3569865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109488" y="-26894"/>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434353"/>
            <a:ext cx="9144000" cy="2329517"/>
          </a:xfrm>
        </p:spPr>
        <p:txBody>
          <a:bodyPr>
            <a:normAutofit/>
          </a:bodyPr>
          <a:lstStyle/>
          <a:p>
            <a:pPr marL="0" indent="0" algn="just">
              <a:buNone/>
            </a:pPr>
            <a:r>
              <a:rPr lang="ru-RU" sz="2000" dirty="0" smtClean="0"/>
              <a:t>     </a:t>
            </a:r>
            <a:r>
              <a:rPr lang="ru-RU" sz="2000" b="1" dirty="0" smtClean="0">
                <a:solidFill>
                  <a:srgbClr val="002060"/>
                </a:solidFill>
              </a:rPr>
              <a:t>Самыми </a:t>
            </a:r>
            <a:r>
              <a:rPr lang="ru-RU" sz="2000" b="1" dirty="0">
                <a:solidFill>
                  <a:srgbClr val="002060"/>
                </a:solidFill>
              </a:rPr>
              <a:t>насыщенными различными видами связи </a:t>
            </a:r>
            <a:r>
              <a:rPr lang="ru-RU" sz="2000" b="1" dirty="0"/>
              <a:t>являются</a:t>
            </a:r>
            <a:r>
              <a:rPr lang="ru-RU" sz="2000" b="1" dirty="0">
                <a:solidFill>
                  <a:srgbClr val="002060"/>
                </a:solidFill>
              </a:rPr>
              <a:t> </a:t>
            </a:r>
            <a:r>
              <a:rPr lang="ru-RU" sz="2000" b="1" dirty="0">
                <a:solidFill>
                  <a:srgbClr val="C00000"/>
                </a:solidFill>
              </a:rPr>
              <a:t>отделения дороги</a:t>
            </a:r>
            <a:r>
              <a:rPr lang="ru-RU" sz="2000" dirty="0"/>
              <a:t>, </a:t>
            </a:r>
            <a:r>
              <a:rPr lang="ru-RU" sz="2000" b="1" dirty="0"/>
              <a:t>так как именно на участках дорог в пределах отделений осуществляются непосредственное регулирование движения поездов и эксплуатация технических устройств железнодорожного транспорта. </a:t>
            </a:r>
            <a:r>
              <a:rPr lang="ru-RU" sz="2000" dirty="0"/>
              <a:t>В отделение дороги с его территории стекается вся оперативная информация и здесь находятся диспетчеры, которые руководят движением поездов, энергосистемами, погрузкой, выгрузкой и распределением вагонов и другими технологическими операциями на участках и станциях. </a:t>
            </a:r>
          </a:p>
        </p:txBody>
      </p:sp>
      <p:pic>
        <p:nvPicPr>
          <p:cNvPr id="3" name="Рисунок 2"/>
          <p:cNvPicPr>
            <a:picLocks noChangeAspect="1"/>
          </p:cNvPicPr>
          <p:nvPr/>
        </p:nvPicPr>
        <p:blipFill rotWithShape="1">
          <a:blip r:embed="rId2"/>
          <a:srcRect t="23369" b="7954"/>
          <a:stretch/>
        </p:blipFill>
        <p:spPr>
          <a:xfrm>
            <a:off x="186567" y="430305"/>
            <a:ext cx="8852416" cy="3751729"/>
          </a:xfrm>
          <a:prstGeom prst="rect">
            <a:avLst/>
          </a:prstGeom>
        </p:spPr>
      </p:pic>
    </p:spTree>
    <p:extLst>
      <p:ext uri="{BB962C8B-B14F-4D97-AF65-F5344CB8AC3E}">
        <p14:creationId xmlns:p14="http://schemas.microsoft.com/office/powerpoint/2010/main" val="3473383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15359"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53788" y="5348753"/>
            <a:ext cx="9090212" cy="1361329"/>
          </a:xfrm>
        </p:spPr>
        <p:txBody>
          <a:bodyPr>
            <a:normAutofit/>
          </a:bodyPr>
          <a:lstStyle/>
          <a:p>
            <a:pPr marL="0" indent="0" algn="just">
              <a:buNone/>
            </a:pPr>
            <a:r>
              <a:rPr lang="ru-RU" sz="2000" b="1" dirty="0">
                <a:solidFill>
                  <a:srgbClr val="C00000"/>
                </a:solidFill>
              </a:rPr>
              <a:t>В отделении дороги организуются следующие виды связи:</a:t>
            </a:r>
          </a:p>
          <a:p>
            <a:pPr marL="0" indent="0" algn="just">
              <a:buNone/>
            </a:pPr>
            <a:r>
              <a:rPr lang="ru-RU" sz="2000" b="1" dirty="0">
                <a:solidFill>
                  <a:srgbClr val="002060"/>
                </a:solidFill>
              </a:rPr>
              <a:t>• </a:t>
            </a:r>
            <a:r>
              <a:rPr lang="ru-RU" sz="2000" b="1" dirty="0" smtClean="0">
                <a:solidFill>
                  <a:srgbClr val="002060"/>
                </a:solidFill>
              </a:rPr>
              <a:t>региональная связь совещаний </a:t>
            </a:r>
            <a:r>
              <a:rPr lang="ru-RU" sz="2000" b="1" dirty="0">
                <a:solidFill>
                  <a:srgbClr val="002060"/>
                </a:solidFill>
              </a:rPr>
              <a:t>(ОСС)</a:t>
            </a:r>
            <a:r>
              <a:rPr lang="ru-RU" sz="2000" dirty="0"/>
              <a:t> для проведения оперативных совещаний руководящих работников отделения дороги с подчиненными им работниками в пределах отделения;</a:t>
            </a:r>
          </a:p>
          <a:p>
            <a:pPr marL="0" indent="0" algn="just">
              <a:buNone/>
            </a:pPr>
            <a:endParaRPr lang="ru-RU" sz="2000" dirty="0"/>
          </a:p>
        </p:txBody>
      </p:sp>
      <p:pic>
        <p:nvPicPr>
          <p:cNvPr id="2" name="Рисунок 1"/>
          <p:cNvPicPr>
            <a:picLocks noChangeAspect="1"/>
          </p:cNvPicPr>
          <p:nvPr/>
        </p:nvPicPr>
        <p:blipFill rotWithShape="1">
          <a:blip r:embed="rId2"/>
          <a:srcRect t="15883"/>
          <a:stretch/>
        </p:blipFill>
        <p:spPr>
          <a:xfrm>
            <a:off x="457200" y="457200"/>
            <a:ext cx="8224804" cy="4612341"/>
          </a:xfrm>
          <a:prstGeom prst="rect">
            <a:avLst/>
          </a:prstGeom>
        </p:spPr>
      </p:pic>
    </p:spTree>
    <p:extLst>
      <p:ext uri="{BB962C8B-B14F-4D97-AF65-F5344CB8AC3E}">
        <p14:creationId xmlns:p14="http://schemas.microsoft.com/office/powerpoint/2010/main" val="3734448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53788" y="5779061"/>
            <a:ext cx="9090212" cy="971364"/>
          </a:xfrm>
        </p:spPr>
        <p:txBody>
          <a:bodyPr>
            <a:normAutofit/>
          </a:bodyPr>
          <a:lstStyle/>
          <a:p>
            <a:pPr marL="0" indent="0" algn="just">
              <a:buNone/>
            </a:pPr>
            <a:r>
              <a:rPr lang="ru-RU" sz="2000" b="1" dirty="0" smtClean="0">
                <a:solidFill>
                  <a:srgbClr val="002060"/>
                </a:solidFill>
              </a:rPr>
              <a:t>• региональная связь транспортной полиции </a:t>
            </a:r>
            <a:r>
              <a:rPr lang="ru-RU" sz="2000" b="1" dirty="0">
                <a:solidFill>
                  <a:srgbClr val="002060"/>
                </a:solidFill>
              </a:rPr>
              <a:t>(СТП) </a:t>
            </a:r>
            <a:r>
              <a:rPr lang="ru-RU" sz="2000" dirty="0"/>
              <a:t>для оперативного управления линейными отделами транспортной полиции, организуемая в пределах отделения;</a:t>
            </a:r>
          </a:p>
          <a:p>
            <a:pPr marL="0" indent="0" algn="just">
              <a:buNone/>
            </a:pPr>
            <a:endParaRPr lang="ru-RU" sz="2000" dirty="0"/>
          </a:p>
        </p:txBody>
      </p:sp>
      <p:pic>
        <p:nvPicPr>
          <p:cNvPr id="2" name="Рисунок 1"/>
          <p:cNvPicPr>
            <a:picLocks noChangeAspect="1"/>
          </p:cNvPicPr>
          <p:nvPr/>
        </p:nvPicPr>
        <p:blipFill rotWithShape="1">
          <a:blip r:embed="rId2"/>
          <a:srcRect b="7647"/>
          <a:stretch/>
        </p:blipFill>
        <p:spPr>
          <a:xfrm>
            <a:off x="667870" y="453838"/>
            <a:ext cx="7620000" cy="5277971"/>
          </a:xfrm>
          <a:prstGeom prst="rect">
            <a:avLst/>
          </a:prstGeom>
        </p:spPr>
      </p:pic>
    </p:spTree>
    <p:extLst>
      <p:ext uri="{BB962C8B-B14F-4D97-AF65-F5344CB8AC3E}">
        <p14:creationId xmlns:p14="http://schemas.microsoft.com/office/powerpoint/2010/main" val="691484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873189"/>
            <a:ext cx="9144000" cy="984811"/>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региональная связь транспортной военизированной охраны (СТВ</a:t>
            </a:r>
            <a:r>
              <a:rPr lang="ru-RU" sz="2000" b="1" dirty="0">
                <a:solidFill>
                  <a:srgbClr val="002060"/>
                </a:solidFill>
              </a:rPr>
              <a:t>)</a:t>
            </a:r>
            <a:r>
              <a:rPr lang="ru-RU" sz="2000" dirty="0"/>
              <a:t> для оперативного управления отрядом транспортной военизированной охраны</a:t>
            </a:r>
            <a:r>
              <a:rPr lang="ru-RU" sz="2000" dirty="0" smtClean="0"/>
              <a:t>;</a:t>
            </a:r>
            <a:endParaRPr lang="ru-RU" sz="2000" dirty="0"/>
          </a:p>
        </p:txBody>
      </p:sp>
      <p:pic>
        <p:nvPicPr>
          <p:cNvPr id="2" name="Рисунок 1"/>
          <p:cNvPicPr>
            <a:picLocks noChangeAspect="1"/>
          </p:cNvPicPr>
          <p:nvPr/>
        </p:nvPicPr>
        <p:blipFill>
          <a:blip r:embed="rId2"/>
          <a:stretch>
            <a:fillRect/>
          </a:stretch>
        </p:blipFill>
        <p:spPr>
          <a:xfrm>
            <a:off x="881613" y="386814"/>
            <a:ext cx="7380773" cy="5486375"/>
          </a:xfrm>
          <a:prstGeom prst="rect">
            <a:avLst/>
          </a:prstGeom>
        </p:spPr>
      </p:pic>
    </p:spTree>
    <p:extLst>
      <p:ext uri="{BB962C8B-B14F-4D97-AF65-F5344CB8AC3E}">
        <p14:creationId xmlns:p14="http://schemas.microsoft.com/office/powerpoint/2010/main" val="1212941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86003"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523565"/>
            <a:ext cx="9144000" cy="1334435"/>
          </a:xfrm>
        </p:spPr>
        <p:txBody>
          <a:bodyPr>
            <a:normAutofit/>
          </a:bodyPr>
          <a:lstStyle/>
          <a:p>
            <a:pPr marL="0" indent="0" algn="just">
              <a:buNone/>
            </a:pPr>
            <a:r>
              <a:rPr lang="ru-RU" sz="2000" b="1" dirty="0" smtClean="0">
                <a:solidFill>
                  <a:srgbClr val="002060"/>
                </a:solidFill>
              </a:rPr>
              <a:t>• поездная диспетчерская связь (ПДС</a:t>
            </a:r>
            <a:r>
              <a:rPr lang="ru-RU" sz="2000" b="1" dirty="0">
                <a:solidFill>
                  <a:srgbClr val="002060"/>
                </a:solidFill>
              </a:rPr>
              <a:t>) </a:t>
            </a:r>
            <a:r>
              <a:rPr lang="ru-RU" sz="2000" dirty="0"/>
              <a:t>для руководства движением поездов; служит для переговоров поездного диспетчера с раздельными пунктами, входящими в обслуживаемый им участок по вопросам приема и отправления поездов;</a:t>
            </a:r>
          </a:p>
          <a:p>
            <a:pPr marL="0" indent="0" algn="just">
              <a:buNone/>
            </a:pPr>
            <a:endParaRPr lang="ru-RU" sz="2000" dirty="0"/>
          </a:p>
        </p:txBody>
      </p:sp>
      <p:pic>
        <p:nvPicPr>
          <p:cNvPr id="3" name="Рисунок 2"/>
          <p:cNvPicPr>
            <a:picLocks noChangeAspect="1"/>
          </p:cNvPicPr>
          <p:nvPr/>
        </p:nvPicPr>
        <p:blipFill rotWithShape="1">
          <a:blip r:embed="rId2"/>
          <a:srcRect t="11412"/>
          <a:stretch/>
        </p:blipFill>
        <p:spPr>
          <a:xfrm>
            <a:off x="640977" y="457200"/>
            <a:ext cx="7620000" cy="5062818"/>
          </a:xfrm>
          <a:prstGeom prst="rect">
            <a:avLst/>
          </a:prstGeom>
        </p:spPr>
      </p:pic>
    </p:spTree>
    <p:extLst>
      <p:ext uri="{BB962C8B-B14F-4D97-AF65-F5344CB8AC3E}">
        <p14:creationId xmlns:p14="http://schemas.microsoft.com/office/powerpoint/2010/main" val="2053612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945342"/>
            <a:ext cx="9144000" cy="1912658"/>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энергодиспетчерсаая связь (</a:t>
            </a:r>
            <a:r>
              <a:rPr lang="ru-RU" sz="2000" b="1" dirty="0">
                <a:solidFill>
                  <a:srgbClr val="002060"/>
                </a:solidFill>
              </a:rPr>
              <a:t>ЭДС) </a:t>
            </a:r>
            <a:r>
              <a:rPr lang="ru-RU" sz="2000" dirty="0"/>
              <a:t>для оперативного руководства работой хозяйства электрификации и электроснабжения на электрифицированных участках железных дорог;</a:t>
            </a:r>
          </a:p>
          <a:p>
            <a:pPr marL="0" indent="0" algn="just">
              <a:buNone/>
            </a:pPr>
            <a:r>
              <a:rPr lang="ru-RU" sz="2000" b="1" dirty="0">
                <a:solidFill>
                  <a:srgbClr val="002060"/>
                </a:solidFill>
              </a:rPr>
              <a:t>• </a:t>
            </a:r>
            <a:r>
              <a:rPr lang="ru-RU" sz="2000" b="1" dirty="0" smtClean="0">
                <a:solidFill>
                  <a:srgbClr val="002060"/>
                </a:solidFill>
              </a:rPr>
              <a:t>вагонная диспетчерская связь (ВДС</a:t>
            </a:r>
            <a:r>
              <a:rPr lang="ru-RU" sz="2000" b="1" dirty="0">
                <a:solidFill>
                  <a:srgbClr val="002060"/>
                </a:solidFill>
              </a:rPr>
              <a:t>) </a:t>
            </a:r>
            <a:r>
              <a:rPr lang="ru-RU" sz="2000" dirty="0"/>
              <a:t>для оперативного регулирования вагонного парка, контроля за его продвижением и за состоянием погрузочно-разгрузочных работ;</a:t>
            </a:r>
          </a:p>
          <a:p>
            <a:pPr marL="0" indent="0" algn="just">
              <a:buNone/>
            </a:pPr>
            <a:endParaRPr lang="ru-RU" sz="2000" dirty="0"/>
          </a:p>
        </p:txBody>
      </p:sp>
      <p:pic>
        <p:nvPicPr>
          <p:cNvPr id="2" name="Рисунок 1"/>
          <p:cNvPicPr>
            <a:picLocks noChangeAspect="1"/>
          </p:cNvPicPr>
          <p:nvPr/>
        </p:nvPicPr>
        <p:blipFill rotWithShape="1">
          <a:blip r:embed="rId2"/>
          <a:srcRect l="12206" t="15352" b="20428"/>
          <a:stretch/>
        </p:blipFill>
        <p:spPr>
          <a:xfrm>
            <a:off x="181534" y="457200"/>
            <a:ext cx="8772751" cy="4276165"/>
          </a:xfrm>
          <a:prstGeom prst="rect">
            <a:avLst/>
          </a:prstGeom>
        </p:spPr>
      </p:pic>
    </p:spTree>
    <p:extLst>
      <p:ext uri="{BB962C8B-B14F-4D97-AF65-F5344CB8AC3E}">
        <p14:creationId xmlns:p14="http://schemas.microsoft.com/office/powerpoint/2010/main" val="2765917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57403"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53788" y="4286436"/>
            <a:ext cx="8993875" cy="2571564"/>
          </a:xfrm>
        </p:spPr>
        <p:txBody>
          <a:bodyPr>
            <a:normAutofit/>
          </a:bodyPr>
          <a:lstStyle/>
          <a:p>
            <a:pPr marL="0" indent="0" algn="just">
              <a:buNone/>
            </a:pPr>
            <a:r>
              <a:rPr lang="ru-RU" sz="2000" dirty="0" smtClean="0"/>
              <a:t>       </a:t>
            </a:r>
            <a:r>
              <a:rPr lang="ru-RU" sz="2000" b="1" dirty="0" smtClean="0">
                <a:solidFill>
                  <a:srgbClr val="002060"/>
                </a:solidFill>
              </a:rPr>
              <a:t>Интенсивное </a:t>
            </a:r>
            <a:r>
              <a:rPr lang="ru-RU" sz="2000" b="1" dirty="0">
                <a:solidFill>
                  <a:srgbClr val="002060"/>
                </a:solidFill>
              </a:rPr>
              <a:t>развитие железнодорожного транспорта </a:t>
            </a:r>
            <a:r>
              <a:rPr lang="ru-RU" sz="2000" dirty="0"/>
              <a:t>требует </a:t>
            </a:r>
            <a:r>
              <a:rPr lang="ru-RU" sz="2000" b="1" dirty="0">
                <a:solidFill>
                  <a:srgbClr val="C00000"/>
                </a:solidFill>
              </a:rPr>
              <a:t>четкого взаимодействия подразделений и служб</a:t>
            </a:r>
            <a:r>
              <a:rPr lang="ru-RU" sz="2000" dirty="0"/>
              <a:t>, занимающихся организацией движения, эксплуатацией подвижного состава, пути, устройств электроснабжения и других технических средств. </a:t>
            </a:r>
            <a:r>
              <a:rPr lang="ru-RU" sz="2000" b="1" dirty="0">
                <a:solidFill>
                  <a:srgbClr val="002060"/>
                </a:solidFill>
              </a:rPr>
              <a:t>Значительная роль </a:t>
            </a:r>
            <a:r>
              <a:rPr lang="ru-RU" sz="2000" dirty="0"/>
              <a:t>в организации этого взаимодействия </a:t>
            </a:r>
            <a:r>
              <a:rPr lang="ru-RU" sz="2000" b="1" dirty="0">
                <a:solidFill>
                  <a:srgbClr val="002060"/>
                </a:solidFill>
              </a:rPr>
              <a:t>принадлежит транспортной связи</a:t>
            </a:r>
            <a:r>
              <a:rPr lang="ru-RU" sz="2000" dirty="0"/>
              <a:t>, которая по своей сущности является </a:t>
            </a:r>
            <a:r>
              <a:rPr lang="ru-RU" sz="2000" b="1" dirty="0">
                <a:solidFill>
                  <a:srgbClr val="002060"/>
                </a:solidFill>
              </a:rPr>
              <a:t>технологической</a:t>
            </a:r>
            <a:r>
              <a:rPr lang="ru-RU" sz="2000" dirty="0"/>
              <a:t>. Особенно велика </a:t>
            </a:r>
            <a:r>
              <a:rPr lang="ru-RU" sz="2000" b="1" dirty="0">
                <a:solidFill>
                  <a:srgbClr val="C00000"/>
                </a:solidFill>
              </a:rPr>
              <a:t>роль технологической связи </a:t>
            </a:r>
            <a:r>
              <a:rPr lang="ru-RU" sz="2000" dirty="0"/>
              <a:t>в непосредственном управлении движением поездов, регулировании грузопотоков и в организации наиболее эффективного использования подвижного состава.</a:t>
            </a:r>
          </a:p>
        </p:txBody>
      </p:sp>
      <p:pic>
        <p:nvPicPr>
          <p:cNvPr id="2" name="Рисунок 1"/>
          <p:cNvPicPr>
            <a:picLocks noChangeAspect="1"/>
          </p:cNvPicPr>
          <p:nvPr/>
        </p:nvPicPr>
        <p:blipFill rotWithShape="1">
          <a:blip r:embed="rId2"/>
          <a:srcRect t="12353" b="2941"/>
          <a:stretch/>
        </p:blipFill>
        <p:spPr>
          <a:xfrm>
            <a:off x="1404294" y="336176"/>
            <a:ext cx="6287423" cy="3994363"/>
          </a:xfrm>
          <a:prstGeom prst="rect">
            <a:avLst/>
          </a:prstGeom>
        </p:spPr>
      </p:pic>
      <p:sp>
        <p:nvSpPr>
          <p:cNvPr id="3" name="Прямоугольник 2"/>
          <p:cNvSpPr/>
          <p:nvPr/>
        </p:nvSpPr>
        <p:spPr>
          <a:xfrm>
            <a:off x="7086619" y="3568914"/>
            <a:ext cx="1507172" cy="281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Равнобедренный треугольник 3"/>
          <p:cNvSpPr/>
          <p:nvPr/>
        </p:nvSpPr>
        <p:spPr>
          <a:xfrm>
            <a:off x="6316688" y="3416139"/>
            <a:ext cx="1608111" cy="9144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21667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42254"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999130"/>
            <a:ext cx="9144000" cy="1858870"/>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билетная диспетчерская связь (БДС</a:t>
            </a:r>
            <a:r>
              <a:rPr lang="ru-RU" sz="2000" b="1" dirty="0">
                <a:solidFill>
                  <a:srgbClr val="002060"/>
                </a:solidFill>
              </a:rPr>
              <a:t>) </a:t>
            </a:r>
            <a:r>
              <a:rPr lang="ru-RU" sz="2000" dirty="0"/>
              <a:t>по продаже билетов на пассажирские поезда, организуемая на участке от бюро отделений до линейных пунктов (билетных касс). БДС является частью общего комплекса связи для централизованной продажи билетов на пассажирские поезда (ЖАОП—ЛЖБ—БДС). Она </a:t>
            </a:r>
            <a:r>
              <a:rPr lang="ru-RU" sz="2000" dirty="0" smtClean="0"/>
              <a:t>используется </a:t>
            </a:r>
            <a:r>
              <a:rPr lang="ru-RU" sz="2000" dirty="0"/>
              <a:t>для переговоров диспетчеров бюро по распределению мест на пассажирские поезда с кассирами линейных и городских билетных касс;</a:t>
            </a:r>
          </a:p>
        </p:txBody>
      </p:sp>
      <p:pic>
        <p:nvPicPr>
          <p:cNvPr id="2" name="Рисунок 1"/>
          <p:cNvPicPr>
            <a:picLocks noChangeAspect="1"/>
          </p:cNvPicPr>
          <p:nvPr/>
        </p:nvPicPr>
        <p:blipFill>
          <a:blip r:embed="rId2"/>
          <a:stretch>
            <a:fillRect/>
          </a:stretch>
        </p:blipFill>
        <p:spPr>
          <a:xfrm>
            <a:off x="1358153" y="457200"/>
            <a:ext cx="6736976" cy="4491317"/>
          </a:xfrm>
          <a:prstGeom prst="rect">
            <a:avLst/>
          </a:prstGeom>
        </p:spPr>
      </p:pic>
    </p:spTree>
    <p:extLst>
      <p:ext uri="{BB962C8B-B14F-4D97-AF65-F5344CB8AC3E}">
        <p14:creationId xmlns:p14="http://schemas.microsoft.com/office/powerpoint/2010/main" val="3641724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22938" y="-41929"/>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676400"/>
            <a:ext cx="9090212" cy="2181600"/>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служебная диспетчерская связь </a:t>
            </a:r>
            <a:r>
              <a:rPr lang="ru-RU" sz="2000" b="1" dirty="0">
                <a:solidFill>
                  <a:srgbClr val="002060"/>
                </a:solidFill>
              </a:rPr>
              <a:t>(СДС) </a:t>
            </a:r>
            <a:r>
              <a:rPr lang="ru-RU" sz="2000" dirty="0"/>
              <a:t>для оперативного руководства работой технического персонала дистанции сигнализации и связи по обеспечению надежного действия устройств автоматики, телемеханики и связи на станциях и перегонах, организуется в пределах каждой дистанции;</a:t>
            </a:r>
          </a:p>
          <a:p>
            <a:pPr marL="0" indent="0" algn="just">
              <a:buNone/>
            </a:pPr>
            <a:r>
              <a:rPr lang="ru-RU" sz="2000" b="1" dirty="0" smtClean="0">
                <a:solidFill>
                  <a:srgbClr val="002060"/>
                </a:solidFill>
              </a:rPr>
              <a:t>• локомотивная диспетчерская связь </a:t>
            </a:r>
            <a:r>
              <a:rPr lang="ru-RU" sz="2000" b="1" dirty="0">
                <a:solidFill>
                  <a:srgbClr val="002060"/>
                </a:solidFill>
              </a:rPr>
              <a:t>(ЛДС) </a:t>
            </a:r>
            <a:r>
              <a:rPr lang="ru-RU" sz="2000" dirty="0"/>
              <a:t>для переговоров локомотивного диспетчера с работниками отделения, занимающихся подготовкой локомотивного парка;</a:t>
            </a:r>
          </a:p>
          <a:p>
            <a:pPr marL="0" indent="0" algn="just">
              <a:buNone/>
            </a:pPr>
            <a:endParaRPr lang="ru-RU" sz="2000" dirty="0"/>
          </a:p>
        </p:txBody>
      </p:sp>
      <p:pic>
        <p:nvPicPr>
          <p:cNvPr id="2" name="Рисунок 1"/>
          <p:cNvPicPr>
            <a:picLocks noChangeAspect="1"/>
          </p:cNvPicPr>
          <p:nvPr/>
        </p:nvPicPr>
        <p:blipFill rotWithShape="1">
          <a:blip r:embed="rId2"/>
          <a:srcRect l="10441" t="15368" b="14044"/>
          <a:stretch/>
        </p:blipFill>
        <p:spPr>
          <a:xfrm>
            <a:off x="282387" y="415271"/>
            <a:ext cx="8189259" cy="4303059"/>
          </a:xfrm>
          <a:prstGeom prst="rect">
            <a:avLst/>
          </a:prstGeom>
        </p:spPr>
      </p:pic>
    </p:spTree>
    <p:extLst>
      <p:ext uri="{BB962C8B-B14F-4D97-AF65-F5344CB8AC3E}">
        <p14:creationId xmlns:p14="http://schemas.microsoft.com/office/powerpoint/2010/main" val="1157862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958789"/>
            <a:ext cx="9144000" cy="1038600"/>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линейно-путевая связь (ЛПС</a:t>
            </a:r>
            <a:r>
              <a:rPr lang="ru-RU" sz="2000" b="1" dirty="0">
                <a:solidFill>
                  <a:srgbClr val="002060"/>
                </a:solidFill>
              </a:rPr>
              <a:t>) </a:t>
            </a:r>
            <a:r>
              <a:rPr lang="ru-RU" sz="2000" dirty="0"/>
              <a:t>для оперативного руководства работой технического персонала дистанции пути, занятого обслуживанием и содержанием путевых устройств и искусственных сооружений;</a:t>
            </a:r>
          </a:p>
        </p:txBody>
      </p:sp>
      <p:pic>
        <p:nvPicPr>
          <p:cNvPr id="2" name="Рисунок 1"/>
          <p:cNvPicPr>
            <a:picLocks noChangeAspect="1"/>
          </p:cNvPicPr>
          <p:nvPr/>
        </p:nvPicPr>
        <p:blipFill rotWithShape="1">
          <a:blip r:embed="rId2"/>
          <a:srcRect l="8970" t="13461" b="24312"/>
          <a:stretch/>
        </p:blipFill>
        <p:spPr>
          <a:xfrm>
            <a:off x="188258" y="457199"/>
            <a:ext cx="8768054" cy="3980329"/>
          </a:xfrm>
          <a:prstGeom prst="rect">
            <a:avLst/>
          </a:prstGeom>
        </p:spPr>
      </p:pic>
    </p:spTree>
    <p:extLst>
      <p:ext uri="{BB962C8B-B14F-4D97-AF65-F5344CB8AC3E}">
        <p14:creationId xmlns:p14="http://schemas.microsoft.com/office/powerpoint/2010/main" val="3175355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730189"/>
            <a:ext cx="9144000" cy="2127811"/>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постанционная связь (ПС</a:t>
            </a:r>
            <a:r>
              <a:rPr lang="ru-RU" sz="2000" b="1" dirty="0">
                <a:solidFill>
                  <a:srgbClr val="002060"/>
                </a:solidFill>
              </a:rPr>
              <a:t>) </a:t>
            </a:r>
            <a:r>
              <a:rPr lang="ru-RU" sz="2000" dirty="0"/>
              <a:t>для служебных переговоров работников промежуточных станций (разъездов и остановочных пунктов) между собой и с работниками участковых и отделенческих станций. Линия ПС включается в междугородные телефонные коммутаторы на станциях участка, что обеспечивает выход абонентов в сеть дальней дорожной телефонной связи. В нее могут включаться и АТС промежуточных станций для связи абонентов АТС с абонентами других промежуточных станций;</a:t>
            </a:r>
          </a:p>
        </p:txBody>
      </p:sp>
      <p:pic>
        <p:nvPicPr>
          <p:cNvPr id="2" name="Рисунок 1"/>
          <p:cNvPicPr>
            <a:picLocks noChangeAspect="1"/>
          </p:cNvPicPr>
          <p:nvPr/>
        </p:nvPicPr>
        <p:blipFill rotWithShape="1">
          <a:blip r:embed="rId2"/>
          <a:srcRect t="9882" b="16941"/>
          <a:stretch/>
        </p:blipFill>
        <p:spPr>
          <a:xfrm>
            <a:off x="869576" y="457200"/>
            <a:ext cx="7620000" cy="4182035"/>
          </a:xfrm>
          <a:prstGeom prst="rect">
            <a:avLst/>
          </a:prstGeom>
        </p:spPr>
      </p:pic>
    </p:spTree>
    <p:extLst>
      <p:ext uri="{BB962C8B-B14F-4D97-AF65-F5344CB8AC3E}">
        <p14:creationId xmlns:p14="http://schemas.microsoft.com/office/powerpoint/2010/main" val="77633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21229" y="-11430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434354"/>
            <a:ext cx="9144000" cy="2329517"/>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информационная связь </a:t>
            </a:r>
            <a:r>
              <a:rPr lang="ru-RU" sz="2000" dirty="0" smtClean="0"/>
              <a:t>о подходе </a:t>
            </a:r>
            <a:r>
              <a:rPr lang="ru-RU" sz="2000" dirty="0"/>
              <a:t>поездов и грузов (ИС), организуемая в узлах с интенсивной грузовой работой для передачи на сортировочную станцию сведений о подходе поездов и составе грузов. Она организуется между данной сортировочной станцией и ближайшими к ней грузовыми и сортировочными станциями. При помощи этой связи (она может быть телеграфной или телефонной) информационный центр сортировочной станции собирает сведения о планируемом грузопотоке со станций узла в направлении на сортировочную станцию, обеспечивая планирование ее работы;</a:t>
            </a:r>
          </a:p>
        </p:txBody>
      </p:sp>
      <p:pic>
        <p:nvPicPr>
          <p:cNvPr id="2" name="Рисунок 1"/>
          <p:cNvPicPr>
            <a:picLocks noChangeAspect="1"/>
          </p:cNvPicPr>
          <p:nvPr/>
        </p:nvPicPr>
        <p:blipFill rotWithShape="1">
          <a:blip r:embed="rId2"/>
          <a:srcRect t="5963" b="7920"/>
          <a:stretch/>
        </p:blipFill>
        <p:spPr>
          <a:xfrm>
            <a:off x="509624" y="245409"/>
            <a:ext cx="8124752" cy="4205754"/>
          </a:xfrm>
          <a:prstGeom prst="rect">
            <a:avLst/>
          </a:prstGeom>
        </p:spPr>
      </p:pic>
    </p:spTree>
    <p:extLst>
      <p:ext uri="{BB962C8B-B14F-4D97-AF65-F5344CB8AC3E}">
        <p14:creationId xmlns:p14="http://schemas.microsoft.com/office/powerpoint/2010/main" val="3336958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644589"/>
            <a:ext cx="9144000" cy="1213411"/>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поездная межстанционная связь (</a:t>
            </a:r>
            <a:r>
              <a:rPr lang="ru-RU" sz="2000" b="1" dirty="0">
                <a:solidFill>
                  <a:srgbClr val="002060"/>
                </a:solidFill>
              </a:rPr>
              <a:t>МЖС), </a:t>
            </a:r>
            <a:r>
              <a:rPr lang="ru-RU" sz="2000" dirty="0"/>
              <a:t>предназначена для переговоров дежурных соседних раздельных пунктов по вопросам движения поездов. МЖС организуется между соседними станциями, разъездами, обгонными пунктами, путевыми постами;</a:t>
            </a:r>
          </a:p>
        </p:txBody>
      </p:sp>
      <p:pic>
        <p:nvPicPr>
          <p:cNvPr id="2" name="Рисунок 1"/>
          <p:cNvPicPr>
            <a:picLocks noChangeAspect="1"/>
          </p:cNvPicPr>
          <p:nvPr/>
        </p:nvPicPr>
        <p:blipFill rotWithShape="1">
          <a:blip r:embed="rId2"/>
          <a:srcRect t="3922" r="2648" b="8824"/>
          <a:stretch/>
        </p:blipFill>
        <p:spPr>
          <a:xfrm>
            <a:off x="923104" y="457200"/>
            <a:ext cx="7521649" cy="5056094"/>
          </a:xfrm>
          <a:prstGeom prst="rect">
            <a:avLst/>
          </a:prstGeom>
        </p:spPr>
      </p:pic>
      <p:sp>
        <p:nvSpPr>
          <p:cNvPr id="3" name="Прямоугольник 2"/>
          <p:cNvSpPr/>
          <p:nvPr/>
        </p:nvSpPr>
        <p:spPr>
          <a:xfrm>
            <a:off x="847165" y="457200"/>
            <a:ext cx="2205317" cy="416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792071" y="467471"/>
            <a:ext cx="3119717" cy="1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51040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64728" y="-80682"/>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582271"/>
            <a:ext cx="9144000" cy="2437094"/>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перегонная связь (ПГС</a:t>
            </a:r>
            <a:r>
              <a:rPr lang="ru-RU" sz="2000" b="1" dirty="0">
                <a:solidFill>
                  <a:srgbClr val="002060"/>
                </a:solidFill>
              </a:rPr>
              <a:t>) </a:t>
            </a:r>
            <a:r>
              <a:rPr lang="ru-RU" sz="2000" dirty="0"/>
              <a:t>для переговоров работников различных служб (автоматики, телемеханики и связи, пути, энергетики), находящихся на перегоне, с дежурными по станциям, ограничивающим перегон, поездным и знергодиспетчером, диспетчерами дистанций пути, сигнализации и связи. При отсутствии поездной радиосвязи на участке или при неисправности локомотивной радиостанции ПГС служит для связи остановившегося в пути поезда с дежурным ближайшей станции. Перегонная связь используется для организации связи с местом восстановительных работ на перегоне;</a:t>
            </a:r>
          </a:p>
        </p:txBody>
      </p:sp>
      <p:pic>
        <p:nvPicPr>
          <p:cNvPr id="7" name="Рисунок 6"/>
          <p:cNvPicPr>
            <a:picLocks noChangeAspect="1"/>
          </p:cNvPicPr>
          <p:nvPr/>
        </p:nvPicPr>
        <p:blipFill rotWithShape="1">
          <a:blip r:embed="rId2"/>
          <a:srcRect t="3922" r="2648" b="8824"/>
          <a:stretch/>
        </p:blipFill>
        <p:spPr>
          <a:xfrm>
            <a:off x="367714" y="376518"/>
            <a:ext cx="6160706" cy="4294530"/>
          </a:xfrm>
          <a:prstGeom prst="rect">
            <a:avLst/>
          </a:prstGeom>
        </p:spPr>
      </p:pic>
      <p:sp>
        <p:nvSpPr>
          <p:cNvPr id="4" name="Прямоугольник 3"/>
          <p:cNvSpPr/>
          <p:nvPr/>
        </p:nvSpPr>
        <p:spPr>
          <a:xfrm>
            <a:off x="367714" y="376518"/>
            <a:ext cx="2205317" cy="416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rotWithShape="1">
          <a:blip r:embed="rId3"/>
          <a:srcRect l="13118" t="55884" r="54059" b="12822"/>
          <a:stretch/>
        </p:blipFill>
        <p:spPr>
          <a:xfrm>
            <a:off x="6528420" y="2620589"/>
            <a:ext cx="2501153" cy="1788458"/>
          </a:xfrm>
          <a:prstGeom prst="rect">
            <a:avLst/>
          </a:prstGeom>
        </p:spPr>
      </p:pic>
      <p:pic>
        <p:nvPicPr>
          <p:cNvPr id="8" name="Рисунок 7"/>
          <p:cNvPicPr>
            <a:picLocks noChangeAspect="1"/>
          </p:cNvPicPr>
          <p:nvPr/>
        </p:nvPicPr>
        <p:blipFill rotWithShape="1">
          <a:blip r:embed="rId4"/>
          <a:srcRect b="27874"/>
          <a:stretch/>
        </p:blipFill>
        <p:spPr>
          <a:xfrm>
            <a:off x="367714" y="3205320"/>
            <a:ext cx="1428750" cy="1030503"/>
          </a:xfrm>
          <a:prstGeom prst="rect">
            <a:avLst/>
          </a:prstGeom>
        </p:spPr>
      </p:pic>
      <p:pic>
        <p:nvPicPr>
          <p:cNvPr id="9" name="Рисунок 8"/>
          <p:cNvPicPr>
            <a:picLocks noChangeAspect="1"/>
          </p:cNvPicPr>
          <p:nvPr/>
        </p:nvPicPr>
        <p:blipFill rotWithShape="1">
          <a:blip r:embed="rId5"/>
          <a:srcRect l="3529" t="11373" r="46912" b="45882"/>
          <a:stretch/>
        </p:blipFill>
        <p:spPr>
          <a:xfrm>
            <a:off x="6528420" y="820270"/>
            <a:ext cx="2515279" cy="1627095"/>
          </a:xfrm>
          <a:prstGeom prst="rect">
            <a:avLst/>
          </a:prstGeom>
        </p:spPr>
      </p:pic>
      <p:sp>
        <p:nvSpPr>
          <p:cNvPr id="10" name="Прямоугольник 9"/>
          <p:cNvSpPr/>
          <p:nvPr/>
        </p:nvSpPr>
        <p:spPr>
          <a:xfrm>
            <a:off x="2573031" y="342899"/>
            <a:ext cx="3119717" cy="1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53852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21230"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321859"/>
            <a:ext cx="9144000" cy="1536141"/>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обходная перегонная связь </a:t>
            </a:r>
            <a:r>
              <a:rPr lang="ru-RU" sz="2000" b="1" dirty="0">
                <a:solidFill>
                  <a:srgbClr val="002060"/>
                </a:solidFill>
              </a:rPr>
              <a:t>(ОПГС) </a:t>
            </a:r>
            <a:r>
              <a:rPr lang="ru-RU" sz="2000" dirty="0"/>
              <a:t>организуется на участках с диспетчерской централизацией и предназначена для дистанционного подключения телефонисткой междугородного (или местного) коммутатора цепи ПГС к каналу диспетчерских связей на ближайшей к данному перегону станции (при установке на станциях аппаратуры КАСС-ДЦ, КТС);</a:t>
            </a:r>
          </a:p>
        </p:txBody>
      </p:sp>
      <p:pic>
        <p:nvPicPr>
          <p:cNvPr id="4" name="Рисунок 3"/>
          <p:cNvPicPr>
            <a:picLocks noChangeAspect="1"/>
          </p:cNvPicPr>
          <p:nvPr/>
        </p:nvPicPr>
        <p:blipFill rotWithShape="1">
          <a:blip r:embed="rId2"/>
          <a:srcRect t="20000" b="11372"/>
          <a:stretch/>
        </p:blipFill>
        <p:spPr>
          <a:xfrm>
            <a:off x="147917" y="457200"/>
            <a:ext cx="8888505" cy="4574966"/>
          </a:xfrm>
          <a:prstGeom prst="rect">
            <a:avLst/>
          </a:prstGeom>
        </p:spPr>
      </p:pic>
    </p:spTree>
    <p:extLst>
      <p:ext uri="{BB962C8B-B14F-4D97-AF65-F5344CB8AC3E}">
        <p14:creationId xmlns:p14="http://schemas.microsoft.com/office/powerpoint/2010/main" val="3320317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82594"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631142"/>
            <a:ext cx="9144000" cy="1226858"/>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связь охраняемого переезда </a:t>
            </a:r>
            <a:r>
              <a:rPr lang="ru-RU" sz="2000" b="1" dirty="0">
                <a:solidFill>
                  <a:srgbClr val="002060"/>
                </a:solidFill>
              </a:rPr>
              <a:t>(ОПС) </a:t>
            </a:r>
            <a:r>
              <a:rPr lang="ru-RU" sz="2000" dirty="0"/>
              <a:t>— связь дежурного по охраняемому переезду с дежурными по ближайшей станции и поездным диспетчером для переговоров по обеспечению безопасности движения на железной дороге и переезде, а также для контроля внешнего состояния поездов.</a:t>
            </a:r>
          </a:p>
        </p:txBody>
      </p:sp>
      <p:pic>
        <p:nvPicPr>
          <p:cNvPr id="2" name="Рисунок 1"/>
          <p:cNvPicPr>
            <a:picLocks noChangeAspect="1"/>
          </p:cNvPicPr>
          <p:nvPr/>
        </p:nvPicPr>
        <p:blipFill rotWithShape="1">
          <a:blip r:embed="rId2"/>
          <a:srcRect r="20441" b="12166"/>
          <a:stretch/>
        </p:blipFill>
        <p:spPr>
          <a:xfrm>
            <a:off x="934460" y="457200"/>
            <a:ext cx="7032922" cy="5173942"/>
          </a:xfrm>
          <a:prstGeom prst="rect">
            <a:avLst/>
          </a:prstGeom>
        </p:spPr>
      </p:pic>
    </p:spTree>
    <p:extLst>
      <p:ext uri="{BB962C8B-B14F-4D97-AF65-F5344CB8AC3E}">
        <p14:creationId xmlns:p14="http://schemas.microsoft.com/office/powerpoint/2010/main" val="3411354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771468"/>
            <a:ext cx="9144000" cy="2086532"/>
          </a:xfrm>
        </p:spPr>
        <p:txBody>
          <a:bodyPr>
            <a:normAutofit/>
          </a:bodyPr>
          <a:lstStyle/>
          <a:p>
            <a:pPr marL="0" indent="0" algn="just">
              <a:buNone/>
            </a:pPr>
            <a:r>
              <a:rPr lang="ru-RU" sz="2000" b="1" dirty="0">
                <a:solidFill>
                  <a:srgbClr val="C00000"/>
                </a:solidFill>
              </a:rPr>
              <a:t>Сеть станционной технологической телефонной связи </a:t>
            </a:r>
            <a:r>
              <a:rPr lang="ru-RU" sz="2000" b="1" dirty="0"/>
              <a:t>состоит </a:t>
            </a:r>
            <a:r>
              <a:rPr lang="ru-RU" sz="2000" b="1" dirty="0">
                <a:solidFill>
                  <a:srgbClr val="002060"/>
                </a:solidFill>
              </a:rPr>
              <a:t>из трех сетей: </a:t>
            </a:r>
            <a:r>
              <a:rPr lang="ru-RU" sz="2000" b="1" dirty="0">
                <a:solidFill>
                  <a:srgbClr val="7030A0"/>
                </a:solidFill>
              </a:rPr>
              <a:t>стрелочной, станционной распорядительной телефонной и административно-хозяйственной (директорской) связи</a:t>
            </a:r>
            <a:r>
              <a:rPr lang="ru-RU" sz="2000" b="1" dirty="0" smtClean="0">
                <a:solidFill>
                  <a:srgbClr val="7030A0"/>
                </a:solidFill>
              </a:rPr>
              <a:t>.</a:t>
            </a:r>
          </a:p>
          <a:p>
            <a:pPr marL="0" indent="0" algn="just">
              <a:buNone/>
            </a:pPr>
            <a:r>
              <a:rPr lang="ru-RU" sz="2000" b="1" dirty="0" smtClean="0">
                <a:solidFill>
                  <a:srgbClr val="C00000"/>
                </a:solidFill>
              </a:rPr>
              <a:t>Стрелочная связь </a:t>
            </a:r>
            <a:r>
              <a:rPr lang="ru-RU" sz="2000" b="1" dirty="0"/>
              <a:t>предназначена </a:t>
            </a:r>
            <a:r>
              <a:rPr lang="ru-RU" sz="2000" b="1" dirty="0">
                <a:solidFill>
                  <a:srgbClr val="002060"/>
                </a:solidFill>
              </a:rPr>
              <a:t>для связи ДСП со станционными стрелочными постами. </a:t>
            </a:r>
            <a:r>
              <a:rPr lang="ru-RU" sz="2000" dirty="0"/>
              <a:t>В сеть стрелочной связи включают телефоны исполнительных постов централизации, дежурных стрелочных постов и дежурных по станции.</a:t>
            </a:r>
          </a:p>
        </p:txBody>
      </p:sp>
      <p:pic>
        <p:nvPicPr>
          <p:cNvPr id="2" name="Рисунок 1"/>
          <p:cNvPicPr>
            <a:picLocks noChangeAspect="1"/>
          </p:cNvPicPr>
          <p:nvPr/>
        </p:nvPicPr>
        <p:blipFill>
          <a:blip r:embed="rId2"/>
          <a:stretch>
            <a:fillRect/>
          </a:stretch>
        </p:blipFill>
        <p:spPr>
          <a:xfrm>
            <a:off x="280044" y="672001"/>
            <a:ext cx="8583912" cy="3981033"/>
          </a:xfrm>
          <a:prstGeom prst="rect">
            <a:avLst/>
          </a:prstGeom>
        </p:spPr>
      </p:pic>
      <p:pic>
        <p:nvPicPr>
          <p:cNvPr id="3" name="Рисунок 2"/>
          <p:cNvPicPr>
            <a:picLocks noChangeAspect="1"/>
          </p:cNvPicPr>
          <p:nvPr/>
        </p:nvPicPr>
        <p:blipFill>
          <a:blip r:embed="rId3"/>
          <a:stretch>
            <a:fillRect/>
          </a:stretch>
        </p:blipFill>
        <p:spPr>
          <a:xfrm>
            <a:off x="4236691" y="2270198"/>
            <a:ext cx="335309" cy="542591"/>
          </a:xfrm>
          <a:prstGeom prst="rect">
            <a:avLst/>
          </a:prstGeom>
        </p:spPr>
      </p:pic>
    </p:spTree>
    <p:extLst>
      <p:ext uri="{BB962C8B-B14F-4D97-AF65-F5344CB8AC3E}">
        <p14:creationId xmlns:p14="http://schemas.microsoft.com/office/powerpoint/2010/main" val="3990396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54592" y="4541528"/>
            <a:ext cx="9089408" cy="2316472"/>
          </a:xfrm>
        </p:spPr>
        <p:txBody>
          <a:bodyPr>
            <a:normAutofit/>
          </a:bodyPr>
          <a:lstStyle/>
          <a:p>
            <a:pPr marL="0" indent="0" algn="just">
              <a:buNone/>
            </a:pPr>
            <a:r>
              <a:rPr lang="ru-RU" sz="2000" b="1" dirty="0" smtClean="0"/>
              <a:t>       Различают </a:t>
            </a:r>
            <a:r>
              <a:rPr lang="ru-RU" sz="2000" b="1" dirty="0">
                <a:solidFill>
                  <a:srgbClr val="C00000"/>
                </a:solidFill>
              </a:rPr>
              <a:t>две сети технологической связи: </a:t>
            </a:r>
            <a:r>
              <a:rPr lang="ru-RU" sz="2000" b="1" dirty="0" smtClean="0">
                <a:solidFill>
                  <a:srgbClr val="002060"/>
                </a:solidFill>
              </a:rPr>
              <a:t>общетехнологическую</a:t>
            </a:r>
            <a:r>
              <a:rPr lang="ru-RU" sz="2000" dirty="0" smtClean="0"/>
              <a:t> (или </a:t>
            </a:r>
            <a:r>
              <a:rPr lang="ru-RU" sz="2000" dirty="0"/>
              <a:t>общеслужебную) сеть и предназначенную для решения задач оперативного характера, т. е. </a:t>
            </a:r>
            <a:r>
              <a:rPr lang="ru-RU" sz="2000" b="1" dirty="0" smtClean="0">
                <a:solidFill>
                  <a:srgbClr val="002060"/>
                </a:solidFill>
              </a:rPr>
              <a:t>оперативно-технологическую (</a:t>
            </a:r>
            <a:r>
              <a:rPr lang="ru-RU" sz="2000" b="1" dirty="0">
                <a:solidFill>
                  <a:srgbClr val="002060"/>
                </a:solidFill>
              </a:rPr>
              <a:t>ОТС). </a:t>
            </a:r>
            <a:r>
              <a:rPr lang="ru-RU" sz="2000" b="1" dirty="0">
                <a:solidFill>
                  <a:srgbClr val="C00000"/>
                </a:solidFill>
              </a:rPr>
              <a:t>Первая </a:t>
            </a:r>
            <a:r>
              <a:rPr lang="ru-RU" sz="2000" b="1" dirty="0"/>
              <a:t>предназначена</a:t>
            </a:r>
            <a:r>
              <a:rPr lang="ru-RU" sz="2000" b="1" dirty="0">
                <a:solidFill>
                  <a:srgbClr val="C00000"/>
                </a:solidFill>
              </a:rPr>
              <a:t> </a:t>
            </a:r>
            <a:r>
              <a:rPr lang="ru-RU" sz="2000" dirty="0">
                <a:solidFill>
                  <a:srgbClr val="7030A0"/>
                </a:solidFill>
              </a:rPr>
              <a:t>для</a:t>
            </a:r>
            <a:r>
              <a:rPr lang="ru-RU" sz="2000" dirty="0">
                <a:solidFill>
                  <a:srgbClr val="002060"/>
                </a:solidFill>
              </a:rPr>
              <a:t> </a:t>
            </a:r>
            <a:r>
              <a:rPr lang="ru-RU" sz="2000" dirty="0">
                <a:solidFill>
                  <a:srgbClr val="7030A0"/>
                </a:solidFill>
              </a:rPr>
              <a:t>общего руководства работой подразделений, служб и предприятий железнодорожного транспорта</a:t>
            </a:r>
            <a:r>
              <a:rPr lang="ru-RU" sz="2000" dirty="0"/>
              <a:t>, </a:t>
            </a:r>
            <a:r>
              <a:rPr lang="ru-RU" sz="2000" b="1" dirty="0">
                <a:solidFill>
                  <a:srgbClr val="C00000"/>
                </a:solidFill>
              </a:rPr>
              <a:t>вторая </a:t>
            </a:r>
            <a:r>
              <a:rPr lang="ru-RU" sz="2000" dirty="0"/>
              <a:t>— </a:t>
            </a:r>
            <a:r>
              <a:rPr lang="ru-RU" sz="2000" dirty="0">
                <a:solidFill>
                  <a:srgbClr val="7030A0"/>
                </a:solidFill>
              </a:rPr>
              <a:t>для непосредственной организации технологического процесса </a:t>
            </a:r>
            <a:r>
              <a:rPr lang="ru-RU" sz="2000" dirty="0"/>
              <a:t>и </a:t>
            </a:r>
            <a:r>
              <a:rPr lang="ru-RU" sz="2000" dirty="0">
                <a:solidFill>
                  <a:srgbClr val="7030A0"/>
                </a:solidFill>
              </a:rPr>
              <a:t>регулирования движения поездов</a:t>
            </a:r>
            <a:r>
              <a:rPr lang="ru-RU" sz="2000" dirty="0"/>
              <a:t>, </a:t>
            </a:r>
            <a:r>
              <a:rPr lang="ru-RU" sz="2000" dirty="0">
                <a:solidFill>
                  <a:srgbClr val="7030A0"/>
                </a:solidFill>
              </a:rPr>
              <a:t>для обеспечения работы технических устройств на перегонах и участках</a:t>
            </a:r>
            <a:r>
              <a:rPr lang="ru-RU" sz="2000" dirty="0"/>
              <a:t>, а также </a:t>
            </a:r>
            <a:r>
              <a:rPr lang="ru-RU" sz="2000" dirty="0">
                <a:solidFill>
                  <a:srgbClr val="7030A0"/>
                </a:solidFill>
              </a:rPr>
              <a:t>эксплуатации и ремонта технических сооружений транспорта.</a:t>
            </a:r>
          </a:p>
        </p:txBody>
      </p:sp>
      <p:pic>
        <p:nvPicPr>
          <p:cNvPr id="2" name="Рисунок 1"/>
          <p:cNvPicPr>
            <a:picLocks noChangeAspect="1"/>
          </p:cNvPicPr>
          <p:nvPr/>
        </p:nvPicPr>
        <p:blipFill rotWithShape="1">
          <a:blip r:embed="rId2"/>
          <a:srcRect t="4031" b="8407"/>
          <a:stretch/>
        </p:blipFill>
        <p:spPr>
          <a:xfrm>
            <a:off x="1323832" y="416258"/>
            <a:ext cx="6364787" cy="4179862"/>
          </a:xfrm>
          <a:prstGeom prst="rect">
            <a:avLst/>
          </a:prstGeom>
        </p:spPr>
      </p:pic>
      <p:sp>
        <p:nvSpPr>
          <p:cNvPr id="3" name="Прямоугольник 2"/>
          <p:cNvSpPr/>
          <p:nvPr/>
        </p:nvSpPr>
        <p:spPr>
          <a:xfrm>
            <a:off x="1214651" y="341194"/>
            <a:ext cx="1542197" cy="327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36328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07026"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007224"/>
            <a:ext cx="9144000" cy="2850776"/>
          </a:xfrm>
        </p:spPr>
        <p:txBody>
          <a:bodyPr>
            <a:normAutofit lnSpcReduction="10000"/>
          </a:bodyPr>
          <a:lstStyle/>
          <a:p>
            <a:pPr marL="0" indent="0" algn="just">
              <a:buNone/>
            </a:pPr>
            <a:r>
              <a:rPr lang="ru-RU" sz="2000" b="1" dirty="0" smtClean="0">
                <a:solidFill>
                  <a:srgbClr val="C00000"/>
                </a:solidFill>
              </a:rPr>
              <a:t>Станционная распорядительная связь </a:t>
            </a:r>
            <a:r>
              <a:rPr lang="ru-RU" sz="2000" b="1" dirty="0">
                <a:solidFill>
                  <a:srgbClr val="002060"/>
                </a:solidFill>
              </a:rPr>
              <a:t>представляет собой комплекс различных видов связи для руководителей, организующих работу на станции. </a:t>
            </a:r>
            <a:r>
              <a:rPr lang="ru-RU" sz="2000" dirty="0"/>
              <a:t>Она строится по лучевому принципу с установкой у руководителей технологических процессов коммутаторов оперативной телефонной связи. </a:t>
            </a:r>
            <a:r>
              <a:rPr lang="ru-RU" sz="2000" b="1" dirty="0">
                <a:solidFill>
                  <a:srgbClr val="7030A0"/>
                </a:solidFill>
              </a:rPr>
              <a:t>Основные виды станционной распорядительной связи следующие:</a:t>
            </a:r>
            <a:r>
              <a:rPr lang="ru-RU" sz="2000" dirty="0"/>
              <a:t> связь дежурного </a:t>
            </a:r>
            <a:r>
              <a:rPr lang="ru-RU" sz="2000" dirty="0" smtClean="0"/>
              <a:t>по станции </a:t>
            </a:r>
            <a:r>
              <a:rPr lang="ru-RU" sz="2000" dirty="0"/>
              <a:t>(ДСП), станционного или узлового диспетчера (ДСЦС, ДСЦУ), маневровых диспетчеров (ДСЦГ), дежурных по паркам (ДСПП), горкам (ДСПГ), связь оператора маневрового района (ОМР), сменного вагонного мастера (СМВ), оператора пункта технического осмотра вагонов (ПТО), дежурного по вагонному депо,  дежурного по локомотивному депо (ДВД), станционная связь транспортной полиции (СТМ) и военизированной охраны (ВОХР).</a:t>
            </a:r>
          </a:p>
        </p:txBody>
      </p:sp>
      <p:pic>
        <p:nvPicPr>
          <p:cNvPr id="2" name="Рисунок 1"/>
          <p:cNvPicPr>
            <a:picLocks noChangeAspect="1"/>
          </p:cNvPicPr>
          <p:nvPr/>
        </p:nvPicPr>
        <p:blipFill rotWithShape="1">
          <a:blip r:embed="rId2"/>
          <a:srcRect t="2082" r="7647" b="11376"/>
          <a:stretch/>
        </p:blipFill>
        <p:spPr>
          <a:xfrm>
            <a:off x="1963270" y="410928"/>
            <a:ext cx="5459506" cy="3642569"/>
          </a:xfrm>
          <a:prstGeom prst="rect">
            <a:avLst/>
          </a:prstGeom>
        </p:spPr>
      </p:pic>
    </p:spTree>
    <p:extLst>
      <p:ext uri="{BB962C8B-B14F-4D97-AF65-F5344CB8AC3E}">
        <p14:creationId xmlns:p14="http://schemas.microsoft.com/office/powerpoint/2010/main" val="2814881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07026"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556243"/>
            <a:ext cx="9144000" cy="1301757"/>
          </a:xfrm>
        </p:spPr>
        <p:txBody>
          <a:bodyPr>
            <a:normAutofit/>
          </a:bodyPr>
          <a:lstStyle/>
          <a:p>
            <a:pPr marL="0" indent="0" algn="just">
              <a:buNone/>
            </a:pPr>
            <a:r>
              <a:rPr lang="ru-RU" sz="2000" dirty="0" smtClean="0"/>
              <a:t>     </a:t>
            </a:r>
            <a:r>
              <a:rPr lang="ru-RU" sz="2000" b="1" dirty="0" smtClean="0">
                <a:solidFill>
                  <a:srgbClr val="C00000"/>
                </a:solidFill>
              </a:rPr>
              <a:t>Для </a:t>
            </a:r>
            <a:r>
              <a:rPr lang="ru-RU" sz="2000" b="1" dirty="0">
                <a:solidFill>
                  <a:srgbClr val="C00000"/>
                </a:solidFill>
              </a:rPr>
              <a:t>организации служебной связи </a:t>
            </a:r>
            <a:r>
              <a:rPr lang="ru-RU" sz="2000" b="1" dirty="0"/>
              <a:t>на железнодорожных станциях используют </a:t>
            </a:r>
            <a:r>
              <a:rPr lang="ru-RU" sz="2000" b="1" dirty="0">
                <a:solidFill>
                  <a:srgbClr val="002060"/>
                </a:solidFill>
              </a:rPr>
              <a:t>телефонные аппараты </a:t>
            </a:r>
            <a:r>
              <a:rPr lang="ru-RU" sz="2000" b="1" u="sng" dirty="0">
                <a:solidFill>
                  <a:srgbClr val="002060"/>
                </a:solidFill>
              </a:rPr>
              <a:t>с </a:t>
            </a:r>
            <a:r>
              <a:rPr lang="ru-RU" sz="2000" b="1" u="sng" dirty="0" smtClean="0">
                <a:solidFill>
                  <a:srgbClr val="002060"/>
                </a:solidFill>
              </a:rPr>
              <a:t>тангентой</a:t>
            </a:r>
            <a:r>
              <a:rPr lang="ru-RU" sz="2000" dirty="0" smtClean="0"/>
              <a:t>. </a:t>
            </a:r>
            <a:r>
              <a:rPr lang="ru-RU" sz="2000" dirty="0"/>
              <a:t>В ка­честве аналогового переговорно-вызывного устройства внутристанционной оперативно технологической связи используют </a:t>
            </a:r>
            <a:r>
              <a:rPr lang="ru-RU" sz="2000" b="1" dirty="0">
                <a:solidFill>
                  <a:srgbClr val="002060"/>
                </a:solidFill>
              </a:rPr>
              <a:t>телефонные аппараты с </a:t>
            </a:r>
            <a:r>
              <a:rPr lang="ru-RU" sz="2000" b="1" dirty="0" smtClean="0">
                <a:solidFill>
                  <a:srgbClr val="002060"/>
                </a:solidFill>
              </a:rPr>
              <a:t>номеронабирателем. </a:t>
            </a:r>
            <a:endParaRPr lang="ru-RU" sz="2000" dirty="0">
              <a:solidFill>
                <a:srgbClr val="002060"/>
              </a:solidFill>
            </a:endParaRPr>
          </a:p>
        </p:txBody>
      </p:sp>
      <p:pic>
        <p:nvPicPr>
          <p:cNvPr id="3" name="Рисунок 2"/>
          <p:cNvPicPr>
            <a:picLocks noChangeAspect="1"/>
          </p:cNvPicPr>
          <p:nvPr/>
        </p:nvPicPr>
        <p:blipFill rotWithShape="1">
          <a:blip r:embed="rId2"/>
          <a:srcRect t="27662"/>
          <a:stretch/>
        </p:blipFill>
        <p:spPr>
          <a:xfrm>
            <a:off x="103654" y="457200"/>
            <a:ext cx="8783304" cy="4804012"/>
          </a:xfrm>
          <a:prstGeom prst="rect">
            <a:avLst/>
          </a:prstGeom>
        </p:spPr>
      </p:pic>
    </p:spTree>
    <p:extLst>
      <p:ext uri="{BB962C8B-B14F-4D97-AF65-F5344CB8AC3E}">
        <p14:creationId xmlns:p14="http://schemas.microsoft.com/office/powerpoint/2010/main" val="123860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54940"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689848"/>
            <a:ext cx="9144000" cy="2168152"/>
          </a:xfrm>
        </p:spPr>
        <p:txBody>
          <a:bodyPr>
            <a:normAutofit/>
          </a:bodyPr>
          <a:lstStyle/>
          <a:p>
            <a:pPr marL="0" indent="0" algn="just">
              <a:buNone/>
            </a:pPr>
            <a:r>
              <a:rPr lang="ru-RU" sz="2000" b="1" dirty="0" smtClean="0">
                <a:solidFill>
                  <a:srgbClr val="C00000"/>
                </a:solidFill>
              </a:rPr>
              <a:t>Административно-хозяйственная связь </a:t>
            </a:r>
            <a:r>
              <a:rPr lang="ru-RU" sz="2000" dirty="0" smtClean="0"/>
              <a:t>— </a:t>
            </a:r>
            <a:r>
              <a:rPr lang="ru-RU" sz="2000" b="1" dirty="0">
                <a:solidFill>
                  <a:srgbClr val="002060"/>
                </a:solidFill>
              </a:rPr>
              <a:t>прямая телефонная связь руководящих работников предприятий с работниками подчиненного им аппарата (руководство дороги, станции, завода и т.д.).</a:t>
            </a:r>
          </a:p>
          <a:p>
            <a:pPr marL="0" indent="0" algn="just">
              <a:buNone/>
            </a:pPr>
            <a:r>
              <a:rPr lang="ru-RU" sz="2000" dirty="0" smtClean="0"/>
              <a:t>       Кроме </a:t>
            </a:r>
            <a:r>
              <a:rPr lang="ru-RU" sz="2000" dirty="0"/>
              <a:t>перечисленных видов связи на предприятиях железнодорожного транспорта может организовываться диспетчерская связь в пределах как всего предприятия, так и его отдельных подразделений (корпусов, цехов, участков) для связи диспетчера с работниками предприятий и подразделений.</a:t>
            </a:r>
          </a:p>
          <a:p>
            <a:pPr marL="0" indent="0" algn="just">
              <a:buNone/>
            </a:pPr>
            <a:endParaRPr lang="ru-RU" sz="2000" dirty="0"/>
          </a:p>
        </p:txBody>
      </p:sp>
      <p:pic>
        <p:nvPicPr>
          <p:cNvPr id="10" name="Рисунок 9"/>
          <p:cNvPicPr>
            <a:picLocks noChangeAspect="1"/>
          </p:cNvPicPr>
          <p:nvPr/>
        </p:nvPicPr>
        <p:blipFill>
          <a:blip r:embed="rId2"/>
          <a:stretch>
            <a:fillRect/>
          </a:stretch>
        </p:blipFill>
        <p:spPr>
          <a:xfrm>
            <a:off x="1183341" y="394806"/>
            <a:ext cx="7360534" cy="4357436"/>
          </a:xfrm>
          <a:prstGeom prst="rect">
            <a:avLst/>
          </a:prstGeom>
        </p:spPr>
      </p:pic>
      <p:pic>
        <p:nvPicPr>
          <p:cNvPr id="11" name="Рисунок 10"/>
          <p:cNvPicPr>
            <a:picLocks noChangeAspect="1"/>
          </p:cNvPicPr>
          <p:nvPr/>
        </p:nvPicPr>
        <p:blipFill>
          <a:blip r:embed="rId3"/>
          <a:stretch>
            <a:fillRect/>
          </a:stretch>
        </p:blipFill>
        <p:spPr>
          <a:xfrm>
            <a:off x="583216" y="228600"/>
            <a:ext cx="1836976" cy="1677239"/>
          </a:xfrm>
          <a:prstGeom prst="rect">
            <a:avLst/>
          </a:prstGeom>
        </p:spPr>
      </p:pic>
    </p:spTree>
    <p:extLst>
      <p:ext uri="{BB962C8B-B14F-4D97-AF65-F5344CB8AC3E}">
        <p14:creationId xmlns:p14="http://schemas.microsoft.com/office/powerpoint/2010/main" val="4217709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149521" y="-9413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348753"/>
            <a:ext cx="9144000" cy="1509247"/>
          </a:xfrm>
        </p:spPr>
        <p:txBody>
          <a:bodyPr>
            <a:normAutofit/>
          </a:bodyPr>
          <a:lstStyle/>
          <a:p>
            <a:pPr marL="0" indent="0" algn="just">
              <a:buNone/>
            </a:pPr>
            <a:r>
              <a:rPr lang="ru-RU" sz="2000" b="1" u="sng" dirty="0">
                <a:solidFill>
                  <a:srgbClr val="C00000"/>
                </a:solidFill>
              </a:rPr>
              <a:t>Характерной особенностью </a:t>
            </a:r>
            <a:r>
              <a:rPr lang="ru-RU" sz="2000" b="1" dirty="0">
                <a:solidFill>
                  <a:srgbClr val="C00000"/>
                </a:solidFill>
              </a:rPr>
              <a:t>технологической связи </a:t>
            </a:r>
            <a:r>
              <a:rPr lang="ru-RU" sz="2000" b="1" dirty="0"/>
              <a:t>является</a:t>
            </a:r>
            <a:r>
              <a:rPr lang="ru-RU" sz="2000" dirty="0"/>
              <a:t> </a:t>
            </a:r>
            <a:r>
              <a:rPr lang="ru-RU" sz="2000" b="1" dirty="0">
                <a:solidFill>
                  <a:srgbClr val="002060"/>
                </a:solidFill>
              </a:rPr>
              <a:t>разнообразие способов установления соединения распорядительной станции с абонентами:</a:t>
            </a:r>
          </a:p>
          <a:p>
            <a:pPr marL="0" indent="0" algn="just">
              <a:buNone/>
            </a:pPr>
            <a:r>
              <a:rPr lang="ru-RU" sz="2000" b="1" dirty="0">
                <a:solidFill>
                  <a:srgbClr val="C00000"/>
                </a:solidFill>
              </a:rPr>
              <a:t>• прямой </a:t>
            </a:r>
            <a:r>
              <a:rPr lang="ru-RU" sz="2000" dirty="0"/>
              <a:t>— непосредственное соединение абонентов прямыми каналами. Этот способ характерен для МЖС, ПГС, а также для связи охраняемого переезда;</a:t>
            </a:r>
          </a:p>
          <a:p>
            <a:pPr marL="0" indent="0" algn="just">
              <a:buNone/>
            </a:pPr>
            <a:endParaRPr lang="ru-RU" sz="2000" dirty="0"/>
          </a:p>
        </p:txBody>
      </p:sp>
      <p:pic>
        <p:nvPicPr>
          <p:cNvPr id="10" name="Рисунок 9"/>
          <p:cNvPicPr>
            <a:picLocks noChangeAspect="1"/>
          </p:cNvPicPr>
          <p:nvPr/>
        </p:nvPicPr>
        <p:blipFill rotWithShape="1">
          <a:blip r:embed="rId2"/>
          <a:srcRect t="14470"/>
          <a:stretch/>
        </p:blipFill>
        <p:spPr>
          <a:xfrm>
            <a:off x="762000" y="457200"/>
            <a:ext cx="7620000" cy="4888006"/>
          </a:xfrm>
          <a:prstGeom prst="rect">
            <a:avLst/>
          </a:prstGeom>
        </p:spPr>
      </p:pic>
    </p:spTree>
    <p:extLst>
      <p:ext uri="{BB962C8B-B14F-4D97-AF65-F5344CB8AC3E}">
        <p14:creationId xmlns:p14="http://schemas.microsoft.com/office/powerpoint/2010/main" val="1520496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86003"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999130"/>
            <a:ext cx="9144000" cy="1549588"/>
          </a:xfrm>
        </p:spPr>
        <p:txBody>
          <a:bodyPr>
            <a:normAutofit/>
          </a:bodyPr>
          <a:lstStyle/>
          <a:p>
            <a:pPr marL="0" indent="0" algn="just">
              <a:buNone/>
            </a:pPr>
            <a:r>
              <a:rPr lang="ru-RU" sz="2000" b="1" dirty="0">
                <a:solidFill>
                  <a:srgbClr val="C00000"/>
                </a:solidFill>
              </a:rPr>
              <a:t>• избирательный </a:t>
            </a:r>
            <a:r>
              <a:rPr lang="ru-RU" sz="2000" dirty="0"/>
              <a:t>— соединение устанавливается в пределах определенного вида связи посылкой избирательного вызова. Этот способ присущ большинству видов оперативно-технологической связи, в которых служебный характер переговоров связан с управлением определенным технологическим процессом. К таким видам связи относятся ПДС, ЭДС, ВДС, БДС, ЛПС, СТМ, СТВ, ПС и др.;</a:t>
            </a:r>
          </a:p>
        </p:txBody>
      </p:sp>
      <p:pic>
        <p:nvPicPr>
          <p:cNvPr id="2" name="Рисунок 1"/>
          <p:cNvPicPr>
            <a:picLocks noChangeAspect="1"/>
          </p:cNvPicPr>
          <p:nvPr/>
        </p:nvPicPr>
        <p:blipFill rotWithShape="1">
          <a:blip r:embed="rId2"/>
          <a:srcRect t="30115"/>
          <a:stretch/>
        </p:blipFill>
        <p:spPr>
          <a:xfrm>
            <a:off x="407838" y="637810"/>
            <a:ext cx="8328324" cy="4361320"/>
          </a:xfrm>
          <a:prstGeom prst="rect">
            <a:avLst/>
          </a:prstGeom>
        </p:spPr>
      </p:pic>
    </p:spTree>
    <p:extLst>
      <p:ext uri="{BB962C8B-B14F-4D97-AF65-F5344CB8AC3E}">
        <p14:creationId xmlns:p14="http://schemas.microsoft.com/office/powerpoint/2010/main" val="3458650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6074895"/>
            <a:ext cx="9144000" cy="783105"/>
          </a:xfrm>
        </p:spPr>
        <p:txBody>
          <a:bodyPr>
            <a:normAutofit/>
          </a:bodyPr>
          <a:lstStyle/>
          <a:p>
            <a:pPr marL="0" indent="0" algn="just">
              <a:buNone/>
            </a:pPr>
            <a:r>
              <a:rPr lang="ru-RU" sz="2000" b="1" dirty="0">
                <a:solidFill>
                  <a:srgbClr val="C00000"/>
                </a:solidFill>
              </a:rPr>
              <a:t>• связь совещаний </a:t>
            </a:r>
            <a:r>
              <a:rPr lang="ru-RU" sz="2000" dirty="0"/>
              <a:t>— сеть создается временно на период проведения совещания;</a:t>
            </a:r>
          </a:p>
          <a:p>
            <a:pPr marL="0" indent="0" algn="just">
              <a:buNone/>
            </a:pPr>
            <a:endParaRPr lang="ru-RU" sz="2000" dirty="0"/>
          </a:p>
        </p:txBody>
      </p:sp>
      <p:pic>
        <p:nvPicPr>
          <p:cNvPr id="2" name="Рисунок 1"/>
          <p:cNvPicPr>
            <a:picLocks noChangeAspect="1"/>
          </p:cNvPicPr>
          <p:nvPr/>
        </p:nvPicPr>
        <p:blipFill>
          <a:blip r:embed="rId2"/>
          <a:stretch>
            <a:fillRect/>
          </a:stretch>
        </p:blipFill>
        <p:spPr>
          <a:xfrm>
            <a:off x="0" y="457200"/>
            <a:ext cx="9144000" cy="5143500"/>
          </a:xfrm>
          <a:prstGeom prst="rect">
            <a:avLst/>
          </a:prstGeom>
        </p:spPr>
      </p:pic>
    </p:spTree>
    <p:extLst>
      <p:ext uri="{BB962C8B-B14F-4D97-AF65-F5344CB8AC3E}">
        <p14:creationId xmlns:p14="http://schemas.microsoft.com/office/powerpoint/2010/main" val="1712163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01912" y="-75546"/>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725271"/>
            <a:ext cx="9144000" cy="1011705"/>
          </a:xfrm>
        </p:spPr>
        <p:txBody>
          <a:bodyPr>
            <a:normAutofit/>
          </a:bodyPr>
          <a:lstStyle/>
          <a:p>
            <a:pPr marL="0" indent="0" algn="just">
              <a:buNone/>
            </a:pPr>
            <a:r>
              <a:rPr lang="ru-RU" sz="2000" b="1" dirty="0" smtClean="0">
                <a:solidFill>
                  <a:srgbClr val="C00000"/>
                </a:solidFill>
              </a:rPr>
              <a:t>• </a:t>
            </a:r>
            <a:r>
              <a:rPr lang="ru-RU" sz="2000" b="1" dirty="0">
                <a:solidFill>
                  <a:srgbClr val="C00000"/>
                </a:solidFill>
              </a:rPr>
              <a:t>коммутируемое </a:t>
            </a:r>
            <a:r>
              <a:rPr lang="ru-RU" sz="2000" dirty="0"/>
              <a:t>— соединение с абонентами устанавливается руководителем подразделения посылкой вызывного сигнала. Этот способ характерен для станционной связи.</a:t>
            </a:r>
          </a:p>
          <a:p>
            <a:pPr marL="0" indent="0" algn="just">
              <a:buNone/>
            </a:pPr>
            <a:endParaRPr lang="ru-RU" sz="2000" dirty="0"/>
          </a:p>
        </p:txBody>
      </p:sp>
      <p:pic>
        <p:nvPicPr>
          <p:cNvPr id="2" name="Рисунок 1"/>
          <p:cNvPicPr>
            <a:picLocks noChangeAspect="1"/>
          </p:cNvPicPr>
          <p:nvPr/>
        </p:nvPicPr>
        <p:blipFill rotWithShape="1">
          <a:blip r:embed="rId2"/>
          <a:srcRect t="4993" b="9451"/>
          <a:stretch/>
        </p:blipFill>
        <p:spPr>
          <a:xfrm>
            <a:off x="164726" y="306107"/>
            <a:ext cx="8572500" cy="5419164"/>
          </a:xfrm>
          <a:prstGeom prst="rect">
            <a:avLst/>
          </a:prstGeom>
        </p:spPr>
      </p:pic>
    </p:spTree>
    <p:extLst>
      <p:ext uri="{BB962C8B-B14F-4D97-AF65-F5344CB8AC3E}">
        <p14:creationId xmlns:p14="http://schemas.microsoft.com/office/powerpoint/2010/main" val="2036219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4199324" y="779929"/>
            <a:ext cx="4944676" cy="5298141"/>
          </a:xfrm>
        </p:spPr>
        <p:txBody>
          <a:bodyPr>
            <a:normAutofit/>
          </a:bodyPr>
          <a:lstStyle/>
          <a:p>
            <a:pPr marL="0" indent="0" algn="just">
              <a:buNone/>
            </a:pPr>
            <a:r>
              <a:rPr lang="ru-RU" sz="2000" dirty="0" smtClean="0"/>
              <a:t>      </a:t>
            </a:r>
            <a:r>
              <a:rPr lang="ru-RU" sz="2000" b="1" dirty="0" smtClean="0">
                <a:solidFill>
                  <a:srgbClr val="C00000"/>
                </a:solidFill>
              </a:rPr>
              <a:t>Для </a:t>
            </a:r>
            <a:r>
              <a:rPr lang="ru-RU" sz="2000" b="1" dirty="0">
                <a:solidFill>
                  <a:srgbClr val="C00000"/>
                </a:solidFill>
              </a:rPr>
              <a:t>организации каналов оперативно-технологической связи с применением систем цифровой передачи и коммутации</a:t>
            </a:r>
            <a:r>
              <a:rPr lang="ru-RU" sz="2000" dirty="0"/>
              <a:t> </a:t>
            </a:r>
            <a:r>
              <a:rPr lang="ru-RU" sz="2000" b="1" dirty="0"/>
              <a:t>используются </a:t>
            </a:r>
            <a:r>
              <a:rPr lang="ru-RU" sz="2000" b="1" dirty="0">
                <a:solidFill>
                  <a:srgbClr val="002060"/>
                </a:solidFill>
              </a:rPr>
              <a:t>специализированные коммутационные станции. </a:t>
            </a:r>
            <a:r>
              <a:rPr lang="ru-RU" sz="2000" dirty="0"/>
              <a:t>На примере аппаратуры «</a:t>
            </a:r>
            <a:r>
              <a:rPr lang="ru-RU" sz="2000" dirty="0" smtClean="0"/>
              <a:t>Обь-128Ц» </a:t>
            </a:r>
            <a:r>
              <a:rPr lang="ru-RU" sz="2000" dirty="0"/>
              <a:t>рассматривается вопрос построения избирательной телефонной связи между диспетчером и абонентами, расположенными вдоль железнодорожной магистрали. </a:t>
            </a:r>
          </a:p>
        </p:txBody>
      </p:sp>
      <p:pic>
        <p:nvPicPr>
          <p:cNvPr id="2" name="Рисунок 1"/>
          <p:cNvPicPr>
            <a:picLocks noChangeAspect="1"/>
          </p:cNvPicPr>
          <p:nvPr/>
        </p:nvPicPr>
        <p:blipFill>
          <a:blip r:embed="rId2"/>
          <a:stretch>
            <a:fillRect/>
          </a:stretch>
        </p:blipFill>
        <p:spPr>
          <a:xfrm>
            <a:off x="134470" y="457200"/>
            <a:ext cx="4064854" cy="6185647"/>
          </a:xfrm>
          <a:prstGeom prst="rect">
            <a:avLst/>
          </a:prstGeom>
        </p:spPr>
      </p:pic>
      <p:pic>
        <p:nvPicPr>
          <p:cNvPr id="3" name="Рисунок 2"/>
          <p:cNvPicPr>
            <a:picLocks noChangeAspect="1"/>
          </p:cNvPicPr>
          <p:nvPr/>
        </p:nvPicPr>
        <p:blipFill>
          <a:blip r:embed="rId3"/>
          <a:stretch>
            <a:fillRect/>
          </a:stretch>
        </p:blipFill>
        <p:spPr>
          <a:xfrm>
            <a:off x="4250782" y="4270842"/>
            <a:ext cx="4749142" cy="1457605"/>
          </a:xfrm>
          <a:prstGeom prst="rect">
            <a:avLst/>
          </a:prstGeom>
          <a:solidFill>
            <a:schemeClr val="bg1"/>
          </a:solidFill>
          <a:ln>
            <a:solidFill>
              <a:schemeClr val="tx1"/>
            </a:solidFill>
          </a:ln>
        </p:spPr>
      </p:pic>
    </p:spTree>
    <p:extLst>
      <p:ext uri="{BB962C8B-B14F-4D97-AF65-F5344CB8AC3E}">
        <p14:creationId xmlns:p14="http://schemas.microsoft.com/office/powerpoint/2010/main" val="681635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515036"/>
            <a:ext cx="9144000" cy="2342964"/>
          </a:xfrm>
        </p:spPr>
        <p:txBody>
          <a:bodyPr>
            <a:normAutofit/>
          </a:bodyPr>
          <a:lstStyle/>
          <a:p>
            <a:pPr marL="0" indent="0" algn="just">
              <a:buNone/>
            </a:pPr>
            <a:r>
              <a:rPr lang="ru-RU" sz="2000" dirty="0" smtClean="0"/>
              <a:t>         </a:t>
            </a:r>
            <a:r>
              <a:rPr lang="ru-RU" sz="2000" b="1" dirty="0" smtClean="0">
                <a:solidFill>
                  <a:srgbClr val="C00000"/>
                </a:solidFill>
              </a:rPr>
              <a:t>Настройка </a:t>
            </a:r>
            <a:r>
              <a:rPr lang="ru-RU" sz="2000" b="1" dirty="0">
                <a:solidFill>
                  <a:srgbClr val="C00000"/>
                </a:solidFill>
              </a:rPr>
              <a:t>канала связи </a:t>
            </a:r>
            <a:r>
              <a:rPr lang="ru-RU" sz="2000" b="1" dirty="0"/>
              <a:t>предполагает</a:t>
            </a:r>
            <a:r>
              <a:rPr lang="ru-RU" sz="2000" dirty="0"/>
              <a:t> </a:t>
            </a:r>
            <a:r>
              <a:rPr lang="ru-RU" sz="2000" b="1" dirty="0">
                <a:solidFill>
                  <a:srgbClr val="002060"/>
                </a:solidFill>
              </a:rPr>
              <a:t>задание параметров портов включения абонентов,</a:t>
            </a:r>
            <a:r>
              <a:rPr lang="ru-RU" sz="2000" dirty="0"/>
              <a:t> </a:t>
            </a:r>
            <a:r>
              <a:rPr lang="ru-RU" sz="2000" b="1" dirty="0"/>
              <a:t>которые различаются местоположением и уровнем административной ответственности</a:t>
            </a:r>
            <a:r>
              <a:rPr lang="ru-RU" sz="2000" dirty="0"/>
              <a:t>. Назначение параметров определяет задачу оптимизации их конфигурирования в процессе пуско-наладочных работ. </a:t>
            </a:r>
            <a:r>
              <a:rPr lang="ru-RU" sz="2000" dirty="0" smtClean="0"/>
              <a:t>     Свойства </a:t>
            </a:r>
            <a:r>
              <a:rPr lang="ru-RU" sz="2000" dirty="0"/>
              <a:t>портов абонента пропорционально отличаются по номиналам доступа к видам связи. С целью оптимизации процедуры доступа к отдельным категориям абонентов предлагается ввести их индексацию (перечень) вне структуры заданного программного обеспечения. </a:t>
            </a:r>
          </a:p>
        </p:txBody>
      </p:sp>
      <p:pic>
        <p:nvPicPr>
          <p:cNvPr id="3" name="Рисунок 2"/>
          <p:cNvPicPr>
            <a:picLocks noChangeAspect="1"/>
          </p:cNvPicPr>
          <p:nvPr/>
        </p:nvPicPr>
        <p:blipFill>
          <a:blip r:embed="rId2"/>
          <a:stretch>
            <a:fillRect/>
          </a:stretch>
        </p:blipFill>
        <p:spPr>
          <a:xfrm>
            <a:off x="699247" y="235043"/>
            <a:ext cx="7315200" cy="4371975"/>
          </a:xfrm>
          <a:prstGeom prst="rect">
            <a:avLst/>
          </a:prstGeom>
        </p:spPr>
      </p:pic>
      <p:sp>
        <p:nvSpPr>
          <p:cNvPr id="5" name="Заголовок 4"/>
          <p:cNvSpPr>
            <a:spLocks noGrp="1"/>
          </p:cNvSpPr>
          <p:nvPr>
            <p:ph type="title"/>
          </p:nvPr>
        </p:nvSpPr>
        <p:spPr>
          <a:xfrm>
            <a:off x="2197744" y="-40341"/>
            <a:ext cx="4371994" cy="457200"/>
          </a:xfrm>
        </p:spPr>
        <p:txBody>
          <a:bodyPr>
            <a:normAutofit/>
          </a:bodyPr>
          <a:lstStyle/>
          <a:p>
            <a:r>
              <a:rPr lang="ru-RU" sz="2000" b="1" dirty="0">
                <a:solidFill>
                  <a:srgbClr val="C00000"/>
                </a:solidFill>
                <a:latin typeface="+mn-lt"/>
              </a:rPr>
              <a:t>Технологическая телефонная связь</a:t>
            </a:r>
          </a:p>
        </p:txBody>
      </p:sp>
    </p:spTree>
    <p:extLst>
      <p:ext uri="{BB962C8B-B14F-4D97-AF65-F5344CB8AC3E}">
        <p14:creationId xmlns:p14="http://schemas.microsoft.com/office/powerpoint/2010/main" val="24606757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64979"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026024"/>
            <a:ext cx="9144000" cy="1831976"/>
          </a:xfrm>
        </p:spPr>
        <p:txBody>
          <a:bodyPr>
            <a:normAutofit/>
          </a:bodyPr>
          <a:lstStyle/>
          <a:p>
            <a:pPr marL="0" indent="0" algn="just">
              <a:buNone/>
            </a:pPr>
            <a:r>
              <a:rPr lang="ru-RU" sz="2000" dirty="0" smtClean="0"/>
              <a:t>    </a:t>
            </a:r>
            <a:r>
              <a:rPr lang="ru-RU" sz="2000" b="1" dirty="0" smtClean="0">
                <a:solidFill>
                  <a:srgbClr val="002060"/>
                </a:solidFill>
              </a:rPr>
              <a:t>Список </a:t>
            </a:r>
            <a:r>
              <a:rPr lang="ru-RU" sz="2000" b="1" dirty="0">
                <a:solidFill>
                  <a:srgbClr val="002060"/>
                </a:solidFill>
              </a:rPr>
              <a:t>абонентов по условной иерархической схеме </a:t>
            </a:r>
            <a:r>
              <a:rPr lang="ru-RU" sz="2000" b="1" dirty="0"/>
              <a:t>позволит обеспечить их рациональный поиск в базе данных сети. </a:t>
            </a:r>
            <a:r>
              <a:rPr lang="ru-RU" sz="2000" dirty="0"/>
              <a:t>Управление и конфигурирование системы выполняется оператором при помощи унифицированных команд, состоящих из списка адаптированных параметров. Выдача команд в систему и отображение результатов соответствуют терминальной программе распорядительной станции, не нарушая процесса работы канала связи.</a:t>
            </a:r>
          </a:p>
        </p:txBody>
      </p:sp>
      <p:pic>
        <p:nvPicPr>
          <p:cNvPr id="2" name="Рисунок 1"/>
          <p:cNvPicPr>
            <a:picLocks noChangeAspect="1"/>
          </p:cNvPicPr>
          <p:nvPr/>
        </p:nvPicPr>
        <p:blipFill>
          <a:blip r:embed="rId2"/>
          <a:stretch>
            <a:fillRect/>
          </a:stretch>
        </p:blipFill>
        <p:spPr>
          <a:xfrm rot="5400000">
            <a:off x="2127118" y="-1024463"/>
            <a:ext cx="4688055" cy="7436225"/>
          </a:xfrm>
          <a:prstGeom prst="rect">
            <a:avLst/>
          </a:prstGeom>
          <a:solidFill>
            <a:schemeClr val="bg1"/>
          </a:solidFill>
        </p:spPr>
      </p:pic>
    </p:spTree>
    <p:extLst>
      <p:ext uri="{BB962C8B-B14F-4D97-AF65-F5344CB8AC3E}">
        <p14:creationId xmlns:p14="http://schemas.microsoft.com/office/powerpoint/2010/main" val="4099901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95533" y="5537012"/>
            <a:ext cx="8993875" cy="1320988"/>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обеспечения слаженной и бесперебойной работы всех звеньев управления железнодорожным транспортом </a:t>
            </a:r>
            <a:r>
              <a:rPr lang="ru-RU" sz="2000" b="1" dirty="0"/>
              <a:t>создается</a:t>
            </a:r>
            <a:r>
              <a:rPr lang="ru-RU" sz="2000" b="1" dirty="0">
                <a:solidFill>
                  <a:srgbClr val="002060"/>
                </a:solidFill>
              </a:rPr>
              <a:t> </a:t>
            </a:r>
            <a:r>
              <a:rPr lang="ru-RU" sz="2000" b="1" dirty="0">
                <a:solidFill>
                  <a:srgbClr val="C00000"/>
                </a:solidFill>
              </a:rPr>
              <a:t>сеть технологической связи. </a:t>
            </a:r>
            <a:r>
              <a:rPr lang="ru-RU" sz="2000" b="1" dirty="0"/>
              <a:t>По области применения </a:t>
            </a:r>
            <a:r>
              <a:rPr lang="ru-RU" sz="2000" b="1" dirty="0">
                <a:solidFill>
                  <a:srgbClr val="002060"/>
                </a:solidFill>
              </a:rPr>
              <a:t>вторичные технологические сети делятся на сети </a:t>
            </a:r>
            <a:r>
              <a:rPr lang="ru-RU" sz="2000" b="1" dirty="0">
                <a:solidFill>
                  <a:srgbClr val="C00000"/>
                </a:solidFill>
              </a:rPr>
              <a:t>общеслужебной </a:t>
            </a:r>
            <a:r>
              <a:rPr lang="ru-RU" sz="2000" b="1" dirty="0"/>
              <a:t>и </a:t>
            </a:r>
            <a:r>
              <a:rPr lang="ru-RU" sz="2000" b="1" dirty="0">
                <a:solidFill>
                  <a:srgbClr val="C00000"/>
                </a:solidFill>
              </a:rPr>
              <a:t>оперативно-технологической </a:t>
            </a:r>
            <a:r>
              <a:rPr lang="ru-RU" sz="2000" b="1" dirty="0" smtClean="0">
                <a:solidFill>
                  <a:srgbClr val="C00000"/>
                </a:solidFill>
              </a:rPr>
              <a:t>связи. </a:t>
            </a:r>
            <a:endParaRPr lang="ru-RU" sz="2000" b="1" dirty="0">
              <a:solidFill>
                <a:srgbClr val="C00000"/>
              </a:solidFill>
            </a:endParaRPr>
          </a:p>
        </p:txBody>
      </p:sp>
      <p:pic>
        <p:nvPicPr>
          <p:cNvPr id="2" name="Рисунок 1"/>
          <p:cNvPicPr>
            <a:picLocks noChangeAspect="1"/>
          </p:cNvPicPr>
          <p:nvPr/>
        </p:nvPicPr>
        <p:blipFill>
          <a:blip r:embed="rId2"/>
          <a:stretch>
            <a:fillRect/>
          </a:stretch>
        </p:blipFill>
        <p:spPr>
          <a:xfrm>
            <a:off x="27296" y="457199"/>
            <a:ext cx="9089408" cy="4973895"/>
          </a:xfrm>
          <a:prstGeom prst="rect">
            <a:avLst/>
          </a:prstGeom>
        </p:spPr>
      </p:pic>
      <p:sp>
        <p:nvSpPr>
          <p:cNvPr id="7" name="Прямоугольник 6"/>
          <p:cNvSpPr/>
          <p:nvPr/>
        </p:nvSpPr>
        <p:spPr>
          <a:xfrm>
            <a:off x="13648" y="1255594"/>
            <a:ext cx="2552131" cy="77792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3794078" y="1255594"/>
            <a:ext cx="4394579" cy="77792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39738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8600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602630"/>
            <a:ext cx="9144000" cy="1213411"/>
          </a:xfrm>
        </p:spPr>
        <p:txBody>
          <a:bodyPr>
            <a:normAutofit/>
          </a:bodyPr>
          <a:lstStyle/>
          <a:p>
            <a:pPr marL="0" indent="0" algn="just">
              <a:buNone/>
            </a:pPr>
            <a:r>
              <a:rPr lang="ru-RU" sz="2000" dirty="0" smtClean="0"/>
              <a:t>       При </a:t>
            </a:r>
            <a:r>
              <a:rPr lang="ru-RU" sz="2000" dirty="0"/>
              <a:t>помощи специализированных программ MATWORX и TERM разрабатывается методический пакет учебного центра цифровой оперативно-технологической связи, который имитирует реальные технологические процессы управления движением на транспорте.</a:t>
            </a:r>
          </a:p>
        </p:txBody>
      </p:sp>
      <p:pic>
        <p:nvPicPr>
          <p:cNvPr id="4" name="Рисунок 3"/>
          <p:cNvPicPr>
            <a:picLocks noChangeAspect="1"/>
          </p:cNvPicPr>
          <p:nvPr/>
        </p:nvPicPr>
        <p:blipFill rotWithShape="1">
          <a:blip r:embed="rId2"/>
          <a:srcRect r="33327" b="33333"/>
          <a:stretch/>
        </p:blipFill>
        <p:spPr>
          <a:xfrm rot="5400000">
            <a:off x="1847002" y="-785773"/>
            <a:ext cx="5056095" cy="7542041"/>
          </a:xfrm>
          <a:prstGeom prst="rect">
            <a:avLst/>
          </a:prstGeom>
        </p:spPr>
      </p:pic>
    </p:spTree>
    <p:extLst>
      <p:ext uri="{BB962C8B-B14F-4D97-AF65-F5344CB8AC3E}">
        <p14:creationId xmlns:p14="http://schemas.microsoft.com/office/powerpoint/2010/main" val="2438009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882587" y="0"/>
            <a:ext cx="4397189"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1" y="4367118"/>
            <a:ext cx="9144000" cy="2490882"/>
          </a:xfrm>
        </p:spPr>
        <p:txBody>
          <a:bodyPr>
            <a:normAutofit/>
          </a:bodyPr>
          <a:lstStyle/>
          <a:p>
            <a:pPr marL="0" indent="0" algn="just">
              <a:buNone/>
            </a:pPr>
            <a:r>
              <a:rPr lang="ru-RU" sz="2000" b="1" dirty="0">
                <a:solidFill>
                  <a:srgbClr val="C00000"/>
                </a:solidFill>
              </a:rPr>
              <a:t>Принципы организации </a:t>
            </a:r>
            <a:r>
              <a:rPr lang="ru-RU" sz="2000" b="1" dirty="0" smtClean="0">
                <a:solidFill>
                  <a:srgbClr val="C00000"/>
                </a:solidFill>
              </a:rPr>
              <a:t>технологической связи </a:t>
            </a:r>
            <a:r>
              <a:rPr lang="ru-RU" sz="2000" b="1" dirty="0" smtClean="0"/>
              <a:t>должны </a:t>
            </a:r>
            <a:r>
              <a:rPr lang="ru-RU" sz="2000" b="1" dirty="0"/>
              <a:t>отвечать </a:t>
            </a:r>
            <a:r>
              <a:rPr lang="ru-RU" sz="2000" b="1" dirty="0">
                <a:solidFill>
                  <a:srgbClr val="002060"/>
                </a:solidFill>
              </a:rPr>
              <a:t>следующим требованиям:</a:t>
            </a:r>
          </a:p>
          <a:p>
            <a:pPr marL="0" indent="0" algn="just">
              <a:buNone/>
            </a:pPr>
            <a:r>
              <a:rPr lang="ru-RU" sz="2000" dirty="0"/>
              <a:t>- обеспечение взаимодействия с аналоговой сетью ОТС;</a:t>
            </a:r>
          </a:p>
          <a:p>
            <a:pPr marL="0" indent="0" algn="just">
              <a:buNone/>
            </a:pPr>
            <a:r>
              <a:rPr lang="ru-RU" sz="2000" dirty="0"/>
              <a:t>- локальность, обеспечивающая доступ в сеть ограниченному кругу абонентов;</a:t>
            </a:r>
          </a:p>
          <a:p>
            <a:pPr marL="0" indent="0" algn="just">
              <a:buNone/>
            </a:pPr>
            <a:r>
              <a:rPr lang="ru-RU" sz="2000" dirty="0"/>
              <a:t>- возможность организации диспетчерских связей в соответствии с принятой структурой управления эксплуатационной работой железнодорожного транспорта;</a:t>
            </a:r>
          </a:p>
          <a:p>
            <a:pPr marL="0" indent="0" algn="just">
              <a:buNone/>
            </a:pPr>
            <a:endParaRPr lang="ru-RU" sz="2000" dirty="0"/>
          </a:p>
        </p:txBody>
      </p:sp>
      <p:pic>
        <p:nvPicPr>
          <p:cNvPr id="2" name="Рисунок 1"/>
          <p:cNvPicPr>
            <a:picLocks noChangeAspect="1"/>
          </p:cNvPicPr>
          <p:nvPr/>
        </p:nvPicPr>
        <p:blipFill rotWithShape="1">
          <a:blip r:embed="rId2"/>
          <a:srcRect t="10588" r="2794" b="9608"/>
          <a:stretch/>
        </p:blipFill>
        <p:spPr>
          <a:xfrm>
            <a:off x="1237129" y="457200"/>
            <a:ext cx="6350013" cy="3909918"/>
          </a:xfrm>
          <a:prstGeom prst="rect">
            <a:avLst/>
          </a:prstGeom>
        </p:spPr>
      </p:pic>
    </p:spTree>
    <p:extLst>
      <p:ext uri="{BB962C8B-B14F-4D97-AF65-F5344CB8AC3E}">
        <p14:creationId xmlns:p14="http://schemas.microsoft.com/office/powerpoint/2010/main" val="38894275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86003"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4988859"/>
            <a:ext cx="9144000" cy="1869141"/>
          </a:xfrm>
        </p:spPr>
        <p:txBody>
          <a:bodyPr>
            <a:normAutofit/>
          </a:bodyPr>
          <a:lstStyle/>
          <a:p>
            <a:pPr marL="0" indent="0" algn="just">
              <a:buNone/>
            </a:pPr>
            <a:r>
              <a:rPr lang="ru-RU" sz="2000" b="1" dirty="0">
                <a:solidFill>
                  <a:srgbClr val="C00000"/>
                </a:solidFill>
              </a:rPr>
              <a:t>Принципы организации технологической связи </a:t>
            </a:r>
            <a:r>
              <a:rPr lang="ru-RU" sz="2000" b="1" dirty="0"/>
              <a:t>должны отвечать </a:t>
            </a:r>
            <a:r>
              <a:rPr lang="ru-RU" sz="2000" b="1" dirty="0">
                <a:solidFill>
                  <a:srgbClr val="002060"/>
                </a:solidFill>
              </a:rPr>
              <a:t>следующим требованиям:</a:t>
            </a:r>
          </a:p>
          <a:p>
            <a:pPr marL="0" indent="0" algn="just">
              <a:buNone/>
            </a:pPr>
            <a:r>
              <a:rPr lang="ru-RU" sz="2000" dirty="0" smtClean="0"/>
              <a:t>-     резервирование </a:t>
            </a:r>
            <a:r>
              <a:rPr lang="ru-RU" sz="2000" dirty="0"/>
              <a:t>диспетчерских связей;</a:t>
            </a:r>
          </a:p>
          <a:p>
            <a:pPr marL="0" indent="0" algn="just">
              <a:buNone/>
            </a:pPr>
            <a:r>
              <a:rPr lang="ru-RU" sz="2000" dirty="0" smtClean="0"/>
              <a:t>- использование </a:t>
            </a:r>
            <a:r>
              <a:rPr lang="ru-RU" sz="2000" dirty="0"/>
              <a:t>отечественных аппаратных средств и программного обеспечения.</a:t>
            </a:r>
          </a:p>
          <a:p>
            <a:pPr marL="0" indent="0" algn="just">
              <a:buNone/>
            </a:pPr>
            <a:endParaRPr lang="ru-RU" sz="2000" dirty="0"/>
          </a:p>
        </p:txBody>
      </p:sp>
      <p:pic>
        <p:nvPicPr>
          <p:cNvPr id="2" name="Рисунок 1"/>
          <p:cNvPicPr>
            <a:picLocks noChangeAspect="1"/>
          </p:cNvPicPr>
          <p:nvPr/>
        </p:nvPicPr>
        <p:blipFill rotWithShape="1">
          <a:blip r:embed="rId2"/>
          <a:srcRect t="12353" b="3333"/>
          <a:stretch/>
        </p:blipFill>
        <p:spPr>
          <a:xfrm>
            <a:off x="793375" y="457200"/>
            <a:ext cx="7194177" cy="4549259"/>
          </a:xfrm>
          <a:prstGeom prst="rect">
            <a:avLst/>
          </a:prstGeom>
        </p:spPr>
      </p:pic>
      <p:sp>
        <p:nvSpPr>
          <p:cNvPr id="4" name="Равнобедренный треугольник 3"/>
          <p:cNvSpPr/>
          <p:nvPr/>
        </p:nvSpPr>
        <p:spPr>
          <a:xfrm>
            <a:off x="6387352" y="4092059"/>
            <a:ext cx="1990165" cy="9144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2991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294965"/>
            <a:ext cx="9144000" cy="1563035"/>
          </a:xfrm>
        </p:spPr>
        <p:txBody>
          <a:bodyPr>
            <a:normAutofit/>
          </a:bodyPr>
          <a:lstStyle/>
          <a:p>
            <a:pPr marL="0" indent="0" algn="just">
              <a:buNone/>
            </a:pPr>
            <a:r>
              <a:rPr lang="ru-RU" sz="2000" dirty="0"/>
              <a:t> </a:t>
            </a:r>
            <a:r>
              <a:rPr lang="ru-RU" sz="2000" dirty="0" smtClean="0"/>
              <a:t>    </a:t>
            </a:r>
            <a:r>
              <a:rPr lang="ru-RU" sz="2000" b="1" dirty="0" smtClean="0">
                <a:solidFill>
                  <a:srgbClr val="C00000"/>
                </a:solidFill>
              </a:rPr>
              <a:t>Создание </a:t>
            </a:r>
            <a:r>
              <a:rPr lang="ru-RU" sz="2000" b="1" dirty="0">
                <a:solidFill>
                  <a:srgbClr val="C00000"/>
                </a:solidFill>
              </a:rPr>
              <a:t>цифровой сети ОТС </a:t>
            </a:r>
            <a:r>
              <a:rPr lang="ru-RU" sz="2000" b="1" dirty="0"/>
              <a:t>должно осуществляться </a:t>
            </a:r>
            <a:r>
              <a:rPr lang="ru-RU" sz="2000" b="1" dirty="0">
                <a:solidFill>
                  <a:srgbClr val="002060"/>
                </a:solidFill>
              </a:rPr>
              <a:t>одновременно с цифровизацией первичной сети ОТС. </a:t>
            </a:r>
            <a:r>
              <a:rPr lang="ru-RU" sz="2000" b="1" dirty="0">
                <a:solidFill>
                  <a:srgbClr val="C00000"/>
                </a:solidFill>
              </a:rPr>
              <a:t>Сеть ОТС </a:t>
            </a:r>
            <a:r>
              <a:rPr lang="ru-RU" sz="2000" b="1" dirty="0"/>
              <a:t>должна быть построена </a:t>
            </a:r>
            <a:r>
              <a:rPr lang="ru-RU" sz="2000" b="1" dirty="0">
                <a:solidFill>
                  <a:srgbClr val="002060"/>
                </a:solidFill>
              </a:rPr>
              <a:t>на первичном цифровом потоке </a:t>
            </a:r>
            <a:r>
              <a:rPr lang="ru-RU" sz="2000" b="1" dirty="0">
                <a:solidFill>
                  <a:srgbClr val="C00000"/>
                </a:solidFill>
              </a:rPr>
              <a:t>2,048 Мбит/с</a:t>
            </a:r>
            <a:r>
              <a:rPr lang="ru-RU" sz="2000" b="1" dirty="0">
                <a:solidFill>
                  <a:srgbClr val="002060"/>
                </a:solidFill>
              </a:rPr>
              <a:t>,</a:t>
            </a:r>
            <a:r>
              <a:rPr lang="ru-RU" sz="2000" dirty="0"/>
              <a:t> который формируется на отдельных волокнах волоконно-оптической линии с помощью аппаратных средств, входящих в состав коммутатора, или выделяется из цифровой первичной сети. </a:t>
            </a:r>
          </a:p>
        </p:txBody>
      </p:sp>
      <p:pic>
        <p:nvPicPr>
          <p:cNvPr id="2" name="Рисунок 1"/>
          <p:cNvPicPr>
            <a:picLocks noChangeAspect="1"/>
          </p:cNvPicPr>
          <p:nvPr/>
        </p:nvPicPr>
        <p:blipFill rotWithShape="1">
          <a:blip r:embed="rId2"/>
          <a:srcRect t="14510" b="12745"/>
          <a:stretch/>
        </p:blipFill>
        <p:spPr>
          <a:xfrm>
            <a:off x="201705" y="354760"/>
            <a:ext cx="8780929" cy="4790772"/>
          </a:xfrm>
          <a:prstGeom prst="rect">
            <a:avLst/>
          </a:prstGeom>
        </p:spPr>
      </p:pic>
    </p:spTree>
    <p:extLst>
      <p:ext uri="{BB962C8B-B14F-4D97-AF65-F5344CB8AC3E}">
        <p14:creationId xmlns:p14="http://schemas.microsoft.com/office/powerpoint/2010/main" val="6748063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84300"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335306"/>
            <a:ext cx="9144000" cy="1522694"/>
          </a:xfrm>
        </p:spPr>
        <p:txBody>
          <a:bodyPr>
            <a:normAutofit/>
          </a:bodyPr>
          <a:lstStyle/>
          <a:p>
            <a:pPr marL="0" indent="0" algn="just">
              <a:buNone/>
            </a:pPr>
            <a:r>
              <a:rPr lang="ru-RU" sz="2000" b="1" dirty="0" smtClean="0">
                <a:solidFill>
                  <a:srgbClr val="002060"/>
                </a:solidFill>
              </a:rPr>
              <a:t>    Половина </a:t>
            </a:r>
            <a:r>
              <a:rPr lang="ru-RU" sz="2000" b="1" dirty="0">
                <a:solidFill>
                  <a:srgbClr val="002060"/>
                </a:solidFill>
              </a:rPr>
              <a:t>каналов одного потока 2,048 Мбит/с </a:t>
            </a:r>
            <a:r>
              <a:rPr lang="ru-RU" sz="2000" b="1" dirty="0"/>
              <a:t>предназначается</a:t>
            </a:r>
            <a:r>
              <a:rPr lang="ru-RU" sz="2000" dirty="0"/>
              <a:t> для организации групповых каналов ОТС, </a:t>
            </a:r>
            <a:r>
              <a:rPr lang="ru-RU" sz="2000" b="1" dirty="0">
                <a:solidFill>
                  <a:srgbClr val="002060"/>
                </a:solidFill>
              </a:rPr>
              <a:t>остальные ОЦК 64 кбит/с данного потока и трех других ПЦК</a:t>
            </a:r>
            <a:r>
              <a:rPr lang="ru-RU" sz="2000" dirty="0"/>
              <a:t> </a:t>
            </a:r>
            <a:r>
              <a:rPr lang="ru-RU" sz="2000" b="1" dirty="0"/>
              <a:t>могут быть использованы </a:t>
            </a:r>
            <a:r>
              <a:rPr lang="ru-RU" sz="2000" dirty="0"/>
              <a:t>для подтягивания диспетчерских кругов в центр управления, организации низовой сети ПД, а также для включения АТСЦ малых станций в ближайший узел.</a:t>
            </a:r>
          </a:p>
        </p:txBody>
      </p:sp>
      <p:pic>
        <p:nvPicPr>
          <p:cNvPr id="2" name="Рисунок 1"/>
          <p:cNvPicPr>
            <a:picLocks noChangeAspect="1"/>
          </p:cNvPicPr>
          <p:nvPr/>
        </p:nvPicPr>
        <p:blipFill rotWithShape="1">
          <a:blip r:embed="rId2"/>
          <a:srcRect t="12549" b="3333"/>
          <a:stretch/>
        </p:blipFill>
        <p:spPr>
          <a:xfrm>
            <a:off x="860611" y="406343"/>
            <a:ext cx="7893423" cy="4979821"/>
          </a:xfrm>
          <a:prstGeom prst="rect">
            <a:avLst/>
          </a:prstGeom>
        </p:spPr>
      </p:pic>
      <p:sp>
        <p:nvSpPr>
          <p:cNvPr id="3" name="Равнобедренный треугольник 2"/>
          <p:cNvSpPr/>
          <p:nvPr/>
        </p:nvSpPr>
        <p:spPr>
          <a:xfrm>
            <a:off x="7019364" y="3953435"/>
            <a:ext cx="2124635" cy="1432729"/>
          </a:xfrm>
          <a:prstGeom prst="triangle">
            <a:avLst>
              <a:gd name="adj" fmla="val 531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371657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32218" y="-15273"/>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362200"/>
            <a:ext cx="9144000" cy="1495800"/>
          </a:xfrm>
        </p:spPr>
        <p:txBody>
          <a:bodyPr>
            <a:normAutofit/>
          </a:bodyPr>
          <a:lstStyle/>
          <a:p>
            <a:pPr marL="0" indent="0" algn="just">
              <a:buNone/>
            </a:pPr>
            <a:r>
              <a:rPr lang="ru-RU" sz="2000" b="1" dirty="0" smtClean="0">
                <a:solidFill>
                  <a:srgbClr val="C00000"/>
                </a:solidFill>
              </a:rPr>
              <a:t>      Структура </a:t>
            </a:r>
            <a:r>
              <a:rPr lang="ru-RU" sz="2000" b="1" dirty="0">
                <a:solidFill>
                  <a:srgbClr val="C00000"/>
                </a:solidFill>
              </a:rPr>
              <a:t>каналов ОЦК первого цифрового потока 2,048 Мбит/с </a:t>
            </a:r>
            <a:r>
              <a:rPr lang="ru-RU" sz="2000" b="1" dirty="0"/>
              <a:t>должна обеспечить</a:t>
            </a:r>
            <a:r>
              <a:rPr lang="ru-RU" sz="2000" dirty="0"/>
              <a:t> </a:t>
            </a:r>
            <a:r>
              <a:rPr lang="ru-RU" sz="2000" b="1" dirty="0">
                <a:solidFill>
                  <a:srgbClr val="002060"/>
                </a:solidFill>
              </a:rPr>
              <a:t>режим групповых каналов для организации всех видов диспетчерских связей. </a:t>
            </a:r>
            <a:r>
              <a:rPr lang="ru-RU" sz="2000" dirty="0"/>
              <a:t>Периферийное оборудование на начальном этапе остается аналоговым. Для резервирования основных видов ОТС и организации ПГС, МЖС используется кабель с медными жилами. </a:t>
            </a:r>
          </a:p>
        </p:txBody>
      </p:sp>
      <p:pic>
        <p:nvPicPr>
          <p:cNvPr id="2" name="Рисунок 1"/>
          <p:cNvPicPr>
            <a:picLocks noChangeAspect="1"/>
          </p:cNvPicPr>
          <p:nvPr/>
        </p:nvPicPr>
        <p:blipFill rotWithShape="1">
          <a:blip r:embed="rId2"/>
          <a:srcRect t="7451" b="4902"/>
          <a:stretch/>
        </p:blipFill>
        <p:spPr>
          <a:xfrm>
            <a:off x="995082" y="361244"/>
            <a:ext cx="7530354" cy="4950101"/>
          </a:xfrm>
          <a:prstGeom prst="rect">
            <a:avLst/>
          </a:prstGeom>
        </p:spPr>
      </p:pic>
      <p:sp>
        <p:nvSpPr>
          <p:cNvPr id="3" name="Прямоугольник 2"/>
          <p:cNvSpPr/>
          <p:nvPr/>
        </p:nvSpPr>
        <p:spPr>
          <a:xfrm>
            <a:off x="995082" y="321816"/>
            <a:ext cx="1437136" cy="1326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952129" y="5109882"/>
            <a:ext cx="1586754" cy="225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28886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1" y="5066365"/>
            <a:ext cx="9144000" cy="1791635"/>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централизованного управления сетью и технической эксплуатацией на распорядительной станции в центре управления </a:t>
            </a:r>
            <a:r>
              <a:rPr lang="ru-RU" sz="2000" b="1" dirty="0"/>
              <a:t>предусматривается</a:t>
            </a:r>
            <a:r>
              <a:rPr lang="ru-RU" sz="2000" dirty="0"/>
              <a:t> </a:t>
            </a:r>
            <a:r>
              <a:rPr lang="ru-RU" sz="2000" b="1" dirty="0">
                <a:solidFill>
                  <a:srgbClr val="C00000"/>
                </a:solidFill>
              </a:rPr>
              <a:t>отдельный пульт оператора</a:t>
            </a:r>
            <a:r>
              <a:rPr lang="ru-RU" sz="2000" dirty="0"/>
              <a:t>, а для местной диагностики повреждений на каждой станции отдельный пульт. </a:t>
            </a:r>
            <a:r>
              <a:rPr lang="ru-RU" sz="2000" b="1" dirty="0">
                <a:solidFill>
                  <a:srgbClr val="002060"/>
                </a:solidFill>
              </a:rPr>
              <a:t>На цифровой сети ОТС </a:t>
            </a:r>
            <a:r>
              <a:rPr lang="ru-RU" sz="2000" b="1" dirty="0"/>
              <a:t>должна применяться система принудительной синхронизации, при которой в роли ведущей станции выступает распорядительная станция. </a:t>
            </a:r>
          </a:p>
        </p:txBody>
      </p:sp>
      <p:pic>
        <p:nvPicPr>
          <p:cNvPr id="2" name="Рисунок 1"/>
          <p:cNvPicPr>
            <a:picLocks noChangeAspect="1"/>
          </p:cNvPicPr>
          <p:nvPr/>
        </p:nvPicPr>
        <p:blipFill rotWithShape="1">
          <a:blip r:embed="rId2"/>
          <a:srcRect t="4301"/>
          <a:stretch/>
        </p:blipFill>
        <p:spPr>
          <a:xfrm>
            <a:off x="628651" y="381092"/>
            <a:ext cx="7886700" cy="4685273"/>
          </a:xfrm>
          <a:prstGeom prst="rect">
            <a:avLst/>
          </a:prstGeom>
        </p:spPr>
      </p:pic>
    </p:spTree>
    <p:extLst>
      <p:ext uri="{BB962C8B-B14F-4D97-AF65-F5344CB8AC3E}">
        <p14:creationId xmlns:p14="http://schemas.microsoft.com/office/powerpoint/2010/main" val="825555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16412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079812"/>
            <a:ext cx="9144000" cy="1778188"/>
          </a:xfrm>
        </p:spPr>
        <p:txBody>
          <a:bodyPr>
            <a:normAutofit/>
          </a:bodyPr>
          <a:lstStyle/>
          <a:p>
            <a:pPr marL="0" indent="0" algn="just">
              <a:buNone/>
            </a:pPr>
            <a:r>
              <a:rPr lang="ru-RU" sz="2000" dirty="0" smtClean="0"/>
              <a:t>        </a:t>
            </a:r>
            <a:r>
              <a:rPr lang="ru-RU" sz="2000" b="1" dirty="0" smtClean="0">
                <a:solidFill>
                  <a:srgbClr val="C00000"/>
                </a:solidFill>
              </a:rPr>
              <a:t>Исполнительные </a:t>
            </a:r>
            <a:r>
              <a:rPr lang="ru-RU" sz="2000" b="1" dirty="0">
                <a:solidFill>
                  <a:srgbClr val="C00000"/>
                </a:solidFill>
              </a:rPr>
              <a:t>станции </a:t>
            </a:r>
            <a:r>
              <a:rPr lang="ru-RU" sz="2000" b="1" dirty="0"/>
              <a:t>выделяют </a:t>
            </a:r>
            <a:r>
              <a:rPr lang="ru-RU" sz="2000" b="1" dirty="0">
                <a:solidFill>
                  <a:srgbClr val="002060"/>
                </a:solidFill>
              </a:rPr>
              <a:t>сигналы синхронизации из цифрового потока, приходящего со стороны распорядительной станции</a:t>
            </a:r>
            <a:r>
              <a:rPr lang="ru-RU" sz="2000" b="1" dirty="0"/>
              <a:t>. </a:t>
            </a:r>
            <a:r>
              <a:rPr lang="ru-RU" sz="2000" dirty="0"/>
              <a:t>Распорядительная станция синхронизируется от STM-1 в пункте выделения первичного цифрового потока, предназначенного для резервирования сети ОТС. При отсутствии этой возможности предусматривается режим автономной работы сети ОТС с синхронизацией от генератора распорядительной станции.</a:t>
            </a:r>
          </a:p>
        </p:txBody>
      </p:sp>
      <p:pic>
        <p:nvPicPr>
          <p:cNvPr id="2" name="Рисунок 1"/>
          <p:cNvPicPr>
            <a:picLocks noChangeAspect="1"/>
          </p:cNvPicPr>
          <p:nvPr/>
        </p:nvPicPr>
        <p:blipFill rotWithShape="1">
          <a:blip r:embed="rId2"/>
          <a:srcRect l="10588" t="23137" r="12794" b="10392"/>
          <a:stretch/>
        </p:blipFill>
        <p:spPr>
          <a:xfrm>
            <a:off x="847164" y="359892"/>
            <a:ext cx="7328647" cy="4768545"/>
          </a:xfrm>
          <a:prstGeom prst="rect">
            <a:avLst/>
          </a:prstGeom>
        </p:spPr>
      </p:pic>
      <p:sp>
        <p:nvSpPr>
          <p:cNvPr id="3" name="Прямоугольник 2"/>
          <p:cNvSpPr/>
          <p:nvPr/>
        </p:nvSpPr>
        <p:spPr>
          <a:xfrm>
            <a:off x="7651377" y="4639235"/>
            <a:ext cx="510987" cy="3092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977491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1" y="4960376"/>
            <a:ext cx="9144000" cy="1509247"/>
          </a:xfrm>
        </p:spPr>
        <p:txBody>
          <a:bodyPr>
            <a:normAutofit/>
          </a:bodyPr>
          <a:lstStyle/>
          <a:p>
            <a:pPr marL="0" indent="0" algn="just">
              <a:buNone/>
            </a:pPr>
            <a:r>
              <a:rPr lang="ru-RU" sz="2000" dirty="0" smtClean="0"/>
              <a:t>          </a:t>
            </a:r>
            <a:r>
              <a:rPr lang="ru-RU" sz="2000" b="1" dirty="0" smtClean="0">
                <a:solidFill>
                  <a:srgbClr val="C00000"/>
                </a:solidFill>
              </a:rPr>
              <a:t>Определенным </a:t>
            </a:r>
            <a:r>
              <a:rPr lang="ru-RU" sz="2000" b="1" dirty="0">
                <a:solidFill>
                  <a:srgbClr val="C00000"/>
                </a:solidFill>
              </a:rPr>
              <a:t>недостатком описанной системы ОТС </a:t>
            </a:r>
            <a:r>
              <a:rPr lang="ru-RU" sz="2000" b="1" dirty="0"/>
              <a:t>является </a:t>
            </a:r>
            <a:r>
              <a:rPr lang="ru-RU" sz="2000" dirty="0"/>
              <a:t>организация групповых каналов, закрепленных за каждым видом диспетчерской связи, и низкое использование пропускной способности волоконно-оптической линии связи создает предпосылки для построения интегральной сети для всех видов связи.</a:t>
            </a:r>
          </a:p>
        </p:txBody>
      </p:sp>
      <p:pic>
        <p:nvPicPr>
          <p:cNvPr id="4" name="Рисунок 3"/>
          <p:cNvPicPr>
            <a:picLocks noChangeAspect="1"/>
          </p:cNvPicPr>
          <p:nvPr/>
        </p:nvPicPr>
        <p:blipFill rotWithShape="1">
          <a:blip r:embed="rId2"/>
          <a:srcRect t="11506" r="3970"/>
          <a:stretch/>
        </p:blipFill>
        <p:spPr>
          <a:xfrm>
            <a:off x="181534" y="678282"/>
            <a:ext cx="8780929" cy="4045976"/>
          </a:xfrm>
          <a:prstGeom prst="rect">
            <a:avLst/>
          </a:prstGeom>
        </p:spPr>
      </p:pic>
    </p:spTree>
    <p:extLst>
      <p:ext uri="{BB962C8B-B14F-4D97-AF65-F5344CB8AC3E}">
        <p14:creationId xmlns:p14="http://schemas.microsoft.com/office/powerpoint/2010/main" val="2633274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918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540189"/>
            <a:ext cx="9144000" cy="1317812"/>
          </a:xfrm>
        </p:spPr>
        <p:txBody>
          <a:bodyPr>
            <a:normAutofit/>
          </a:bodyPr>
          <a:lstStyle/>
          <a:p>
            <a:pPr marL="0" indent="0" algn="just">
              <a:buNone/>
            </a:pPr>
            <a:r>
              <a:rPr lang="ru-RU" sz="2000" dirty="0" smtClean="0"/>
              <a:t>   </a:t>
            </a:r>
            <a:r>
              <a:rPr lang="ru-RU" sz="2000" b="1" dirty="0" smtClean="0">
                <a:solidFill>
                  <a:srgbClr val="C00000"/>
                </a:solidFill>
              </a:rPr>
              <a:t>Иерархическое </a:t>
            </a:r>
            <a:r>
              <a:rPr lang="ru-RU" sz="2000" b="1" dirty="0">
                <a:solidFill>
                  <a:srgbClr val="C00000"/>
                </a:solidFill>
              </a:rPr>
              <a:t>построение системы ОТС </a:t>
            </a:r>
            <a:r>
              <a:rPr lang="ru-RU" sz="2000" b="1" dirty="0" smtClean="0"/>
              <a:t>предусматривает</a:t>
            </a:r>
            <a:r>
              <a:rPr lang="ru-RU" sz="2000" dirty="0" smtClean="0"/>
              <a:t> </a:t>
            </a:r>
            <a:r>
              <a:rPr lang="ru-RU" sz="2000" b="1" dirty="0">
                <a:solidFill>
                  <a:srgbClr val="002060"/>
                </a:solidFill>
              </a:rPr>
              <a:t>наличие трехуровневой структуры коммуникаций</a:t>
            </a:r>
            <a:r>
              <a:rPr lang="ru-RU" sz="2000" b="1" dirty="0"/>
              <a:t>, и предполагает </a:t>
            </a:r>
            <a:r>
              <a:rPr lang="ru-RU" sz="2000" b="1" dirty="0">
                <a:solidFill>
                  <a:srgbClr val="002060"/>
                </a:solidFill>
              </a:rPr>
              <a:t>включение в ее состав части уже существующих и вновь строящихся систем передачи информации. </a:t>
            </a:r>
          </a:p>
        </p:txBody>
      </p:sp>
      <p:pic>
        <p:nvPicPr>
          <p:cNvPr id="3" name="Рисунок 2"/>
          <p:cNvPicPr>
            <a:picLocks noChangeAspect="1"/>
          </p:cNvPicPr>
          <p:nvPr/>
        </p:nvPicPr>
        <p:blipFill>
          <a:blip r:embed="rId2"/>
          <a:stretch>
            <a:fillRect/>
          </a:stretch>
        </p:blipFill>
        <p:spPr>
          <a:xfrm>
            <a:off x="641013" y="347758"/>
            <a:ext cx="7431668" cy="4688230"/>
          </a:xfrm>
          <a:prstGeom prst="rect">
            <a:avLst/>
          </a:prstGeom>
        </p:spPr>
      </p:pic>
    </p:spTree>
    <p:extLst>
      <p:ext uri="{BB962C8B-B14F-4D97-AF65-F5344CB8AC3E}">
        <p14:creationId xmlns:p14="http://schemas.microsoft.com/office/powerpoint/2010/main" val="131414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95533" y="5537012"/>
            <a:ext cx="8993875" cy="1320988"/>
          </a:xfrm>
        </p:spPr>
        <p:txBody>
          <a:bodyPr>
            <a:normAutofit/>
          </a:bodyPr>
          <a:lstStyle/>
          <a:p>
            <a:pPr marL="0" indent="0" algn="just">
              <a:buNone/>
            </a:pPr>
            <a:r>
              <a:rPr lang="ru-RU" sz="2000" dirty="0"/>
              <a:t>          </a:t>
            </a:r>
            <a:r>
              <a:rPr lang="ru-RU" sz="2000" b="1" dirty="0">
                <a:solidFill>
                  <a:srgbClr val="C00000"/>
                </a:solidFill>
              </a:rPr>
              <a:t>Сети связи общеслужебного пользования и местной телефонной связи </a:t>
            </a:r>
            <a:r>
              <a:rPr lang="ru-RU" sz="2000" b="1" dirty="0"/>
              <a:t>предназначены</a:t>
            </a:r>
            <a:r>
              <a:rPr lang="ru-RU" sz="2000" dirty="0"/>
              <a:t> для общего руководства работой подразделений железнодорожного транспорта и должны иметь выход во взаимоувязанную сеть связи (ВСС) России. </a:t>
            </a:r>
          </a:p>
          <a:p>
            <a:pPr marL="0" indent="0" algn="just">
              <a:buNone/>
            </a:pPr>
            <a:endParaRPr lang="ru-RU" sz="2000" b="1" dirty="0">
              <a:solidFill>
                <a:srgbClr val="C00000"/>
              </a:solidFill>
            </a:endParaRPr>
          </a:p>
        </p:txBody>
      </p:sp>
      <p:pic>
        <p:nvPicPr>
          <p:cNvPr id="2" name="Рисунок 1"/>
          <p:cNvPicPr>
            <a:picLocks noChangeAspect="1"/>
          </p:cNvPicPr>
          <p:nvPr/>
        </p:nvPicPr>
        <p:blipFill>
          <a:blip r:embed="rId2"/>
          <a:stretch>
            <a:fillRect/>
          </a:stretch>
        </p:blipFill>
        <p:spPr>
          <a:xfrm>
            <a:off x="27296" y="457199"/>
            <a:ext cx="9089408" cy="4973895"/>
          </a:xfrm>
          <a:prstGeom prst="rect">
            <a:avLst/>
          </a:prstGeom>
        </p:spPr>
      </p:pic>
      <p:sp>
        <p:nvSpPr>
          <p:cNvPr id="7" name="Прямоугольник 6"/>
          <p:cNvSpPr/>
          <p:nvPr/>
        </p:nvSpPr>
        <p:spPr>
          <a:xfrm>
            <a:off x="13648" y="1255594"/>
            <a:ext cx="2552131" cy="77792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3794078" y="1255594"/>
            <a:ext cx="4394579" cy="77792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991612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80135"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012577"/>
            <a:ext cx="9144000" cy="1845423"/>
          </a:xfrm>
        </p:spPr>
        <p:txBody>
          <a:bodyPr>
            <a:normAutofit/>
          </a:bodyPr>
          <a:lstStyle/>
          <a:p>
            <a:pPr marL="0" indent="0" algn="just">
              <a:buNone/>
            </a:pPr>
            <a:r>
              <a:rPr lang="ru-RU" sz="2000" b="1" u="sng" dirty="0">
                <a:solidFill>
                  <a:srgbClr val="C00000"/>
                </a:solidFill>
              </a:rPr>
              <a:t>Уровень 1.</a:t>
            </a:r>
            <a:r>
              <a:rPr lang="ru-RU" sz="2000" dirty="0"/>
              <a:t> В качестве каналов магистральной коммутации предлагается использовать строящуюся сеть SDH. В опорных центрах устанавливаются коммутаторы SDH SMS-150C соединенные между собой магистральными волоконно-оптическими линиями связи с пропускной способностью 155 Мбит/с. Эти коммутаторы предоставляют доступ в высокоскоростную сеть по потокам 2048 кбит/с следующим уровням системы.</a:t>
            </a:r>
          </a:p>
        </p:txBody>
      </p:sp>
      <p:pic>
        <p:nvPicPr>
          <p:cNvPr id="7" name="Рисунок 6"/>
          <p:cNvPicPr>
            <a:picLocks noChangeAspect="1"/>
          </p:cNvPicPr>
          <p:nvPr/>
        </p:nvPicPr>
        <p:blipFill>
          <a:blip r:embed="rId2"/>
          <a:stretch>
            <a:fillRect/>
          </a:stretch>
        </p:blipFill>
        <p:spPr>
          <a:xfrm>
            <a:off x="641013" y="347758"/>
            <a:ext cx="7431668" cy="4688230"/>
          </a:xfrm>
          <a:prstGeom prst="rect">
            <a:avLst/>
          </a:prstGeom>
        </p:spPr>
      </p:pic>
      <p:sp>
        <p:nvSpPr>
          <p:cNvPr id="3" name="Прямоугольник 2"/>
          <p:cNvSpPr/>
          <p:nvPr/>
        </p:nvSpPr>
        <p:spPr>
          <a:xfrm>
            <a:off x="457200" y="632012"/>
            <a:ext cx="8108576" cy="146572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67241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647371"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537012"/>
            <a:ext cx="9144000" cy="1320988"/>
          </a:xfrm>
        </p:spPr>
        <p:txBody>
          <a:bodyPr>
            <a:normAutofit/>
          </a:bodyPr>
          <a:lstStyle/>
          <a:p>
            <a:pPr marL="0" indent="0" algn="just">
              <a:buNone/>
            </a:pPr>
            <a:r>
              <a:rPr lang="ru-RU" sz="2000" b="1" u="sng" dirty="0">
                <a:solidFill>
                  <a:srgbClr val="C00000"/>
                </a:solidFill>
              </a:rPr>
              <a:t>Уровень 2.</a:t>
            </a:r>
            <a:r>
              <a:rPr lang="ru-RU" sz="2000" dirty="0"/>
              <a:t> Главной задачей этого уровня является обеспечение создания группового канала и подключение к нему ряда абонентов различных типов. При этом обеспечивается совместимость интерфейсов с уже существующим аналоговым оборудованием. На этом уровне используются конвертеры ССПС-128.</a:t>
            </a:r>
          </a:p>
        </p:txBody>
      </p:sp>
      <p:pic>
        <p:nvPicPr>
          <p:cNvPr id="7" name="Рисунок 6"/>
          <p:cNvPicPr>
            <a:picLocks noChangeAspect="1"/>
          </p:cNvPicPr>
          <p:nvPr/>
        </p:nvPicPr>
        <p:blipFill>
          <a:blip r:embed="rId2"/>
          <a:stretch>
            <a:fillRect/>
          </a:stretch>
        </p:blipFill>
        <p:spPr>
          <a:xfrm>
            <a:off x="856165" y="349623"/>
            <a:ext cx="7817187" cy="4931433"/>
          </a:xfrm>
          <a:prstGeom prst="rect">
            <a:avLst/>
          </a:prstGeom>
        </p:spPr>
      </p:pic>
      <p:sp>
        <p:nvSpPr>
          <p:cNvPr id="3" name="Прямоугольник 2"/>
          <p:cNvSpPr/>
          <p:nvPr/>
        </p:nvSpPr>
        <p:spPr>
          <a:xfrm>
            <a:off x="736979" y="2088107"/>
            <a:ext cx="7936373" cy="11191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246923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213445"/>
            <a:ext cx="9144000" cy="1644555"/>
          </a:xfrm>
        </p:spPr>
        <p:txBody>
          <a:bodyPr>
            <a:normAutofit/>
          </a:bodyPr>
          <a:lstStyle/>
          <a:p>
            <a:pPr marL="0" indent="0" algn="just">
              <a:buNone/>
            </a:pPr>
            <a:r>
              <a:rPr lang="ru-RU" sz="2000" b="1" u="sng" dirty="0">
                <a:solidFill>
                  <a:srgbClr val="C00000"/>
                </a:solidFill>
              </a:rPr>
              <a:t>Уровень 3. </a:t>
            </a:r>
            <a:r>
              <a:rPr lang="ru-RU" sz="2000" dirty="0"/>
              <a:t>Является уровнем коммутационного оборудования, где используются цифровые станции NEAX 7400. В его задачу входит обеспечение функционирования пультов и других абонентов ОТС, а также их взаимодействие с уровнем 2. Кроме того, на этом же уровне организуется межстанционная связь (МЖС) и, возможно общетехнологическая связь дороги . </a:t>
            </a:r>
          </a:p>
        </p:txBody>
      </p:sp>
      <p:pic>
        <p:nvPicPr>
          <p:cNvPr id="7" name="Рисунок 6"/>
          <p:cNvPicPr>
            <a:picLocks noChangeAspect="1"/>
          </p:cNvPicPr>
          <p:nvPr/>
        </p:nvPicPr>
        <p:blipFill>
          <a:blip r:embed="rId2"/>
          <a:stretch>
            <a:fillRect/>
          </a:stretch>
        </p:blipFill>
        <p:spPr>
          <a:xfrm>
            <a:off x="641013" y="347758"/>
            <a:ext cx="7431668" cy="4688230"/>
          </a:xfrm>
          <a:prstGeom prst="rect">
            <a:avLst/>
          </a:prstGeom>
        </p:spPr>
      </p:pic>
      <p:sp>
        <p:nvSpPr>
          <p:cNvPr id="4" name="Прямоугольник 3"/>
          <p:cNvSpPr/>
          <p:nvPr/>
        </p:nvSpPr>
        <p:spPr>
          <a:xfrm>
            <a:off x="641013" y="3029804"/>
            <a:ext cx="7431668" cy="11327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79208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28355"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292155"/>
            <a:ext cx="9144000" cy="1565845"/>
          </a:xfrm>
        </p:spPr>
        <p:txBody>
          <a:bodyPr>
            <a:normAutofit/>
          </a:bodyPr>
          <a:lstStyle/>
          <a:p>
            <a:pPr marL="0" indent="0" algn="just">
              <a:buNone/>
            </a:pPr>
            <a:r>
              <a:rPr lang="ru-RU" sz="2000" dirty="0" smtClean="0"/>
              <a:t>      </a:t>
            </a:r>
            <a:r>
              <a:rPr lang="ru-RU" sz="2000" b="1" dirty="0" smtClean="0">
                <a:solidFill>
                  <a:srgbClr val="C00000"/>
                </a:solidFill>
              </a:rPr>
              <a:t>Логическая </a:t>
            </a:r>
            <a:r>
              <a:rPr lang="ru-RU" sz="2000" b="1" dirty="0">
                <a:solidFill>
                  <a:srgbClr val="C00000"/>
                </a:solidFill>
              </a:rPr>
              <a:t>структура сети </a:t>
            </a:r>
            <a:r>
              <a:rPr lang="ru-RU" sz="2000" b="1" dirty="0"/>
              <a:t>образована</a:t>
            </a:r>
            <a:r>
              <a:rPr lang="ru-RU" sz="2000" b="1" dirty="0">
                <a:solidFill>
                  <a:srgbClr val="C00000"/>
                </a:solidFill>
              </a:rPr>
              <a:t> </a:t>
            </a:r>
            <a:r>
              <a:rPr lang="ru-RU" sz="2000" b="1" dirty="0">
                <a:solidFill>
                  <a:srgbClr val="002060"/>
                </a:solidFill>
              </a:rPr>
              <a:t>двумя кольцами</a:t>
            </a:r>
            <a:r>
              <a:rPr lang="ru-RU" sz="2000" dirty="0"/>
              <a:t>: </a:t>
            </a:r>
            <a:r>
              <a:rPr lang="ru-RU" sz="2000" b="1" dirty="0">
                <a:solidFill>
                  <a:srgbClr val="C00000"/>
                </a:solidFill>
              </a:rPr>
              <a:t>конвертеров ССПС-128 </a:t>
            </a:r>
            <a:r>
              <a:rPr lang="ru-RU" sz="2000" dirty="0"/>
              <a:t>соединенных каналами ISDN PRI и </a:t>
            </a:r>
            <a:r>
              <a:rPr lang="ru-RU" sz="2000" b="1" dirty="0">
                <a:solidFill>
                  <a:srgbClr val="C00000"/>
                </a:solidFill>
              </a:rPr>
              <a:t>станций NEАХ 7400 </a:t>
            </a:r>
            <a:r>
              <a:rPr lang="ru-RU" sz="2000" dirty="0"/>
              <a:t>соединенных каналами ОКС№7 между собой. При этом ССПС-128 и NEАХ 7400 соединяются на одной станции. Отдельные кольца объединяются между собой с использованием мостового конвертера.</a:t>
            </a:r>
          </a:p>
        </p:txBody>
      </p:sp>
      <p:pic>
        <p:nvPicPr>
          <p:cNvPr id="7" name="Рисунок 6"/>
          <p:cNvPicPr>
            <a:picLocks noChangeAspect="1"/>
          </p:cNvPicPr>
          <p:nvPr/>
        </p:nvPicPr>
        <p:blipFill>
          <a:blip r:embed="rId2"/>
          <a:stretch>
            <a:fillRect/>
          </a:stretch>
        </p:blipFill>
        <p:spPr>
          <a:xfrm>
            <a:off x="776757" y="377018"/>
            <a:ext cx="7875190" cy="4968024"/>
          </a:xfrm>
          <a:prstGeom prst="rect">
            <a:avLst/>
          </a:prstGeom>
        </p:spPr>
      </p:pic>
      <p:sp>
        <p:nvSpPr>
          <p:cNvPr id="3" name="Прямоугольник 2"/>
          <p:cNvSpPr/>
          <p:nvPr/>
        </p:nvSpPr>
        <p:spPr>
          <a:xfrm>
            <a:off x="1903228" y="2275367"/>
            <a:ext cx="1392865" cy="186069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543734" y="2275367"/>
            <a:ext cx="1392865" cy="186069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310314" y="2275367"/>
            <a:ext cx="1392865" cy="186069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111217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28355"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5032848"/>
            <a:ext cx="9144000" cy="1825152"/>
          </a:xfrm>
        </p:spPr>
        <p:txBody>
          <a:bodyPr>
            <a:normAutofit/>
          </a:bodyPr>
          <a:lstStyle/>
          <a:p>
            <a:pPr marL="0" indent="0" algn="just">
              <a:buNone/>
            </a:pPr>
            <a:r>
              <a:rPr lang="ru-RU" sz="2000" dirty="0"/>
              <a:t> </a:t>
            </a:r>
            <a:r>
              <a:rPr lang="ru-RU" sz="2000" b="1" dirty="0">
                <a:solidFill>
                  <a:srgbClr val="C00000"/>
                </a:solidFill>
              </a:rPr>
              <a:t>Мостовой конвертер выполняет следующие функции:</a:t>
            </a:r>
          </a:p>
          <a:p>
            <a:pPr marL="0" indent="0" algn="just">
              <a:buNone/>
            </a:pPr>
            <a:r>
              <a:rPr lang="ru-RU" sz="2000" dirty="0" smtClean="0"/>
              <a:t>-  поддерживает </a:t>
            </a:r>
            <a:r>
              <a:rPr lang="ru-RU" sz="2000" dirty="0"/>
              <a:t>транзитный поток верхнего уровня;</a:t>
            </a:r>
          </a:p>
          <a:p>
            <a:pPr marL="0" indent="0" algn="just">
              <a:buNone/>
            </a:pPr>
            <a:r>
              <a:rPr lang="ru-RU" sz="2000" dirty="0" smtClean="0"/>
              <a:t>- осуществляет </a:t>
            </a:r>
            <a:r>
              <a:rPr lang="ru-RU" sz="2000" dirty="0"/>
              <a:t>соединение группового канала с контроллером нижнего уровня через один поток Е1, при этом с верхнего уровня на нижний может быть скоммутировано 30 групповых каналов.</a:t>
            </a:r>
          </a:p>
        </p:txBody>
      </p:sp>
      <p:pic>
        <p:nvPicPr>
          <p:cNvPr id="7" name="Рисунок 6"/>
          <p:cNvPicPr>
            <a:picLocks noChangeAspect="1"/>
          </p:cNvPicPr>
          <p:nvPr/>
        </p:nvPicPr>
        <p:blipFill>
          <a:blip r:embed="rId2"/>
          <a:stretch>
            <a:fillRect/>
          </a:stretch>
        </p:blipFill>
        <p:spPr>
          <a:xfrm>
            <a:off x="982056" y="323848"/>
            <a:ext cx="7464592" cy="4709000"/>
          </a:xfrm>
          <a:prstGeom prst="rect">
            <a:avLst/>
          </a:prstGeom>
        </p:spPr>
      </p:pic>
    </p:spTree>
    <p:extLst>
      <p:ext uri="{BB962C8B-B14F-4D97-AF65-F5344CB8AC3E}">
        <p14:creationId xmlns:p14="http://schemas.microsoft.com/office/powerpoint/2010/main" val="32363912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61922" y="23884"/>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0" y="2036326"/>
            <a:ext cx="9048466" cy="4821674"/>
          </a:xfrm>
        </p:spPr>
        <p:txBody>
          <a:bodyPr>
            <a:normAutofit/>
          </a:bodyPr>
          <a:lstStyle/>
          <a:p>
            <a:pPr marL="0" indent="0" algn="just">
              <a:buNone/>
            </a:pPr>
            <a:r>
              <a:rPr lang="ru-RU" sz="2000" b="1" dirty="0" smtClean="0">
                <a:solidFill>
                  <a:srgbClr val="002060"/>
                </a:solidFill>
              </a:rPr>
              <a:t>                    Закрепление материала</a:t>
            </a:r>
          </a:p>
          <a:p>
            <a:pPr marL="457200" indent="-457200" algn="just">
              <a:buAutoNum type="arabicPeriod"/>
            </a:pPr>
            <a:r>
              <a:rPr lang="ru-RU" sz="2000" b="1" dirty="0" smtClean="0"/>
              <a:t>Назовите </a:t>
            </a:r>
            <a:r>
              <a:rPr lang="ru-RU" sz="2000" b="1" dirty="0"/>
              <a:t>сети технологической связи и их назначение</a:t>
            </a:r>
            <a:r>
              <a:rPr lang="ru-RU" sz="2000" b="1" dirty="0" smtClean="0"/>
              <a:t>.</a:t>
            </a:r>
          </a:p>
          <a:p>
            <a:pPr marL="457200" indent="-457200" algn="just">
              <a:buAutoNum type="arabicPeriod"/>
            </a:pPr>
            <a:r>
              <a:rPr lang="ru-RU" sz="2000" b="1" dirty="0"/>
              <a:t>Назовите основные признаки классификатора видов технологической связи</a:t>
            </a:r>
            <a:r>
              <a:rPr lang="ru-RU" sz="2000" b="1" dirty="0" smtClean="0"/>
              <a:t>.</a:t>
            </a:r>
          </a:p>
          <a:p>
            <a:pPr marL="457200" indent="-457200" algn="just">
              <a:buAutoNum type="arabicPeriod"/>
            </a:pPr>
            <a:r>
              <a:rPr lang="ru-RU" sz="2000" b="1" dirty="0"/>
              <a:t>Перечислите сети технологической связи по виду передаваемой информации и по району действия</a:t>
            </a:r>
            <a:r>
              <a:rPr lang="ru-RU" sz="2000" b="1" dirty="0" smtClean="0"/>
              <a:t>.</a:t>
            </a:r>
          </a:p>
          <a:p>
            <a:pPr marL="457200" indent="-457200" algn="just">
              <a:buAutoNum type="arabicPeriod"/>
            </a:pPr>
            <a:r>
              <a:rPr lang="ru-RU" sz="2000" b="1" dirty="0"/>
              <a:t>Перечислите сети станционной технологической телефонной связи и их назначение. </a:t>
            </a:r>
            <a:endParaRPr lang="ru-RU" sz="2000" b="1" dirty="0" smtClean="0"/>
          </a:p>
          <a:p>
            <a:pPr marL="457200" indent="-457200" algn="just">
              <a:buAutoNum type="arabicPeriod"/>
            </a:pPr>
            <a:r>
              <a:rPr lang="ru-RU" sz="2000" b="1" dirty="0"/>
              <a:t>Что является характерной особенностью технологической связи и дать краткую характеристику каждого способа</a:t>
            </a:r>
            <a:r>
              <a:rPr lang="ru-RU" sz="2000" b="1" dirty="0" smtClean="0"/>
              <a:t>.</a:t>
            </a:r>
          </a:p>
          <a:p>
            <a:pPr marL="457200" indent="-457200" algn="just">
              <a:buAutoNum type="arabicPeriod"/>
            </a:pPr>
            <a:r>
              <a:rPr lang="ru-RU" sz="2000" b="1" dirty="0"/>
              <a:t>Перечислите требования к принципам организации технологической связи</a:t>
            </a:r>
            <a:r>
              <a:rPr lang="ru-RU" sz="2000" b="1" dirty="0" smtClean="0"/>
              <a:t>.</a:t>
            </a:r>
          </a:p>
          <a:p>
            <a:pPr marL="457200" indent="-457200" algn="just">
              <a:buAutoNum type="arabicPeriod"/>
            </a:pPr>
            <a:r>
              <a:rPr lang="ru-RU" sz="2000" b="1" dirty="0"/>
              <a:t>Перечислить функции мостового конвертора.</a:t>
            </a:r>
          </a:p>
        </p:txBody>
      </p:sp>
      <p:pic>
        <p:nvPicPr>
          <p:cNvPr id="2" name="Рисунок 1"/>
          <p:cNvPicPr>
            <a:picLocks noChangeAspect="1"/>
          </p:cNvPicPr>
          <p:nvPr/>
        </p:nvPicPr>
        <p:blipFill>
          <a:blip r:embed="rId2"/>
          <a:stretch>
            <a:fillRect/>
          </a:stretch>
        </p:blipFill>
        <p:spPr>
          <a:xfrm>
            <a:off x="5036024" y="23583"/>
            <a:ext cx="3261815" cy="2446361"/>
          </a:xfrm>
          <a:prstGeom prst="rect">
            <a:avLst/>
          </a:prstGeom>
        </p:spPr>
      </p:pic>
      <p:pic>
        <p:nvPicPr>
          <p:cNvPr id="3" name="Рисунок 2"/>
          <p:cNvPicPr>
            <a:picLocks noChangeAspect="1"/>
          </p:cNvPicPr>
          <p:nvPr/>
        </p:nvPicPr>
        <p:blipFill>
          <a:blip r:embed="rId3"/>
          <a:stretch>
            <a:fillRect/>
          </a:stretch>
        </p:blipFill>
        <p:spPr>
          <a:xfrm>
            <a:off x="861922" y="351413"/>
            <a:ext cx="3714750" cy="1790700"/>
          </a:xfrm>
          <a:prstGeom prst="rect">
            <a:avLst/>
          </a:prstGeom>
        </p:spPr>
      </p:pic>
    </p:spTree>
    <p:extLst>
      <p:ext uri="{BB962C8B-B14F-4D97-AF65-F5344CB8AC3E}">
        <p14:creationId xmlns:p14="http://schemas.microsoft.com/office/powerpoint/2010/main" val="12884742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67235" y="1500355"/>
            <a:ext cx="8915400" cy="5142492"/>
          </a:xfrm>
        </p:spPr>
        <p:txBody>
          <a:bodyPr>
            <a:normAutofit lnSpcReduction="10000"/>
          </a:bodyPr>
          <a:lstStyle/>
          <a:p>
            <a:pPr marL="0" indent="0" algn="just">
              <a:buNone/>
            </a:pPr>
            <a:r>
              <a:rPr lang="ru-RU" sz="1500" dirty="0"/>
              <a:t>  </a:t>
            </a:r>
            <a:r>
              <a:rPr lang="ru-RU" sz="1500" dirty="0" smtClean="0"/>
              <a:t>                                       </a:t>
            </a:r>
            <a:r>
              <a:rPr lang="ru-RU" sz="2000" b="1" dirty="0"/>
              <a:t>Курс лекций </a:t>
            </a:r>
            <a:r>
              <a:rPr lang="ru-RU" sz="2000" b="1" dirty="0" smtClean="0"/>
              <a:t>Глава 30 стр</a:t>
            </a:r>
            <a:r>
              <a:rPr lang="ru-RU" sz="2000" b="1" dirty="0"/>
              <a:t>. </a:t>
            </a:r>
            <a:r>
              <a:rPr lang="ru-RU" sz="2000" b="1" dirty="0" smtClean="0"/>
              <a:t>190-195</a:t>
            </a:r>
          </a:p>
          <a:p>
            <a:pPr marL="457200" indent="-457200" algn="just">
              <a:buAutoNum type="arabicPeriod"/>
            </a:pPr>
            <a:endParaRPr lang="ru-RU" sz="2000" dirty="0" smtClean="0"/>
          </a:p>
          <a:p>
            <a:pPr marL="457200" indent="-457200" algn="just">
              <a:buAutoNum type="arabicPeriod"/>
            </a:pPr>
            <a:r>
              <a:rPr lang="ru-RU" sz="2000" dirty="0"/>
              <a:t>Направления модернизации железнодорожной радиосвязи</a:t>
            </a:r>
            <a:r>
              <a:rPr lang="ru-RU" sz="2000" dirty="0" smtClean="0"/>
              <a:t>.</a:t>
            </a:r>
          </a:p>
          <a:p>
            <a:pPr marL="457200" indent="-457200" algn="just">
              <a:buAutoNum type="arabicPeriod"/>
            </a:pPr>
            <a:r>
              <a:rPr lang="ru-RU" sz="2000" dirty="0" smtClean="0"/>
              <a:t> </a:t>
            </a:r>
            <a:r>
              <a:rPr lang="ru-RU" sz="2000" dirty="0"/>
              <a:t>Назначение и виды радиосвязи на железнодорожном транспорте. </a:t>
            </a:r>
            <a:endParaRPr lang="ru-RU" sz="2000" dirty="0" smtClean="0"/>
          </a:p>
          <a:p>
            <a:pPr marL="457200" indent="-457200" algn="just">
              <a:buAutoNum type="arabicPeriod"/>
            </a:pPr>
            <a:r>
              <a:rPr lang="ru-RU" sz="2000" dirty="0" smtClean="0"/>
              <a:t>Требования</a:t>
            </a:r>
            <a:r>
              <a:rPr lang="ru-RU" sz="2000" dirty="0"/>
              <a:t>, предъявляемые к железнодорожной радиосвязи. </a:t>
            </a:r>
            <a:endParaRPr lang="ru-RU" sz="2000" dirty="0" smtClean="0"/>
          </a:p>
          <a:p>
            <a:pPr marL="457200" indent="-457200" algn="just">
              <a:buAutoNum type="arabicPeriod"/>
            </a:pPr>
            <a:r>
              <a:rPr lang="ru-RU" sz="2000" dirty="0" smtClean="0"/>
              <a:t>Способы </a:t>
            </a:r>
            <a:r>
              <a:rPr lang="ru-RU" sz="2000" dirty="0"/>
              <a:t>организации различных видов радиосвязи. </a:t>
            </a:r>
            <a:endParaRPr lang="ru-RU" sz="2000" dirty="0" smtClean="0"/>
          </a:p>
          <a:p>
            <a:pPr marL="457200" indent="-457200" algn="just">
              <a:buAutoNum type="arabicPeriod"/>
            </a:pPr>
            <a:r>
              <a:rPr lang="ru-RU" sz="2000" dirty="0" smtClean="0"/>
              <a:t>Порядок </a:t>
            </a:r>
            <a:r>
              <a:rPr lang="ru-RU" sz="2000" dirty="0"/>
              <a:t>пользования поездной и станционной радиосвязью.</a:t>
            </a:r>
            <a:endParaRPr lang="ru-RU" sz="2000" b="1" dirty="0" smtClean="0">
              <a:solidFill>
                <a:srgbClr val="002060"/>
              </a:solidFill>
            </a:endParaRPr>
          </a:p>
          <a:p>
            <a:pPr marL="0" indent="0" algn="just">
              <a:buNone/>
            </a:pPr>
            <a:endParaRPr lang="ru-RU" sz="2000" b="1" dirty="0">
              <a:solidFill>
                <a:srgbClr val="002060"/>
              </a:solidFill>
            </a:endParaRPr>
          </a:p>
          <a:p>
            <a:pPr marL="0" indent="0" algn="just">
              <a:buNone/>
            </a:pPr>
            <a:endParaRPr lang="ru-RU" sz="2000" b="1" dirty="0" smtClean="0">
              <a:solidFill>
                <a:srgbClr val="002060"/>
              </a:solidFill>
            </a:endParaRPr>
          </a:p>
          <a:p>
            <a:pPr marL="0" indent="0" algn="just">
              <a:buNone/>
            </a:pPr>
            <a:endParaRPr lang="ru-RU" sz="2000" b="1" dirty="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ОТС. Курс лекций, </a:t>
            </a:r>
            <a:r>
              <a:rPr lang="ru-RU" sz="2000" i="1" dirty="0" smtClean="0"/>
              <a:t>Глава 29, стр</a:t>
            </a:r>
            <a:r>
              <a:rPr lang="ru-RU" sz="2000" i="1" dirty="0"/>
              <a:t>. </a:t>
            </a:r>
            <a:r>
              <a:rPr lang="ru-RU" sz="2000" i="1" dirty="0" smtClean="0"/>
              <a:t>183-189. </a:t>
            </a:r>
            <a:r>
              <a:rPr lang="ru-RU" sz="2000" i="1" dirty="0"/>
              <a:t>Подготовка к практическому </a:t>
            </a:r>
            <a:r>
              <a:rPr lang="ru-RU" sz="2000" i="1" dirty="0" smtClean="0"/>
              <a:t>занятию №34, </a:t>
            </a:r>
            <a:r>
              <a:rPr lang="ru-RU" sz="2000" i="1" dirty="0"/>
              <a:t>оформление отчетов и подготовка к их защите.</a:t>
            </a:r>
          </a:p>
        </p:txBody>
      </p:sp>
      <p:sp>
        <p:nvSpPr>
          <p:cNvPr id="7" name="Прямоугольник 6"/>
          <p:cNvSpPr/>
          <p:nvPr/>
        </p:nvSpPr>
        <p:spPr>
          <a:xfrm>
            <a:off x="3275638" y="740150"/>
            <a:ext cx="4424083" cy="400110"/>
          </a:xfrm>
          <a:prstGeom prst="rect">
            <a:avLst/>
          </a:prstGeom>
        </p:spPr>
        <p:txBody>
          <a:bodyPr wrap="square">
            <a:spAutoFit/>
          </a:bodyPr>
          <a:lstStyle/>
          <a:p>
            <a:r>
              <a:rPr lang="ru-RU" sz="2000" b="1" dirty="0">
                <a:solidFill>
                  <a:srgbClr val="C00000"/>
                </a:solidFill>
              </a:rPr>
              <a:t>Радиосвязь</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4244375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34171" y="228600"/>
            <a:ext cx="6654235" cy="4990677"/>
          </a:xfrm>
          <a:prstGeom prst="rect">
            <a:avLst/>
          </a:prstGeom>
        </p:spPr>
      </p:pic>
      <p:sp>
        <p:nvSpPr>
          <p:cNvPr id="5" name="Заголовок 4"/>
          <p:cNvSpPr>
            <a:spLocks noGrp="1"/>
          </p:cNvSpPr>
          <p:nvPr>
            <p:ph type="title"/>
          </p:nvPr>
        </p:nvSpPr>
        <p:spPr>
          <a:xfrm>
            <a:off x="2446471" y="0"/>
            <a:ext cx="4371994" cy="457200"/>
          </a:xfrm>
        </p:spPr>
        <p:txBody>
          <a:bodyPr>
            <a:normAutofit/>
          </a:bodyPr>
          <a:lstStyle/>
          <a:p>
            <a:r>
              <a:rPr lang="ru-RU" sz="2000" b="1" dirty="0">
                <a:solidFill>
                  <a:srgbClr val="C00000"/>
                </a:solidFill>
                <a:latin typeface="+mn-lt"/>
              </a:rPr>
              <a:t>Технологическая телефонная </a:t>
            </a:r>
            <a:r>
              <a:rPr lang="ru-RU" sz="2000" b="1" dirty="0" smtClean="0">
                <a:solidFill>
                  <a:srgbClr val="C00000"/>
                </a:solidFill>
                <a:latin typeface="+mn-lt"/>
              </a:rPr>
              <a:t>связь </a:t>
            </a:r>
            <a:endParaRPr lang="ru-RU" sz="2000" b="1" dirty="0">
              <a:solidFill>
                <a:srgbClr val="C00000"/>
              </a:solidFill>
              <a:latin typeface="+mn-lt"/>
            </a:endParaRPr>
          </a:p>
        </p:txBody>
      </p:sp>
      <p:sp>
        <p:nvSpPr>
          <p:cNvPr id="6" name="Объект 5"/>
          <p:cNvSpPr>
            <a:spLocks noGrp="1"/>
          </p:cNvSpPr>
          <p:nvPr>
            <p:ph idx="1"/>
          </p:nvPr>
        </p:nvSpPr>
        <p:spPr>
          <a:xfrm>
            <a:off x="54592" y="5080615"/>
            <a:ext cx="9089408" cy="1777385"/>
          </a:xfrm>
        </p:spPr>
        <p:txBody>
          <a:bodyPr>
            <a:normAutofit/>
          </a:bodyPr>
          <a:lstStyle/>
          <a:p>
            <a:pPr marL="0" indent="0" algn="just">
              <a:buNone/>
            </a:pPr>
            <a:r>
              <a:rPr lang="ru-RU" sz="2000" dirty="0" smtClean="0"/>
              <a:t>    В </a:t>
            </a:r>
            <a:r>
              <a:rPr lang="ru-RU" sz="2000" dirty="0"/>
              <a:t>ряде случаев </a:t>
            </a:r>
            <a:r>
              <a:rPr lang="ru-RU" sz="2000" b="1" dirty="0">
                <a:solidFill>
                  <a:srgbClr val="C00000"/>
                </a:solidFill>
              </a:rPr>
              <a:t>отдельные вторичные сети </a:t>
            </a:r>
            <a:r>
              <a:rPr lang="ru-RU" sz="2000" b="1" dirty="0"/>
              <a:t>могут сливаться</a:t>
            </a:r>
            <a:r>
              <a:rPr lang="ru-RU" sz="2000" dirty="0"/>
              <a:t>, </a:t>
            </a:r>
            <a:r>
              <a:rPr lang="ru-RU" sz="2000" b="1" dirty="0">
                <a:solidFill>
                  <a:srgbClr val="002060"/>
                </a:solidFill>
              </a:rPr>
              <a:t>используя общие каналы первичной сети и коммутационные устройства. </a:t>
            </a:r>
            <a:r>
              <a:rPr lang="ru-RU" sz="2000" dirty="0"/>
              <a:t>Этот процесс будет проходить особенно интенсивно при внедрении на сети технологической связи ОАО «РЖД» </a:t>
            </a:r>
            <a:r>
              <a:rPr lang="ru-RU" sz="2000" b="1" dirty="0">
                <a:solidFill>
                  <a:srgbClr val="002060"/>
                </a:solidFill>
              </a:rPr>
              <a:t>интегральной цифровой системы связи</a:t>
            </a:r>
            <a:r>
              <a:rPr lang="ru-RU" sz="2000" dirty="0"/>
              <a:t>, в которой передача и распределение информационных сигналов будут осуществляться в единой цифровой форме. </a:t>
            </a:r>
          </a:p>
        </p:txBody>
      </p:sp>
      <p:sp>
        <p:nvSpPr>
          <p:cNvPr id="3" name="Прямоугольник 2"/>
          <p:cNvSpPr/>
          <p:nvPr/>
        </p:nvSpPr>
        <p:spPr>
          <a:xfrm>
            <a:off x="7206018" y="4722125"/>
            <a:ext cx="791570" cy="358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5523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rotWithShape="1">
          <a:blip r:embed="rId2"/>
          <a:srcRect l="21642" t="12139" r="20447" b="27761"/>
          <a:stretch/>
        </p:blipFill>
        <p:spPr>
          <a:xfrm>
            <a:off x="1002161" y="228600"/>
            <a:ext cx="6593168" cy="5131794"/>
          </a:xfrm>
          <a:prstGeom prst="rect">
            <a:avLst/>
          </a:prstGeom>
        </p:spPr>
      </p:pic>
      <p:sp>
        <p:nvSpPr>
          <p:cNvPr id="5" name="Заголовок 4"/>
          <p:cNvSpPr>
            <a:spLocks noGrp="1"/>
          </p:cNvSpPr>
          <p:nvPr>
            <p:ph type="title"/>
          </p:nvPr>
        </p:nvSpPr>
        <p:spPr>
          <a:xfrm>
            <a:off x="1968798"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54592" y="5360394"/>
            <a:ext cx="8993875" cy="1497606"/>
          </a:xfrm>
        </p:spPr>
        <p:txBody>
          <a:bodyPr>
            <a:normAutofit/>
          </a:bodyPr>
          <a:lstStyle/>
          <a:p>
            <a:pPr marL="0" indent="0" algn="just">
              <a:buNone/>
            </a:pPr>
            <a:r>
              <a:rPr lang="ru-RU" sz="2000" dirty="0" smtClean="0"/>
              <a:t>   </a:t>
            </a:r>
            <a:r>
              <a:rPr lang="ru-RU" sz="2000" b="1" dirty="0" smtClean="0"/>
              <a:t>Объединение </a:t>
            </a:r>
            <a:r>
              <a:rPr lang="ru-RU" sz="2000" b="1" dirty="0"/>
              <a:t>линий и каналов в единую сеть позволит более рационально построить системы управления сетью и потоками сообщений. </a:t>
            </a:r>
            <a:r>
              <a:rPr lang="ru-RU" sz="2000" dirty="0"/>
              <a:t>Различные </a:t>
            </a:r>
            <a:r>
              <a:rPr lang="ru-RU" sz="2000" b="1" dirty="0">
                <a:solidFill>
                  <a:srgbClr val="C00000"/>
                </a:solidFill>
              </a:rPr>
              <a:t>виды технологической связи </a:t>
            </a:r>
            <a:r>
              <a:rPr lang="ru-RU" sz="2000" dirty="0"/>
              <a:t>и соответствующие им сети можно </a:t>
            </a:r>
            <a:r>
              <a:rPr lang="ru-RU" sz="2000" b="1" dirty="0">
                <a:solidFill>
                  <a:srgbClr val="002060"/>
                </a:solidFill>
              </a:rPr>
              <a:t>классифицировать по двум основным признакам</a:t>
            </a:r>
            <a:r>
              <a:rPr lang="ru-RU" sz="2000" dirty="0"/>
              <a:t>: </a:t>
            </a:r>
            <a:r>
              <a:rPr lang="ru-RU" sz="2000" b="1" dirty="0"/>
              <a:t>по виду передаваемой информации и району действия.</a:t>
            </a:r>
          </a:p>
        </p:txBody>
      </p:sp>
    </p:spTree>
    <p:extLst>
      <p:ext uri="{BB962C8B-B14F-4D97-AF65-F5344CB8AC3E}">
        <p14:creationId xmlns:p14="http://schemas.microsoft.com/office/powerpoint/2010/main" val="2543792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t="17640" b="4472"/>
          <a:stretch/>
        </p:blipFill>
        <p:spPr>
          <a:xfrm>
            <a:off x="600501" y="383854"/>
            <a:ext cx="8081551" cy="4717233"/>
          </a:xfrm>
          <a:prstGeom prst="rect">
            <a:avLst/>
          </a:prstGeom>
        </p:spPr>
      </p:pic>
      <p:sp>
        <p:nvSpPr>
          <p:cNvPr id="5" name="Заголовок 4"/>
          <p:cNvSpPr>
            <a:spLocks noGrp="1"/>
          </p:cNvSpPr>
          <p:nvPr>
            <p:ph type="title"/>
          </p:nvPr>
        </p:nvSpPr>
        <p:spPr>
          <a:xfrm>
            <a:off x="2406475" y="0"/>
            <a:ext cx="4371994" cy="457200"/>
          </a:xfrm>
        </p:spPr>
        <p:txBody>
          <a:bodyPr>
            <a:normAutofit/>
          </a:bodyPr>
          <a:lstStyle/>
          <a:p>
            <a:r>
              <a:rPr lang="ru-RU" sz="2000" b="1" dirty="0">
                <a:solidFill>
                  <a:srgbClr val="C00000"/>
                </a:solidFill>
                <a:latin typeface="+mn-lt"/>
              </a:rPr>
              <a:t>Технологическая телефонная связь</a:t>
            </a:r>
          </a:p>
        </p:txBody>
      </p:sp>
      <p:sp>
        <p:nvSpPr>
          <p:cNvPr id="6" name="Объект 5"/>
          <p:cNvSpPr>
            <a:spLocks noGrp="1"/>
          </p:cNvSpPr>
          <p:nvPr>
            <p:ph idx="1"/>
          </p:nvPr>
        </p:nvSpPr>
        <p:spPr>
          <a:xfrm>
            <a:off x="40944" y="5101087"/>
            <a:ext cx="9103056" cy="1756913"/>
          </a:xfrm>
        </p:spPr>
        <p:txBody>
          <a:bodyPr>
            <a:normAutofit/>
          </a:bodyPr>
          <a:lstStyle/>
          <a:p>
            <a:pPr marL="0" indent="0" algn="just">
              <a:buNone/>
            </a:pPr>
            <a:r>
              <a:rPr lang="ru-RU" sz="2000" dirty="0" smtClean="0"/>
              <a:t>    </a:t>
            </a:r>
            <a:r>
              <a:rPr lang="ru-RU" sz="2000" b="1" dirty="0" smtClean="0">
                <a:solidFill>
                  <a:srgbClr val="C00000"/>
                </a:solidFill>
              </a:rPr>
              <a:t>По </a:t>
            </a:r>
            <a:r>
              <a:rPr lang="ru-RU" sz="2000" b="1" dirty="0">
                <a:solidFill>
                  <a:srgbClr val="C00000"/>
                </a:solidFill>
              </a:rPr>
              <a:t>виду передаваемой информации </a:t>
            </a:r>
            <a:r>
              <a:rPr lang="ru-RU" sz="2000" b="1" dirty="0"/>
              <a:t>вторичные сети технологической связи делятся</a:t>
            </a:r>
            <a:r>
              <a:rPr lang="ru-RU" sz="2000" dirty="0"/>
              <a:t> </a:t>
            </a:r>
            <a:r>
              <a:rPr lang="ru-RU" sz="2000" b="1" dirty="0"/>
              <a:t>на</a:t>
            </a:r>
            <a:r>
              <a:rPr lang="ru-RU" sz="2000" dirty="0"/>
              <a:t> </a:t>
            </a:r>
            <a:r>
              <a:rPr lang="ru-RU" sz="2000" b="1" dirty="0">
                <a:solidFill>
                  <a:srgbClr val="002060"/>
                </a:solidFill>
              </a:rPr>
              <a:t>телефонную</a:t>
            </a:r>
            <a:r>
              <a:rPr lang="ru-RU" sz="2000" dirty="0"/>
              <a:t> (речь), </a:t>
            </a:r>
            <a:r>
              <a:rPr lang="ru-RU" sz="2000" b="1" dirty="0">
                <a:solidFill>
                  <a:srgbClr val="002060"/>
                </a:solidFill>
              </a:rPr>
              <a:t>телеграфную</a:t>
            </a:r>
            <a:r>
              <a:rPr lang="ru-RU" sz="2000" dirty="0"/>
              <a:t> (передача буквенно-цифрового текста), </a:t>
            </a:r>
            <a:r>
              <a:rPr lang="ru-RU" sz="2000" b="1" dirty="0">
                <a:solidFill>
                  <a:srgbClr val="002060"/>
                </a:solidFill>
              </a:rPr>
              <a:t>передачи данных, сеть передачи сигналов телеуправления и телеконтроля.</a:t>
            </a:r>
            <a:r>
              <a:rPr lang="ru-RU" sz="2000" dirty="0"/>
              <a:t> Кроме того, на транспорте функционируют сети </a:t>
            </a:r>
            <a:r>
              <a:rPr lang="ru-RU" sz="2000" b="1" dirty="0">
                <a:solidFill>
                  <a:srgbClr val="002060"/>
                </a:solidFill>
              </a:rPr>
              <a:t>технологической радиосвязи</a:t>
            </a:r>
            <a:r>
              <a:rPr lang="ru-RU" sz="2000" dirty="0"/>
              <a:t>. Сети проводной и радиосвязи существуют раздельно и по своему назначению образуют общую сеть технологической связи.</a:t>
            </a:r>
          </a:p>
        </p:txBody>
      </p:sp>
      <p:sp>
        <p:nvSpPr>
          <p:cNvPr id="7" name="Прямоугольник 6"/>
          <p:cNvSpPr/>
          <p:nvPr/>
        </p:nvSpPr>
        <p:spPr>
          <a:xfrm>
            <a:off x="955342" y="1774210"/>
            <a:ext cx="1924335" cy="18288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619164" y="4735773"/>
            <a:ext cx="2062888" cy="365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95536775"/>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2321</TotalTime>
  <Words>3181</Words>
  <Application>Microsoft Office PowerPoint</Application>
  <PresentationFormat>Экран (4:3)</PresentationFormat>
  <Paragraphs>170</Paragraphs>
  <Slides>66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66</vt:i4>
      </vt:variant>
    </vt:vector>
  </HeadingPairs>
  <TitlesOfParts>
    <vt:vector size="70" baseType="lpstr">
      <vt:lpstr>Arial</vt:lpstr>
      <vt:lpstr>Calibri</vt:lpstr>
      <vt:lpstr>Calibri Light</vt:lpstr>
      <vt:lpstr>Тема Office</vt:lpstr>
      <vt:lpstr>Презентация PowerPoint</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 </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Технологическая телефонная связь</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173</cp:revision>
  <dcterms:created xsi:type="dcterms:W3CDTF">2020-04-22T10:21:16Z</dcterms:created>
  <dcterms:modified xsi:type="dcterms:W3CDTF">2023-01-07T16:24:07Z</dcterms:modified>
</cp:coreProperties>
</file>