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9" r:id="rId2"/>
    <p:sldId id="298" r:id="rId3"/>
    <p:sldId id="258" r:id="rId4"/>
    <p:sldId id="267" r:id="rId5"/>
    <p:sldId id="266" r:id="rId6"/>
    <p:sldId id="265" r:id="rId7"/>
    <p:sldId id="264" r:id="rId8"/>
    <p:sldId id="263" r:id="rId9"/>
    <p:sldId id="262" r:id="rId10"/>
    <p:sldId id="270" r:id="rId11"/>
    <p:sldId id="295" r:id="rId12"/>
    <p:sldId id="269" r:id="rId13"/>
    <p:sldId id="271" r:id="rId14"/>
    <p:sldId id="268" r:id="rId15"/>
    <p:sldId id="261" r:id="rId16"/>
    <p:sldId id="260" r:id="rId17"/>
    <p:sldId id="277" r:id="rId18"/>
    <p:sldId id="276" r:id="rId19"/>
    <p:sldId id="275" r:id="rId20"/>
    <p:sldId id="274" r:id="rId21"/>
    <p:sldId id="273" r:id="rId22"/>
    <p:sldId id="272" r:id="rId23"/>
    <p:sldId id="278" r:id="rId24"/>
    <p:sldId id="286" r:id="rId25"/>
    <p:sldId id="285" r:id="rId26"/>
    <p:sldId id="284" r:id="rId27"/>
    <p:sldId id="283" r:id="rId28"/>
    <p:sldId id="282" r:id="rId29"/>
    <p:sldId id="290" r:id="rId30"/>
    <p:sldId id="289" r:id="rId31"/>
    <p:sldId id="288" r:id="rId32"/>
    <p:sldId id="287" r:id="rId33"/>
    <p:sldId id="281" r:id="rId34"/>
    <p:sldId id="280" r:id="rId35"/>
    <p:sldId id="294" r:id="rId36"/>
    <p:sldId id="293" r:id="rId37"/>
    <p:sldId id="292" r:id="rId38"/>
    <p:sldId id="291" r:id="rId39"/>
    <p:sldId id="279" r:id="rId40"/>
    <p:sldId id="29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07.01.2023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646903" y="5728554"/>
            <a:ext cx="6335732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Радиосвязь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179" y="19378"/>
            <a:ext cx="7394632" cy="4159481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78859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При </a:t>
            </a:r>
            <a:r>
              <a:rPr lang="ru-RU" sz="2000" b="1" dirty="0"/>
              <a:t>организации </a:t>
            </a:r>
            <a:r>
              <a:rPr lang="ru-RU" sz="2000" b="1" dirty="0">
                <a:solidFill>
                  <a:srgbClr val="002060"/>
                </a:solidFill>
              </a:rPr>
              <a:t>каналов магистральной, дорожной или отделенческой связи </a:t>
            </a:r>
            <a:r>
              <a:rPr lang="ru-RU" sz="2000" b="1" dirty="0"/>
              <a:t>находит применение </a:t>
            </a:r>
            <a:r>
              <a:rPr lang="ru-RU" sz="2000" b="1" dirty="0" smtClean="0">
                <a:solidFill>
                  <a:srgbClr val="C00000"/>
                </a:solidFill>
              </a:rPr>
              <a:t>радиорелейная связь. 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Увеличение </a:t>
            </a:r>
            <a:r>
              <a:rPr lang="ru-RU" sz="2000" dirty="0"/>
              <a:t>объемов перевозок грузов и пассажиров, совершенствование технологических процессов работы транспорта выдвигают новые требования к устройствам железнодорожной радиосвязи. Ростом этих требований была вызвана разработка единой системы технологической радиосвязи «Транспорт», охватывающей несколько типов различных радиостанций (стационарных, возимых и носимых), вспомогательное оборудование и контрольно-измерительные средства.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27" y="793377"/>
            <a:ext cx="5294777" cy="229944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Прямоугольник 3"/>
          <p:cNvSpPr/>
          <p:nvPr/>
        </p:nvSpPr>
        <p:spPr>
          <a:xfrm>
            <a:off x="150927" y="3112201"/>
            <a:ext cx="54042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Радиорелейная линия связи прямой видимости</a:t>
            </a:r>
          </a:p>
        </p:txBody>
      </p:sp>
    </p:spTree>
    <p:extLst>
      <p:ext uri="{BB962C8B-B14F-4D97-AF65-F5344CB8AC3E}">
        <p14:creationId xmlns:p14="http://schemas.microsoft.com/office/powerpoint/2010/main" val="3859491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35623" y="94129"/>
            <a:ext cx="3403357" cy="45720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+mn-lt"/>
              </a:rPr>
              <a:t>Радиорелейная радиосвязь</a:t>
            </a:r>
            <a:endParaRPr lang="ru-RU" sz="2000" b="1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78859"/>
            <a:ext cx="8993875" cy="2746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     </a:t>
            </a:r>
            <a:r>
              <a:rPr lang="ru-RU" sz="2000" b="1" i="1" dirty="0" smtClean="0">
                <a:solidFill>
                  <a:srgbClr val="C00000"/>
                </a:solidFill>
              </a:rPr>
              <a:t>Радиорелейная связь </a:t>
            </a:r>
            <a:r>
              <a:rPr lang="ru-RU" sz="2000" b="1" dirty="0"/>
              <a:t>— </a:t>
            </a:r>
            <a:r>
              <a:rPr lang="ru-RU" sz="2000" i="1" dirty="0"/>
              <a:t>один из видов наземной радиосвязи, основанный на многократной ретрансляции </a:t>
            </a:r>
            <a:r>
              <a:rPr lang="ru-RU" sz="2000" i="1" dirty="0" smtClean="0"/>
              <a:t>радиосигналов. </a:t>
            </a:r>
            <a:r>
              <a:rPr lang="ru-RU" sz="2000" i="1" dirty="0"/>
              <a:t>Радиорелейная связь осуществляется, как правило, между стационарными объектами</a:t>
            </a:r>
            <a:r>
              <a:rPr lang="ru-RU" sz="2000" i="1" dirty="0" smtClean="0"/>
              <a:t>.</a:t>
            </a:r>
          </a:p>
          <a:p>
            <a:pPr marL="0" indent="0" algn="just">
              <a:buNone/>
            </a:pPr>
            <a:r>
              <a:rPr lang="ru-RU" sz="2000" i="1" dirty="0" smtClean="0"/>
              <a:t>      Исторически </a:t>
            </a:r>
            <a:r>
              <a:rPr lang="ru-RU" sz="2000" i="1" dirty="0"/>
              <a:t>радиорелейная связь между станциями осуществлялась с использованием цепочки ретрансляционных станций, которые могли быть как активными, так и пассивными.</a:t>
            </a:r>
          </a:p>
          <a:p>
            <a:pPr marL="0" indent="0" algn="just">
              <a:buNone/>
            </a:pPr>
            <a:r>
              <a:rPr lang="ru-RU" sz="2000" i="1" dirty="0" smtClean="0"/>
              <a:t>      </a:t>
            </a:r>
            <a:r>
              <a:rPr lang="ru-RU" sz="2000" b="1" i="1" dirty="0" smtClean="0">
                <a:solidFill>
                  <a:srgbClr val="002060"/>
                </a:solidFill>
              </a:rPr>
              <a:t>Отличительной </a:t>
            </a:r>
            <a:r>
              <a:rPr lang="ru-RU" sz="2000" b="1" i="1" dirty="0">
                <a:solidFill>
                  <a:srgbClr val="002060"/>
                </a:solidFill>
              </a:rPr>
              <a:t>особенностью </a:t>
            </a:r>
            <a:r>
              <a:rPr lang="ru-RU" sz="2000" i="1" dirty="0"/>
              <a:t>радиорелейной связи от всех других видов наземной радиосвязи является использование узконаправленных антенн, а также дециметровых, сантиметровых или миллиметровых радиоволн.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" y="551329"/>
            <a:ext cx="9105900" cy="34671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756" y="1179512"/>
            <a:ext cx="1338916" cy="89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0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716742"/>
            <a:ext cx="8993875" cy="20471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Одной </a:t>
            </a:r>
            <a:r>
              <a:rPr lang="ru-RU" sz="2000" b="1" dirty="0">
                <a:solidFill>
                  <a:srgbClr val="002060"/>
                </a:solidFill>
              </a:rPr>
              <a:t>из основных составных частей устройств радиосвязи </a:t>
            </a:r>
            <a:r>
              <a:rPr lang="ru-RU" sz="2000" b="1" dirty="0"/>
              <a:t>являются </a:t>
            </a:r>
            <a:r>
              <a:rPr lang="ru-RU" sz="2000" b="1" dirty="0">
                <a:solidFill>
                  <a:srgbClr val="C00000"/>
                </a:solidFill>
              </a:rPr>
              <a:t>колебательные контуры, </a:t>
            </a:r>
            <a:r>
              <a:rPr lang="ru-RU" sz="2000" b="1" dirty="0"/>
              <a:t>которые </a:t>
            </a:r>
            <a:r>
              <a:rPr lang="ru-RU" sz="2000" b="1" dirty="0">
                <a:solidFill>
                  <a:srgbClr val="002060"/>
                </a:solidFill>
              </a:rPr>
              <a:t>служат для возбуждения колебаний переменного тока высокой частоты. </a:t>
            </a:r>
            <a:r>
              <a:rPr lang="ru-RU" sz="2000" dirty="0"/>
              <a:t>В реальных колебательных контурах, применяемых в устройствах радиосвязи, в катушке индуктивности, конденсаторе и проводах, соединяющих их, возникают необратимые потери энергии и колебательный процесс в таком контуре через некоторое время затухает. </a:t>
            </a:r>
            <a:r>
              <a:rPr lang="ru-RU" sz="2000" b="1" dirty="0"/>
              <a:t>Такие колебания носят название </a:t>
            </a:r>
            <a:r>
              <a:rPr lang="ru-RU" sz="2000" b="1" dirty="0">
                <a:solidFill>
                  <a:srgbClr val="002060"/>
                </a:solidFill>
              </a:rPr>
              <a:t>затухающих.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616" t="8639" r="8443" b="42735"/>
          <a:stretch/>
        </p:blipFill>
        <p:spPr>
          <a:xfrm>
            <a:off x="48458" y="457200"/>
            <a:ext cx="8972311" cy="39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221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310" y="5537989"/>
            <a:ext cx="8993875" cy="971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получить в контуре незатухающие колебания</a:t>
            </a:r>
            <a:r>
              <a:rPr lang="ru-RU" sz="2000" dirty="0"/>
              <a:t>, необходимо периодически восполнять потери энергии от постороннего источника — </a:t>
            </a:r>
            <a:r>
              <a:rPr lang="ru-RU" sz="2000" b="1" dirty="0"/>
              <a:t>генератора сигналов высокой частоты </a:t>
            </a:r>
            <a:r>
              <a:rPr lang="ru-RU" sz="2000" b="1" dirty="0" smtClean="0"/>
              <a:t>G.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62" r="49705" b="51190"/>
          <a:stretch/>
        </p:blipFill>
        <p:spPr>
          <a:xfrm>
            <a:off x="52375" y="111489"/>
            <a:ext cx="3718973" cy="24608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5294" b="14706"/>
          <a:stretch/>
        </p:blipFill>
        <p:spPr>
          <a:xfrm>
            <a:off x="3428998" y="316680"/>
            <a:ext cx="5620871" cy="3372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831" t="7438" r="2450" b="5950"/>
          <a:stretch/>
        </p:blipFill>
        <p:spPr>
          <a:xfrm>
            <a:off x="136695" y="2824739"/>
            <a:ext cx="3550332" cy="246081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404512" y="1878249"/>
            <a:ext cx="685800" cy="5378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4337" y="3499000"/>
            <a:ext cx="1805962" cy="203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344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737833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5301321"/>
            <a:ext cx="8993875" cy="1495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излучения электромагнитных волн в окружающее пространство </a:t>
            </a:r>
            <a:r>
              <a:rPr lang="ru-RU" sz="2000" b="1" dirty="0"/>
              <a:t>используют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открытый колебательный контур. </a:t>
            </a:r>
            <a:r>
              <a:rPr lang="ru-RU" sz="2000" dirty="0"/>
              <a:t>Его можно создать из замкнутого, наращивая расстояние между обкладками конденсатора и одновременно увеличивая их поверхность так, чтобы емкость его не </a:t>
            </a:r>
            <a:r>
              <a:rPr lang="ru-RU" sz="2000" dirty="0" smtClean="0"/>
              <a:t>изменялась. </a:t>
            </a:r>
            <a:r>
              <a:rPr lang="ru-RU" sz="2000" dirty="0"/>
              <a:t>При этом электрическое поле будет возрастать.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84" t="48706" r="47611"/>
          <a:stretch/>
        </p:blipFill>
        <p:spPr>
          <a:xfrm>
            <a:off x="53788" y="-34839"/>
            <a:ext cx="3773040" cy="29144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51098" r="59588"/>
          <a:stretch/>
        </p:blipFill>
        <p:spPr>
          <a:xfrm>
            <a:off x="5051377" y="406958"/>
            <a:ext cx="3985656" cy="361725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46471" t="27882" r="9412" b="23412"/>
          <a:stretch/>
        </p:blipFill>
        <p:spPr>
          <a:xfrm>
            <a:off x="2056950" y="2524688"/>
            <a:ext cx="3361766" cy="278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47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увеличить магнитное поле </a:t>
            </a:r>
            <a:r>
              <a:rPr lang="ru-RU" sz="2000" dirty="0"/>
              <a:t>катушки индуктивности, ее проводник следует выпрямить и соответственно увеличить его длину так, чтобы он обладал такой же индуктивностью, как и катушка. В результате будет получена система, которую можно представить в виде двух прямолинейных проводов с генератором, включенным </a:t>
            </a:r>
            <a:r>
              <a:rPr lang="ru-RU" sz="2000" dirty="0" smtClean="0"/>
              <a:t>посередине. Такая </a:t>
            </a:r>
            <a:r>
              <a:rPr lang="ru-RU" sz="2000" dirty="0"/>
              <a:t>система обладает индуктивностью, емкостью и активным сопротивлением, равномерно распределенными по всей длине, и является </a:t>
            </a:r>
            <a:r>
              <a:rPr lang="ru-RU" sz="2000" b="1" dirty="0">
                <a:solidFill>
                  <a:srgbClr val="002060"/>
                </a:solidFill>
              </a:rPr>
              <a:t>открытым колебательным </a:t>
            </a:r>
            <a:r>
              <a:rPr lang="ru-RU" sz="2000" b="1" dirty="0" smtClean="0">
                <a:solidFill>
                  <a:srgbClr val="002060"/>
                </a:solidFill>
              </a:rPr>
              <a:t>контуром</a:t>
            </a:r>
            <a:r>
              <a:rPr lang="ru-RU" sz="2000" dirty="0" smtClean="0"/>
              <a:t> </a:t>
            </a:r>
            <a:r>
              <a:rPr lang="ru-RU" sz="2000" dirty="0"/>
              <a:t>или </a:t>
            </a:r>
            <a:r>
              <a:rPr lang="ru-RU" sz="2000" b="1" dirty="0">
                <a:solidFill>
                  <a:srgbClr val="002060"/>
                </a:solidFill>
              </a:rPr>
              <a:t>симметричным вибратором</a:t>
            </a:r>
            <a:r>
              <a:rPr lang="ru-RU" sz="2000" dirty="0"/>
              <a:t>, </a:t>
            </a:r>
            <a:r>
              <a:rPr lang="ru-RU" sz="2000" b="1" dirty="0"/>
              <a:t>представляющим собой элементарную </a:t>
            </a:r>
            <a:r>
              <a:rPr lang="ru-RU" sz="2000" b="1" dirty="0">
                <a:solidFill>
                  <a:srgbClr val="C00000"/>
                </a:solidFill>
              </a:rPr>
              <a:t>антенну.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165" y="373342"/>
            <a:ext cx="3056782" cy="37382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75569" t="49440" r="14872" b="36981"/>
          <a:stretch/>
        </p:blipFill>
        <p:spPr>
          <a:xfrm>
            <a:off x="6992471" y="2035642"/>
            <a:ext cx="473450" cy="4379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6911" t="52059" r="15588"/>
          <a:stretch/>
        </p:blipFill>
        <p:spPr>
          <a:xfrm>
            <a:off x="94957" y="782227"/>
            <a:ext cx="5681208" cy="30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70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052917"/>
            <a:ext cx="8993875" cy="17916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Антенны </a:t>
            </a:r>
            <a:r>
              <a:rPr lang="ru-RU" sz="2000" b="1" dirty="0"/>
              <a:t>делятся</a:t>
            </a:r>
            <a:r>
              <a:rPr lang="ru-RU" sz="2000" b="1" dirty="0">
                <a:solidFill>
                  <a:srgbClr val="002060"/>
                </a:solidFill>
              </a:rPr>
              <a:t> на </a:t>
            </a:r>
            <a:r>
              <a:rPr lang="ru-RU" sz="2000" b="1" dirty="0">
                <a:solidFill>
                  <a:srgbClr val="C00000"/>
                </a:solidFill>
              </a:rPr>
              <a:t>приемные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>
                <a:solidFill>
                  <a:srgbClr val="C00000"/>
                </a:solidFill>
              </a:rPr>
              <a:t>передающие</a:t>
            </a:r>
            <a:r>
              <a:rPr lang="ru-RU" sz="2000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хотя они обладают свойствами обратимости. </a:t>
            </a:r>
            <a:r>
              <a:rPr lang="ru-RU" sz="2000" b="1" dirty="0">
                <a:solidFill>
                  <a:srgbClr val="C00000"/>
                </a:solidFill>
              </a:rPr>
              <a:t>Передающие антенны </a:t>
            </a:r>
            <a:r>
              <a:rPr lang="ru-RU" sz="2000" b="1" dirty="0"/>
              <a:t>предназначены</a:t>
            </a:r>
            <a:r>
              <a:rPr lang="ru-RU" sz="2000" dirty="0"/>
              <a:t> для преобразования энергии генераторов сигналов высокой частоты в энергию радиоволн, излучаемых в окружающее пространство. </a:t>
            </a:r>
            <a:r>
              <a:rPr lang="ru-RU" sz="2000" b="1" dirty="0">
                <a:solidFill>
                  <a:srgbClr val="C00000"/>
                </a:solidFill>
              </a:rPr>
              <a:t>В приемной антенне </a:t>
            </a:r>
            <a:r>
              <a:rPr lang="ru-RU" sz="2000" b="1" dirty="0"/>
              <a:t>происходит </a:t>
            </a:r>
            <a:r>
              <a:rPr lang="ru-RU" sz="2000" dirty="0"/>
              <a:t>обратный процесс преобразования энергии радиоволн в энергию токов высокой частоты.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709" r="12353" b="20465"/>
          <a:stretch/>
        </p:blipFill>
        <p:spPr>
          <a:xfrm>
            <a:off x="352880" y="457200"/>
            <a:ext cx="8575968" cy="451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655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348753"/>
            <a:ext cx="8993875" cy="15092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           Станционная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  <a:r>
              <a:rPr lang="ru-RU" sz="2000" b="1" dirty="0"/>
              <a:t>используется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для организации оперативного управления различными технологическими процессами на станции. </a:t>
            </a:r>
            <a:r>
              <a:rPr lang="ru-RU" sz="2000" dirty="0"/>
              <a:t>Этот вид радиосвязи обеспечивает связь </a:t>
            </a:r>
            <a:r>
              <a:rPr lang="ru-RU" sz="2000" b="1" dirty="0"/>
              <a:t>между работниками станции и подразделяется на радиосвязь </a:t>
            </a:r>
            <a:r>
              <a:rPr lang="ru-RU" sz="2000" b="1" dirty="0">
                <a:solidFill>
                  <a:srgbClr val="C00000"/>
                </a:solidFill>
              </a:rPr>
              <a:t>горочную, маневровую и радиосвязь работников, обрабатывающих составы.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77" y="386662"/>
            <a:ext cx="7601719" cy="496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68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442883"/>
            <a:ext cx="8993875" cy="1240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Работники</a:t>
            </a:r>
            <a:r>
              <a:rPr lang="ru-RU" sz="2000" b="1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пользующиеся станционной радиосвязью</a:t>
            </a:r>
            <a:r>
              <a:rPr lang="ru-RU" sz="2000" b="1" dirty="0"/>
              <a:t>, разделяются на </a:t>
            </a:r>
            <a:r>
              <a:rPr lang="ru-RU" sz="2000" b="1" dirty="0">
                <a:solidFill>
                  <a:srgbClr val="C00000"/>
                </a:solidFill>
              </a:rPr>
              <a:t>две основные группы. </a:t>
            </a:r>
            <a:r>
              <a:rPr lang="ru-RU" sz="2000" b="1" dirty="0">
                <a:solidFill>
                  <a:srgbClr val="002060"/>
                </a:solidFill>
              </a:rPr>
              <a:t>К первой </a:t>
            </a:r>
            <a:r>
              <a:rPr lang="ru-RU" sz="2000" b="1" dirty="0"/>
              <a:t>относятся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работники, непосредственно обеспечивающие маневровую и горочную работы. Это ДСЦ, ДСЦС, ДСПП, ДСПФ, ДСПО, операторы горочных постов, составители, машинисты локомотивов.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794" t="17573"/>
          <a:stretch/>
        </p:blipFill>
        <p:spPr>
          <a:xfrm>
            <a:off x="509884" y="386662"/>
            <a:ext cx="7974106" cy="502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45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5034336"/>
            <a:ext cx="8993875" cy="1810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Ко </a:t>
            </a:r>
            <a:r>
              <a:rPr lang="ru-RU" sz="2000" b="1" dirty="0">
                <a:solidFill>
                  <a:srgbClr val="002060"/>
                </a:solidFill>
              </a:rPr>
              <a:t>второй группе </a:t>
            </a:r>
            <a:r>
              <a:rPr lang="ru-RU" sz="2000" b="1" dirty="0"/>
              <a:t>относятся </a:t>
            </a:r>
            <a:r>
              <a:rPr lang="ru-RU" sz="2000" dirty="0"/>
              <a:t>работники, обеспечивающие обработку составов на станции: коммерческие и технические осмотрщики, работники технологического центра обработки поездной информации и перевозочных документов и т.д. Применение станционной радиосвязи снижает простой вагонов, повышает производительность и улучшает условия труда работников, а также повышает безопасность проведения работ на станциях.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1" y="386662"/>
            <a:ext cx="6163235" cy="45916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579" y="1037350"/>
            <a:ext cx="4386978" cy="329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84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77283"/>
            <a:ext cx="9144000" cy="2680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                                </a:t>
            </a:r>
            <a:r>
              <a:rPr lang="ru-RU" sz="2000" b="1" dirty="0">
                <a:solidFill>
                  <a:srgbClr val="002060"/>
                </a:solidFill>
              </a:rPr>
              <a:t>Курс </a:t>
            </a:r>
            <a:r>
              <a:rPr lang="ru-RU" sz="2000" b="1" dirty="0" smtClean="0">
                <a:solidFill>
                  <a:srgbClr val="002060"/>
                </a:solidFill>
              </a:rPr>
              <a:t>лекций, Глава 30,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190-195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Направления </a:t>
            </a:r>
            <a:r>
              <a:rPr lang="ru-RU" sz="2000" b="1" dirty="0"/>
              <a:t>модернизации железнодорожной радиосвязи. </a:t>
            </a:r>
            <a:endParaRPr lang="ru-RU" sz="20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и виды радиосвязи на железнодорожном транспорте. </a:t>
            </a:r>
            <a:endParaRPr lang="ru-RU" sz="20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Требования</a:t>
            </a:r>
            <a:r>
              <a:rPr lang="ru-RU" sz="2000" b="1" dirty="0"/>
              <a:t>, предъявляемые к железнодорожной радиосвязи. </a:t>
            </a:r>
            <a:endParaRPr lang="ru-RU" sz="20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Способы </a:t>
            </a:r>
            <a:r>
              <a:rPr lang="ru-RU" sz="2000" b="1" dirty="0"/>
              <a:t>организации различных видов радиосвязи. </a:t>
            </a:r>
            <a:endParaRPr lang="ru-RU" sz="2000" b="1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Порядок </a:t>
            </a:r>
            <a:r>
              <a:rPr lang="ru-RU" sz="2000" b="1" dirty="0"/>
              <a:t>пользования поездной и станционной радиосвязью.</a:t>
            </a:r>
            <a:endParaRPr lang="ru-RU" sz="2000" b="1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89" t="16831" r="3059" b="7177"/>
          <a:stretch/>
        </p:blipFill>
        <p:spPr>
          <a:xfrm>
            <a:off x="1317811" y="380241"/>
            <a:ext cx="6219265" cy="37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82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/>
              <a:t> </a:t>
            </a:r>
            <a:r>
              <a:rPr lang="ru-RU" sz="2000" b="1" i="1" dirty="0">
                <a:solidFill>
                  <a:srgbClr val="002060"/>
                </a:solidFill>
              </a:rPr>
              <a:t>Пример организации станционной радиосвязи на сортировочной станции </a:t>
            </a:r>
            <a:r>
              <a:rPr lang="ru-RU" sz="2000" b="1" i="1" dirty="0" smtClean="0">
                <a:solidFill>
                  <a:srgbClr val="002060"/>
                </a:solidFill>
              </a:rPr>
              <a:t>приведен.</a:t>
            </a:r>
            <a:r>
              <a:rPr lang="ru-RU" sz="2000" i="1" dirty="0" smtClean="0"/>
              <a:t> </a:t>
            </a:r>
            <a:r>
              <a:rPr lang="ru-RU" sz="2000" dirty="0" smtClean="0"/>
              <a:t>Станция </a:t>
            </a:r>
            <a:r>
              <a:rPr lang="ru-RU" sz="2000" dirty="0"/>
              <a:t>имеет несколько рабочих зон: ПО, ПС, ПП, горловину формирования ГФ и горку. В каждой рабочей зоне выполняется своя работа, по своим технологическим процессам, руководство которыми осуществляют соответствующие работники (ДСЦ, ДСЦС, ДСПП и т. д.). Для обеспечения их радиосвязью с исполнителями в пределах станции организуется несколько радиосетей, в которых используются различные рабочие частоты. Каждая из станционных радиосетей имеет свою специфику, определяемую характером работы.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29" y="870756"/>
            <a:ext cx="8993875" cy="30728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</p:spTree>
    <p:extLst>
      <p:ext uri="{BB962C8B-B14F-4D97-AF65-F5344CB8AC3E}">
        <p14:creationId xmlns:p14="http://schemas.microsoft.com/office/powerpoint/2010/main" val="3670322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7" y="4246094"/>
            <a:ext cx="8993875" cy="20471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Маневровая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  <a:r>
              <a:rPr lang="ru-RU" sz="2000" b="1" dirty="0">
                <a:solidFill>
                  <a:srgbClr val="002060"/>
                </a:solidFill>
              </a:rPr>
              <a:t>обеспечивает</a:t>
            </a:r>
            <a:r>
              <a:rPr lang="ru-RU" sz="2000" b="1" dirty="0"/>
              <a:t> </a:t>
            </a:r>
            <a:r>
              <a:rPr lang="ru-RU" sz="2000" dirty="0"/>
              <a:t>связь ДСЦ или ДСПП, ДСПФ, ДСПО с машинистами маневровых локомотивов МЛ и машинистов этих локомотивов с составителями поездов С. При организации маневровой радиосвязи используется групповой вызов на одной вызывной частоте. Все радиостанции на маневровых локомотивах работают в режиме дежурного приема. Все МЛ прослушивают в громкоговорителях вызов и сообщение о том, кто из них вызывается диспетчером или дежурным.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5" y="779959"/>
            <a:ext cx="8993875" cy="30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3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Вызываемый </a:t>
            </a:r>
            <a:r>
              <a:rPr lang="ru-RU" sz="2000" dirty="0"/>
              <a:t>машинист снимает со своей радиостанции микротелефонную трубку и ведет переговоры с дежурным. Другие машинисты по истечении 10...15 с не слышат дальнейших переговоров вызванного машиниста и дежурного, так как их радиостанции находятся в режиме дежурного приема. </a:t>
            </a:r>
          </a:p>
          <a:p>
            <a:pPr marL="0" indent="0" algn="just">
              <a:buNone/>
            </a:pPr>
            <a:r>
              <a:rPr lang="ru-RU" sz="2000" dirty="0"/>
              <a:t>             Кроме </a:t>
            </a:r>
            <a:r>
              <a:rPr lang="ru-RU" sz="2000" dirty="0" smtClean="0"/>
              <a:t>маневровых локомотивов (МЛ) </a:t>
            </a:r>
            <a:r>
              <a:rPr lang="ru-RU" sz="2000" dirty="0"/>
              <a:t>в сеть маневровой радиосвязи включаются составители </a:t>
            </a:r>
            <a:r>
              <a:rPr lang="ru-RU" sz="2000" dirty="0" smtClean="0"/>
              <a:t>(С), </a:t>
            </a:r>
            <a:r>
              <a:rPr lang="ru-RU" sz="2000" dirty="0"/>
              <a:t>оснащенные носимыми радиостанциями. Кроме того, составители могут пользоваться выносным переговорным устройством локомотивных радиостанций.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3050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Станционная радиосвязь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9706" b="10278"/>
          <a:stretch/>
        </p:blipFill>
        <p:spPr>
          <a:xfrm>
            <a:off x="1734695" y="382190"/>
            <a:ext cx="5632059" cy="372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76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5039471"/>
            <a:ext cx="8993875" cy="1226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Горочная радиосвязь </a:t>
            </a:r>
            <a:r>
              <a:rPr lang="ru-RU" sz="2000" b="1" dirty="0">
                <a:solidFill>
                  <a:srgbClr val="002060"/>
                </a:solidFill>
              </a:rPr>
              <a:t>предназначается</a:t>
            </a:r>
            <a:r>
              <a:rPr lang="ru-RU" sz="2000" dirty="0"/>
              <a:t> для связи ДСПГ с машинистами горочных локомотивов ГЛ. Радиостанции, установленные на ГЛ, также работают в режиме приема. Как и при маневровой радиосвязи, горочная радиосеть на станции имеет одну стационарную и несколько локомотивных радиостанций.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2610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Горочная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" y="1032121"/>
            <a:ext cx="8993875" cy="307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360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94965"/>
            <a:ext cx="8993875" cy="15630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Применение </a:t>
            </a:r>
            <a:r>
              <a:rPr lang="ru-RU" sz="2000" dirty="0"/>
              <a:t>горочной радиосвязи позволяет ГЛ оперативно выполнять команды, подаваемые дежурными ДСПГ. Специфика горочной работы состоит в том, что задержка выполнения команд на несколько секунд может заметно сказаться на результатах работы горки, поэтому применение средств радиосвязи значительно повышает оперативность работы горки.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81119" y="-13448"/>
            <a:ext cx="26101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Горочная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971"/>
          <a:stretch/>
        </p:blipFill>
        <p:spPr>
          <a:xfrm>
            <a:off x="1363307" y="336678"/>
            <a:ext cx="6462880" cy="500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320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515036"/>
            <a:ext cx="8993875" cy="2383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C00000"/>
                </a:solidFill>
              </a:rPr>
              <a:t>Радиосвязь </a:t>
            </a:r>
            <a:r>
              <a:rPr lang="ru-RU" sz="2000" b="1" dirty="0">
                <a:solidFill>
                  <a:srgbClr val="C00000"/>
                </a:solidFill>
              </a:rPr>
              <a:t>работников, обрабатывающих составы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обеспечивает</a:t>
            </a:r>
            <a:r>
              <a:rPr lang="ru-RU" sz="2000" dirty="0"/>
              <a:t> их общение с работниками объединенного станционного технологического центра обработки поездной информации и перевозочных документов; технических и коммерческих осмотрщиков вагонов (ОСМ) с работниками пунктов технического осмотра (ПТО). Кроме того, этот вид станционной радиосвязи обеспечивает связь между операторами тормозных средств, слесарями-автоматчиками и машинистами поездных локомотивов, а также связь диспетчера грузового района станции с крановщиками, стропальщиками и т.д.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176" b="9804"/>
          <a:stretch/>
        </p:blipFill>
        <p:spPr>
          <a:xfrm>
            <a:off x="846714" y="349623"/>
            <a:ext cx="7073603" cy="419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22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676400"/>
            <a:ext cx="8993875" cy="218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Радиосвязь </a:t>
            </a:r>
            <a:r>
              <a:rPr lang="ru-RU" sz="2000" dirty="0"/>
              <a:t>этих работников обеспечивается с помощью стационарных и носимых радиостанций по принципу горочных сетей. </a:t>
            </a:r>
          </a:p>
          <a:p>
            <a:pPr marL="0" indent="0" algn="just">
              <a:buNone/>
            </a:pPr>
            <a:r>
              <a:rPr lang="ru-RU" sz="2000" dirty="0"/>
              <a:t>    </a:t>
            </a:r>
            <a:r>
              <a:rPr lang="ru-RU" sz="2000" b="1" dirty="0"/>
              <a:t>При организации станционной радиосвязи </a:t>
            </a:r>
            <a:r>
              <a:rPr lang="ru-RU" sz="2000" dirty="0"/>
              <a:t>маневровые и горочные локомотивы оборудуются возимыми радиостанциями, у маневрового диспетчера и в станционных технологических центрах устанавливаются стационарные радиостанции, а составители и списчики вагонов используют носимые радиостанции.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032" y="391917"/>
            <a:ext cx="6760525" cy="42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217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4541930"/>
            <a:ext cx="8993875" cy="2383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Поездная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  <a:r>
              <a:rPr lang="ru-RU" sz="2000" b="1" dirty="0">
                <a:solidFill>
                  <a:srgbClr val="002060"/>
                </a:solidFill>
              </a:rPr>
              <a:t>предназначена</a:t>
            </a:r>
            <a:r>
              <a:rPr lang="ru-RU" sz="2000" dirty="0"/>
              <a:t> </a:t>
            </a:r>
            <a:r>
              <a:rPr lang="ru-RU" sz="2000" b="1" dirty="0"/>
              <a:t>для организации служебных переговоров ДНЦ, ДСП и других работников, связанных с движением поездов, с машинистами поездных локомотивов, а также машинистов между собой. </a:t>
            </a:r>
            <a:r>
              <a:rPr lang="ru-RU" sz="2000" dirty="0"/>
              <a:t>Этот вид радиосвязи обеспечивает оперативное руководство движением поездов и способствует выполнению графика движения, сокращению стоянок поездов на промежуточных станциях, увеличению среднесуточного пробега локомотивов и повышению безопасности движения. Поездная радиосвязь особенно эффективна на грузонапряженных участках.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2414" r="33971" b="10055"/>
          <a:stretch/>
        </p:blipFill>
        <p:spPr>
          <a:xfrm>
            <a:off x="4196108" y="1331260"/>
            <a:ext cx="4755205" cy="3240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37016"/>
            <a:ext cx="45720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70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5093260"/>
            <a:ext cx="8993875" cy="12403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Связь </a:t>
            </a:r>
            <a:r>
              <a:rPr lang="ru-RU" sz="2000" b="1" dirty="0">
                <a:solidFill>
                  <a:srgbClr val="002060"/>
                </a:solidFill>
              </a:rPr>
              <a:t>ДНЦ с машинистами локомотивов </a:t>
            </a:r>
            <a:r>
              <a:rPr lang="ru-RU" sz="2000" b="1" dirty="0">
                <a:solidFill>
                  <a:srgbClr val="C00000"/>
                </a:solidFill>
              </a:rPr>
              <a:t>комбинированная.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При этом используется как </a:t>
            </a:r>
            <a:r>
              <a:rPr lang="ru-RU" sz="2000" b="1" dirty="0"/>
              <a:t>проводной</a:t>
            </a:r>
            <a:r>
              <a:rPr lang="ru-RU" sz="2000" dirty="0"/>
              <a:t>, так и </a:t>
            </a:r>
            <a:r>
              <a:rPr lang="ru-RU" sz="2000" b="1" dirty="0"/>
              <a:t>радиоканал</a:t>
            </a:r>
            <a:r>
              <a:rPr lang="ru-RU" sz="2000" dirty="0"/>
              <a:t>. Распорядительная станция </a:t>
            </a:r>
            <a:r>
              <a:rPr lang="ru-RU" sz="2000" b="1" dirty="0">
                <a:solidFill>
                  <a:srgbClr val="C00000"/>
                </a:solidFill>
              </a:rPr>
              <a:t>А </a:t>
            </a:r>
            <a:r>
              <a:rPr lang="ru-RU" sz="2000" dirty="0"/>
              <a:t>поездной диспетчерской связи (СР) соединяется со всеми промежуточными станциями (Б, В, ..., n), входящими в участок поездной диспетчерской </a:t>
            </a:r>
            <a:r>
              <a:rPr lang="ru-RU" sz="2000" dirty="0" smtClean="0"/>
              <a:t>связи.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564776"/>
            <a:ext cx="8886298" cy="36844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918" y="820271"/>
            <a:ext cx="1627094" cy="83371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00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945342"/>
            <a:ext cx="8993875" cy="1482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Стационарные </a:t>
            </a:r>
            <a:r>
              <a:rPr lang="ru-RU" sz="2000" b="1" dirty="0">
                <a:solidFill>
                  <a:srgbClr val="002060"/>
                </a:solidFill>
              </a:rPr>
              <a:t>радиостанции PC </a:t>
            </a:r>
            <a:r>
              <a:rPr lang="ru-RU" sz="2000" dirty="0"/>
              <a:t>промежуточных станций Б, В, ..., n </a:t>
            </a:r>
            <a:r>
              <a:rPr lang="ru-RU" sz="2000" b="1" dirty="0"/>
              <a:t>подключаются</a:t>
            </a:r>
            <a:r>
              <a:rPr lang="ru-RU" sz="2000" dirty="0"/>
              <a:t> к линии поездной диспетчерской связи (ПДС) через специальные радиопроводные устройства. Такая комбинированная схема позволяет ДНЦ связываться с машинистом любого локомотива, находящегося на его участке. При этом все локомотивы оборудуются возимыми радиостанциями РВ.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564776"/>
            <a:ext cx="8886298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8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4111623"/>
            <a:ext cx="8993875" cy="28405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Радиосвязь</a:t>
            </a:r>
            <a:r>
              <a:rPr lang="ru-RU" sz="2000" dirty="0" smtClean="0"/>
              <a:t> </a:t>
            </a:r>
            <a:r>
              <a:rPr lang="ru-RU" sz="2000" b="1" dirty="0" smtClean="0"/>
              <a:t>—</a:t>
            </a:r>
            <a:r>
              <a:rPr lang="ru-RU" sz="2000" dirty="0" smtClean="0"/>
              <a:t> </a:t>
            </a:r>
            <a:r>
              <a:rPr lang="ru-RU" sz="2000" b="1" dirty="0"/>
              <a:t>это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вид электрической связи, в которой для передачи сигналов от источника сообщений к приемнику используется процесс распространения электромагнитных волн в пространстве.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Передача </a:t>
            </a:r>
            <a:r>
              <a:rPr lang="ru-RU" sz="2000" b="1" dirty="0"/>
              <a:t>радиосообщений </a:t>
            </a:r>
            <a:r>
              <a:rPr lang="ru-RU" sz="2000" dirty="0"/>
              <a:t>осуществляется с помощью комплекса устройств, обеспечивающих создание беспроводного канала связи между отправителем и получателем сообщения.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Сообщение </a:t>
            </a:r>
            <a:r>
              <a:rPr lang="ru-RU" sz="2000" dirty="0"/>
              <a:t>(речь, данные, изображения и др.) может быть представлено как в аналоговой, так и в цифровой форме.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524" t="27481" r="21912" b="16666"/>
          <a:stretch/>
        </p:blipFill>
        <p:spPr>
          <a:xfrm>
            <a:off x="5351929" y="1317811"/>
            <a:ext cx="3695734" cy="2689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148" t="22971" b="27798"/>
          <a:stretch/>
        </p:blipFill>
        <p:spPr>
          <a:xfrm>
            <a:off x="53788" y="1264023"/>
            <a:ext cx="5341003" cy="274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735" t="9608" r="39750" b="76801"/>
          <a:stretch/>
        </p:blipFill>
        <p:spPr>
          <a:xfrm>
            <a:off x="3013640" y="505198"/>
            <a:ext cx="3499968" cy="6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770529"/>
            <a:ext cx="8993875" cy="19798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Для </a:t>
            </a:r>
            <a:r>
              <a:rPr lang="ru-RU" sz="2000" b="1" dirty="0">
                <a:solidFill>
                  <a:srgbClr val="002060"/>
                </a:solidFill>
              </a:rPr>
              <a:t>вызова машиниста локомотива диспетчер ДНЦ </a:t>
            </a:r>
            <a:r>
              <a:rPr lang="ru-RU" sz="2000" b="1" dirty="0"/>
              <a:t>использует </a:t>
            </a:r>
            <a:r>
              <a:rPr lang="ru-RU" sz="2000" b="1" dirty="0">
                <a:solidFill>
                  <a:srgbClr val="002060"/>
                </a:solidFill>
              </a:rPr>
              <a:t>настольный пульт поездной радиосвязи. </a:t>
            </a:r>
            <a:r>
              <a:rPr lang="ru-RU" sz="2000" dirty="0"/>
              <a:t>Вызов передается по проводному каналу до ближайшей к локомотиву PC промежуточного пункта.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i="1" u="sng" dirty="0" smtClean="0"/>
              <a:t>Например</a:t>
            </a:r>
            <a:r>
              <a:rPr lang="ru-RU" sz="2000" i="1" u="sng" dirty="0"/>
              <a:t>,</a:t>
            </a:r>
            <a:r>
              <a:rPr lang="ru-RU" sz="2000" dirty="0"/>
              <a:t> для вызова радиостанции РВ-1 локомотива № 1 диспетчер использует радиостанцию РС1 станции Б, расположенную ближе всех к локомотиву № 1.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564776"/>
            <a:ext cx="8886298" cy="36844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84294" y="1021976"/>
            <a:ext cx="1344706" cy="130436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66682" y="2595282"/>
            <a:ext cx="443753" cy="33617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7615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47800"/>
            <a:ext cx="8993875" cy="22353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Подключение </a:t>
            </a:r>
            <a:r>
              <a:rPr lang="ru-RU" sz="2000" dirty="0"/>
              <a:t>PC контролируется ДНЦ через громкоговоритель прослушиванием тонального сигнала подключения. После этого ДНЦ может вызвать нужный ему локомотив и вести разговор с машинистом через его локомотивную радиостанцию РВ. При разговоре остальные локомотивные радиостанции находятся в режиме дежурного приема. </a:t>
            </a:r>
          </a:p>
          <a:p>
            <a:pPr marL="0" indent="0" algn="just">
              <a:buNone/>
            </a:pPr>
            <a:r>
              <a:rPr lang="ru-RU" sz="2000" dirty="0"/>
              <a:t>    Окончив разговор, ДНЦ посылает в линию сигнал отбоя и отключает РС от линии поездной диспетчерской связи.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564776"/>
            <a:ext cx="8886298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85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636059"/>
            <a:ext cx="8993875" cy="22219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ДСП</a:t>
            </a:r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>
                <a:solidFill>
                  <a:srgbClr val="002060"/>
                </a:solidFill>
              </a:rPr>
              <a:t>для связи с машинистом локомотива использует ту же РС, что и </a:t>
            </a:r>
            <a:r>
              <a:rPr lang="ru-RU" sz="2000" b="1" u="sng" dirty="0">
                <a:solidFill>
                  <a:srgbClr val="C00000"/>
                </a:solidFill>
              </a:rPr>
              <a:t>ДНЦ</a:t>
            </a:r>
            <a:r>
              <a:rPr lang="ru-RU" sz="2000" b="1" u="sng" dirty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dirty="0"/>
              <a:t>         </a:t>
            </a:r>
            <a:r>
              <a:rPr lang="ru-RU" sz="2000" b="1" dirty="0"/>
              <a:t>Машинист локомотива для связи с ДНЦ </a:t>
            </a:r>
            <a:r>
              <a:rPr lang="ru-RU" sz="2000" dirty="0"/>
              <a:t>нажимает на пульте локомотивной радиостанции кнопку ДНЦ и посылает сигнал вызова. Этот сигнал принимается несколькими ближайшими РС промежуточных пунктов. Однако к линии связи подключится только та радиостанция, которая обеспечит более высокое качество связи. При этом соседним радиостанциям посылается сигнал блокировки.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891118" y="0"/>
            <a:ext cx="2609980" cy="44375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Поездная радиосвязь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8" y="564776"/>
            <a:ext cx="8886298" cy="36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05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232647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Ремонтно-оперативная </a:t>
            </a:r>
            <a:r>
              <a:rPr lang="ru-RU" sz="2000" b="1" dirty="0">
                <a:solidFill>
                  <a:srgbClr val="C00000"/>
                </a:solidFill>
              </a:rPr>
              <a:t>радиосвязь </a:t>
            </a:r>
            <a:r>
              <a:rPr lang="ru-RU" sz="2000" b="1" dirty="0"/>
              <a:t>предназначена</a:t>
            </a:r>
            <a:r>
              <a:rPr lang="ru-RU" sz="2000" b="1" dirty="0">
                <a:solidFill>
                  <a:srgbClr val="002060"/>
                </a:solidFill>
              </a:rPr>
              <a:t> для организации оперативного руководства проведением различного вида ремонтно-восстановительных работ. </a:t>
            </a:r>
            <a:r>
              <a:rPr lang="ru-RU" sz="2000" dirty="0"/>
              <a:t>Используемые при этом средства радиосвязи позволяют быстро передавать необходимую информацию в пределах организуемого фронта работ, за счет чего время выполнения этих работ значительно сокращается, эффективнее используются выделяемые «окна» в движении поездов, а также обеспечивается безопасность проследования поездов через участки ремонтных работ и безопасность работников, производящих ремонт.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785" b="8910"/>
          <a:stretch/>
        </p:blipFill>
        <p:spPr>
          <a:xfrm>
            <a:off x="1358152" y="384400"/>
            <a:ext cx="6921890" cy="392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89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5362200"/>
            <a:ext cx="8993875" cy="16168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>
                <a:solidFill>
                  <a:srgbClr val="002060"/>
                </a:solidFill>
              </a:rPr>
              <a:t>Ремонтно-оперативная радиосвязь </a:t>
            </a:r>
            <a:r>
              <a:rPr lang="ru-RU" sz="2000" b="1" dirty="0"/>
              <a:t>обеспечивает </a:t>
            </a:r>
            <a:r>
              <a:rPr lang="ru-RU" sz="2000" dirty="0"/>
              <a:t>общение широкого круга работников, выполняющих различные виды ремонтно-восстановительных работ путевого хозяйства, энергохозяйства, службы сигнализации и связи и т. д. При этом работники могут находиться как на стационарных, так и на подвижных объектах (автомотрисы, дрезины, автолетучки).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0197" r="8235" b="7451"/>
          <a:stretch/>
        </p:blipFill>
        <p:spPr>
          <a:xfrm>
            <a:off x="457200" y="376518"/>
            <a:ext cx="8390965" cy="496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684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26" y="404553"/>
            <a:ext cx="6694561" cy="416427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4568823"/>
            <a:ext cx="8993875" cy="236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организации данного вида радиосвязи</a:t>
            </a:r>
            <a:r>
              <a:rPr lang="ru-RU" sz="2000" b="1" dirty="0"/>
              <a:t> используются как </a:t>
            </a:r>
            <a:r>
              <a:rPr lang="ru-RU" sz="2000" b="1" dirty="0">
                <a:solidFill>
                  <a:srgbClr val="C00000"/>
                </a:solidFill>
              </a:rPr>
              <a:t>стационарные PC</a:t>
            </a:r>
            <a:r>
              <a:rPr lang="ru-RU" sz="2000" b="1" dirty="0"/>
              <a:t>, так и </a:t>
            </a:r>
            <a:r>
              <a:rPr lang="ru-RU" sz="2000" b="1" dirty="0">
                <a:solidFill>
                  <a:srgbClr val="C00000"/>
                </a:solidFill>
              </a:rPr>
              <a:t>переносные РП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носимые РН портативные</a:t>
            </a:r>
            <a:r>
              <a:rPr lang="ru-RU" sz="2000" b="1" dirty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радиостанции</a:t>
            </a:r>
            <a:r>
              <a:rPr lang="ru-RU" sz="2000" b="1" dirty="0" smtClean="0"/>
              <a:t>. </a:t>
            </a:r>
            <a:r>
              <a:rPr lang="ru-RU" sz="2000" dirty="0" smtClean="0"/>
              <a:t>Для </a:t>
            </a:r>
            <a:r>
              <a:rPr lang="ru-RU" sz="2000" dirty="0"/>
              <a:t>ремонтно-оперативной радиосвязи используется сеть УКВ поездной диспетчерской радиосвязи (ПДС), которая обеспечивает связь руководителя ремонтных работ с ДНЦ, диспетчером ШЧ, руководителя ремонтных работ с ДНЦ, диспетчером ШЧ, энергодиспетчером (ЭЧЦ) и диспетчером ПЧ. При этом используются PC, установленные на близлежащих от места работ станциях, и распорядительные станции диспетчерской связи СР.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</p:spTree>
    <p:extLst>
      <p:ext uri="{BB962C8B-B14F-4D97-AF65-F5344CB8AC3E}">
        <p14:creationId xmlns:p14="http://schemas.microsoft.com/office/powerpoint/2010/main" val="34215320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32" y="228600"/>
            <a:ext cx="6694561" cy="416427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392870"/>
            <a:ext cx="8993875" cy="2356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Временно </a:t>
            </a:r>
            <a:r>
              <a:rPr lang="ru-RU" sz="2000" b="1" dirty="0">
                <a:solidFill>
                  <a:srgbClr val="002060"/>
                </a:solidFill>
              </a:rPr>
              <a:t>организуемая диспетчерская радиосвязь </a:t>
            </a:r>
            <a:r>
              <a:rPr lang="ru-RU" sz="2000" b="1" dirty="0"/>
              <a:t>обеспечивает </a:t>
            </a:r>
            <a:r>
              <a:rPr lang="ru-RU" sz="2000" dirty="0"/>
              <a:t>организацию оперативной связи диспетчерской службы НОД с местом проведения ремонтных работ по вопросам организации этих работ и их материально-технического обеспечения. Для организации такой связи в районе проведения ремонтных работ временно устанавливается и включается в проводной канал связи PC. Обычно она устанавливается на станции, рядом с которой ведутся работы. В НОДе у диспетчера также временно устанавливается СР, которая позволяет дистанционно управлять работой PC.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26341" y="2218765"/>
            <a:ext cx="4437530" cy="4303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00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57799"/>
            <a:ext cx="8993875" cy="15495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Работники </a:t>
            </a:r>
            <a:r>
              <a:rPr lang="ru-RU" sz="2000" dirty="0"/>
              <a:t>ремонтных подразделений, сигналисты и др. используют радиостанции РН и РВ, устанавливаемые на автомотрисах и автолетучках. Если фронт ремонтных работ охватывает протяженный участок, то во временно организуемую линию связи включается не одна, а большее число РС по принципу организации поездной диспетчерской связи.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239" b="17442"/>
          <a:stretch/>
        </p:blipFill>
        <p:spPr>
          <a:xfrm>
            <a:off x="371626" y="356570"/>
            <a:ext cx="8541420" cy="490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911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1615" y="5484812"/>
            <a:ext cx="8993875" cy="1373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В </a:t>
            </a:r>
            <a:r>
              <a:rPr lang="ru-RU" sz="2000" dirty="0"/>
              <a:t>системе «Транспорт» предусмотрена возможность выхода с подвижных объектов (автомотрис, автолетучек, дрезин и т. д.) на абонентов, линии которых включены в ЖАТС, а также возможность вызова абонентами ЖАТС работников, находящихся на подвижных объектах.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191871" y="0"/>
            <a:ext cx="4572000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Ремонтно-оперативная радиосвязь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147" y="544587"/>
            <a:ext cx="7492633" cy="485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7116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95688" y="-53788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2357" y="2097741"/>
            <a:ext cx="8993875" cy="4760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      Закрепление материала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/>
              <a:t>Дайте определение радиосвязи.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/>
              <a:t>Опишите принцип передачи сообщения.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/>
              <a:t>Для чего предназначена станционная радиосвязь и перечислите виды станционной радиосвязи.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/>
              <a:t>Для чего предназначена радиосвязь: а) маневровая; б) горочная; в) поездная; г) работников, обрабатывающих составы.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b="1" dirty="0"/>
              <a:t>Для чего предназначена ремонтно-оперативная радиосвязь и что обеспечивает?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Дайте </a:t>
            </a:r>
            <a:r>
              <a:rPr lang="ru-RU" sz="2000" b="1" dirty="0"/>
              <a:t>определение радиостанции.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является основной составной частью устройств радиосвязи и для чего они служат?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/>
              <a:t>Кто </a:t>
            </a:r>
            <a:r>
              <a:rPr lang="ru-RU" sz="2000" b="1" dirty="0"/>
              <a:t>является пользователями технологической радиосвязи?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75" t="5038" r="4265" b="7003"/>
          <a:stretch/>
        </p:blipFill>
        <p:spPr>
          <a:xfrm>
            <a:off x="4975053" y="94130"/>
            <a:ext cx="4021030" cy="28776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087" y="270130"/>
            <a:ext cx="3409174" cy="188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54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3385482"/>
            <a:ext cx="8993875" cy="17916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В </a:t>
            </a:r>
            <a:r>
              <a:rPr lang="ru-RU" sz="2000" b="1" dirty="0">
                <a:solidFill>
                  <a:srgbClr val="002060"/>
                </a:solidFill>
              </a:rPr>
              <a:t>пункте передачи </a:t>
            </a:r>
            <a:r>
              <a:rPr lang="ru-RU" sz="2000" dirty="0"/>
              <a:t>сообщение с помощью преобразователя </a:t>
            </a:r>
            <a:r>
              <a:rPr lang="ru-RU" sz="2000" b="1" dirty="0">
                <a:solidFill>
                  <a:srgbClr val="C00000"/>
                </a:solidFill>
              </a:rPr>
              <a:t>П </a:t>
            </a:r>
            <a:r>
              <a:rPr lang="ru-RU" sz="2000" dirty="0" smtClean="0"/>
              <a:t>преобразуется </a:t>
            </a:r>
            <a:r>
              <a:rPr lang="ru-RU" sz="2000" dirty="0"/>
              <a:t>в сигналы, передаваемые по каналу радиосвязи, организуемому между станциями </a:t>
            </a:r>
            <a:r>
              <a:rPr lang="ru-RU" sz="2000" b="1" dirty="0"/>
              <a:t>А</a:t>
            </a:r>
            <a:r>
              <a:rPr lang="ru-RU" sz="2000" dirty="0"/>
              <a:t> и </a:t>
            </a:r>
            <a:r>
              <a:rPr lang="ru-RU" sz="2000" b="1" dirty="0"/>
              <a:t>Б</a:t>
            </a:r>
            <a:r>
              <a:rPr lang="ru-RU" sz="2000" dirty="0"/>
              <a:t>. В качестве преобразователя в зависимости от вида передаваемого сообщения могут использоваться микрофон, телеграфный или факсимильный аппарат, а также телекамера или компьютер. </a:t>
            </a:r>
            <a:r>
              <a:rPr lang="ru-RU" sz="2000" b="1" dirty="0">
                <a:solidFill>
                  <a:srgbClr val="002060"/>
                </a:solidFill>
              </a:rPr>
              <a:t>В пункте приема </a:t>
            </a:r>
            <a:r>
              <a:rPr lang="ru-RU" sz="2000" dirty="0"/>
              <a:t>осуществляется обратное преобразование принятого сигнала в сообщение.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15" y="706537"/>
            <a:ext cx="8820748" cy="19963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236" y="1250576"/>
            <a:ext cx="4570054" cy="13447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74204" y="1250576"/>
            <a:ext cx="3560012" cy="13447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464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0" y="4356847"/>
            <a:ext cx="9032472" cy="25011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железнодорожной радиосвязи. Курс лекций, Глава 30, стр. 190-195. Подготовка к практическому занятию №35, оформление отчетов и подготовка к их защите. 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Подготовка </a:t>
            </a:r>
            <a:r>
              <a:rPr lang="ru-RU" sz="2000" b="1" i="1" dirty="0">
                <a:solidFill>
                  <a:srgbClr val="C00000"/>
                </a:solidFill>
              </a:rPr>
              <a:t>к дифференцированному зачету.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091" b="8758"/>
          <a:stretch/>
        </p:blipFill>
        <p:spPr>
          <a:xfrm>
            <a:off x="1087236" y="490266"/>
            <a:ext cx="6858000" cy="458544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33419" y="-22747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</p:spTree>
    <p:extLst>
      <p:ext uri="{BB962C8B-B14F-4D97-AF65-F5344CB8AC3E}">
        <p14:creationId xmlns:p14="http://schemas.microsoft.com/office/powerpoint/2010/main" val="2387106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630705"/>
            <a:ext cx="8993875" cy="31931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преобразования сигнала в электромагнитные волны </a:t>
            </a:r>
            <a:r>
              <a:rPr lang="ru-RU" sz="2000" dirty="0"/>
              <a:t>в пункте передачи необходимо иметь радиопередающую станцию или передатчик.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состав передатчика </a:t>
            </a:r>
            <a:r>
              <a:rPr lang="ru-RU" sz="2000" dirty="0"/>
              <a:t>входит генератор </a:t>
            </a:r>
            <a:r>
              <a:rPr lang="ru-RU" sz="2000" b="1" dirty="0">
                <a:solidFill>
                  <a:srgbClr val="C00000"/>
                </a:solidFill>
              </a:rPr>
              <a:t>G</a:t>
            </a:r>
            <a:r>
              <a:rPr lang="ru-RU" sz="2000" dirty="0"/>
              <a:t>, являющийся источником тока высокой частоты. Током этого генератора управляет модулятор </a:t>
            </a:r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dirty="0"/>
              <a:t>. Усиленный усилителем </a:t>
            </a:r>
            <a:r>
              <a:rPr lang="ru-RU" sz="2000" b="1" dirty="0">
                <a:solidFill>
                  <a:srgbClr val="C00000"/>
                </a:solidFill>
              </a:rPr>
              <a:t>УС</a:t>
            </a:r>
            <a:r>
              <a:rPr lang="ru-RU" sz="2000" dirty="0"/>
              <a:t> высокочастотный сигнал поступает в передающую антенну </a:t>
            </a:r>
            <a:r>
              <a:rPr lang="ru-RU" sz="2000" b="1" dirty="0">
                <a:solidFill>
                  <a:srgbClr val="C00000"/>
                </a:solidFill>
              </a:rPr>
              <a:t>Апер.</a:t>
            </a:r>
            <a:r>
              <a:rPr lang="ru-RU" sz="2000" dirty="0"/>
              <a:t>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приемной антенне </a:t>
            </a:r>
            <a:r>
              <a:rPr lang="ru-RU" sz="2000" b="1" dirty="0">
                <a:solidFill>
                  <a:srgbClr val="C00000"/>
                </a:solidFill>
              </a:rPr>
              <a:t>Апр</a:t>
            </a:r>
            <a:r>
              <a:rPr lang="ru-RU" sz="2000" dirty="0"/>
              <a:t> наводится ЭДС. Принятые антенной </a:t>
            </a:r>
            <a:r>
              <a:rPr lang="ru-RU" sz="2000" b="1" dirty="0">
                <a:solidFill>
                  <a:srgbClr val="C00000"/>
                </a:solidFill>
              </a:rPr>
              <a:t>Апр</a:t>
            </a:r>
            <a:r>
              <a:rPr lang="ru-RU" sz="2000" dirty="0"/>
              <a:t> сигналы поступают в радиоприемное устройство (приемник) станции Б. В приемнике сигналы усиливаются усилителем </a:t>
            </a:r>
            <a:r>
              <a:rPr lang="ru-RU" sz="2000" b="1" dirty="0">
                <a:solidFill>
                  <a:srgbClr val="C00000"/>
                </a:solidFill>
              </a:rPr>
              <a:t>УС</a:t>
            </a:r>
            <a:r>
              <a:rPr lang="ru-RU" sz="2000" dirty="0"/>
              <a:t> и поступают в демодулятор </a:t>
            </a:r>
            <a:r>
              <a:rPr lang="ru-RU" sz="2000" b="1" dirty="0">
                <a:solidFill>
                  <a:srgbClr val="C00000"/>
                </a:solidFill>
              </a:rPr>
              <a:t>Д,</a:t>
            </a:r>
            <a:r>
              <a:rPr lang="ru-RU" sz="2000" dirty="0"/>
              <a:t> где радиосигналы преобразуются в исходные сигналы и поступают в </a:t>
            </a:r>
            <a:r>
              <a:rPr lang="ru-RU" sz="2000" b="1" dirty="0">
                <a:solidFill>
                  <a:srgbClr val="C00000"/>
                </a:solidFill>
              </a:rPr>
              <a:t>П</a:t>
            </a:r>
            <a:r>
              <a:rPr lang="ru-RU" sz="2000" dirty="0"/>
              <a:t>, где они преобразуются в сообщение, аналогичное переданному со станции 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88" y="706537"/>
            <a:ext cx="8993875" cy="19963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89412" y="2232212"/>
            <a:ext cx="1559859" cy="2823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325036" y="2232212"/>
            <a:ext cx="1559859" cy="2823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49271" y="518279"/>
            <a:ext cx="1573305" cy="7860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339788" y="1277471"/>
            <a:ext cx="121023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714564" y="1277471"/>
            <a:ext cx="121023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7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4757082"/>
            <a:ext cx="8993875" cy="20471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/>
              <a:t>Рассмотренная </a:t>
            </a:r>
            <a:r>
              <a:rPr lang="ru-RU" sz="2000" b="1" dirty="0"/>
              <a:t>схема радиосвязи </a:t>
            </a:r>
            <a:r>
              <a:rPr lang="ru-RU" sz="2000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односторонней,</a:t>
            </a:r>
            <a:r>
              <a:rPr lang="ru-RU" sz="2000" dirty="0"/>
              <a:t> т.е. сообщение может быть передано только со станции А на станцию Б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  Для </a:t>
            </a:r>
            <a:r>
              <a:rPr lang="ru-RU" sz="2000" dirty="0"/>
              <a:t>организации двусторонней радиосвязи необходимо иметь на обеих станциях А и Б как передатчик, так и приемник.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Комплекс</a:t>
            </a:r>
            <a:r>
              <a:rPr lang="ru-RU" sz="2000" b="1" dirty="0">
                <a:solidFill>
                  <a:srgbClr val="002060"/>
                </a:solidFill>
              </a:rPr>
              <a:t>, состоящий из комбинации приемника и передатчика</a:t>
            </a:r>
            <a:r>
              <a:rPr lang="ru-RU" sz="2000" b="1" dirty="0"/>
              <a:t>, носит название </a:t>
            </a:r>
            <a:r>
              <a:rPr lang="ru-RU" sz="2000" b="1" dirty="0" smtClean="0">
                <a:solidFill>
                  <a:srgbClr val="C00000"/>
                </a:solidFill>
              </a:rPr>
              <a:t>радиостанции.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3477" t="8894" r="19136" b="87126"/>
          <a:stretch/>
        </p:blipFill>
        <p:spPr>
          <a:xfrm>
            <a:off x="2729753" y="416859"/>
            <a:ext cx="4141694" cy="2151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20005" r="6466" b="8070"/>
          <a:stretch/>
        </p:blipFill>
        <p:spPr>
          <a:xfrm>
            <a:off x="2057797" y="707601"/>
            <a:ext cx="6750423" cy="38881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7788" y="1183341"/>
            <a:ext cx="1400009" cy="4001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Станция </a:t>
            </a:r>
            <a:r>
              <a:rPr lang="ru-RU" sz="2000" b="1" dirty="0">
                <a:solidFill>
                  <a:srgbClr val="002060"/>
                </a:solidFill>
              </a:rPr>
              <a:t>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7788" y="3648634"/>
            <a:ext cx="1359668" cy="4001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Станция Б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1196788" y="1855694"/>
            <a:ext cx="309283" cy="1680882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18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52975"/>
            <a:ext cx="8993875" cy="20874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Железнодорожная </a:t>
            </a:r>
            <a:r>
              <a:rPr lang="ru-RU" sz="2000" b="1" dirty="0">
                <a:solidFill>
                  <a:srgbClr val="002060"/>
                </a:solidFill>
              </a:rPr>
              <a:t>связь</a:t>
            </a:r>
            <a:r>
              <a:rPr lang="ru-RU" sz="2000" dirty="0"/>
              <a:t>, исходя из технологических особенностей и особых требований служб железных дорог, </a:t>
            </a:r>
            <a:r>
              <a:rPr lang="ru-RU" sz="2000" b="1" dirty="0"/>
              <a:t>разделяется на </a:t>
            </a:r>
            <a:r>
              <a:rPr lang="ru-RU" sz="2000" b="1" dirty="0">
                <a:solidFill>
                  <a:srgbClr val="C00000"/>
                </a:solidFill>
              </a:rPr>
              <a:t>поездную (ПРС), станционную (СРС)</a:t>
            </a:r>
            <a:r>
              <a:rPr lang="ru-RU" sz="2000" dirty="0"/>
              <a:t> и </a:t>
            </a:r>
            <a:r>
              <a:rPr lang="ru-RU" sz="2000" b="1" dirty="0">
                <a:solidFill>
                  <a:srgbClr val="C00000"/>
                </a:solidFill>
              </a:rPr>
              <a:t>ремонтно-оперативную (РОРС). </a:t>
            </a:r>
            <a:r>
              <a:rPr lang="ru-RU" sz="2000" dirty="0"/>
              <a:t>Применение радиосвязи на железных дорогах позволяет значительно повысить оперативность управления перевозочным процессом, так как многие объекты управления являются подвижными, что не всегда позволяет использовать проводные виды связи.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121"/>
          <a:stretch/>
        </p:blipFill>
        <p:spPr>
          <a:xfrm>
            <a:off x="898832" y="413497"/>
            <a:ext cx="7400925" cy="438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18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408" y="3923365"/>
            <a:ext cx="8993875" cy="219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Пользователями технологической радиосвязи </a:t>
            </a:r>
            <a:r>
              <a:rPr lang="ru-RU" sz="2000" b="1" dirty="0" smtClean="0"/>
              <a:t>являются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/>
              <a:t>машинисты, операторы, составители поездов, осмотрщики вагонов, приемосдатчики и т. д. Переговоры этих работников осуществляются также по системе </a:t>
            </a:r>
            <a:r>
              <a:rPr lang="ru-RU" sz="2000" dirty="0" smtClean="0"/>
              <a:t>громкоговорящей связи. 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На </a:t>
            </a:r>
            <a:r>
              <a:rPr lang="ru-RU" sz="2000" dirty="0"/>
              <a:t>железнодорожном транспорте связь громкоговорящего оповещения находит широкое применение для передачи различных сообщений в пределах территории станционных парков, депо, вокзалов, пассажирских платформ и т.д.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636" y="373342"/>
            <a:ext cx="4262317" cy="29272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90" y="373341"/>
            <a:ext cx="4356847" cy="29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82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97492" y="0"/>
            <a:ext cx="1803606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Радиосвязь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" y="5469777"/>
            <a:ext cx="8993875" cy="1388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Для </a:t>
            </a:r>
            <a:r>
              <a:rPr lang="ru-RU" sz="2000" dirty="0"/>
              <a:t>наблюдения за состоянием локомотивного и вагонного парков на станциях и сортировочных горках применяются телевизионные установки, включающие в себя телекамеры и телеприемники. При этом управление телекамерами осуществляется дистанционно.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837" y="457200"/>
            <a:ext cx="7074915" cy="500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28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1325</TotalTime>
  <Words>2373</Words>
  <Application>Microsoft Office PowerPoint</Application>
  <PresentationFormat>Экран (4:3)</PresentationFormat>
  <Paragraphs>114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Тема Office</vt:lpstr>
      <vt:lpstr>Презентация PowerPoint</vt:lpstr>
      <vt:lpstr>Радиосвязь</vt:lpstr>
      <vt:lpstr>Радиосвязь</vt:lpstr>
      <vt:lpstr>Радиосвязь</vt:lpstr>
      <vt:lpstr>Радиосвязь</vt:lpstr>
      <vt:lpstr>Радиосвязь</vt:lpstr>
      <vt:lpstr>Радиосвязь</vt:lpstr>
      <vt:lpstr>Радиосвязь</vt:lpstr>
      <vt:lpstr>Радиосвязь</vt:lpstr>
      <vt:lpstr>Радиосвязь</vt:lpstr>
      <vt:lpstr>Радиорелейная радиосвязь</vt:lpstr>
      <vt:lpstr>Радиосвязь</vt:lpstr>
      <vt:lpstr>Радиосвязь</vt:lpstr>
      <vt:lpstr>Радиосвязь</vt:lpstr>
      <vt:lpstr>Радиосвязь</vt:lpstr>
      <vt:lpstr>Радиосвязь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Радиосвязь</vt:lpstr>
      <vt:lpstr>Радиосвязь</vt:lpstr>
      <vt:lpstr>Поездная радиосвязь </vt:lpstr>
      <vt:lpstr>Поездная радиосвязь </vt:lpstr>
      <vt:lpstr>Поездная радиосвязь </vt:lpstr>
      <vt:lpstr>Поездная радиосвязь </vt:lpstr>
      <vt:lpstr>Поездная радиосвязь </vt:lpstr>
      <vt:lpstr>Поездная радиосвязь </vt:lpstr>
      <vt:lpstr>Ремонтно-оперативная радиосвязь </vt:lpstr>
      <vt:lpstr>Ремонтно-оперативная радиосвязь </vt:lpstr>
      <vt:lpstr>Ремонтно-оперативная радиосвязь </vt:lpstr>
      <vt:lpstr>Ремонтно-оперативная радиосвязь </vt:lpstr>
      <vt:lpstr>Ремонтно-оперативная радиосвязь </vt:lpstr>
      <vt:lpstr>Ремонтно-оперативная радиосвязь </vt:lpstr>
      <vt:lpstr>Радиосвязь</vt:lpstr>
      <vt:lpstr>Радиосвязь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128</cp:revision>
  <dcterms:created xsi:type="dcterms:W3CDTF">2020-04-22T10:21:16Z</dcterms:created>
  <dcterms:modified xsi:type="dcterms:W3CDTF">2023-01-07T18:42:34Z</dcterms:modified>
</cp:coreProperties>
</file>