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2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F0C85C-3459-464A-B236-5F70008A219A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682C651-22FD-4EF5-B00E-8F1D5C8489E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Основные характеристики, техническое оснащение и схемы применения промышленного, городского и пригородного  транспорта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14884"/>
            <a:ext cx="6400800" cy="923916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Тема 4.8 Транспортная система России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Эффективное использование различных видов транспорта создается за счет комбинированных автомобиле - железнодорожных транспортных систем, а также привлечение в работу </a:t>
            </a:r>
            <a:r>
              <a:rPr lang="ru-RU" dirty="0" err="1"/>
              <a:t>спецавтотранспорта</a:t>
            </a:r>
            <a:r>
              <a:rPr lang="ru-RU" dirty="0"/>
              <a:t> – автопогрузчиков.</a:t>
            </a:r>
          </a:p>
          <a:p>
            <a:pPr algn="just"/>
            <a:r>
              <a:rPr lang="ru-RU" dirty="0"/>
              <a:t>В промышленном транспорте также применим трубопроводный транспорт, монорельсовые подвесные дороги, грузовые подвесные канатные дороги в межцеховых и внутрицеховых перевозках.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Качественные показатели </a:t>
            </a:r>
            <a:r>
              <a:rPr lang="ru-RU" i="1" dirty="0"/>
              <a:t>промышленного транспорта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4908"/>
          </a:xfrm>
        </p:spPr>
        <p:txBody>
          <a:bodyPr>
            <a:normAutofit/>
          </a:bodyPr>
          <a:lstStyle/>
          <a:p>
            <a:r>
              <a:rPr lang="ru-RU" i="1" dirty="0"/>
              <a:t>Качественные показатели</a:t>
            </a:r>
            <a:r>
              <a:rPr lang="ru-RU" dirty="0"/>
              <a:t> работы промышленного транспорта характеризуют уровень использования транспортных и погрузочно-разгрузочных средств по времени  и мощности. Обобщенную оценку качества эксплуатационной работы получают при определении средней производительности вагона, локомотива, автомобилей, специальных видов промышленного транспорта, средств механизации </a:t>
            </a:r>
            <a:r>
              <a:rPr lang="ru-RU" dirty="0" err="1"/>
              <a:t>грузопереработки</a:t>
            </a:r>
            <a:r>
              <a:rPr lang="ru-RU" dirty="0"/>
              <a:t>. 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/>
              <a:t>Количественные показатели промышленного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К </a:t>
            </a:r>
            <a:r>
              <a:rPr lang="ru-RU" i="1" dirty="0"/>
              <a:t>количественным показателям</a:t>
            </a:r>
            <a:r>
              <a:rPr lang="ru-RU" dirty="0"/>
              <a:t> работы промышленного транспорта относят объемы перевозок, выполненные на предприятии тем или иным видом транспорта за установленный период (объемы внешнего отправления и прибытия грузов, межцеховые и внутрицеховые объемы перевозок, объемы погрузочно-разгрузочных и складских работ).</a:t>
            </a:r>
            <a:endParaRPr lang="ru-RU" sz="2800" dirty="0"/>
          </a:p>
          <a:p>
            <a:pPr lvl="1">
              <a:buNone/>
            </a:pPr>
            <a:endParaRPr lang="ru-RU" sz="2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ru-RU" dirty="0" smtClean="0"/>
              <a:t>		Феномен </a:t>
            </a:r>
            <a:r>
              <a:rPr lang="ru-RU" dirty="0"/>
              <a:t>– рост народонаселения. На протяжении многих тысячелетий прирост народонаселения был 0,005%. За 20 тыс. лет население мира удвоилось, а с появлением земледелия – увеличилось в 100 раз. К началу нашей эры было 300 млн. человек. В 1850 году – 1 млрд.; в 1900 году – 1,5 млрд.; в 1965 году – 3 млрд., в 1973 году – 4 млрд., в 1989 году – 5 млрд., в 2000 году – 6 млрд. В 2030 году ожидается 9млрд. человек.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XX также считается веком урбанизации, т.е. бурного роста городов. В 1900 году в городе проживало 13,6% населения мира. Сегодня – 55%. В СССР в городе проживало 66% населения. За 1000 лет на Руси создано 860 городов. За последние 70 лет – 1316 городов. В 1923 году было 2 города с населением больше миллиона. В СССР таких городов было 24. Сейчас в России 13 городов-мегаполисов с численностью более 1 млн.человек. Всего городов на территории России – около 1200.</a:t>
            </a:r>
          </a:p>
          <a:p>
            <a:r>
              <a:rPr lang="ru-RU" dirty="0"/>
              <a:t>Особенность современных городов – высокая плотность их жилой застройки, а следовательно, и высокая плотность населения. Современные города различаются между собой по численности населения, занимаемой ими территории, ее конфигурации, возрасту, экономико-географическому положению политическому и культурному значению, специфике трудовой занятости населения.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Темпы роста перевозок значительно превышают темпы роста населения. Город в 2 млн. человек требует в 4 раза больше транспортных средств, чем 10 городов по 200 тыс. человек.</a:t>
            </a:r>
          </a:p>
          <a:p>
            <a:r>
              <a:rPr lang="ru-RU" u="sng" dirty="0"/>
              <a:t>Городские пути сообщения подразделяются на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уличные и внеуличные</a:t>
            </a:r>
          </a:p>
          <a:p>
            <a:pPr lvl="0"/>
            <a:r>
              <a:rPr lang="ru-RU" dirty="0"/>
              <a:t>рельсовые и безрельсовые</a:t>
            </a:r>
          </a:p>
          <a:p>
            <a:pPr lvl="0"/>
            <a:r>
              <a:rPr lang="ru-RU" dirty="0"/>
              <a:t>общегосударственного (экспрессы) и районного значения.</a:t>
            </a:r>
          </a:p>
          <a:p>
            <a:r>
              <a:rPr lang="ru-RU" dirty="0"/>
              <a:t>Схемы путей сообщения связаны с планом города, его размерами, формой, рельефом и др.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Схемы планировки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ru-RU" dirty="0" smtClean="0"/>
              <a:t>радиально-кольцевая </a:t>
            </a:r>
            <a:r>
              <a:rPr lang="ru-RU" dirty="0"/>
              <a:t>(Москва, Париж, Лондон). Это позволяет транзитным автомобилям объезжать город по кольцевым трассам. Кольцевые автомобильные дороги совпадают с административными границами городов.</a:t>
            </a:r>
          </a:p>
          <a:p>
            <a:pPr lvl="0" algn="just"/>
            <a:r>
              <a:rPr lang="ru-RU" dirty="0"/>
              <a:t>прямоугольная </a:t>
            </a:r>
          </a:p>
          <a:p>
            <a:pPr lvl="0" algn="just"/>
            <a:r>
              <a:rPr lang="ru-RU" dirty="0"/>
              <a:t>диагонально-прямоугольная (появилась взамен прямоугольной из-за плохого движения транспорта) – пробиваются секущие диагонали к центру</a:t>
            </a:r>
          </a:p>
          <a:p>
            <a:pPr lvl="0" algn="just"/>
            <a:r>
              <a:rPr lang="ru-RU" dirty="0"/>
              <a:t>города-линии (вдоль рек – Сталинград, Самара и др.)</a:t>
            </a:r>
          </a:p>
          <a:p>
            <a:pPr lvl="0" algn="just"/>
            <a:r>
              <a:rPr lang="ru-RU" dirty="0"/>
              <a:t>смешанная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u="sng" dirty="0"/>
              <a:t>В транспортном отношении наиболее удобными являются 2 схемы: </a:t>
            </a:r>
            <a:r>
              <a:rPr lang="ru-RU" dirty="0"/>
              <a:t>радиально-кольцевая и диагонально-прямоугольная, т.к. они имеют наименьший </a:t>
            </a:r>
            <a:r>
              <a:rPr lang="ru-RU" b="1" dirty="0"/>
              <a:t>коэффициент </a:t>
            </a:r>
            <a:r>
              <a:rPr lang="ru-RU" b="1" dirty="0" err="1"/>
              <a:t>непрямолинейности</a:t>
            </a:r>
            <a:r>
              <a:rPr lang="ru-RU" b="1" dirty="0"/>
              <a:t> маршрутов</a:t>
            </a:r>
            <a:r>
              <a:rPr lang="ru-RU" dirty="0"/>
              <a:t>, т.е. отношения расстояния между двумя пунктами города к расстоянию по воздушной линии. В среднем прямоугольная система дает коэффициент </a:t>
            </a:r>
            <a:r>
              <a:rPr lang="ru-RU" dirty="0" err="1"/>
              <a:t>непрямолинейности</a:t>
            </a:r>
            <a:r>
              <a:rPr lang="ru-RU" dirty="0"/>
              <a:t> – 1,27, а радиально-кольцевая – 1,1.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Разветвленность сети характеризуется количеством направлений и взаимосвязи транспортных трасс. На среднюю дальность поездки пассажиров существенное влияние оказывают размеры общей территории города и его планировка. С ростом общей территории города растет средняя дальность поездки пассажира. Именно она  является определяющим фактором в выборе пассажиром того или иного вида транспорта. Затраты времени на поездку зависят от ее дальности и скорости сообщения. Нормами предусмотрено, что средние затраты времени на поездку от места проживания до места работы жителя (в один конец) не должно превышать 40 мин (для крупных городов) и 30 мин (для средних и мелких населенных пунктов).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Средняя дальность поездки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Чем больше город, тем больше и средняя дальность поездки пассажиров:  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</a:t>
            </a:r>
            <a:endParaRPr lang="ru-RU" dirty="0"/>
          </a:p>
          <a:p>
            <a:r>
              <a:rPr lang="ru-RU" dirty="0"/>
              <a:t>а – поправочный коэффициент, который равен 0,25 для городов с населением до 1 млн. человек, 0,22 – для городов с населением более 1 млн. человек; </a:t>
            </a:r>
          </a:p>
          <a:p>
            <a:r>
              <a:rPr lang="ru-RU" dirty="0" err="1"/>
              <a:t>s</a:t>
            </a:r>
            <a:r>
              <a:rPr lang="ru-RU" dirty="0"/>
              <a:t> – площадь города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Хороший город считается, когда максимальная длительность сообщения города не превышает 0,75 часа при неблагоприятных условиях с учетом времени подхода к остановкам.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3"/>
          <p:cNvPicPr/>
          <p:nvPr/>
        </p:nvPicPr>
        <p:blipFill>
          <a:blip r:embed="rId2" cstate="print"/>
          <a:srcRect/>
          <a:stretch/>
        </p:blipFill>
        <p:spPr>
          <a:xfrm>
            <a:off x="2857488" y="2571744"/>
            <a:ext cx="3357586" cy="8001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Промышленный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/>
              <a:t> Сложный комплекс технических средств и технологий, предназначенных для выполнения, транспортных, погрузо-разгрузочных работ и складских операций в сфере производства.</a:t>
            </a:r>
          </a:p>
          <a:p>
            <a:pPr algn="just"/>
            <a:r>
              <a:rPr lang="ru-RU" dirty="0"/>
              <a:t>Наряду с магистральным транспортом имеется промышленный транспорт, который выполняет перевозки на промышленных предприятиях, стройках, карьерах. Промышленный транспорт выполняет технологические перевозки, а по большому счету промышленный транспорт осуществляет начальные и конечные перевозки.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Технико-экономическая характеристика отдельных видов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r>
              <a:rPr lang="ru-RU" u="sng" dirty="0"/>
              <a:t>Сравнению и оценке подлежат следующие виды оценке:</a:t>
            </a:r>
            <a:endParaRPr lang="ru-RU" dirty="0"/>
          </a:p>
          <a:p>
            <a:pPr lvl="0"/>
            <a:r>
              <a:rPr lang="ru-RU" dirty="0"/>
              <a:t>скорость</a:t>
            </a:r>
          </a:p>
          <a:p>
            <a:pPr lvl="0"/>
            <a:r>
              <a:rPr lang="ru-RU" dirty="0"/>
              <a:t>провозная способность</a:t>
            </a:r>
          </a:p>
          <a:p>
            <a:pPr lvl="0"/>
            <a:r>
              <a:rPr lang="ru-RU" dirty="0"/>
              <a:t>себестоимость перевозок</a:t>
            </a:r>
          </a:p>
          <a:p>
            <a:pPr lvl="0"/>
            <a:r>
              <a:rPr lang="ru-RU" dirty="0"/>
              <a:t>удобство пассажиров</a:t>
            </a:r>
          </a:p>
          <a:p>
            <a:pPr lvl="0"/>
            <a:r>
              <a:rPr lang="ru-RU" dirty="0"/>
              <a:t>безопасность транспорта и поездок на нем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Уличные виды транспорта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i="1" dirty="0" smtClean="0"/>
              <a:t>Уличные виды транспорта</a:t>
            </a:r>
            <a:endParaRPr lang="ru-RU" dirty="0" smtClean="0"/>
          </a:p>
          <a:p>
            <a:pPr lvl="0"/>
            <a:r>
              <a:rPr lang="ru-RU" b="1" dirty="0"/>
              <a:t>трамвай</a:t>
            </a:r>
            <a:r>
              <a:rPr lang="ru-RU" dirty="0"/>
              <a:t> (</a:t>
            </a:r>
            <a:r>
              <a:rPr lang="ru-RU" dirty="0" err="1"/>
              <a:t>tram</a:t>
            </a:r>
            <a:r>
              <a:rPr lang="ru-RU" dirty="0"/>
              <a:t> – </a:t>
            </a:r>
            <a:r>
              <a:rPr lang="ru-RU" dirty="0" err="1"/>
              <a:t>англ</a:t>
            </a:r>
            <a:r>
              <a:rPr lang="ru-RU" dirty="0"/>
              <a:t> – рельс; </a:t>
            </a:r>
            <a:r>
              <a:rPr lang="ru-RU" dirty="0" err="1"/>
              <a:t>way</a:t>
            </a:r>
            <a:r>
              <a:rPr lang="ru-RU" dirty="0"/>
              <a:t> – путь)</a:t>
            </a:r>
          </a:p>
          <a:p>
            <a:r>
              <a:rPr lang="ru-RU" dirty="0"/>
              <a:t>В СССР обслуживал 110 городов, на его долю приходилась 1/5 городских перевозок (теперь 1/10). Развернутая длина 9 тыс. км, ширина колеи 1524 мм (хотя есть и 1000 мм). Рельсы желобчатые массой до 65 км/м и железнодорожные Р43 и Р50. Продольный уклон не более 0,06. Минимальный радиус кривой – 20 м. Расстояние между остановками 300-500 м. Работает на постоянном токе 600 В. Скорость до 70 км/час. Средняя скорость 16-20 км/час.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Уличные виды транспорта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b="1" dirty="0"/>
              <a:t>троллейбус </a:t>
            </a:r>
            <a:r>
              <a:rPr lang="ru-RU" dirty="0"/>
              <a:t>(</a:t>
            </a:r>
            <a:r>
              <a:rPr lang="ru-RU" dirty="0" err="1"/>
              <a:t>trolley</a:t>
            </a:r>
            <a:r>
              <a:rPr lang="ru-RU" dirty="0"/>
              <a:t> – ролик) </a:t>
            </a:r>
          </a:p>
          <a:p>
            <a:r>
              <a:rPr lang="ru-RU" dirty="0"/>
              <a:t>Троллейбусным движением освоена ¼ городских перевозок. Работает на постоянном токе 600 В.Общая длина линий составляет 15 тыс. км. Уклон в длину – 0,08. </a:t>
            </a:r>
          </a:p>
          <a:p>
            <a:pPr lvl="0"/>
            <a:r>
              <a:rPr lang="ru-RU" b="1" dirty="0"/>
              <a:t>автобус</a:t>
            </a:r>
            <a:r>
              <a:rPr lang="ru-RU" dirty="0"/>
              <a:t> </a:t>
            </a:r>
          </a:p>
          <a:p>
            <a:r>
              <a:rPr lang="ru-RU" dirty="0"/>
              <a:t>Самый распространенный вид транспорта с населением 100 тыс. человек.. На его долю приходится 40 % перевозок. Большинство автобусов карбюраторные и отравляют воздух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автомобили </a:t>
            </a:r>
            <a:endParaRPr lang="ru-RU" b="1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50"/>
            <a:ext cx="7729538" cy="5268913"/>
          </a:xfrm>
        </p:spPr>
        <p:txBody>
          <a:bodyPr/>
          <a:lstStyle/>
          <a:p>
            <a:pPr algn="just"/>
            <a:r>
              <a:rPr lang="ru-RU" dirty="0"/>
              <a:t>На каждого пассажира требуется до 60 м</a:t>
            </a:r>
            <a:r>
              <a:rPr lang="ru-RU" baseline="30000" dirty="0"/>
              <a:t>3</a:t>
            </a:r>
            <a:r>
              <a:rPr lang="ru-RU" dirty="0"/>
              <a:t> площади проезжей части. Перевозки пассажиров в России:</a:t>
            </a:r>
          </a:p>
          <a:p>
            <a:pPr lvl="0" algn="just"/>
            <a:r>
              <a:rPr lang="ru-RU" dirty="0"/>
              <a:t>автобус – 42%</a:t>
            </a:r>
          </a:p>
          <a:p>
            <a:pPr lvl="0" algn="just"/>
            <a:r>
              <a:rPr lang="ru-RU" dirty="0"/>
              <a:t>троллейбус – 12,8%</a:t>
            </a:r>
          </a:p>
          <a:p>
            <a:pPr lvl="0" algn="just"/>
            <a:r>
              <a:rPr lang="ru-RU" dirty="0"/>
              <a:t>трамвай – 10,2%</a:t>
            </a:r>
          </a:p>
          <a:p>
            <a:pPr lvl="0" algn="just"/>
            <a:r>
              <a:rPr lang="ru-RU" dirty="0"/>
              <a:t>метро – 6,0%</a:t>
            </a:r>
          </a:p>
          <a:p>
            <a:pPr lvl="0" algn="just"/>
            <a:r>
              <a:rPr lang="ru-RU" dirty="0"/>
              <a:t>автотранспорт – 29%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Внеуличный транспорт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b="1" dirty="0"/>
              <a:t>Метрополитен</a:t>
            </a:r>
          </a:p>
          <a:p>
            <a:pPr algn="just"/>
            <a:r>
              <a:rPr lang="ru-RU" dirty="0"/>
              <a:t>По надежности и комфорту это лучший вид транспорта. Общая протяженность 11 метрополитенов (СССР) –420 км. В Москве – 252 км в </a:t>
            </a:r>
            <a:r>
              <a:rPr lang="ru-RU" dirty="0" err="1"/>
              <a:t>двухпутном</a:t>
            </a:r>
            <a:r>
              <a:rPr lang="ru-RU" dirty="0"/>
              <a:t> исчислении. В Москве перевозят более 50% пассажиров. В последние годы не строят, т.к. строительство требует крупных капитальных затрат.</a:t>
            </a:r>
          </a:p>
          <a:p>
            <a:pPr algn="just"/>
            <a:r>
              <a:rPr lang="ru-RU" dirty="0"/>
              <a:t>  Линии метрополитена бывают подземные и наземные. Тоннели под землей строят глубокого (25 м и более) и мелкого (8-12 м) заложения.</a:t>
            </a:r>
          </a:p>
          <a:p>
            <a:pPr lvl="0" algn="just"/>
            <a:r>
              <a:rPr lang="ru-RU" b="1" dirty="0" smtClean="0"/>
              <a:t>Скоростной </a:t>
            </a:r>
            <a:r>
              <a:rPr lang="ru-RU" b="1" dirty="0"/>
              <a:t>трамвай</a:t>
            </a:r>
          </a:p>
          <a:p>
            <a:pPr algn="just"/>
            <a:r>
              <a:rPr lang="ru-RU" dirty="0"/>
              <a:t>Внеуличный вид транспорта, т.к. делается на обособленной полосе. В центре города проходит в тоннеле (в Ижевске, Волгограде, Саратове, </a:t>
            </a:r>
            <a:r>
              <a:rPr lang="ru-RU" dirty="0" err="1"/>
              <a:t>Старомосковье</a:t>
            </a:r>
            <a:r>
              <a:rPr lang="ru-RU" dirty="0"/>
              <a:t>). Скорость приблизительно в 2 раза больше обычного трамвая</a:t>
            </a:r>
            <a:r>
              <a:rPr lang="ru-RU" dirty="0" smtClean="0"/>
              <a:t>.</a:t>
            </a:r>
            <a:r>
              <a:rPr lang="ru-RU" i="1" dirty="0"/>
              <a:t> </a:t>
            </a:r>
            <a:r>
              <a:rPr lang="ru-RU" b="1" i="1" dirty="0"/>
              <a:t>Достоинства</a:t>
            </a:r>
            <a:r>
              <a:rPr lang="ru-RU" b="1" dirty="0"/>
              <a:t>: дает большую провозную способность, меньший штат и подвижной состав.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>
            <a:normAutofit/>
          </a:bodyPr>
          <a:lstStyle/>
          <a:p>
            <a:r>
              <a:rPr lang="ru-RU" sz="8800" dirty="0" smtClean="0"/>
              <a:t>СПАСИБО</a:t>
            </a:r>
            <a:br>
              <a:rPr lang="ru-RU" sz="8800" dirty="0" smtClean="0"/>
            </a:br>
            <a:r>
              <a:rPr lang="ru-RU" sz="8800" dirty="0" smtClean="0"/>
              <a:t> ЗА</a:t>
            </a:r>
            <a:br>
              <a:rPr lang="ru-RU" sz="8800" dirty="0" smtClean="0"/>
            </a:br>
            <a:r>
              <a:rPr lang="ru-RU" sz="8800" dirty="0" smtClean="0"/>
              <a:t>ВНИМАНИЕ!</a:t>
            </a:r>
            <a:endParaRPr lang="ru-RU" sz="8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Транспорт </a:t>
            </a:r>
            <a:r>
              <a:rPr lang="ru-RU" dirty="0" err="1" smtClean="0"/>
              <a:t>необщего</a:t>
            </a:r>
            <a:r>
              <a:rPr lang="ru-RU" dirty="0" smtClean="0"/>
              <a:t> пользования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Транспорт </a:t>
            </a:r>
            <a:r>
              <a:rPr lang="ru-RU" dirty="0" err="1"/>
              <a:t>необщего</a:t>
            </a:r>
            <a:r>
              <a:rPr lang="ru-RU" dirty="0"/>
              <a:t> пользования, который обслуживает непосредственно отдельные предприятия – сельскохозяйственные, строительные и др. – обеспечивает нормальное функционирование их производства.</a:t>
            </a:r>
          </a:p>
          <a:p>
            <a:pPr algn="just"/>
            <a:r>
              <a:rPr lang="ru-RU" dirty="0"/>
              <a:t>В составе промышленного транспорта различают:</a:t>
            </a:r>
          </a:p>
          <a:p>
            <a:pPr lvl="0" algn="just"/>
            <a:r>
              <a:rPr lang="ru-RU" dirty="0"/>
              <a:t>внутрицеховой технологический транспорт,</a:t>
            </a:r>
          </a:p>
          <a:p>
            <a:pPr lvl="0" algn="just"/>
            <a:r>
              <a:rPr lang="ru-RU" dirty="0"/>
              <a:t>межцеховой технологический транспорт,</a:t>
            </a:r>
          </a:p>
          <a:p>
            <a:pPr lvl="0" algn="just"/>
            <a:r>
              <a:rPr lang="ru-RU" dirty="0"/>
              <a:t>внешний промышленный транспорт (находится на стыке с транспортом общего пользования – ввозит сырье от магистрального транспорта и передает ему готовую продукцию от цехов</a:t>
            </a:r>
            <a:r>
              <a:rPr lang="ru-RU" dirty="0" smtClean="0"/>
              <a:t>).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промышленного транспорта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На каждом предприятии средства промышленного транспорта могут быть самыми различными: </a:t>
            </a:r>
            <a:endParaRPr lang="ru-RU" dirty="0" smtClean="0"/>
          </a:p>
          <a:p>
            <a:pPr algn="just"/>
            <a:r>
              <a:rPr lang="ru-RU" dirty="0"/>
              <a:t>-</a:t>
            </a:r>
            <a:r>
              <a:rPr lang="ru-RU" dirty="0" smtClean="0"/>
              <a:t>применим </a:t>
            </a:r>
            <a:r>
              <a:rPr lang="ru-RU" dirty="0"/>
              <a:t>железнодорожный, </a:t>
            </a:r>
            <a:r>
              <a:rPr lang="ru-RU" dirty="0" smtClean="0"/>
              <a:t>-</a:t>
            </a:r>
          </a:p>
          <a:p>
            <a:pPr algn="just"/>
            <a:r>
              <a:rPr lang="ru-RU" dirty="0" smtClean="0"/>
              <a:t>автомобильный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smtClean="0"/>
              <a:t>морской</a:t>
            </a:r>
            <a:r>
              <a:rPr lang="ru-RU" dirty="0"/>
              <a:t>, </a:t>
            </a:r>
            <a:endParaRPr lang="ru-RU" dirty="0" smtClean="0"/>
          </a:p>
          <a:p>
            <a:pPr algn="just"/>
            <a:r>
              <a:rPr lang="ru-RU" dirty="0" smtClean="0"/>
              <a:t>речной,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воздушный</a:t>
            </a:r>
            <a:r>
              <a:rPr lang="ru-RU" dirty="0" smtClean="0"/>
              <a:t>,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конвейерный и др</a:t>
            </a:r>
            <a:r>
              <a:rPr lang="ru-RU" dirty="0" smtClean="0"/>
              <a:t>. </a:t>
            </a:r>
            <a:r>
              <a:rPr lang="ru-RU" dirty="0"/>
              <a:t>виды промышленного транспорта. </a:t>
            </a:r>
            <a:endParaRPr lang="ru-RU" dirty="0" smtClean="0"/>
          </a:p>
          <a:p>
            <a:pPr algn="just"/>
            <a:r>
              <a:rPr lang="ru-RU" dirty="0" smtClean="0"/>
              <a:t>Эти </a:t>
            </a:r>
            <a:r>
              <a:rPr lang="ru-RU" dirty="0"/>
              <a:t>средства используются либо обособленно, либо совместно.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500188"/>
            <a:ext cx="8572500" cy="498316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В настоящее время широко применимы на предприятиях специальные технологические конвейеры (для сыпучих грузов), ленточные и роликовые транспортеры, электрокары и автокары, подвесные канатные дороги (в шахтах и цехах) и пр. Эти все приспособления в большей мере относятся к внутрицеховому промышленному транспорту. К межцеховому транспорту часто относят автомобильный и железнодорожный промышленный транспорт. Предприятия, расположенные на берегах рек и озер, применяют речной или морской промышленный транспорт, располагая собственными причалами, судами, складским и грузовым оборудованием. Более 80% всех промышленных перевозок выполняет железнодорожный и автомобильный промышленный транспорт.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75"/>
            <a:ext cx="8229600" cy="5768975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Удельный вес затрат </a:t>
            </a:r>
            <a:r>
              <a:rPr lang="ru-RU" dirty="0"/>
              <a:t>на промышленном транспорте, себестоимости продукции очень велики и составляют 20% (пищевой – 7%, а на открытых горных разработках – 60-65%, в обрабатывающих областях –20-25%). На промышленном транспорте работает около 8 млн. человек.</a:t>
            </a:r>
          </a:p>
          <a:p>
            <a:r>
              <a:rPr lang="ru-RU" b="1" dirty="0"/>
              <a:t>Перевозки грузов на промышленном транспорте в 3 раза больше, чем на железнодорожном</a:t>
            </a:r>
            <a:r>
              <a:rPr lang="ru-RU" dirty="0"/>
              <a:t>. Например, для производства 1 тонны готовой продукции – 1 млн. тонн стали, требуется перевезти 17 млн. тонн грузов. </a:t>
            </a:r>
          </a:p>
          <a:p>
            <a:r>
              <a:rPr lang="ru-RU" b="1" dirty="0"/>
              <a:t>Средняя дальность перевозок на промышленном транспорте составляет 6,5 тыс. км, на </a:t>
            </a:r>
            <a:r>
              <a:rPr lang="ru-RU" b="1" dirty="0" smtClean="0"/>
              <a:t>ОАО «РЖД» </a:t>
            </a:r>
            <a:r>
              <a:rPr lang="ru-RU" b="1" dirty="0"/>
              <a:t>– 1000 км. </a:t>
            </a:r>
            <a:r>
              <a:rPr lang="ru-RU" dirty="0" smtClean="0"/>
              <a:t>Вот </a:t>
            </a:r>
            <a:r>
              <a:rPr lang="ru-RU" dirty="0"/>
              <a:t>почему показателем </a:t>
            </a:r>
            <a:r>
              <a:rPr lang="ru-RU" dirty="0" smtClean="0"/>
              <a:t>грузооборот </a:t>
            </a:r>
            <a:r>
              <a:rPr lang="ru-RU" dirty="0"/>
              <a:t>не пользуются, а пользуются показателем – перевозка грузов в тоннах.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857250"/>
            <a:ext cx="8643938" cy="5268913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На промышленном транспорте электрифицировано всего 20% путей, а на магистральном – 60%.</a:t>
            </a:r>
          </a:p>
          <a:p>
            <a:pPr algn="just"/>
            <a:r>
              <a:rPr lang="ru-RU" dirty="0"/>
              <a:t>Ведущую роль промышленный транспорт играет в работе предприятий  черной металлургии, угольной, химической, строительной, лесной, дерево- и нефтеперерабатывающей. Промышленный транспорт – ведомственный и является частью инфраструктуры предприятия.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Промышленный железнодорожный транспорт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0059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Общая </a:t>
            </a:r>
            <a:r>
              <a:rPr lang="ru-RU" dirty="0"/>
              <a:t>протяженность всех видов колеи этого вида транспорта составляет 62 тыс. км, при этом доля видов с нормальной колеей 1520 мм превышает 90%. Большей частью этим видом транспорта обслуживаются предприятия лесной и металлургической отраслей. Используется электровозы промышленным транспортом, которые отличаются от магистральных конструктивными особенностями: единственная центральная кабина машиниста приподнята над кузовом; электровоз может двигаться в кривых радиусом до 60 м (токосъем осуществляется боковыми токоприемниками); большая часть вагонов специализированна под определенные виды груза; малая скорость движения (до 40 км/ч); большое количество стрелок и стрелочных переездов.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Промышленный автомобильный </a:t>
            </a:r>
            <a:r>
              <a:rPr lang="ru-RU" i="1" dirty="0" smtClean="0"/>
              <a:t>транспорт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57203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занимает важное место в общем, объеме перевозок промышленного транспорта. </a:t>
            </a:r>
          </a:p>
          <a:p>
            <a:r>
              <a:rPr lang="ru-RU" i="1" dirty="0"/>
              <a:t>Достоинства</a:t>
            </a:r>
            <a:r>
              <a:rPr lang="ru-RU" dirty="0"/>
              <a:t>:  1. высокая универсальность и маневренность (развоз груза по территории всего предприятия)</a:t>
            </a:r>
          </a:p>
          <a:p>
            <a:r>
              <a:rPr lang="ru-RU" dirty="0"/>
              <a:t>2. возможность преодоления больших уклонов пути</a:t>
            </a:r>
          </a:p>
          <a:p>
            <a:r>
              <a:rPr lang="ru-RU" dirty="0"/>
              <a:t>3. имеет малые радиусы поворота, тем самым  необходимость больших площадок для выполнения грузовых операций падает.</a:t>
            </a:r>
          </a:p>
          <a:p>
            <a:r>
              <a:rPr lang="ru-RU" i="1" dirty="0"/>
              <a:t>Недостатки</a:t>
            </a:r>
            <a:r>
              <a:rPr lang="ru-RU" dirty="0"/>
              <a:t>:  1. высокая себестоимость перевозок в сравнении с железнодорожным транспортом</a:t>
            </a:r>
          </a:p>
          <a:p>
            <a:r>
              <a:rPr lang="ru-RU" dirty="0"/>
              <a:t>2. зависимость расхода топлива от климатических условий</a:t>
            </a:r>
          </a:p>
          <a:p>
            <a:r>
              <a:rPr lang="ru-RU" dirty="0"/>
              <a:t>3. структура использования автомобильного парка несовершенна – мало используется спецтранспорт, а эксплуатационный срок службы грузовых автомобилей резко уменьшается.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</TotalTime>
  <Words>1657</Words>
  <Application>Microsoft Office PowerPoint</Application>
  <PresentationFormat>Экран (4:3)</PresentationFormat>
  <Paragraphs>102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Апекс</vt:lpstr>
      <vt:lpstr>Основные характеристики, техническое оснащение и схемы применения промышленного, городского и пригородного  транспорта </vt:lpstr>
      <vt:lpstr>Промышленный транспорт</vt:lpstr>
      <vt:lpstr>Транспорт необщего пользования</vt:lpstr>
      <vt:lpstr>Виды промышленного транспорта</vt:lpstr>
      <vt:lpstr>Слайд 5</vt:lpstr>
      <vt:lpstr>Слайд 6</vt:lpstr>
      <vt:lpstr>Слайд 7</vt:lpstr>
      <vt:lpstr>Промышленный железнодорожный транспорт </vt:lpstr>
      <vt:lpstr>Промышленный автомобильный транспорт </vt:lpstr>
      <vt:lpstr>Слайд 10</vt:lpstr>
      <vt:lpstr>Качественные показатели промышленного транспорта </vt:lpstr>
      <vt:lpstr>Количественные показатели промышленного транспорта</vt:lpstr>
      <vt:lpstr>Городской транспорт</vt:lpstr>
      <vt:lpstr>Городской транспорт</vt:lpstr>
      <vt:lpstr>Городской транспорт</vt:lpstr>
      <vt:lpstr>Схемы планировки</vt:lpstr>
      <vt:lpstr>Городской транспорт</vt:lpstr>
      <vt:lpstr>Городской транспорт</vt:lpstr>
      <vt:lpstr>Средняя дальность поездки</vt:lpstr>
      <vt:lpstr>Технико-экономическая характеристика отдельных видов транспорта</vt:lpstr>
      <vt:lpstr>Уличные виды транспорта </vt:lpstr>
      <vt:lpstr>Уличные виды транспорта </vt:lpstr>
      <vt:lpstr>Слайд 23</vt:lpstr>
      <vt:lpstr>Внеуличный транспорт 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характеристики, техническое оснащение и схемы применения промышленного, городского и пригородного  транспорта </dc:title>
  <dc:creator>пользователь</dc:creator>
  <cp:lastModifiedBy>пользователь</cp:lastModifiedBy>
  <cp:revision>1</cp:revision>
  <dcterms:created xsi:type="dcterms:W3CDTF">2025-04-17T10:40:42Z</dcterms:created>
  <dcterms:modified xsi:type="dcterms:W3CDTF">2025-04-17T11:02:19Z</dcterms:modified>
</cp:coreProperties>
</file>