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FC85-8548-42AD-9E23-62094BA75143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CB60-67E7-4081-9205-9834EC901A6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FC85-8548-42AD-9E23-62094BA75143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CB60-67E7-4081-9205-9834EC901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FC85-8548-42AD-9E23-62094BA75143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CB60-67E7-4081-9205-9834EC901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FC85-8548-42AD-9E23-62094BA75143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CB60-67E7-4081-9205-9834EC901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FC85-8548-42AD-9E23-62094BA75143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D11CB60-67E7-4081-9205-9834EC901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FC85-8548-42AD-9E23-62094BA75143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CB60-67E7-4081-9205-9834EC901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FC85-8548-42AD-9E23-62094BA75143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CB60-67E7-4081-9205-9834EC901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FC85-8548-42AD-9E23-62094BA75143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CB60-67E7-4081-9205-9834EC901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FC85-8548-42AD-9E23-62094BA75143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CB60-67E7-4081-9205-9834EC901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FC85-8548-42AD-9E23-62094BA75143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CB60-67E7-4081-9205-9834EC901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5FC85-8548-42AD-9E23-62094BA75143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1CB60-67E7-4081-9205-9834EC901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6C5FC85-8548-42AD-9E23-62094BA75143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11CB60-67E7-4081-9205-9834EC901A6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Трубопроводный транспорт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Тема 4.7 Транспортная система России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Недостатки трубопроводного транспорта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ru-RU" dirty="0"/>
              <a:t>)  Большая металлоемкость (дорогостоящие трубы). Как нефть, так и газ должны быть специально подготовлены к транспортировке на промыслах.</a:t>
            </a:r>
          </a:p>
          <a:p>
            <a:r>
              <a:rPr lang="ru-RU" dirty="0"/>
              <a:t>2)    требуется постоянное обновление газопроводов и их агрегатов</a:t>
            </a:r>
          </a:p>
          <a:p>
            <a:r>
              <a:rPr lang="ru-RU" dirty="0"/>
              <a:t>3)    узкая специализация по видам груза.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Способы увеличения провозной способности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Увеличение </a:t>
            </a:r>
            <a:r>
              <a:rPr lang="ru-RU" dirty="0"/>
              <a:t>диаметра трубы (при диаметре 720 мм – 15 </a:t>
            </a:r>
            <a:r>
              <a:rPr lang="ru-RU" dirty="0" err="1"/>
              <a:t>млн</a:t>
            </a:r>
            <a:r>
              <a:rPr lang="ru-RU" dirty="0"/>
              <a:t> тонн в год, при 1020мм – 45 </a:t>
            </a:r>
            <a:r>
              <a:rPr lang="ru-RU" dirty="0" err="1"/>
              <a:t>млн</a:t>
            </a:r>
            <a:r>
              <a:rPr lang="ru-RU" dirty="0"/>
              <a:t> т, при 1420 мм – 75 млн.т.)</a:t>
            </a:r>
          </a:p>
          <a:p>
            <a:pPr lvl="0"/>
            <a:r>
              <a:rPr lang="ru-RU" dirty="0"/>
              <a:t>Прокладка вторых линий</a:t>
            </a:r>
          </a:p>
          <a:p>
            <a:pPr lvl="0"/>
            <a:r>
              <a:rPr lang="ru-RU" dirty="0"/>
              <a:t>Увеличение давления в трубах (многослойные трубы, что увеличивает стоимость трубопроводного транспорта)</a:t>
            </a:r>
          </a:p>
          <a:p>
            <a:r>
              <a:rPr lang="ru-RU" dirty="0"/>
              <a:t>Под влиянием сопротивления движению давление в трубе падает.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Величину напора можно определить из следующей формуле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   </a:t>
            </a:r>
          </a:p>
          <a:p>
            <a:endParaRPr lang="ru-RU" dirty="0"/>
          </a:p>
          <a:p>
            <a:r>
              <a:rPr lang="ru-RU" dirty="0" err="1"/>
              <a:t>k</a:t>
            </a:r>
            <a:r>
              <a:rPr lang="ru-RU" dirty="0"/>
              <a:t> – коэффициент трения; </a:t>
            </a:r>
            <a:endParaRPr lang="ru-RU" dirty="0" smtClean="0"/>
          </a:p>
          <a:p>
            <a:r>
              <a:rPr lang="ru-RU" dirty="0" smtClean="0"/>
              <a:t>L </a:t>
            </a:r>
            <a:r>
              <a:rPr lang="ru-RU" dirty="0"/>
              <a:t>– длина участка трубопровода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 err="1"/>
              <a:t>d</a:t>
            </a:r>
            <a:r>
              <a:rPr lang="ru-RU" dirty="0"/>
              <a:t> – диаметр трубы.</a:t>
            </a:r>
          </a:p>
          <a:p>
            <a:r>
              <a:rPr lang="ru-RU" dirty="0"/>
              <a:t>Скорость движения нефти – 1-1,5 м/сек. </a:t>
            </a:r>
          </a:p>
          <a:p>
            <a:endParaRPr lang="ru-RU" dirty="0"/>
          </a:p>
        </p:txBody>
      </p:sp>
      <p:pic>
        <p:nvPicPr>
          <p:cNvPr id="4" name="Picture 21"/>
          <p:cNvPicPr/>
          <p:nvPr/>
        </p:nvPicPr>
        <p:blipFill>
          <a:blip r:embed="rId2" cstate="print"/>
          <a:srcRect/>
          <a:stretch/>
        </p:blipFill>
        <p:spPr>
          <a:xfrm>
            <a:off x="2214546" y="2000240"/>
            <a:ext cx="3571900" cy="14287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Классификация </a:t>
            </a:r>
            <a:r>
              <a:rPr lang="ru-RU" i="1" dirty="0" err="1" smtClean="0"/>
              <a:t>нефте</a:t>
            </a:r>
            <a:r>
              <a:rPr lang="ru-RU" i="1" dirty="0" smtClean="0"/>
              <a:t>-  и  продуктопроводы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Под </a:t>
            </a:r>
            <a:r>
              <a:rPr lang="ru-RU" dirty="0"/>
              <a:t>нефтепродуктопроводом понимают трубопровод светлых нефтепродуктов (бензин, керосин, дизельное топливо), т.к мазут и другие темные нефтепродукты по трубопроводам не перекачивают.</a:t>
            </a:r>
          </a:p>
          <a:p>
            <a:pPr algn="just"/>
            <a:r>
              <a:rPr lang="ru-RU" b="1" u="sng" dirty="0"/>
              <a:t>Они бывают:</a:t>
            </a:r>
            <a:endParaRPr lang="ru-RU" b="1" dirty="0"/>
          </a:p>
          <a:p>
            <a:pPr lvl="0" algn="just"/>
            <a:r>
              <a:rPr lang="ru-RU" b="1" dirty="0"/>
              <a:t>магистральные</a:t>
            </a:r>
          </a:p>
          <a:p>
            <a:pPr lvl="0" algn="just"/>
            <a:r>
              <a:rPr lang="ru-RU" b="1" dirty="0"/>
              <a:t>промысловые</a:t>
            </a:r>
          </a:p>
          <a:p>
            <a:pPr lvl="0" algn="just"/>
            <a:r>
              <a:rPr lang="ru-RU" b="1" dirty="0"/>
              <a:t>подводящие</a:t>
            </a:r>
          </a:p>
          <a:p>
            <a:pPr lvl="0" algn="just"/>
            <a:r>
              <a:rPr lang="ru-RU" b="1" dirty="0"/>
              <a:t>базовые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Магистральные трубопроводы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dirty="0"/>
              <a:t>Магистральными </a:t>
            </a:r>
            <a:r>
              <a:rPr lang="ru-RU" dirty="0"/>
              <a:t>называют транспортные трубопроводы, по которым нефть, нефтепродукты, природный газ, вода перекачиваются от места добычи, переработки или забора к месту потребления. Т.е это целый комплекс объектов и сооружений, диспетчерской связи и электрозащиты и др.. Длина магистральных трубопроводов более 1000 км; диаметр – 1020 мм, 1400 мм до 2500 мм; давление – 50-60 атмосфер. Применяются </a:t>
            </a:r>
            <a:r>
              <a:rPr lang="ru-RU" dirty="0" err="1"/>
              <a:t>телесистемы</a:t>
            </a:r>
            <a:r>
              <a:rPr lang="ru-RU" dirty="0"/>
              <a:t> дистанционного наблюдения. Разработан метод дистанционного обнаружения повреждений лазерным анализатором, установленным на самолете.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Станции перекачки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 </a:t>
            </a:r>
            <a:r>
              <a:rPr lang="ru-RU" b="1" dirty="0"/>
              <a:t>станциях перекачки</a:t>
            </a:r>
            <a:r>
              <a:rPr lang="ru-RU" dirty="0"/>
              <a:t> находится насосное и машинное отделение, резервуары, контрольно-измерительные приборы (КИП) и автоматика, ремонтные хозяйства и дома для жилья.</a:t>
            </a:r>
          </a:p>
          <a:p>
            <a:r>
              <a:rPr lang="ru-RU" u="sng" dirty="0"/>
              <a:t>Станции перекачки бывают: </a:t>
            </a:r>
            <a:endParaRPr lang="ru-RU" u="sng" dirty="0" smtClean="0"/>
          </a:p>
          <a:p>
            <a:r>
              <a:rPr lang="ru-RU" dirty="0" smtClean="0"/>
              <a:t>головными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промежуточными </a:t>
            </a:r>
            <a:r>
              <a:rPr lang="ru-RU" dirty="0"/>
              <a:t>(через 100 и более км), </a:t>
            </a:r>
            <a:endParaRPr lang="ru-RU" dirty="0" smtClean="0"/>
          </a:p>
          <a:p>
            <a:r>
              <a:rPr lang="ru-RU" dirty="0" smtClean="0"/>
              <a:t>Конечными  </a:t>
            </a:r>
            <a:r>
              <a:rPr lang="ru-RU" dirty="0"/>
              <a:t>(нефтебазы).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Хранилища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u="sng" dirty="0"/>
              <a:t>Хранилища бывают: </a:t>
            </a:r>
            <a:endParaRPr lang="ru-RU" u="sng" dirty="0" smtClean="0"/>
          </a:p>
          <a:p>
            <a:r>
              <a:rPr lang="ru-RU" dirty="0" smtClean="0"/>
              <a:t>стальными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бетонными</a:t>
            </a:r>
            <a:r>
              <a:rPr lang="ru-RU" dirty="0"/>
              <a:t>, </a:t>
            </a:r>
            <a:endParaRPr lang="ru-RU" dirty="0" smtClean="0"/>
          </a:p>
          <a:p>
            <a:r>
              <a:rPr lang="ru-RU" dirty="0" smtClean="0"/>
              <a:t>стекловолоконными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3074" name="Picture 2" descr="C:\Users\пользователь\Desktop\20ecb10cb0de9f05fc5ee72b9f2094e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403341"/>
            <a:ext cx="4000528" cy="2168535"/>
          </a:xfrm>
          <a:prstGeom prst="rect">
            <a:avLst/>
          </a:prstGeom>
          <a:noFill/>
        </p:spPr>
      </p:pic>
      <p:pic>
        <p:nvPicPr>
          <p:cNvPr id="3076" name="Picture 4" descr="https://avatars.mds.yandex.net/i?id=30df749780f791ff869da3760d15a993c4bcec07-3924636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714752"/>
            <a:ext cx="4137947" cy="2714644"/>
          </a:xfrm>
          <a:prstGeom prst="rect">
            <a:avLst/>
          </a:prstGeom>
          <a:noFill/>
        </p:spPr>
      </p:pic>
      <p:sp>
        <p:nvSpPr>
          <p:cNvPr id="3078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0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2" name="AutoShape 10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4" name="Picture 12" descr="https://avatars.mds.yandex.net/i?id=e4cdad2eeccf00501b37ef899abd2c3e-4461245-images-thumbs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714752"/>
            <a:ext cx="4179086" cy="2786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 smtClean="0"/>
              <a:t>Магистральные газопроводы бывают: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подземные</a:t>
            </a:r>
            <a:endParaRPr lang="ru-RU" dirty="0"/>
          </a:p>
          <a:p>
            <a:pPr lvl="0"/>
            <a:r>
              <a:rPr lang="ru-RU" dirty="0"/>
              <a:t>надземные (на опорах).</a:t>
            </a:r>
          </a:p>
          <a:p>
            <a:r>
              <a:rPr lang="ru-RU" dirty="0"/>
              <a:t>Для бытового газа применяют </a:t>
            </a:r>
            <a:r>
              <a:rPr lang="ru-RU" i="1" dirty="0" err="1"/>
              <a:t>одорезацию</a:t>
            </a:r>
            <a:r>
              <a:rPr lang="ru-RU" dirty="0"/>
              <a:t> (придание специального запаха). Существуют газохранилища</a:t>
            </a:r>
            <a:r>
              <a:rPr lang="ru-RU" u="sng" dirty="0"/>
              <a:t> </a:t>
            </a:r>
            <a:r>
              <a:rPr lang="ru-RU" dirty="0"/>
              <a:t>надземные, подземные, подводные.</a:t>
            </a:r>
          </a:p>
          <a:p>
            <a:r>
              <a:rPr lang="ru-RU" dirty="0"/>
              <a:t>Внутреннюю часть нефтепроводов периодически очищают, пропуская по ходу перекачки нефти специальные скребки (от грязи и парафина).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Магистральный трубопровод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От нефтеперегонных заводов берут свое начало все магистральные нефтепроводы. </a:t>
            </a:r>
            <a:endParaRPr lang="ru-RU" dirty="0" smtClean="0"/>
          </a:p>
          <a:p>
            <a:r>
              <a:rPr lang="ru-RU" dirty="0" smtClean="0"/>
              <a:t>До </a:t>
            </a:r>
            <a:r>
              <a:rPr lang="ru-RU" dirty="0"/>
              <a:t>98% всех магистральных трубопроводов находятся под водой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Для облегчения перекачки вязкой нефти в нее добавляют присадки, смешивают эту нефть с водой, подогревают нефтепровод. </a:t>
            </a:r>
            <a:endParaRPr lang="ru-RU" dirty="0" smtClean="0"/>
          </a:p>
          <a:p>
            <a:r>
              <a:rPr lang="ru-RU" b="1" dirty="0" smtClean="0"/>
              <a:t>Магистральные </a:t>
            </a:r>
            <a:r>
              <a:rPr lang="ru-RU" b="1" dirty="0"/>
              <a:t>трубопроводы классифицируют по диаметру стальных труб  и сложности их укладки. </a:t>
            </a:r>
            <a:endParaRPr lang="ru-RU" b="1" dirty="0" smtClean="0"/>
          </a:p>
          <a:p>
            <a:r>
              <a:rPr lang="ru-RU" dirty="0" smtClean="0"/>
              <a:t>В </a:t>
            </a:r>
            <a:r>
              <a:rPr lang="ru-RU" dirty="0"/>
              <a:t>перспективе развития трубопроводного транспорта трубы из полиэтилена, что снизит металлоемкость отрасли, подверженность коррозии и вызовет уменьшение массы трубопроводов.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Трубопроводы для транспортировки твердых материалов-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421484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i="1" dirty="0"/>
              <a:t>Трубопроводы для транспортировки твердых материалов- </a:t>
            </a:r>
            <a:r>
              <a:rPr lang="ru-RU" dirty="0" err="1"/>
              <a:t>гидросистемы</a:t>
            </a:r>
            <a:r>
              <a:rPr lang="ru-RU" dirty="0"/>
              <a:t>, </a:t>
            </a:r>
            <a:r>
              <a:rPr lang="ru-RU" dirty="0" err="1"/>
              <a:t>пневмосистемы</a:t>
            </a:r>
            <a:r>
              <a:rPr lang="ru-RU" dirty="0"/>
              <a:t>. </a:t>
            </a:r>
            <a:r>
              <a:rPr lang="ru-RU" b="1" dirty="0" err="1"/>
              <a:t>Гидросистемы</a:t>
            </a:r>
            <a:r>
              <a:rPr lang="ru-RU" dirty="0"/>
              <a:t> транспортируют твердые смеси с водой, </a:t>
            </a:r>
            <a:r>
              <a:rPr lang="ru-RU" b="1" dirty="0" err="1"/>
              <a:t>пневмосистемы</a:t>
            </a:r>
            <a:r>
              <a:rPr lang="ru-RU" dirty="0"/>
              <a:t> – твердые смеси с воздухом.</a:t>
            </a:r>
          </a:p>
          <a:p>
            <a:pPr algn="just"/>
            <a:r>
              <a:rPr lang="ru-RU" u="sng" dirty="0"/>
              <a:t>Гидротранспорт делится на 2 группы:</a:t>
            </a:r>
            <a:endParaRPr lang="ru-RU" dirty="0"/>
          </a:p>
          <a:p>
            <a:pPr lvl="0" algn="just"/>
            <a:r>
              <a:rPr lang="ru-RU" dirty="0" err="1"/>
              <a:t>самооттечный</a:t>
            </a:r>
            <a:r>
              <a:rPr lang="ru-RU" dirty="0"/>
              <a:t> (без напора, за счет гравитации)</a:t>
            </a:r>
          </a:p>
          <a:p>
            <a:pPr lvl="0" algn="just"/>
            <a:r>
              <a:rPr lang="ru-RU" dirty="0"/>
              <a:t>напорный.</a:t>
            </a:r>
          </a:p>
          <a:p>
            <a:pPr algn="just"/>
            <a:r>
              <a:rPr lang="ru-RU" dirty="0"/>
              <a:t>Диаметр пульпопровода – 800 мм. Также в пульпе (в потоке воды, тяжелых углеводородов, жидких и газообразных веществ) доставляют твердое сырье и материалы. Для транспортировки угля  служит </a:t>
            </a:r>
            <a:r>
              <a:rPr lang="ru-RU" dirty="0" err="1"/>
              <a:t>углепровод</a:t>
            </a:r>
            <a:r>
              <a:rPr lang="ru-RU" dirty="0"/>
              <a:t> Белово - Новосибирск.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Трубопроводный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i="1" dirty="0"/>
              <a:t> </a:t>
            </a:r>
            <a:r>
              <a:rPr lang="ru-RU" dirty="0"/>
              <a:t>Узкоспециализированный вид транспорта для перемещения по транспортным трубопроводам только определенных грузов. В зависимости от рода транспортируемого груза трубопроводы называются – газопровод, нефтепровод, нефтепродуктопровод и др.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Недостатки: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предварительно </a:t>
            </a:r>
            <a:r>
              <a:rPr lang="ru-RU" dirty="0"/>
              <a:t>необходимо дробление, помол и приготовление пульпы; </a:t>
            </a:r>
          </a:p>
          <a:p>
            <a:pPr lvl="0"/>
            <a:r>
              <a:rPr lang="ru-RU" dirty="0"/>
              <a:t>скорость движения зависит от фракции так, чтобы материал не оседал на стенках трубы; медный, никелевый концентрат передается с обогатительной фабрики на завод по пульпопроводу; трубы внутри имеют резину, камень, т.к. быстро изнашиваются</a:t>
            </a:r>
          </a:p>
          <a:p>
            <a:pPr lvl="0"/>
            <a:r>
              <a:rPr lang="ru-RU" dirty="0"/>
              <a:t>износ труб, на конечных операциях сушка и очистка</a:t>
            </a:r>
          </a:p>
          <a:p>
            <a:pPr lvl="0"/>
            <a:r>
              <a:rPr lang="ru-RU" dirty="0"/>
              <a:t>наличие воды.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ru-RU" dirty="0"/>
              <a:t>В перспективе развития </a:t>
            </a:r>
            <a:r>
              <a:rPr lang="ru-RU" b="1" dirty="0"/>
              <a:t>трубопроводный контейнерный пневмотранспорт</a:t>
            </a:r>
            <a:r>
              <a:rPr lang="ru-RU" dirty="0"/>
              <a:t> (в потоке газа, создаваемого воздуходувными станциями двигаются контейнеры в составе на колесах, заполненные грузами). Скорость – 15-30  км/час.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Показатели работы трубопроводного транспорта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911609"/>
          </a:xfrm>
        </p:spPr>
        <p:txBody>
          <a:bodyPr/>
          <a:lstStyle/>
          <a:p>
            <a:r>
              <a:rPr lang="ru-RU" b="1" dirty="0" smtClean="0"/>
              <a:t> -</a:t>
            </a:r>
            <a:r>
              <a:rPr lang="ru-RU" i="1" dirty="0" smtClean="0"/>
              <a:t> </a:t>
            </a:r>
            <a:r>
              <a:rPr lang="ru-RU" i="1" dirty="0"/>
              <a:t>пропускная способность трубопроводов;</a:t>
            </a:r>
            <a:endParaRPr lang="ru-RU" dirty="0"/>
          </a:p>
          <a:p>
            <a:r>
              <a:rPr lang="ru-RU" dirty="0"/>
              <a:t>- </a:t>
            </a:r>
            <a:r>
              <a:rPr lang="ru-RU" i="1" dirty="0"/>
              <a:t> объем перевозок; </a:t>
            </a:r>
            <a:endParaRPr lang="ru-RU" dirty="0"/>
          </a:p>
          <a:p>
            <a:r>
              <a:rPr lang="ru-RU" dirty="0"/>
              <a:t>- </a:t>
            </a:r>
            <a:r>
              <a:rPr lang="ru-RU" i="1" dirty="0"/>
              <a:t>грузооборот.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000108"/>
            <a:ext cx="8229600" cy="4429156"/>
          </a:xfrm>
        </p:spPr>
        <p:txBody>
          <a:bodyPr>
            <a:normAutofit/>
          </a:bodyPr>
          <a:lstStyle/>
          <a:p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 ЗА</a:t>
            </a:r>
            <a:br>
              <a:rPr lang="ru-RU" sz="8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content_ustanovlennye_otvody_krutoizognutye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642938"/>
            <a:ext cx="8636000" cy="5786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Трубопроводный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Система магистральных трубопроводов – это нефть (газ) и нефтепродукты. В XX веке она была уникальной по производительности протяженности и сложности. В 90-е годы строительство новых трубопроводов прекратилось, и страна донашивает созданную систему. Ее потеря грозит большими экономическими убытками. Общая протяженность в настоящее время 215 тыс. км. В СССР было 250 тыс. км. По ним перемещается 100% добываемого газа, около 99% нефти и более 50% продукции нефтепереработки. Специалисты считают, что если не возродить работы по созданию нефтепроводов и их реконструкции, то России угрожает возможность оказаться в топливно-энергетической зависимости от Запада через 5-7 лет (по оценке Совета Безопасности России).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Развитие трубопроводного транспорта.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В 1999 г. Правительство России рассмотрело и одобрило проект «Основные концептуальные положения по развитию нефтегазового комплекса России». Этим документом определены ближайшие и перспективные задачи для нефтегазовой отрасли, в том числе по ремонту и модернизации, развитию трубопроводных транспортных систем.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Трубопроводный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Основной экспортной трубопроводной системой  является крупнейший нефтепровод мира «Дружба» длиной 5116 км, который из Самары идет на Беларусь, Украину, в страны Восточной Европы; газопровод Уренгой-Ужгород длиной 4450 км и др. Строятся новые трубопроводные линии Западная Сибирь – Центр, Ямал – Запад.</a:t>
            </a:r>
          </a:p>
          <a:p>
            <a:pPr algn="just"/>
            <a:r>
              <a:rPr lang="ru-RU" dirty="0"/>
              <a:t>         Магистральные трубопроводы являются самым дешевым видом транспорта для массовых грузов (жидких, газообразных и твердых тел).</a:t>
            </a:r>
          </a:p>
          <a:p>
            <a:pPr algn="just"/>
            <a:r>
              <a:rPr lang="ru-RU" dirty="0"/>
              <a:t>Действующая сеть трубопроводного транспорта в основном построена в 70-90 годы XX века. Хотя первый трубопровод был построен в Баку в 1970 году. Диаметр этого трубопровода был 100 мм, протяженность - 12 км.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Компрессорные станции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Трубопроводы представляют собой металлические трубы различного диаметра. Через каждые 100-140 км устанавливают насосные станции с автоматическим режимом работы. При перекачке газа на линии устанавливаются компрессорные станции на расстоянии до 200 км друг от друга.</a:t>
            </a:r>
          </a:p>
          <a:p>
            <a:endParaRPr lang="ru-RU" dirty="0"/>
          </a:p>
        </p:txBody>
      </p:sp>
      <p:pic>
        <p:nvPicPr>
          <p:cNvPr id="2050" name="Picture 2" descr="C:\Users\пользователь\Desktop\na-gazovykh-trassakh_2015.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714488"/>
            <a:ext cx="4186238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Преимущества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 трубопроводного транспорта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ru-RU" dirty="0"/>
              <a:t>самый дешевый вид транспорта для транспортировки</a:t>
            </a:r>
          </a:p>
          <a:p>
            <a:pPr lvl="0" algn="just"/>
            <a:r>
              <a:rPr lang="ru-RU" dirty="0"/>
              <a:t>малые потери продуктов перекачки из-за высокой герметичности труб (герметичность исключает потери в 2-3 раза по сравнению с железной и автомобильной дорогой)</a:t>
            </a:r>
          </a:p>
          <a:p>
            <a:pPr lvl="0" algn="just"/>
            <a:r>
              <a:rPr lang="ru-RU" dirty="0"/>
              <a:t>возможность </a:t>
            </a:r>
            <a:r>
              <a:rPr lang="ru-RU" dirty="0" smtClean="0"/>
              <a:t>быстрого </a:t>
            </a:r>
            <a:r>
              <a:rPr lang="ru-RU" dirty="0"/>
              <a:t>строительства трубопроводов даже в сложных условиях (трубу можно проложить между любыми пунктами по более короткому направлению с преодолением водных преград)</a:t>
            </a:r>
          </a:p>
          <a:p>
            <a:pPr lvl="0" algn="just"/>
            <a:r>
              <a:rPr lang="ru-RU" dirty="0"/>
              <a:t>первоначальные удельные затраты на строительство одного километра трубопровода в 2 раза ниже, чем на строительство железной или автомобильной дороги с соответствующей провозной </a:t>
            </a:r>
            <a:r>
              <a:rPr lang="ru-RU" dirty="0" smtClean="0"/>
              <a:t>способностью.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Преимущества</a:t>
            </a:r>
            <a:br>
              <a:rPr lang="ru-RU" b="1" dirty="0" smtClean="0"/>
            </a:br>
            <a:r>
              <a:rPr lang="ru-RU" b="1" dirty="0" smtClean="0"/>
              <a:t> трубопроводного транспорта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ru-RU" dirty="0" smtClean="0"/>
              <a:t>эксплуатация </a:t>
            </a:r>
            <a:r>
              <a:rPr lang="ru-RU" dirty="0"/>
              <a:t>трубопроводного транспорта является надежной, т.е. не зависит от климата и времени года</a:t>
            </a:r>
          </a:p>
          <a:p>
            <a:pPr lvl="0" algn="just"/>
            <a:r>
              <a:rPr lang="ru-RU" dirty="0"/>
              <a:t>полная автоматизация процесса, поэтому небольшой штат обслуживания, а отсюда большая производительность труда</a:t>
            </a:r>
          </a:p>
          <a:p>
            <a:pPr lvl="0" algn="just"/>
            <a:r>
              <a:rPr lang="ru-RU" dirty="0"/>
              <a:t>низкая себестоимость (в 3 раза дешевле, чем на железной дороге).</a:t>
            </a:r>
          </a:p>
          <a:p>
            <a:pPr lvl="0" algn="just"/>
            <a:r>
              <a:rPr lang="ru-RU" dirty="0"/>
              <a:t>возможность использования земли для </a:t>
            </a:r>
            <a:r>
              <a:rPr lang="ru-RU" dirty="0" smtClean="0"/>
              <a:t>сельскохозяйственных </a:t>
            </a:r>
            <a:r>
              <a:rPr lang="ru-RU" dirty="0"/>
              <a:t>нужд на уже построенных трубопроводах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108</TotalTime>
  <Words>1096</Words>
  <Application>Microsoft Office PowerPoint</Application>
  <PresentationFormat>Экран (4:3)</PresentationFormat>
  <Paragraphs>89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Апекс</vt:lpstr>
      <vt:lpstr>Трубопроводный транспорт</vt:lpstr>
      <vt:lpstr>Трубопроводный транспорт</vt:lpstr>
      <vt:lpstr>Слайд 3</vt:lpstr>
      <vt:lpstr>Трубопроводный транспорт</vt:lpstr>
      <vt:lpstr>Развитие трубопроводного транспорта.</vt:lpstr>
      <vt:lpstr>Трубопроводный транспорт</vt:lpstr>
      <vt:lpstr>Компрессорные станции</vt:lpstr>
      <vt:lpstr>Преимущества  трубопроводного транспорта</vt:lpstr>
      <vt:lpstr>Преимущества  трубопроводного транспорта</vt:lpstr>
      <vt:lpstr>Недостатки трубопроводного транспорта </vt:lpstr>
      <vt:lpstr>Способы увеличения провозной способности</vt:lpstr>
      <vt:lpstr>Величину напора можно определить из следующей формуле</vt:lpstr>
      <vt:lpstr>Классификация нефте-  и  продуктопроводы </vt:lpstr>
      <vt:lpstr>Магистральные трубопроводы </vt:lpstr>
      <vt:lpstr>Станции перекачки</vt:lpstr>
      <vt:lpstr>Хранилища </vt:lpstr>
      <vt:lpstr>Магистральные газопроводы бывают:</vt:lpstr>
      <vt:lpstr>Магистральный трубопровод</vt:lpstr>
      <vt:lpstr>Трубопроводы для транспортировки твердых материалов-</vt:lpstr>
      <vt:lpstr>Недостатки: </vt:lpstr>
      <vt:lpstr>Слайд 21</vt:lpstr>
      <vt:lpstr>Показатели работы трубопроводного транспорта 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Трубопроводный транспорт</dc:title>
  <dc:creator>пользователь</dc:creator>
  <cp:lastModifiedBy>пользователь</cp:lastModifiedBy>
  <cp:revision>2</cp:revision>
  <dcterms:created xsi:type="dcterms:W3CDTF">2025-04-17T09:59:28Z</dcterms:created>
  <dcterms:modified xsi:type="dcterms:W3CDTF">2025-04-21T05:52:15Z</dcterms:modified>
</cp:coreProperties>
</file>