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8" r:id="rId3"/>
    <p:sldId id="257" r:id="rId4"/>
    <p:sldId id="259" r:id="rId5"/>
    <p:sldId id="270" r:id="rId6"/>
    <p:sldId id="260" r:id="rId7"/>
    <p:sldId id="271" r:id="rId8"/>
    <p:sldId id="272" r:id="rId9"/>
    <p:sldId id="261" r:id="rId10"/>
    <p:sldId id="269" r:id="rId11"/>
    <p:sldId id="268" r:id="rId12"/>
    <p:sldId id="262" r:id="rId13"/>
    <p:sldId id="263" r:id="rId14"/>
    <p:sldId id="264" r:id="rId15"/>
    <p:sldId id="265" r:id="rId16"/>
    <p:sldId id="274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8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>
                <a:latin typeface="+mn-lt"/>
              </a:rPr>
              <a:t>Воздушный транспорт</a:t>
            </a:r>
            <a:endParaRPr lang="ru-RU" i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4.6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00B0F0"/>
                </a:solidFill>
              </a:rPr>
              <a:t>Классификация летательных аппаратов</a:t>
            </a:r>
            <a:endParaRPr lang="ru-RU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sz="2800" i="1" dirty="0" smtClean="0"/>
              <a:t>в зависимости от протяженности беспосадочного перелета, количества перевозимых пассажиров, размеров и типов взлетно-посадочных полос: </a:t>
            </a:r>
            <a:r>
              <a:rPr lang="ru-RU" sz="2800" dirty="0" smtClean="0"/>
              <a:t>местные и магистральные самолеты</a:t>
            </a:r>
          </a:p>
        </p:txBody>
      </p:sp>
      <p:pic>
        <p:nvPicPr>
          <p:cNvPr id="4" name="Picture 6" descr="https://avatars.mds.yandex.net/i?id=f6c0e0cc228efc0d1c311881ad5aa2add83661bf-5206557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71942"/>
            <a:ext cx="685804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00B0F0"/>
                </a:solidFill>
                <a:latin typeface="+mn-lt"/>
              </a:rPr>
              <a:t>Основные показатели воздушного транспорта </a:t>
            </a:r>
            <a:endParaRPr lang="ru-RU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5400" i="1" dirty="0" smtClean="0"/>
          </a:p>
          <a:p>
            <a:r>
              <a:rPr lang="ru-RU" sz="5400" i="1" dirty="0" smtClean="0"/>
              <a:t>объем </a:t>
            </a:r>
            <a:r>
              <a:rPr lang="ru-RU" sz="5400" i="1" dirty="0" smtClean="0"/>
              <a:t>перевозок</a:t>
            </a:r>
            <a:endParaRPr lang="ru-RU" sz="5400" dirty="0" smtClean="0"/>
          </a:p>
          <a:p>
            <a:r>
              <a:rPr lang="ru-RU" sz="5400" i="1" dirty="0" smtClean="0"/>
              <a:t>пассажирооборот</a:t>
            </a:r>
            <a:endParaRPr lang="ru-RU" sz="5400" dirty="0" smtClean="0"/>
          </a:p>
          <a:p>
            <a:r>
              <a:rPr lang="ru-RU" sz="5400" i="1" dirty="0" smtClean="0"/>
              <a:t>грузооборот</a:t>
            </a:r>
            <a:endParaRPr lang="ru-RU" sz="54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br>
              <a:rPr lang="ru-RU" dirty="0" smtClean="0"/>
            </a:br>
            <a:r>
              <a:rPr lang="ru-RU" i="1" dirty="0" smtClean="0">
                <a:solidFill>
                  <a:srgbClr val="00B0F0"/>
                </a:solidFill>
                <a:latin typeface="+mn-lt"/>
              </a:rPr>
              <a:t>Основные показатели работы воздушного транспорта</a:t>
            </a:r>
            <a:r>
              <a:rPr lang="ru-RU" i="1" dirty="0" smtClean="0">
                <a:latin typeface="+mn-lt"/>
              </a:rPr>
              <a:t/>
            </a:r>
            <a:br>
              <a:rPr lang="ru-RU" i="1" dirty="0" smtClean="0">
                <a:latin typeface="+mn-lt"/>
              </a:rPr>
            </a:br>
            <a:endParaRPr lang="ru-RU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7467600" cy="457203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 smtClean="0">
                <a:solidFill>
                  <a:srgbClr val="00B0F0"/>
                </a:solidFill>
              </a:rPr>
              <a:t>коммерческая </a:t>
            </a:r>
            <a:r>
              <a:rPr lang="ru-RU" b="1" i="1" dirty="0" smtClean="0">
                <a:solidFill>
                  <a:srgbClr val="00B0F0"/>
                </a:solidFill>
              </a:rPr>
              <a:t>загрузка самолета</a:t>
            </a:r>
            <a:r>
              <a:rPr lang="ru-RU" b="1" dirty="0" smtClean="0">
                <a:solidFill>
                  <a:srgbClr val="00B0F0"/>
                </a:solidFill>
              </a:rPr>
              <a:t>- </a:t>
            </a:r>
            <a:r>
              <a:rPr lang="ru-RU" dirty="0" smtClean="0"/>
              <a:t>частное от деления выполненных им приведенных тонно-километров нетто на налет самолета в </a:t>
            </a:r>
            <a:r>
              <a:rPr lang="ru-RU" dirty="0" smtClean="0"/>
              <a:t>километрах;</a:t>
            </a:r>
            <a:endParaRPr lang="ru-RU" dirty="0" smtClean="0"/>
          </a:p>
          <a:p>
            <a:pPr algn="just"/>
            <a:r>
              <a:rPr lang="ru-RU" b="1" i="1" dirty="0" smtClean="0">
                <a:solidFill>
                  <a:srgbClr val="00B0F0"/>
                </a:solidFill>
              </a:rPr>
              <a:t>производительность воздушного судна </a:t>
            </a:r>
            <a:r>
              <a:rPr lang="ru-RU" i="1" dirty="0" smtClean="0"/>
              <a:t>–</a:t>
            </a:r>
            <a:r>
              <a:rPr lang="ru-RU" dirty="0" smtClean="0"/>
              <a:t> отношение выполненных им приведенных тонно-километров нетто на налет самолета в </a:t>
            </a:r>
            <a:r>
              <a:rPr lang="ru-RU" dirty="0" smtClean="0"/>
              <a:t>часах;</a:t>
            </a:r>
            <a:endParaRPr lang="ru-RU" dirty="0" smtClean="0"/>
          </a:p>
          <a:p>
            <a:pPr algn="just"/>
            <a:r>
              <a:rPr lang="ru-RU" b="1" i="1" dirty="0" smtClean="0">
                <a:solidFill>
                  <a:srgbClr val="00B0F0"/>
                </a:solidFill>
              </a:rPr>
              <a:t>средняя дальность полетов пассажиров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r>
              <a:rPr lang="ru-RU" dirty="0" smtClean="0"/>
              <a:t>– рассчитывают путем деления выполненных </a:t>
            </a:r>
            <a:r>
              <a:rPr lang="ru-RU" dirty="0" err="1" smtClean="0"/>
              <a:t>пассажиро</a:t>
            </a:r>
            <a:r>
              <a:rPr lang="ru-RU" dirty="0" smtClean="0"/>
              <a:t> - километров </a:t>
            </a:r>
            <a:r>
              <a:rPr lang="ru-RU" dirty="0" smtClean="0"/>
              <a:t>на количество отправленных </a:t>
            </a:r>
            <a:r>
              <a:rPr lang="ru-RU" dirty="0" smtClean="0"/>
              <a:t>пассажиров.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Управление полетами</a:t>
            </a:r>
            <a:br>
              <a:rPr lang="ru-RU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Для управления страна делится на районы диспетчерской службы. В районе аэропорта управление движением осуществляется АДЦ (диспетчерская служба аэропорта</a:t>
            </a:r>
            <a:r>
              <a:rPr lang="ru-RU" dirty="0" smtClean="0"/>
              <a:t>).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Применяется система, представляющая собой радиолокационный и вычислительный комплекс.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Управление полетами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467600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Этот </a:t>
            </a:r>
            <a:r>
              <a:rPr lang="ru-RU" dirty="0" smtClean="0"/>
              <a:t>комплекс </a:t>
            </a:r>
            <a:r>
              <a:rPr lang="ru-RU" dirty="0" smtClean="0"/>
              <a:t>производит</a:t>
            </a:r>
          </a:p>
          <a:p>
            <a:pPr algn="just">
              <a:buNone/>
            </a:pPr>
            <a:r>
              <a:rPr lang="ru-RU" dirty="0" smtClean="0"/>
              <a:t>	</a:t>
            </a:r>
            <a:r>
              <a:rPr lang="ru-RU" dirty="0" smtClean="0"/>
              <a:t>автоматический </a:t>
            </a:r>
            <a:r>
              <a:rPr lang="ru-RU" dirty="0" smtClean="0"/>
              <a:t>сбор, обработку и диспетчеру выдает следующие сведения:</a:t>
            </a:r>
          </a:p>
          <a:p>
            <a:pPr lvl="0"/>
            <a:r>
              <a:rPr lang="ru-RU" dirty="0" smtClean="0"/>
              <a:t>координаты воздушных судов</a:t>
            </a:r>
          </a:p>
          <a:p>
            <a:pPr lvl="0"/>
            <a:r>
              <a:rPr lang="ru-RU" dirty="0" smtClean="0"/>
              <a:t>их бортовые номера</a:t>
            </a:r>
          </a:p>
          <a:p>
            <a:pPr lvl="0"/>
            <a:r>
              <a:rPr lang="ru-RU" dirty="0" smtClean="0"/>
              <a:t>заданная и текущая высота</a:t>
            </a:r>
          </a:p>
          <a:p>
            <a:pPr lvl="0"/>
            <a:r>
              <a:rPr lang="ru-RU" dirty="0" smtClean="0"/>
              <a:t>скорости полета</a:t>
            </a:r>
          </a:p>
          <a:p>
            <a:pPr lvl="0"/>
            <a:r>
              <a:rPr lang="ru-RU" dirty="0" smtClean="0"/>
              <a:t>количество топлива.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Ф</a:t>
            </a:r>
            <a:r>
              <a:rPr lang="ru-RU" dirty="0" smtClean="0">
                <a:solidFill>
                  <a:srgbClr val="00B0F0"/>
                </a:solidFill>
              </a:rPr>
              <a:t>едеральная </a:t>
            </a:r>
            <a:r>
              <a:rPr lang="ru-RU" dirty="0" smtClean="0">
                <a:solidFill>
                  <a:srgbClr val="00B0F0"/>
                </a:solidFill>
              </a:rPr>
              <a:t>программа «Развитие Гражданской авиационной техники России</a:t>
            </a:r>
            <a:r>
              <a:rPr lang="ru-RU" dirty="0" smtClean="0">
                <a:solidFill>
                  <a:srgbClr val="00B0F0"/>
                </a:solidFill>
              </a:rPr>
              <a:t>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8229600" cy="41434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Федеральная программа «Развитие Гражданской авиационной техники России» рассчитана до 2015 г и направлена на создание нового </a:t>
            </a:r>
            <a:r>
              <a:rPr lang="ru-RU" dirty="0" err="1" smtClean="0"/>
              <a:t>дальнемагистрального</a:t>
            </a:r>
            <a:r>
              <a:rPr lang="ru-RU" dirty="0" smtClean="0"/>
              <a:t> самолета (ИЛ-96М), </a:t>
            </a:r>
            <a:r>
              <a:rPr lang="ru-RU" dirty="0" err="1" smtClean="0"/>
              <a:t>среднемагистрального</a:t>
            </a:r>
            <a:r>
              <a:rPr lang="ru-RU" dirty="0" smtClean="0"/>
              <a:t> (ТУ), регионального самолета (ТУ-324) с последующей постройкой </a:t>
            </a:r>
            <a:r>
              <a:rPr lang="ru-RU" dirty="0" err="1" smtClean="0"/>
              <a:t>среднемагистральных</a:t>
            </a:r>
            <a:r>
              <a:rPr lang="ru-RU" dirty="0" smtClean="0"/>
              <a:t> лайнеров нового поколения с высокоэкономичным двигателем.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</a:rPr>
              <a:t>Федеральная программа «Развитие Гражданской авиационной техники России»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80492"/>
          </a:xfrm>
        </p:spPr>
        <p:txBody>
          <a:bodyPr/>
          <a:lstStyle/>
          <a:p>
            <a:pPr algn="just"/>
            <a:r>
              <a:rPr lang="ru-RU" dirty="0" smtClean="0"/>
              <a:t>Общие показатели работы по России </a:t>
            </a:r>
            <a:r>
              <a:rPr lang="ru-RU" dirty="0" smtClean="0"/>
              <a:t>с    </a:t>
            </a:r>
            <a:r>
              <a:rPr lang="ru-RU" dirty="0" smtClean="0"/>
              <a:t>90-х по 2000гг в среднем возросли: грузооборот и средняя дальность перевозки пассажиров и грузов, но снизился показатель пассажирооборота. </a:t>
            </a:r>
            <a:r>
              <a:rPr lang="ru-RU" dirty="0" smtClean="0"/>
              <a:t> С 2001г </a:t>
            </a:r>
            <a:r>
              <a:rPr lang="ru-RU" dirty="0" smtClean="0"/>
              <a:t>показатель пассажирооборота снова вырос в связи с развитием туризма.</a:t>
            </a:r>
            <a:endParaRPr lang="ru-RU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B0F0"/>
                </a:solidFill>
              </a:rPr>
              <a:t>Спасибо </a:t>
            </a:r>
            <a:br>
              <a:rPr lang="ru-RU" sz="7200" b="1" dirty="0" smtClean="0">
                <a:solidFill>
                  <a:srgbClr val="00B0F0"/>
                </a:solidFill>
              </a:rPr>
            </a:br>
            <a:r>
              <a:rPr lang="ru-RU" sz="7200" b="1" dirty="0" smtClean="0">
                <a:solidFill>
                  <a:srgbClr val="00B0F0"/>
                </a:solidFill>
              </a:rPr>
              <a:t>за </a:t>
            </a:r>
            <a:br>
              <a:rPr lang="ru-RU" sz="7200" b="1" dirty="0" smtClean="0">
                <a:solidFill>
                  <a:srgbClr val="00B0F0"/>
                </a:solidFill>
              </a:rPr>
            </a:br>
            <a:r>
              <a:rPr lang="ru-RU" sz="7200" b="1" dirty="0" smtClean="0">
                <a:solidFill>
                  <a:srgbClr val="00B0F0"/>
                </a:solidFill>
              </a:rPr>
              <a:t>внимание!</a:t>
            </a:r>
            <a:endParaRPr lang="ru-RU" sz="7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i?id=1cda85af2a271e3a7cfbd4e1025e888c63e59a58-12892682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8429680" cy="464347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F0"/>
                </a:solidFill>
                <a:latin typeface="+mn-lt"/>
              </a:rPr>
              <a:t>Воздушный транспорт</a:t>
            </a:r>
            <a:endParaRPr lang="ru-RU" b="1" i="1" dirty="0">
              <a:solidFill>
                <a:srgbClr val="00B0F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86766" cy="1643074"/>
          </a:xfrm>
        </p:spPr>
        <p:txBody>
          <a:bodyPr/>
          <a:lstStyle/>
          <a:p>
            <a:pPr algn="ctr"/>
            <a:r>
              <a:rPr lang="ru-RU" i="1" dirty="0" smtClean="0">
                <a:latin typeface="+mn-lt"/>
              </a:rPr>
              <a:t>Задачи воздушного транспорта!</a:t>
            </a:r>
            <a:endParaRPr lang="ru-RU" i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>
          <a:xfrm>
            <a:off x="428596" y="2507786"/>
            <a:ext cx="8258204" cy="3421544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 smtClean="0"/>
              <a:t>	</a:t>
            </a:r>
            <a:r>
              <a:rPr lang="ru-RU" sz="3200" dirty="0" smtClean="0">
                <a:solidFill>
                  <a:srgbClr val="FF0000"/>
                </a:solidFill>
              </a:rPr>
              <a:t>Основной </a:t>
            </a:r>
            <a:r>
              <a:rPr lang="ru-RU" sz="3200" dirty="0" smtClean="0">
                <a:solidFill>
                  <a:srgbClr val="FF0000"/>
                </a:solidFill>
              </a:rPr>
              <a:t>задачей </a:t>
            </a:r>
            <a:r>
              <a:rPr lang="ru-RU" sz="3200" dirty="0" smtClean="0"/>
              <a:t>воздушного транспорта является перевозка срочных грузов и пассажиров. </a:t>
            </a:r>
          </a:p>
          <a:p>
            <a:r>
              <a:rPr lang="ru-RU" sz="3200" dirty="0" smtClean="0"/>
              <a:t>	</a:t>
            </a:r>
            <a:r>
              <a:rPr lang="ru-RU" sz="3200" dirty="0" smtClean="0">
                <a:solidFill>
                  <a:srgbClr val="FF0000"/>
                </a:solidFill>
              </a:rPr>
              <a:t>Большое </a:t>
            </a:r>
            <a:r>
              <a:rPr lang="ru-RU" sz="3200" dirty="0" smtClean="0">
                <a:solidFill>
                  <a:srgbClr val="FF0000"/>
                </a:solidFill>
              </a:rPr>
              <a:t>значение </a:t>
            </a:r>
            <a:r>
              <a:rPr lang="ru-RU" sz="3200" dirty="0" smtClean="0"/>
              <a:t>воздушный транспорт имеет в сельском хозяйстве, лесном хозяйстве, </a:t>
            </a:r>
            <a:r>
              <a:rPr lang="ru-RU" sz="3200" dirty="0" err="1" smtClean="0"/>
              <a:t>геолого-разведочных</a:t>
            </a:r>
            <a:r>
              <a:rPr lang="ru-RU" sz="3200" dirty="0" smtClean="0"/>
              <a:t> и поисково-спасательных работах, в полярных экспедициях, метеорологии, строительстве и др.</a:t>
            </a:r>
          </a:p>
          <a:p>
            <a:r>
              <a:rPr lang="ru-RU" sz="3200" dirty="0" err="1" smtClean="0"/>
              <a:t>Авис</a:t>
            </a:r>
            <a:r>
              <a:rPr lang="ru-RU" sz="3200" dirty="0" smtClean="0"/>
              <a:t> – (от лат.) птица.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  <a:latin typeface="+mn-lt"/>
              </a:rPr>
              <a:t>Преимущества воздушного транспорта</a:t>
            </a:r>
            <a:endParaRPr lang="ru-RU" b="1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dirty="0" smtClean="0"/>
              <a:t>возможность значительного сокращения пути следования (воздушные линии короче по направлению автодорог на 25%, речного транспорта - на 40</a:t>
            </a:r>
            <a:r>
              <a:rPr lang="ru-RU" dirty="0" smtClean="0"/>
              <a:t>%)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высокая скорость доставки пассажиров и грузов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B0F0"/>
                </a:solidFill>
                <a:latin typeface="+mn-lt"/>
              </a:rPr>
              <a:t>Преимущества воздушного транспорта</a:t>
            </a:r>
            <a:endParaRPr lang="ru-RU" b="1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ru-RU" dirty="0" smtClean="0"/>
              <a:t>большая мобильность и автономность </a:t>
            </a:r>
            <a:r>
              <a:rPr lang="ru-RU" dirty="0" smtClean="0"/>
              <a:t>полетов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почти полное отсутствие вложений в путевые работы (требует в 10-20 раз меньше капитальных вложений на основание новых линий</a:t>
            </a:r>
            <a:r>
              <a:rPr lang="ru-RU" dirty="0" smtClean="0"/>
              <a:t>)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безопасность движения выше автомобиля в 2 раза.</a:t>
            </a: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rgbClr val="00B0F0"/>
                </a:solidFill>
                <a:latin typeface="+mn-lt"/>
              </a:rPr>
              <a:t>Недостатки</a:t>
            </a:r>
            <a:endParaRPr lang="ru-RU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dirty="0" smtClean="0"/>
              <a:t>влияние погодных </a:t>
            </a:r>
            <a:r>
              <a:rPr lang="ru-RU" dirty="0" smtClean="0"/>
              <a:t>условий</a:t>
            </a:r>
          </a:p>
          <a:p>
            <a:pPr lvl="0" algn="just"/>
            <a:endParaRPr lang="ru-RU" dirty="0" smtClean="0"/>
          </a:p>
          <a:p>
            <a:pPr lvl="0" algn="just">
              <a:buNone/>
            </a:pPr>
            <a:endParaRPr lang="ru-RU" dirty="0" smtClean="0"/>
          </a:p>
          <a:p>
            <a:pPr lvl="0" algn="just"/>
            <a:r>
              <a:rPr lang="ru-RU" dirty="0" smtClean="0"/>
              <a:t>высокая себестоимость грузовых перевозок (в 100 раз выше, чем на железной дороге)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00B0F0"/>
                </a:solidFill>
                <a:latin typeface="+mn-lt"/>
              </a:rPr>
              <a:t>Недостатки</a:t>
            </a:r>
            <a:endParaRPr lang="ru-RU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dirty="0" smtClean="0"/>
              <a:t>авиация значительно загрязняет атмосферу (на 1 </a:t>
            </a:r>
            <a:r>
              <a:rPr lang="ru-RU" dirty="0" err="1" smtClean="0"/>
              <a:t>пассажиро</a:t>
            </a:r>
            <a:r>
              <a:rPr lang="ru-RU" dirty="0" smtClean="0"/>
              <a:t> - километр самолет выбрасывает 386 грамм грязи, автомобиль – 12 гр., железная дорога – 0,6 гр. За один трансатлантический полет самолет сжигает от 35 до 50 тонн кислорода – это столько, сколько потребляет город с населением 15-20 тыс. человек в течение года).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00B0F0"/>
                </a:solidFill>
                <a:latin typeface="+mn-lt"/>
              </a:rPr>
              <a:t>Классификация летательных аппаратов</a:t>
            </a:r>
            <a:endParaRPr lang="ru-RU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i="1" dirty="0" smtClean="0"/>
              <a:t>от назначения и области использования:</a:t>
            </a:r>
            <a:r>
              <a:rPr lang="ru-RU" dirty="0" smtClean="0"/>
              <a:t> пассажирские, грузовые, комбинированные, специального назначения, учебные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s://avatars.mds.yandex.net/i?id=bd1f89eb6ceba5a2ad26a32f6f522385dc3230ea-8209733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3071810"/>
            <a:ext cx="6715172" cy="35688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00B0F0"/>
                </a:solidFill>
                <a:latin typeface="+mn-lt"/>
              </a:rPr>
              <a:t>Классификация летательных аппаратов</a:t>
            </a:r>
            <a:endParaRPr lang="ru-RU" i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smtClean="0"/>
              <a:t>по </a:t>
            </a:r>
            <a:r>
              <a:rPr lang="ru-RU" i="1" dirty="0" smtClean="0"/>
              <a:t>скорости: </a:t>
            </a:r>
            <a:r>
              <a:rPr lang="ru-RU" dirty="0" smtClean="0"/>
              <a:t>дозвуковые и сверхзвуковые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 descr="https://avatars.mds.yandex.net/i?id=10f24d1e2f9b1f02d841fb57c802efdfdd65bd99-10636511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786058"/>
            <a:ext cx="6215106" cy="3081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109</TotalTime>
  <Words>398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Воздушный транспорт</vt:lpstr>
      <vt:lpstr>Воздушный транспорт</vt:lpstr>
      <vt:lpstr>Задачи воздушного транспорта!</vt:lpstr>
      <vt:lpstr>Преимущества воздушного транспорта</vt:lpstr>
      <vt:lpstr>Преимущества воздушного транспорта</vt:lpstr>
      <vt:lpstr>Недостатки</vt:lpstr>
      <vt:lpstr>Недостатки</vt:lpstr>
      <vt:lpstr>Классификация летательных аппаратов</vt:lpstr>
      <vt:lpstr>Классификация летательных аппаратов</vt:lpstr>
      <vt:lpstr>Классификация летательных аппаратов</vt:lpstr>
      <vt:lpstr>Основные показатели воздушного транспорта </vt:lpstr>
      <vt:lpstr>  Основные показатели работы воздушного транспорта </vt:lpstr>
      <vt:lpstr>Управление полетами </vt:lpstr>
      <vt:lpstr>Управление полетами</vt:lpstr>
      <vt:lpstr>Федеральная программа «Развитие Гражданской авиационной техники России»</vt:lpstr>
      <vt:lpstr>Федеральная программа «Развитие Гражданской авиационной техники России»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Воздушный транспорт</dc:title>
  <dc:creator>роман</dc:creator>
  <cp:lastModifiedBy>Пользователь</cp:lastModifiedBy>
  <cp:revision>13</cp:revision>
  <dcterms:created xsi:type="dcterms:W3CDTF">2024-06-26T14:13:30Z</dcterms:created>
  <dcterms:modified xsi:type="dcterms:W3CDTF">2024-11-07T16:43:58Z</dcterms:modified>
</cp:coreProperties>
</file>