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2"/>
  </p:notesMasterIdLst>
  <p:sldIdLst>
    <p:sldId id="259" r:id="rId2"/>
    <p:sldId id="258" r:id="rId3"/>
    <p:sldId id="318" r:id="rId4"/>
    <p:sldId id="264" r:id="rId5"/>
    <p:sldId id="265" r:id="rId6"/>
    <p:sldId id="270" r:id="rId7"/>
    <p:sldId id="319" r:id="rId8"/>
    <p:sldId id="269" r:id="rId9"/>
    <p:sldId id="266" r:id="rId10"/>
    <p:sldId id="268" r:id="rId11"/>
    <p:sldId id="267" r:id="rId12"/>
    <p:sldId id="277" r:id="rId13"/>
    <p:sldId id="276" r:id="rId14"/>
    <p:sldId id="275" r:id="rId15"/>
    <p:sldId id="274" r:id="rId16"/>
    <p:sldId id="273" r:id="rId17"/>
    <p:sldId id="272" r:id="rId18"/>
    <p:sldId id="271" r:id="rId19"/>
    <p:sldId id="284" r:id="rId20"/>
    <p:sldId id="283" r:id="rId21"/>
    <p:sldId id="282" r:id="rId22"/>
    <p:sldId id="281" r:id="rId23"/>
    <p:sldId id="286" r:id="rId24"/>
    <p:sldId id="285" r:id="rId25"/>
    <p:sldId id="280" r:id="rId26"/>
    <p:sldId id="279" r:id="rId27"/>
    <p:sldId id="289" r:id="rId28"/>
    <p:sldId id="288" r:id="rId29"/>
    <p:sldId id="287" r:id="rId30"/>
    <p:sldId id="290" r:id="rId31"/>
    <p:sldId id="278" r:id="rId32"/>
    <p:sldId id="297" r:id="rId33"/>
    <p:sldId id="296" r:id="rId34"/>
    <p:sldId id="295" r:id="rId35"/>
    <p:sldId id="294" r:id="rId36"/>
    <p:sldId id="293" r:id="rId37"/>
    <p:sldId id="292" r:id="rId38"/>
    <p:sldId id="321" r:id="rId39"/>
    <p:sldId id="291" r:id="rId40"/>
    <p:sldId id="299" r:id="rId41"/>
    <p:sldId id="298" r:id="rId42"/>
    <p:sldId id="303" r:id="rId43"/>
    <p:sldId id="302" r:id="rId44"/>
    <p:sldId id="301" r:id="rId45"/>
    <p:sldId id="306" r:id="rId46"/>
    <p:sldId id="305" r:id="rId47"/>
    <p:sldId id="304" r:id="rId48"/>
    <p:sldId id="300" r:id="rId49"/>
    <p:sldId id="311" r:id="rId50"/>
    <p:sldId id="310" r:id="rId51"/>
    <p:sldId id="309" r:id="rId52"/>
    <p:sldId id="308" r:id="rId53"/>
    <p:sldId id="307" r:id="rId54"/>
    <p:sldId id="315" r:id="rId55"/>
    <p:sldId id="314" r:id="rId56"/>
    <p:sldId id="313" r:id="rId57"/>
    <p:sldId id="312" r:id="rId58"/>
    <p:sldId id="316" r:id="rId59"/>
    <p:sldId id="317" r:id="rId60"/>
    <p:sldId id="322" r:id="rId61"/>
  </p:sldIdLst>
  <p:sldSz cx="9144000" cy="6858000" type="screen4x3"/>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88" autoAdjust="0"/>
    <p:restoredTop sz="94434" autoAdjust="0"/>
  </p:normalViewPr>
  <p:slideViewPr>
    <p:cSldViewPr snapToGrid="0">
      <p:cViewPr varScale="1">
        <p:scale>
          <a:sx n="71" d="100"/>
          <a:sy n="71" d="100"/>
        </p:scale>
        <p:origin x="1272" y="6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760F528D-403E-45EC-B4B9-7B739A3A16CB}" type="datetimeFigureOut">
              <a:rPr lang="ru-RU" smtClean="0"/>
              <a:t>25.04.2023</a:t>
            </a:fld>
            <a:endParaRPr lang="ru-RU"/>
          </a:p>
        </p:txBody>
      </p:sp>
      <p:sp>
        <p:nvSpPr>
          <p:cNvPr id="4" name="Образ слайда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8710EC57-C3B2-4593-9BB1-95A0D90130FB}" type="slidenum">
              <a:rPr lang="ru-RU" smtClean="0"/>
              <a:t>‹#›</a:t>
            </a:fld>
            <a:endParaRPr lang="ru-RU"/>
          </a:p>
        </p:txBody>
      </p:sp>
    </p:spTree>
    <p:extLst>
      <p:ext uri="{BB962C8B-B14F-4D97-AF65-F5344CB8AC3E}">
        <p14:creationId xmlns:p14="http://schemas.microsoft.com/office/powerpoint/2010/main" val="3690765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25.04.2023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3176066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25.04.2023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718098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25.04.2023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515907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25.04.2023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2131164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59C9C0C-6F4B-4948-A42D-9E86BE515D27}" type="datetimeFigureOut">
              <a:rPr lang="ru-RU" smtClean="0"/>
              <a:t>25.04.2023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3668223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59C9C0C-6F4B-4948-A42D-9E86BE515D27}" type="datetimeFigureOut">
              <a:rPr lang="ru-RU" smtClean="0"/>
              <a:t>25.04.2023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2098980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59C9C0C-6F4B-4948-A42D-9E86BE515D27}" type="datetimeFigureOut">
              <a:rPr lang="ru-RU" smtClean="0"/>
              <a:t>25.04.2023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947107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59C9C0C-6F4B-4948-A42D-9E86BE515D27}" type="datetimeFigureOut">
              <a:rPr lang="ru-RU" smtClean="0"/>
              <a:t>25.04.2023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709267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C9C0C-6F4B-4948-A42D-9E86BE515D27}" type="datetimeFigureOut">
              <a:rPr lang="ru-RU" smtClean="0"/>
              <a:t>25.04.2023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607289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E59C9C0C-6F4B-4948-A42D-9E86BE515D27}" type="datetimeFigureOut">
              <a:rPr lang="ru-RU" smtClean="0"/>
              <a:t>25.04.2023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847284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E59C9C0C-6F4B-4948-A42D-9E86BE515D27}" type="datetimeFigureOut">
              <a:rPr lang="ru-RU" smtClean="0"/>
              <a:t>25.04.2023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402729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C9C0C-6F4B-4948-A42D-9E86BE515D27}" type="datetimeFigureOut">
              <a:rPr lang="ru-RU" smtClean="0"/>
              <a:t>25.04.2023</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36A7F5-AA71-43C0-AC85-9BEAA78537C6}" type="slidenum">
              <a:rPr lang="ru-RU" smtClean="0"/>
              <a:t>‹#›</a:t>
            </a:fld>
            <a:endParaRPr lang="ru-RU"/>
          </a:p>
        </p:txBody>
      </p:sp>
    </p:spTree>
    <p:extLst>
      <p:ext uri="{BB962C8B-B14F-4D97-AF65-F5344CB8AC3E}">
        <p14:creationId xmlns:p14="http://schemas.microsoft.com/office/powerpoint/2010/main" val="30483062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sz="half" idx="1"/>
          </p:nvPr>
        </p:nvSpPr>
        <p:spPr>
          <a:xfrm>
            <a:off x="1194621" y="5594084"/>
            <a:ext cx="6335732" cy="747464"/>
          </a:xfrm>
        </p:spPr>
        <p:txBody>
          <a:bodyPr>
            <a:noAutofit/>
          </a:bodyPr>
          <a:lstStyle/>
          <a:p>
            <a:pPr marL="0" indent="0">
              <a:buNone/>
            </a:pPr>
            <a:r>
              <a:rPr lang="ru-RU" sz="2400" b="1" dirty="0" smtClean="0">
                <a:solidFill>
                  <a:srgbClr val="C00000"/>
                </a:solidFill>
              </a:rPr>
              <a:t>              </a:t>
            </a:r>
            <a:r>
              <a:rPr lang="ru-RU" sz="2400" b="1" dirty="0">
                <a:solidFill>
                  <a:srgbClr val="C00000"/>
                </a:solidFill>
              </a:rPr>
              <a:t>Многоканальные системы передачи</a:t>
            </a:r>
          </a:p>
        </p:txBody>
      </p:sp>
      <p:pic>
        <p:nvPicPr>
          <p:cNvPr id="6" name="Рисунок 5"/>
          <p:cNvPicPr>
            <a:picLocks noChangeAspect="1"/>
          </p:cNvPicPr>
          <p:nvPr/>
        </p:nvPicPr>
        <p:blipFill>
          <a:blip r:embed="rId2"/>
          <a:stretch>
            <a:fillRect/>
          </a:stretch>
        </p:blipFill>
        <p:spPr>
          <a:xfrm>
            <a:off x="0" y="0"/>
            <a:ext cx="9144000" cy="5486400"/>
          </a:xfrm>
          <a:prstGeom prst="rect">
            <a:avLst/>
          </a:prstGeom>
        </p:spPr>
      </p:pic>
    </p:spTree>
    <p:extLst>
      <p:ext uri="{BB962C8B-B14F-4D97-AF65-F5344CB8AC3E}">
        <p14:creationId xmlns:p14="http://schemas.microsoft.com/office/powerpoint/2010/main" val="8055136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381684" y="114301"/>
            <a:ext cx="6619315" cy="484094"/>
          </a:xfrm>
        </p:spPr>
        <p:txBody>
          <a:bodyPr>
            <a:noAutofit/>
          </a:bodyPr>
          <a:lstStyle/>
          <a:p>
            <a:r>
              <a:rPr lang="ru-RU" sz="2000" b="1" dirty="0" smtClean="0">
                <a:solidFill>
                  <a:srgbClr val="002060"/>
                </a:solidFill>
                <a:latin typeface="+mn-lt"/>
              </a:rPr>
              <a:t/>
            </a:r>
            <a:br>
              <a:rPr lang="ru-RU" sz="2000" b="1" dirty="0" smtClean="0">
                <a:solidFill>
                  <a:srgbClr val="002060"/>
                </a:solidFill>
                <a:latin typeface="+mn-lt"/>
              </a:rPr>
            </a:br>
            <a:r>
              <a:rPr lang="ru-RU" sz="2000" b="1" dirty="0" smtClean="0">
                <a:solidFill>
                  <a:srgbClr val="002060"/>
                </a:solidFill>
                <a:latin typeface="+mn-lt"/>
              </a:rPr>
              <a:t>Особенности </a:t>
            </a:r>
            <a:r>
              <a:rPr lang="ru-RU" sz="2000" b="1" dirty="0">
                <a:solidFill>
                  <a:srgbClr val="002060"/>
                </a:solidFill>
                <a:latin typeface="+mn-lt"/>
              </a:rPr>
              <a:t>каналов связи и методы их уплотнения</a:t>
            </a:r>
            <a:br>
              <a:rPr lang="ru-RU" sz="2000" b="1" dirty="0">
                <a:solidFill>
                  <a:srgbClr val="002060"/>
                </a:solidFill>
                <a:latin typeface="+mn-lt"/>
              </a:rPr>
            </a:br>
            <a:endParaRPr lang="ru-RU" sz="2000" b="1" dirty="0">
              <a:solidFill>
                <a:srgbClr val="002060"/>
              </a:solidFill>
              <a:latin typeface="+mn-lt"/>
            </a:endParaRPr>
          </a:p>
        </p:txBody>
      </p:sp>
      <p:sp>
        <p:nvSpPr>
          <p:cNvPr id="5" name="Объект 4"/>
          <p:cNvSpPr>
            <a:spLocks noGrp="1"/>
          </p:cNvSpPr>
          <p:nvPr>
            <p:ph idx="1"/>
          </p:nvPr>
        </p:nvSpPr>
        <p:spPr>
          <a:xfrm>
            <a:off x="0" y="5244353"/>
            <a:ext cx="9049871" cy="1519518"/>
          </a:xfrm>
        </p:spPr>
        <p:txBody>
          <a:bodyPr>
            <a:normAutofit/>
          </a:bodyPr>
          <a:lstStyle/>
          <a:p>
            <a:pPr marL="0" indent="0" algn="just">
              <a:buNone/>
            </a:pPr>
            <a:r>
              <a:rPr lang="ru-RU" sz="2000" dirty="0" smtClean="0"/>
              <a:t>      Наряду </a:t>
            </a:r>
            <a:r>
              <a:rPr lang="ru-RU" sz="2000" dirty="0"/>
              <a:t>с использованием аналоговых можно использовать </a:t>
            </a:r>
            <a:r>
              <a:rPr lang="ru-RU" sz="2000" b="1" dirty="0">
                <a:solidFill>
                  <a:srgbClr val="002060"/>
                </a:solidFill>
              </a:rPr>
              <a:t>импульсные методы модуляции</a:t>
            </a:r>
            <a:r>
              <a:rPr lang="ru-RU" sz="2000" dirty="0"/>
              <a:t>, в частности, </a:t>
            </a:r>
            <a:r>
              <a:rPr lang="ru-RU" sz="2000" b="1" dirty="0">
                <a:solidFill>
                  <a:srgbClr val="C00000"/>
                </a:solidFill>
              </a:rPr>
              <a:t>амплитудно-импульсную модуляцию (АИМ), </a:t>
            </a:r>
            <a:r>
              <a:rPr lang="ru-RU" sz="2000" dirty="0"/>
              <a:t>что позволяет улучшить энергетические характеристики процесса передачи в целом, если учесть, что длительность излучаемого импульса может быть мала по сравнению с периодом несущей. </a:t>
            </a:r>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pic>
        <p:nvPicPr>
          <p:cNvPr id="2" name="Рисунок 1"/>
          <p:cNvPicPr>
            <a:picLocks noChangeAspect="1"/>
          </p:cNvPicPr>
          <p:nvPr/>
        </p:nvPicPr>
        <p:blipFill rotWithShape="1">
          <a:blip r:embed="rId2"/>
          <a:srcRect l="10588" t="20195" r="11324" b="15444"/>
          <a:stretch/>
        </p:blipFill>
        <p:spPr>
          <a:xfrm>
            <a:off x="573125" y="501135"/>
            <a:ext cx="7683370" cy="4743218"/>
          </a:xfrm>
          <a:prstGeom prst="rect">
            <a:avLst/>
          </a:prstGeom>
        </p:spPr>
      </p:pic>
    </p:spTree>
    <p:extLst>
      <p:ext uri="{BB962C8B-B14F-4D97-AF65-F5344CB8AC3E}">
        <p14:creationId xmlns:p14="http://schemas.microsoft.com/office/powerpoint/2010/main" val="23130281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381684" y="114301"/>
            <a:ext cx="6619315" cy="484094"/>
          </a:xfrm>
        </p:spPr>
        <p:txBody>
          <a:bodyPr>
            <a:noAutofit/>
          </a:bodyPr>
          <a:lstStyle/>
          <a:p>
            <a:r>
              <a:rPr lang="ru-RU" sz="2000" b="1" dirty="0" smtClean="0">
                <a:solidFill>
                  <a:srgbClr val="002060"/>
                </a:solidFill>
                <a:latin typeface="+mn-lt"/>
              </a:rPr>
              <a:t/>
            </a:r>
            <a:br>
              <a:rPr lang="ru-RU" sz="2000" b="1" dirty="0" smtClean="0">
                <a:solidFill>
                  <a:srgbClr val="002060"/>
                </a:solidFill>
                <a:latin typeface="+mn-lt"/>
              </a:rPr>
            </a:br>
            <a:r>
              <a:rPr lang="ru-RU" sz="2000" b="1" dirty="0" smtClean="0">
                <a:solidFill>
                  <a:srgbClr val="002060"/>
                </a:solidFill>
                <a:latin typeface="+mn-lt"/>
              </a:rPr>
              <a:t>Особенности </a:t>
            </a:r>
            <a:r>
              <a:rPr lang="ru-RU" sz="2000" b="1" dirty="0">
                <a:solidFill>
                  <a:srgbClr val="002060"/>
                </a:solidFill>
                <a:latin typeface="+mn-lt"/>
              </a:rPr>
              <a:t>каналов связи и методы их уплотнения</a:t>
            </a:r>
            <a:br>
              <a:rPr lang="ru-RU" sz="2000" b="1" dirty="0">
                <a:solidFill>
                  <a:srgbClr val="002060"/>
                </a:solidFill>
                <a:latin typeface="+mn-lt"/>
              </a:rPr>
            </a:br>
            <a:endParaRPr lang="ru-RU" sz="2000" b="1" dirty="0">
              <a:solidFill>
                <a:srgbClr val="002060"/>
              </a:solidFill>
              <a:latin typeface="+mn-lt"/>
            </a:endParaRPr>
          </a:p>
        </p:txBody>
      </p:sp>
      <p:sp>
        <p:nvSpPr>
          <p:cNvPr id="5" name="Объект 4"/>
          <p:cNvSpPr>
            <a:spLocks noGrp="1"/>
          </p:cNvSpPr>
          <p:nvPr>
            <p:ph idx="1"/>
          </p:nvPr>
        </p:nvSpPr>
        <p:spPr>
          <a:xfrm>
            <a:off x="0" y="5150223"/>
            <a:ext cx="9049871" cy="1761565"/>
          </a:xfrm>
        </p:spPr>
        <p:txBody>
          <a:bodyPr>
            <a:normAutofit/>
          </a:bodyPr>
          <a:lstStyle/>
          <a:p>
            <a:pPr marL="0" indent="0" algn="just">
              <a:buNone/>
            </a:pPr>
            <a:r>
              <a:rPr lang="ru-RU" sz="2000" dirty="0" smtClean="0"/>
              <a:t>       </a:t>
            </a:r>
            <a:r>
              <a:rPr lang="ru-RU" sz="2000" b="1" dirty="0" smtClean="0">
                <a:solidFill>
                  <a:srgbClr val="002060"/>
                </a:solidFill>
              </a:rPr>
              <a:t>Импульсные </a:t>
            </a:r>
            <a:r>
              <a:rPr lang="ru-RU" sz="2000" b="1" dirty="0">
                <a:solidFill>
                  <a:srgbClr val="002060"/>
                </a:solidFill>
              </a:rPr>
              <a:t>методы модуляции</a:t>
            </a:r>
            <a:r>
              <a:rPr lang="ru-RU" sz="2000" dirty="0"/>
              <a:t> </a:t>
            </a:r>
            <a:r>
              <a:rPr lang="ru-RU" sz="2000" b="1" dirty="0"/>
              <a:t>основаны на процессе </a:t>
            </a:r>
            <a:r>
              <a:rPr lang="ru-RU" sz="2000" b="1" dirty="0">
                <a:solidFill>
                  <a:srgbClr val="C00000"/>
                </a:solidFill>
              </a:rPr>
              <a:t>дискретизации передаваемого аналогового сигнала</a:t>
            </a:r>
            <a:r>
              <a:rPr lang="ru-RU" sz="2000" dirty="0"/>
              <a:t>, т.е. использовании последовательности выборок (выборочных значений) аналогового сигнала, взятых периодически с частотой дискретизации </a:t>
            </a:r>
            <a:r>
              <a:rPr lang="ru-RU" sz="2000" b="1" dirty="0"/>
              <a:t>fд.</a:t>
            </a:r>
            <a:r>
              <a:rPr lang="ru-RU" sz="2000" dirty="0"/>
              <a:t> Она выбирается из условия возможности последующего восстановления аналогового сигнала без искажений из дискретизированного сигнала с помощью фильтра нижних частот. </a:t>
            </a:r>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pic>
        <p:nvPicPr>
          <p:cNvPr id="3" name="Рисунок 2"/>
          <p:cNvPicPr>
            <a:picLocks noChangeAspect="1"/>
          </p:cNvPicPr>
          <p:nvPr/>
        </p:nvPicPr>
        <p:blipFill rotWithShape="1">
          <a:blip r:embed="rId2"/>
          <a:srcRect l="4824" t="5058" r="2353" b="4117"/>
          <a:stretch/>
        </p:blipFill>
        <p:spPr>
          <a:xfrm>
            <a:off x="2094490" y="497056"/>
            <a:ext cx="6629401" cy="4440597"/>
          </a:xfrm>
          <a:prstGeom prst="rect">
            <a:avLst/>
          </a:prstGeom>
        </p:spPr>
      </p:pic>
      <p:sp>
        <p:nvSpPr>
          <p:cNvPr id="7" name="Прямоугольник 6"/>
          <p:cNvSpPr/>
          <p:nvPr/>
        </p:nvSpPr>
        <p:spPr>
          <a:xfrm>
            <a:off x="1166531" y="4501110"/>
            <a:ext cx="215153" cy="6723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 name="Рисунок 1"/>
          <p:cNvPicPr>
            <a:picLocks noChangeAspect="1"/>
          </p:cNvPicPr>
          <p:nvPr/>
        </p:nvPicPr>
        <p:blipFill rotWithShape="1">
          <a:blip r:embed="rId3"/>
          <a:srcRect l="2647" t="6275" r="8088" b="14706"/>
          <a:stretch/>
        </p:blipFill>
        <p:spPr>
          <a:xfrm>
            <a:off x="1381684" y="2841739"/>
            <a:ext cx="3512050" cy="2331724"/>
          </a:xfrm>
          <a:prstGeom prst="rect">
            <a:avLst/>
          </a:prstGeom>
        </p:spPr>
      </p:pic>
      <p:sp>
        <p:nvSpPr>
          <p:cNvPr id="8" name="Прямоугольник 7"/>
          <p:cNvSpPr/>
          <p:nvPr/>
        </p:nvSpPr>
        <p:spPr>
          <a:xfrm>
            <a:off x="4524935" y="4760259"/>
            <a:ext cx="368799" cy="41685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617629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381684" y="114301"/>
            <a:ext cx="6619315" cy="484094"/>
          </a:xfrm>
        </p:spPr>
        <p:txBody>
          <a:bodyPr>
            <a:noAutofit/>
          </a:bodyPr>
          <a:lstStyle/>
          <a:p>
            <a:r>
              <a:rPr lang="ru-RU" sz="2000" b="1" dirty="0" smtClean="0">
                <a:solidFill>
                  <a:srgbClr val="002060"/>
                </a:solidFill>
                <a:latin typeface="+mn-lt"/>
              </a:rPr>
              <a:t/>
            </a:r>
            <a:br>
              <a:rPr lang="ru-RU" sz="2000" b="1" dirty="0" smtClean="0">
                <a:solidFill>
                  <a:srgbClr val="002060"/>
                </a:solidFill>
                <a:latin typeface="+mn-lt"/>
              </a:rPr>
            </a:br>
            <a:r>
              <a:rPr lang="ru-RU" sz="2000" b="1" dirty="0" smtClean="0">
                <a:solidFill>
                  <a:srgbClr val="002060"/>
                </a:solidFill>
                <a:latin typeface="+mn-lt"/>
              </a:rPr>
              <a:t>Особенности </a:t>
            </a:r>
            <a:r>
              <a:rPr lang="ru-RU" sz="2000" b="1" dirty="0">
                <a:solidFill>
                  <a:srgbClr val="002060"/>
                </a:solidFill>
                <a:latin typeface="+mn-lt"/>
              </a:rPr>
              <a:t>каналов связи и методы их уплотнения</a:t>
            </a:r>
            <a:br>
              <a:rPr lang="ru-RU" sz="2000" b="1" dirty="0">
                <a:solidFill>
                  <a:srgbClr val="002060"/>
                </a:solidFill>
                <a:latin typeface="+mn-lt"/>
              </a:rPr>
            </a:br>
            <a:endParaRPr lang="ru-RU" sz="2000" b="1" dirty="0">
              <a:solidFill>
                <a:srgbClr val="002060"/>
              </a:solidFill>
              <a:latin typeface="+mn-lt"/>
            </a:endParaRPr>
          </a:p>
        </p:txBody>
      </p:sp>
      <p:sp>
        <p:nvSpPr>
          <p:cNvPr id="5" name="Объект 4"/>
          <p:cNvSpPr>
            <a:spLocks noGrp="1"/>
          </p:cNvSpPr>
          <p:nvPr>
            <p:ph idx="1"/>
          </p:nvPr>
        </p:nvSpPr>
        <p:spPr>
          <a:xfrm>
            <a:off x="0" y="4851680"/>
            <a:ext cx="9049871" cy="2006319"/>
          </a:xfrm>
        </p:spPr>
        <p:txBody>
          <a:bodyPr>
            <a:normAutofit lnSpcReduction="10000"/>
          </a:bodyPr>
          <a:lstStyle/>
          <a:p>
            <a:pPr marL="0" indent="0" algn="just">
              <a:buNone/>
            </a:pPr>
            <a:r>
              <a:rPr lang="ru-RU" sz="2000" dirty="0" smtClean="0"/>
              <a:t>   Для </a:t>
            </a:r>
            <a:r>
              <a:rPr lang="ru-RU" sz="2000" dirty="0"/>
              <a:t>сигнала с ограниченным спектром, к которому относится и сигнал стандартного телефонного канала, имеющий частоту среза fср = 4 кГц, применима теорема Котельникова—Найквиста, определяющая fд ≥ 2 fв (где fв — верхняя частота спектра дискретизируемого сигнала). Отсюда получаем, что для стандартного телефонного канала частота дискретизации составляет 8 кГц (т.е. выборки аналогового сигнала следуют с периодом дискретизации Тд = 125 </a:t>
            </a:r>
            <a:r>
              <a:rPr lang="ru-RU" sz="2000" dirty="0" smtClean="0"/>
              <a:t>мкс </a:t>
            </a:r>
            <a:r>
              <a:rPr lang="ru-RU" sz="2000" i="1" dirty="0" smtClean="0"/>
              <a:t>(микросекунд)).</a:t>
            </a:r>
            <a:endParaRPr lang="ru-RU" sz="2000" i="1" dirty="0"/>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pic>
        <p:nvPicPr>
          <p:cNvPr id="3" name="Рисунок 2"/>
          <p:cNvPicPr>
            <a:picLocks noChangeAspect="1"/>
          </p:cNvPicPr>
          <p:nvPr/>
        </p:nvPicPr>
        <p:blipFill rotWithShape="1">
          <a:blip r:embed="rId2"/>
          <a:srcRect l="6177" r="5147" b="39608"/>
          <a:stretch/>
        </p:blipFill>
        <p:spPr>
          <a:xfrm>
            <a:off x="510987" y="526444"/>
            <a:ext cx="8108577" cy="4141694"/>
          </a:xfrm>
          <a:prstGeom prst="rect">
            <a:avLst/>
          </a:prstGeom>
        </p:spPr>
      </p:pic>
    </p:spTree>
    <p:extLst>
      <p:ext uri="{BB962C8B-B14F-4D97-AF65-F5344CB8AC3E}">
        <p14:creationId xmlns:p14="http://schemas.microsoft.com/office/powerpoint/2010/main" val="38454890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381684" y="114301"/>
            <a:ext cx="6619315" cy="484094"/>
          </a:xfrm>
        </p:spPr>
        <p:txBody>
          <a:bodyPr>
            <a:noAutofit/>
          </a:bodyPr>
          <a:lstStyle/>
          <a:p>
            <a:r>
              <a:rPr lang="ru-RU" sz="2000" b="1" dirty="0" smtClean="0">
                <a:solidFill>
                  <a:srgbClr val="002060"/>
                </a:solidFill>
                <a:latin typeface="+mn-lt"/>
              </a:rPr>
              <a:t/>
            </a:r>
            <a:br>
              <a:rPr lang="ru-RU" sz="2000" b="1" dirty="0" smtClean="0">
                <a:solidFill>
                  <a:srgbClr val="002060"/>
                </a:solidFill>
                <a:latin typeface="+mn-lt"/>
              </a:rPr>
            </a:br>
            <a:r>
              <a:rPr lang="ru-RU" sz="2000" b="1" dirty="0" smtClean="0">
                <a:solidFill>
                  <a:srgbClr val="002060"/>
                </a:solidFill>
                <a:latin typeface="+mn-lt"/>
              </a:rPr>
              <a:t>Особенности </a:t>
            </a:r>
            <a:r>
              <a:rPr lang="ru-RU" sz="2000" b="1" dirty="0">
                <a:solidFill>
                  <a:srgbClr val="002060"/>
                </a:solidFill>
                <a:latin typeface="+mn-lt"/>
              </a:rPr>
              <a:t>каналов связи и методы их уплотнения</a:t>
            </a:r>
            <a:br>
              <a:rPr lang="ru-RU" sz="2000" b="1" dirty="0">
                <a:solidFill>
                  <a:srgbClr val="002060"/>
                </a:solidFill>
                <a:latin typeface="+mn-lt"/>
              </a:rPr>
            </a:br>
            <a:endParaRPr lang="ru-RU" sz="2000" b="1" dirty="0">
              <a:solidFill>
                <a:srgbClr val="002060"/>
              </a:solidFill>
              <a:latin typeface="+mn-lt"/>
            </a:endParaRPr>
          </a:p>
        </p:txBody>
      </p:sp>
      <p:sp>
        <p:nvSpPr>
          <p:cNvPr id="5" name="Объект 4"/>
          <p:cNvSpPr>
            <a:spLocks noGrp="1"/>
          </p:cNvSpPr>
          <p:nvPr>
            <p:ph idx="1"/>
          </p:nvPr>
        </p:nvSpPr>
        <p:spPr>
          <a:xfrm>
            <a:off x="26894" y="5056094"/>
            <a:ext cx="9049871" cy="1801906"/>
          </a:xfrm>
        </p:spPr>
        <p:txBody>
          <a:bodyPr>
            <a:normAutofit/>
          </a:bodyPr>
          <a:lstStyle/>
          <a:p>
            <a:pPr marL="0" indent="0" algn="just">
              <a:buNone/>
            </a:pPr>
            <a:r>
              <a:rPr lang="ru-RU" sz="2000" dirty="0"/>
              <a:t>Следующим логичным шагом может быть </a:t>
            </a:r>
            <a:r>
              <a:rPr lang="ru-RU" sz="2000" b="1" dirty="0">
                <a:solidFill>
                  <a:srgbClr val="C00000"/>
                </a:solidFill>
              </a:rPr>
              <a:t>квантование амплитуд импульсных выборок</a:t>
            </a:r>
            <a:r>
              <a:rPr lang="ru-RU" sz="2000" dirty="0"/>
              <a:t> — процесс определения для каждой выборки и присвоение ей эквивалентного численного (цифрового) значения. Указанные два шага (</a:t>
            </a:r>
            <a:r>
              <a:rPr lang="ru-RU" sz="2000" b="1" dirty="0">
                <a:solidFill>
                  <a:srgbClr val="002060"/>
                </a:solidFill>
              </a:rPr>
              <a:t>дискретизация и квантование</a:t>
            </a:r>
            <a:r>
              <a:rPr lang="ru-RU" sz="2000" dirty="0"/>
              <a:t>) определяют процессы, осуществляемые при </a:t>
            </a:r>
            <a:r>
              <a:rPr lang="ru-RU" sz="2000" b="1" dirty="0">
                <a:solidFill>
                  <a:srgbClr val="C00000"/>
                </a:solidFill>
              </a:rPr>
              <a:t>импульсно-кодовой модуляции (ИКМ). </a:t>
            </a:r>
            <a:r>
              <a:rPr lang="ru-RU" sz="2000" b="1" dirty="0"/>
              <a:t>Они позволяют перейти от аналогового представления речевого сигнала к цифровому. </a:t>
            </a:r>
          </a:p>
          <a:p>
            <a:pPr marL="0" indent="0" algn="just">
              <a:buNone/>
            </a:pPr>
            <a:endParaRPr lang="ru-RU" sz="2000" dirty="0"/>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pic>
        <p:nvPicPr>
          <p:cNvPr id="3" name="Рисунок 2"/>
          <p:cNvPicPr>
            <a:picLocks noChangeAspect="1"/>
          </p:cNvPicPr>
          <p:nvPr/>
        </p:nvPicPr>
        <p:blipFill rotWithShape="1">
          <a:blip r:embed="rId2"/>
          <a:srcRect l="12353" t="21569" r="9265" b="15294"/>
          <a:stretch/>
        </p:blipFill>
        <p:spPr>
          <a:xfrm>
            <a:off x="459673" y="470647"/>
            <a:ext cx="7689245" cy="4645285"/>
          </a:xfrm>
          <a:prstGeom prst="rect">
            <a:avLst/>
          </a:prstGeom>
        </p:spPr>
      </p:pic>
    </p:spTree>
    <p:extLst>
      <p:ext uri="{BB962C8B-B14F-4D97-AF65-F5344CB8AC3E}">
        <p14:creationId xmlns:p14="http://schemas.microsoft.com/office/powerpoint/2010/main" val="23090664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381684" y="114301"/>
            <a:ext cx="6619315" cy="484094"/>
          </a:xfrm>
        </p:spPr>
        <p:txBody>
          <a:bodyPr>
            <a:noAutofit/>
          </a:bodyPr>
          <a:lstStyle/>
          <a:p>
            <a:r>
              <a:rPr lang="ru-RU" sz="2000" b="1" dirty="0" smtClean="0">
                <a:solidFill>
                  <a:srgbClr val="002060"/>
                </a:solidFill>
                <a:latin typeface="+mn-lt"/>
              </a:rPr>
              <a:t/>
            </a:r>
            <a:br>
              <a:rPr lang="ru-RU" sz="2000" b="1" dirty="0" smtClean="0">
                <a:solidFill>
                  <a:srgbClr val="002060"/>
                </a:solidFill>
                <a:latin typeface="+mn-lt"/>
              </a:rPr>
            </a:br>
            <a:r>
              <a:rPr lang="ru-RU" sz="2000" b="1" dirty="0" smtClean="0">
                <a:solidFill>
                  <a:srgbClr val="002060"/>
                </a:solidFill>
                <a:latin typeface="+mn-lt"/>
              </a:rPr>
              <a:t>Особенности </a:t>
            </a:r>
            <a:r>
              <a:rPr lang="ru-RU" sz="2000" b="1" dirty="0">
                <a:solidFill>
                  <a:srgbClr val="002060"/>
                </a:solidFill>
                <a:latin typeface="+mn-lt"/>
              </a:rPr>
              <a:t>каналов связи и методы их уплотнения</a:t>
            </a:r>
            <a:br>
              <a:rPr lang="ru-RU" sz="2000" b="1" dirty="0">
                <a:solidFill>
                  <a:srgbClr val="002060"/>
                </a:solidFill>
                <a:latin typeface="+mn-lt"/>
              </a:rPr>
            </a:br>
            <a:endParaRPr lang="ru-RU" sz="2000" b="1" dirty="0">
              <a:solidFill>
                <a:srgbClr val="002060"/>
              </a:solidFill>
              <a:latin typeface="+mn-lt"/>
            </a:endParaRPr>
          </a:p>
        </p:txBody>
      </p:sp>
      <p:sp>
        <p:nvSpPr>
          <p:cNvPr id="5" name="Объект 4"/>
          <p:cNvSpPr>
            <a:spLocks noGrp="1"/>
          </p:cNvSpPr>
          <p:nvPr>
            <p:ph idx="1"/>
          </p:nvPr>
        </p:nvSpPr>
        <p:spPr>
          <a:xfrm>
            <a:off x="48689" y="4356847"/>
            <a:ext cx="9049871" cy="2501153"/>
          </a:xfrm>
        </p:spPr>
        <p:txBody>
          <a:bodyPr>
            <a:normAutofit/>
          </a:bodyPr>
          <a:lstStyle/>
          <a:p>
            <a:pPr marL="0" indent="0" algn="just">
              <a:buNone/>
            </a:pPr>
            <a:r>
              <a:rPr lang="ru-RU" sz="2000" dirty="0" smtClean="0"/>
              <a:t>        Численное </a:t>
            </a:r>
            <a:r>
              <a:rPr lang="ru-RU" sz="2000" dirty="0"/>
              <a:t>значение каждой выборки в этой схеме может быть далее представлено (закодировано) в виде 7 или 8-битного двоичного кода (на практике при использовании аналого-цифровых преобразователей (</a:t>
            </a:r>
            <a:r>
              <a:rPr lang="ru-RU" sz="2000" b="1" dirty="0"/>
              <a:t>АЦП</a:t>
            </a:r>
            <a:r>
              <a:rPr lang="ru-RU" sz="2000" dirty="0"/>
              <a:t>) двоичное кодирование осуществляется непосредственно при квантовании). </a:t>
            </a:r>
          </a:p>
          <a:p>
            <a:pPr marL="0" indent="0" algn="just">
              <a:buNone/>
            </a:pPr>
            <a:r>
              <a:rPr lang="ru-RU" sz="2000" i="1" dirty="0"/>
              <a:t>Первые системы телефонной связи использовали отдельные линии передачи для организации каждого канала. Идеи организации передачи нескольких телеграфных каналов по одной линии (или идеи уплотнения) были впервые осуществлены еще в 1918 г. с помощью механического коммутатора. </a:t>
            </a:r>
            <a:endParaRPr lang="ru-RU" sz="2000" dirty="0"/>
          </a:p>
          <a:p>
            <a:pPr marL="0" indent="0" algn="just">
              <a:buNone/>
            </a:pPr>
            <a:endParaRPr lang="ru-RU" sz="2000" dirty="0"/>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pic>
        <p:nvPicPr>
          <p:cNvPr id="3" name="Рисунок 2"/>
          <p:cNvPicPr>
            <a:picLocks noChangeAspect="1"/>
          </p:cNvPicPr>
          <p:nvPr/>
        </p:nvPicPr>
        <p:blipFill rotWithShape="1">
          <a:blip r:embed="rId2"/>
          <a:srcRect l="8235" t="5687" r="4559" b="3921"/>
          <a:stretch/>
        </p:blipFill>
        <p:spPr>
          <a:xfrm>
            <a:off x="2217810" y="571501"/>
            <a:ext cx="4947061" cy="3845860"/>
          </a:xfrm>
          <a:prstGeom prst="rect">
            <a:avLst/>
          </a:prstGeom>
        </p:spPr>
      </p:pic>
    </p:spTree>
    <p:extLst>
      <p:ext uri="{BB962C8B-B14F-4D97-AF65-F5344CB8AC3E}">
        <p14:creationId xmlns:p14="http://schemas.microsoft.com/office/powerpoint/2010/main" val="4849807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381684" y="114301"/>
            <a:ext cx="6619315" cy="484094"/>
          </a:xfrm>
        </p:spPr>
        <p:txBody>
          <a:bodyPr>
            <a:noAutofit/>
          </a:bodyPr>
          <a:lstStyle/>
          <a:p>
            <a:r>
              <a:rPr lang="ru-RU" sz="2000" b="1" dirty="0" smtClean="0">
                <a:solidFill>
                  <a:srgbClr val="002060"/>
                </a:solidFill>
                <a:latin typeface="+mn-lt"/>
              </a:rPr>
              <a:t/>
            </a:r>
            <a:br>
              <a:rPr lang="ru-RU" sz="2000" b="1" dirty="0" smtClean="0">
                <a:solidFill>
                  <a:srgbClr val="002060"/>
                </a:solidFill>
                <a:latin typeface="+mn-lt"/>
              </a:rPr>
            </a:br>
            <a:r>
              <a:rPr lang="ru-RU" sz="2000" b="1" dirty="0" smtClean="0">
                <a:solidFill>
                  <a:srgbClr val="002060"/>
                </a:solidFill>
                <a:latin typeface="+mn-lt"/>
              </a:rPr>
              <a:t>Особенности </a:t>
            </a:r>
            <a:r>
              <a:rPr lang="ru-RU" sz="2000" b="1" dirty="0">
                <a:solidFill>
                  <a:srgbClr val="002060"/>
                </a:solidFill>
                <a:latin typeface="+mn-lt"/>
              </a:rPr>
              <a:t>каналов связи и методы их уплотнения</a:t>
            </a:r>
            <a:br>
              <a:rPr lang="ru-RU" sz="2000" b="1" dirty="0">
                <a:solidFill>
                  <a:srgbClr val="002060"/>
                </a:solidFill>
                <a:latin typeface="+mn-lt"/>
              </a:rPr>
            </a:br>
            <a:endParaRPr lang="ru-RU" sz="2000" b="1" dirty="0">
              <a:solidFill>
                <a:srgbClr val="002060"/>
              </a:solidFill>
              <a:latin typeface="+mn-lt"/>
            </a:endParaRPr>
          </a:p>
        </p:txBody>
      </p:sp>
      <p:sp>
        <p:nvSpPr>
          <p:cNvPr id="5" name="Объект 4"/>
          <p:cNvSpPr>
            <a:spLocks noGrp="1"/>
          </p:cNvSpPr>
          <p:nvPr>
            <p:ph idx="1"/>
          </p:nvPr>
        </p:nvSpPr>
        <p:spPr>
          <a:xfrm>
            <a:off x="26894" y="4988859"/>
            <a:ext cx="9049871" cy="1479177"/>
          </a:xfrm>
        </p:spPr>
        <p:txBody>
          <a:bodyPr>
            <a:normAutofit/>
          </a:bodyPr>
          <a:lstStyle/>
          <a:p>
            <a:pPr marL="0" indent="0" algn="just">
              <a:buNone/>
            </a:pPr>
            <a:r>
              <a:rPr lang="ru-RU" sz="2000" b="1" dirty="0"/>
              <a:t>Под</a:t>
            </a:r>
            <a:r>
              <a:rPr lang="ru-RU" sz="2000" dirty="0"/>
              <a:t> </a:t>
            </a:r>
            <a:r>
              <a:rPr lang="ru-RU" sz="2000" b="1" dirty="0" smtClean="0">
                <a:solidFill>
                  <a:srgbClr val="C00000"/>
                </a:solidFill>
              </a:rPr>
              <a:t>уплотнением</a:t>
            </a:r>
            <a:r>
              <a:rPr lang="ru-RU" sz="2000" dirty="0" smtClean="0"/>
              <a:t> </a:t>
            </a:r>
            <a:r>
              <a:rPr lang="ru-RU" sz="2000" b="1" dirty="0"/>
              <a:t>или</a:t>
            </a:r>
            <a:r>
              <a:rPr lang="ru-RU" sz="2000" dirty="0"/>
              <a:t> </a:t>
            </a:r>
            <a:r>
              <a:rPr lang="ru-RU" sz="2000" b="1" dirty="0" smtClean="0">
                <a:solidFill>
                  <a:srgbClr val="C00000"/>
                </a:solidFill>
              </a:rPr>
              <a:t>мультиплексированием</a:t>
            </a:r>
            <a:r>
              <a:rPr lang="ru-RU" sz="2000" dirty="0" smtClean="0"/>
              <a:t> </a:t>
            </a:r>
            <a:r>
              <a:rPr lang="ru-RU" sz="2000" b="1" dirty="0"/>
              <a:t>понимают</a:t>
            </a:r>
            <a:r>
              <a:rPr lang="ru-RU" sz="2000" dirty="0"/>
              <a:t> </a:t>
            </a:r>
            <a:r>
              <a:rPr lang="ru-RU" sz="2000" b="1" dirty="0">
                <a:solidFill>
                  <a:srgbClr val="002060"/>
                </a:solidFill>
              </a:rPr>
              <a:t>объединение нескольких меньших по емкости входных каналов связи в один канал большей емкости для передачи по одному выходному каналу связи.</a:t>
            </a:r>
            <a:r>
              <a:rPr lang="ru-RU" sz="2000" dirty="0"/>
              <a:t> При реализации такого объединения телефонных каналов одной из основных задач является устранение взаимного влияния соседних каналов. </a:t>
            </a:r>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pic>
        <p:nvPicPr>
          <p:cNvPr id="8" name="Рисунок 7"/>
          <p:cNvPicPr>
            <a:picLocks noChangeAspect="1"/>
          </p:cNvPicPr>
          <p:nvPr/>
        </p:nvPicPr>
        <p:blipFill rotWithShape="1">
          <a:blip r:embed="rId2"/>
          <a:srcRect l="5147" t="25686" r="5147" b="18039"/>
          <a:stretch/>
        </p:blipFill>
        <p:spPr>
          <a:xfrm>
            <a:off x="170561" y="584948"/>
            <a:ext cx="8845772" cy="4161864"/>
          </a:xfrm>
          <a:prstGeom prst="rect">
            <a:avLst/>
          </a:prstGeom>
        </p:spPr>
      </p:pic>
    </p:spTree>
    <p:extLst>
      <p:ext uri="{BB962C8B-B14F-4D97-AF65-F5344CB8AC3E}">
        <p14:creationId xmlns:p14="http://schemas.microsoft.com/office/powerpoint/2010/main" val="39090450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381684" y="114301"/>
            <a:ext cx="6619315" cy="484094"/>
          </a:xfrm>
        </p:spPr>
        <p:txBody>
          <a:bodyPr>
            <a:noAutofit/>
          </a:bodyPr>
          <a:lstStyle/>
          <a:p>
            <a:r>
              <a:rPr lang="ru-RU" sz="2000" b="1" dirty="0" smtClean="0">
                <a:solidFill>
                  <a:srgbClr val="002060"/>
                </a:solidFill>
                <a:latin typeface="+mn-lt"/>
              </a:rPr>
              <a:t/>
            </a:r>
            <a:br>
              <a:rPr lang="ru-RU" sz="2000" b="1" dirty="0" smtClean="0">
                <a:solidFill>
                  <a:srgbClr val="002060"/>
                </a:solidFill>
                <a:latin typeface="+mn-lt"/>
              </a:rPr>
            </a:br>
            <a:r>
              <a:rPr lang="ru-RU" sz="2000" b="1" dirty="0" smtClean="0">
                <a:solidFill>
                  <a:srgbClr val="002060"/>
                </a:solidFill>
                <a:latin typeface="+mn-lt"/>
              </a:rPr>
              <a:t>Особенности </a:t>
            </a:r>
            <a:r>
              <a:rPr lang="ru-RU" sz="2000" b="1" dirty="0">
                <a:solidFill>
                  <a:srgbClr val="002060"/>
                </a:solidFill>
                <a:latin typeface="+mn-lt"/>
              </a:rPr>
              <a:t>каналов связи и методы их уплотнения</a:t>
            </a:r>
            <a:br>
              <a:rPr lang="ru-RU" sz="2000" b="1" dirty="0">
                <a:solidFill>
                  <a:srgbClr val="002060"/>
                </a:solidFill>
                <a:latin typeface="+mn-lt"/>
              </a:rPr>
            </a:br>
            <a:endParaRPr lang="ru-RU" sz="2000" b="1" dirty="0">
              <a:solidFill>
                <a:srgbClr val="002060"/>
              </a:solidFill>
              <a:latin typeface="+mn-lt"/>
            </a:endParaRPr>
          </a:p>
        </p:txBody>
      </p:sp>
      <p:sp>
        <p:nvSpPr>
          <p:cNvPr id="5" name="Объект 4"/>
          <p:cNvSpPr>
            <a:spLocks noGrp="1"/>
          </p:cNvSpPr>
          <p:nvPr>
            <p:ph idx="1"/>
          </p:nvPr>
        </p:nvSpPr>
        <p:spPr>
          <a:xfrm>
            <a:off x="0" y="4719917"/>
            <a:ext cx="9049871" cy="2138083"/>
          </a:xfrm>
        </p:spPr>
        <p:txBody>
          <a:bodyPr>
            <a:normAutofit/>
          </a:bodyPr>
          <a:lstStyle/>
          <a:p>
            <a:pPr marL="0" indent="0" algn="just">
              <a:buNone/>
            </a:pPr>
            <a:r>
              <a:rPr lang="ru-RU" sz="2000" dirty="0"/>
              <a:t>До последнего времени широко использовались </a:t>
            </a:r>
            <a:r>
              <a:rPr lang="ru-RU" sz="2000" b="1" dirty="0">
                <a:solidFill>
                  <a:srgbClr val="C00000"/>
                </a:solidFill>
              </a:rPr>
              <a:t>два метода мультиплексирования:</a:t>
            </a:r>
          </a:p>
          <a:p>
            <a:pPr marL="0" indent="0" algn="just">
              <a:buNone/>
            </a:pPr>
            <a:r>
              <a:rPr lang="ru-RU" sz="2000" dirty="0"/>
              <a:t>• мультиплексирование </a:t>
            </a:r>
            <a:r>
              <a:rPr lang="ru-RU" sz="2000" b="1" dirty="0" smtClean="0">
                <a:solidFill>
                  <a:srgbClr val="C00000"/>
                </a:solidFill>
              </a:rPr>
              <a:t>с частотным разделением каналов </a:t>
            </a:r>
            <a:r>
              <a:rPr lang="ru-RU" sz="2000" b="1" dirty="0" smtClean="0">
                <a:solidFill>
                  <a:srgbClr val="002060"/>
                </a:solidFill>
              </a:rPr>
              <a:t>(частотное </a:t>
            </a:r>
            <a:r>
              <a:rPr lang="ru-RU" sz="2000" b="1" dirty="0">
                <a:solidFill>
                  <a:srgbClr val="002060"/>
                </a:solidFill>
              </a:rPr>
              <a:t>уплотнение)</a:t>
            </a:r>
            <a:r>
              <a:rPr lang="ru-RU" sz="2000" dirty="0"/>
              <a:t>; </a:t>
            </a:r>
          </a:p>
          <a:p>
            <a:pPr marL="0" indent="0" algn="just">
              <a:buNone/>
            </a:pPr>
            <a:r>
              <a:rPr lang="ru-RU" sz="2000" dirty="0"/>
              <a:t>• мультиплексирование </a:t>
            </a:r>
            <a:r>
              <a:rPr lang="ru-RU" sz="2000" b="1" dirty="0">
                <a:solidFill>
                  <a:srgbClr val="C00000"/>
                </a:solidFill>
              </a:rPr>
              <a:t>с временным разделением каналов </a:t>
            </a:r>
            <a:r>
              <a:rPr lang="ru-RU" sz="2000" b="1" dirty="0">
                <a:solidFill>
                  <a:srgbClr val="002060"/>
                </a:solidFill>
              </a:rPr>
              <a:t>(временное уплотнение).</a:t>
            </a:r>
          </a:p>
          <a:p>
            <a:pPr marL="0" indent="0" algn="just">
              <a:buNone/>
            </a:pPr>
            <a:endParaRPr lang="ru-RU" sz="2000" dirty="0"/>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pic>
        <p:nvPicPr>
          <p:cNvPr id="2" name="Рисунок 1"/>
          <p:cNvPicPr>
            <a:picLocks noChangeAspect="1"/>
          </p:cNvPicPr>
          <p:nvPr/>
        </p:nvPicPr>
        <p:blipFill rotWithShape="1">
          <a:blip r:embed="rId2"/>
          <a:srcRect l="10601" r="11255" b="78720"/>
          <a:stretch/>
        </p:blipFill>
        <p:spPr>
          <a:xfrm>
            <a:off x="30255" y="2383290"/>
            <a:ext cx="2702858" cy="551732"/>
          </a:xfrm>
          <a:prstGeom prst="rect">
            <a:avLst/>
          </a:prstGeom>
        </p:spPr>
      </p:pic>
      <p:pic>
        <p:nvPicPr>
          <p:cNvPr id="7" name="Рисунок 6"/>
          <p:cNvPicPr>
            <a:picLocks noChangeAspect="1"/>
          </p:cNvPicPr>
          <p:nvPr/>
        </p:nvPicPr>
        <p:blipFill rotWithShape="1">
          <a:blip r:embed="rId2"/>
          <a:srcRect l="37570" t="22391" r="9175" b="18457"/>
          <a:stretch/>
        </p:blipFill>
        <p:spPr>
          <a:xfrm>
            <a:off x="2662517" y="531160"/>
            <a:ext cx="6436755" cy="4262169"/>
          </a:xfrm>
          <a:prstGeom prst="rect">
            <a:avLst/>
          </a:prstGeom>
        </p:spPr>
      </p:pic>
      <p:sp>
        <p:nvSpPr>
          <p:cNvPr id="3" name="Прямоугольник 2"/>
          <p:cNvSpPr/>
          <p:nvPr/>
        </p:nvSpPr>
        <p:spPr>
          <a:xfrm>
            <a:off x="201663" y="1132080"/>
            <a:ext cx="2218808" cy="400110"/>
          </a:xfrm>
          <a:prstGeom prst="rect">
            <a:avLst/>
          </a:prstGeom>
        </p:spPr>
        <p:txBody>
          <a:bodyPr wrap="square">
            <a:spAutoFit/>
          </a:bodyPr>
          <a:lstStyle/>
          <a:p>
            <a:r>
              <a:rPr lang="ru-RU" sz="2000" b="1" dirty="0" smtClean="0"/>
              <a:t>Частотное </a:t>
            </a:r>
            <a:r>
              <a:rPr lang="en-US" sz="2000" b="1" dirty="0" smtClean="0"/>
              <a:t>FDM</a:t>
            </a:r>
            <a:endParaRPr lang="ru-RU" sz="2000" dirty="0"/>
          </a:p>
        </p:txBody>
      </p:sp>
      <p:sp>
        <p:nvSpPr>
          <p:cNvPr id="8" name="Прямоугольник 7"/>
          <p:cNvSpPr/>
          <p:nvPr/>
        </p:nvSpPr>
        <p:spPr>
          <a:xfrm>
            <a:off x="201663" y="3697796"/>
            <a:ext cx="2360042" cy="400110"/>
          </a:xfrm>
          <a:prstGeom prst="rect">
            <a:avLst/>
          </a:prstGeom>
        </p:spPr>
        <p:txBody>
          <a:bodyPr wrap="square">
            <a:spAutoFit/>
          </a:bodyPr>
          <a:lstStyle/>
          <a:p>
            <a:r>
              <a:rPr lang="ru-RU" sz="2000" b="1" dirty="0" smtClean="0"/>
              <a:t>Временное </a:t>
            </a:r>
            <a:r>
              <a:rPr lang="en-US" sz="2000" b="1" dirty="0" smtClean="0"/>
              <a:t>TDM</a:t>
            </a:r>
            <a:endParaRPr lang="ru-RU" sz="2000" b="1" dirty="0"/>
          </a:p>
        </p:txBody>
      </p:sp>
    </p:spTree>
    <p:extLst>
      <p:ext uri="{BB962C8B-B14F-4D97-AF65-F5344CB8AC3E}">
        <p14:creationId xmlns:p14="http://schemas.microsoft.com/office/powerpoint/2010/main" val="7632093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381684" y="114301"/>
            <a:ext cx="6619315" cy="484094"/>
          </a:xfrm>
        </p:spPr>
        <p:txBody>
          <a:bodyPr>
            <a:noAutofit/>
          </a:bodyPr>
          <a:lstStyle/>
          <a:p>
            <a:r>
              <a:rPr lang="ru-RU" sz="2000" b="1" dirty="0" smtClean="0">
                <a:solidFill>
                  <a:srgbClr val="002060"/>
                </a:solidFill>
                <a:latin typeface="+mn-lt"/>
              </a:rPr>
              <a:t/>
            </a:r>
            <a:br>
              <a:rPr lang="ru-RU" sz="2000" b="1" dirty="0" smtClean="0">
                <a:solidFill>
                  <a:srgbClr val="002060"/>
                </a:solidFill>
                <a:latin typeface="+mn-lt"/>
              </a:rPr>
            </a:br>
            <a:r>
              <a:rPr lang="ru-RU" sz="2000" b="1" dirty="0" smtClean="0">
                <a:solidFill>
                  <a:srgbClr val="002060"/>
                </a:solidFill>
                <a:latin typeface="+mn-lt"/>
              </a:rPr>
              <a:t>Особенности </a:t>
            </a:r>
            <a:r>
              <a:rPr lang="ru-RU" sz="2000" b="1" dirty="0">
                <a:solidFill>
                  <a:srgbClr val="002060"/>
                </a:solidFill>
                <a:latin typeface="+mn-lt"/>
              </a:rPr>
              <a:t>каналов связи и методы их уплотнения</a:t>
            </a:r>
            <a:br>
              <a:rPr lang="ru-RU" sz="2000" b="1" dirty="0">
                <a:solidFill>
                  <a:srgbClr val="002060"/>
                </a:solidFill>
                <a:latin typeface="+mn-lt"/>
              </a:rPr>
            </a:br>
            <a:endParaRPr lang="ru-RU" sz="2000" b="1" dirty="0">
              <a:solidFill>
                <a:srgbClr val="002060"/>
              </a:solidFill>
              <a:latin typeface="+mn-lt"/>
            </a:endParaRPr>
          </a:p>
        </p:txBody>
      </p:sp>
      <p:sp>
        <p:nvSpPr>
          <p:cNvPr id="5" name="Объект 4"/>
          <p:cNvSpPr>
            <a:spLocks noGrp="1"/>
          </p:cNvSpPr>
          <p:nvPr>
            <p:ph idx="1"/>
          </p:nvPr>
        </p:nvSpPr>
        <p:spPr>
          <a:xfrm>
            <a:off x="40341" y="4833352"/>
            <a:ext cx="9049871" cy="1990165"/>
          </a:xfrm>
        </p:spPr>
        <p:txBody>
          <a:bodyPr>
            <a:normAutofit/>
          </a:bodyPr>
          <a:lstStyle/>
          <a:p>
            <a:pPr marL="0" indent="0" algn="just">
              <a:buNone/>
            </a:pPr>
            <a:r>
              <a:rPr lang="ru-RU" sz="2000" dirty="0"/>
              <a:t>При </a:t>
            </a:r>
            <a:r>
              <a:rPr lang="ru-RU" sz="2000" b="1" dirty="0">
                <a:solidFill>
                  <a:srgbClr val="002060"/>
                </a:solidFill>
              </a:rPr>
              <a:t>частотном уплотнении</a:t>
            </a:r>
            <a:r>
              <a:rPr lang="ru-RU" sz="2000" dirty="0">
                <a:solidFill>
                  <a:srgbClr val="002060"/>
                </a:solidFill>
              </a:rPr>
              <a:t> </a:t>
            </a:r>
            <a:r>
              <a:rPr lang="ru-RU" sz="2000" dirty="0"/>
              <a:t>полоса частот выходного канала делится на некоторое число полос (подканалов) </a:t>
            </a:r>
            <a:r>
              <a:rPr lang="ru-RU" sz="2000" b="1" i="1" dirty="0"/>
              <a:t>n</a:t>
            </a:r>
            <a:r>
              <a:rPr lang="ru-RU" sz="2000" dirty="0"/>
              <a:t>, соответствующих по ширине основной полосе стандартного телефонного канала </a:t>
            </a:r>
            <a:r>
              <a:rPr lang="ru-RU" sz="2000" b="1" dirty="0"/>
              <a:t>4 кГц</a:t>
            </a:r>
            <a:r>
              <a:rPr lang="ru-RU" sz="2000" dirty="0"/>
              <a:t>.</a:t>
            </a:r>
          </a:p>
          <a:p>
            <a:pPr marL="0" indent="0" algn="just">
              <a:buNone/>
            </a:pPr>
            <a:r>
              <a:rPr lang="ru-RU" sz="2000" dirty="0"/>
              <a:t>             </a:t>
            </a:r>
            <a:r>
              <a:rPr lang="ru-RU" sz="2000" i="1" dirty="0"/>
              <a:t>Например, на </a:t>
            </a:r>
            <a:r>
              <a:rPr lang="ru-RU" sz="2000" i="1" dirty="0" smtClean="0"/>
              <a:t>рисунке показана </a:t>
            </a:r>
            <a:r>
              <a:rPr lang="ru-RU" sz="2000" i="1" dirty="0"/>
              <a:t>такая группа из четырех каналов с полосой 4 кГц, отведенной под каждый канал, и частотами, сдвинутыми на 60 кГц в результате амплитудной модуляции. </a:t>
            </a:r>
            <a:endParaRPr lang="ru-RU" sz="2000" dirty="0"/>
          </a:p>
          <a:p>
            <a:pPr marL="0" indent="0" algn="just">
              <a:buNone/>
            </a:pPr>
            <a:endParaRPr lang="ru-RU" sz="2000" dirty="0"/>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pic>
        <p:nvPicPr>
          <p:cNvPr id="2" name="Рисунок 1"/>
          <p:cNvPicPr>
            <a:picLocks noChangeAspect="1"/>
          </p:cNvPicPr>
          <p:nvPr/>
        </p:nvPicPr>
        <p:blipFill>
          <a:blip r:embed="rId2"/>
          <a:stretch>
            <a:fillRect/>
          </a:stretch>
        </p:blipFill>
        <p:spPr>
          <a:xfrm>
            <a:off x="461397" y="678502"/>
            <a:ext cx="7539601" cy="3647657"/>
          </a:xfrm>
          <a:prstGeom prst="rect">
            <a:avLst/>
          </a:prstGeom>
        </p:spPr>
      </p:pic>
      <p:sp>
        <p:nvSpPr>
          <p:cNvPr id="3" name="Прямоугольник 2"/>
          <p:cNvSpPr/>
          <p:nvPr/>
        </p:nvSpPr>
        <p:spPr>
          <a:xfrm>
            <a:off x="461398" y="4342451"/>
            <a:ext cx="8122023" cy="369332"/>
          </a:xfrm>
          <a:prstGeom prst="rect">
            <a:avLst/>
          </a:prstGeom>
        </p:spPr>
        <p:txBody>
          <a:bodyPr wrap="square">
            <a:spAutoFit/>
          </a:bodyPr>
          <a:lstStyle/>
          <a:p>
            <a:r>
              <a:rPr lang="ru-RU" i="1" dirty="0" smtClean="0"/>
              <a:t>Вид </a:t>
            </a:r>
            <a:r>
              <a:rPr lang="ru-RU" i="1" dirty="0"/>
              <a:t>канальной группы, полученной в результате частотного уплотнения</a:t>
            </a:r>
          </a:p>
        </p:txBody>
      </p:sp>
    </p:spTree>
    <p:extLst>
      <p:ext uri="{BB962C8B-B14F-4D97-AF65-F5344CB8AC3E}">
        <p14:creationId xmlns:p14="http://schemas.microsoft.com/office/powerpoint/2010/main" val="36087036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381684" y="114301"/>
            <a:ext cx="6619315" cy="484094"/>
          </a:xfrm>
        </p:spPr>
        <p:txBody>
          <a:bodyPr>
            <a:noAutofit/>
          </a:bodyPr>
          <a:lstStyle/>
          <a:p>
            <a:r>
              <a:rPr lang="ru-RU" sz="2000" b="1" dirty="0" smtClean="0">
                <a:solidFill>
                  <a:srgbClr val="002060"/>
                </a:solidFill>
                <a:latin typeface="+mn-lt"/>
              </a:rPr>
              <a:t/>
            </a:r>
            <a:br>
              <a:rPr lang="ru-RU" sz="2000" b="1" dirty="0" smtClean="0">
                <a:solidFill>
                  <a:srgbClr val="002060"/>
                </a:solidFill>
                <a:latin typeface="+mn-lt"/>
              </a:rPr>
            </a:br>
            <a:r>
              <a:rPr lang="ru-RU" sz="2000" b="1" dirty="0" smtClean="0">
                <a:solidFill>
                  <a:srgbClr val="002060"/>
                </a:solidFill>
                <a:latin typeface="+mn-lt"/>
              </a:rPr>
              <a:t>Особенности </a:t>
            </a:r>
            <a:r>
              <a:rPr lang="ru-RU" sz="2000" b="1" dirty="0">
                <a:solidFill>
                  <a:srgbClr val="002060"/>
                </a:solidFill>
                <a:latin typeface="+mn-lt"/>
              </a:rPr>
              <a:t>каналов связи и методы их уплотнения</a:t>
            </a:r>
            <a:br>
              <a:rPr lang="ru-RU" sz="2000" b="1" dirty="0">
                <a:solidFill>
                  <a:srgbClr val="002060"/>
                </a:solidFill>
                <a:latin typeface="+mn-lt"/>
              </a:rPr>
            </a:br>
            <a:endParaRPr lang="ru-RU" sz="2000" b="1" dirty="0">
              <a:solidFill>
                <a:srgbClr val="002060"/>
              </a:solidFill>
              <a:latin typeface="+mn-lt"/>
            </a:endParaRPr>
          </a:p>
        </p:txBody>
      </p:sp>
      <p:sp>
        <p:nvSpPr>
          <p:cNvPr id="5" name="Объект 4"/>
          <p:cNvSpPr>
            <a:spLocks noGrp="1"/>
          </p:cNvSpPr>
          <p:nvPr>
            <p:ph idx="1"/>
          </p:nvPr>
        </p:nvSpPr>
        <p:spPr>
          <a:xfrm>
            <a:off x="53788" y="5109882"/>
            <a:ext cx="9049871" cy="1748118"/>
          </a:xfrm>
        </p:spPr>
        <p:txBody>
          <a:bodyPr>
            <a:normAutofit/>
          </a:bodyPr>
          <a:lstStyle/>
          <a:p>
            <a:pPr marL="0" indent="0" algn="just">
              <a:buNone/>
            </a:pPr>
            <a:r>
              <a:rPr lang="ru-RU" sz="2000" dirty="0" smtClean="0"/>
              <a:t>       </a:t>
            </a:r>
            <a:r>
              <a:rPr lang="ru-RU" sz="2000" b="1" dirty="0" smtClean="0"/>
              <a:t>Каждый </a:t>
            </a:r>
            <a:r>
              <a:rPr lang="ru-RU" sz="2000" b="1" dirty="0"/>
              <a:t>канал </a:t>
            </a:r>
            <a:r>
              <a:rPr lang="ru-RU" sz="2000" dirty="0"/>
              <a:t>имеет фактическую полосу пропускания 3,1 кГц и формируется полосовыми фильтрами с частотами среза, сдвинутыми на 4 кГц относительно друг друга. Например, фильтр первого канала имеет частоты среза 60,3 и 63,4 кГц, второго — 64,3 и 67,4 кГц. При больших уровнях сигнала в каналах защитной полосы 900 Гц между каналами недостаточно для устранения перекрестной наводки (телефонного разговора) от соседних каналов. </a:t>
            </a:r>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pic>
        <p:nvPicPr>
          <p:cNvPr id="7" name="Рисунок 6"/>
          <p:cNvPicPr>
            <a:picLocks noChangeAspect="1"/>
          </p:cNvPicPr>
          <p:nvPr/>
        </p:nvPicPr>
        <p:blipFill>
          <a:blip r:embed="rId2"/>
          <a:stretch>
            <a:fillRect/>
          </a:stretch>
        </p:blipFill>
        <p:spPr>
          <a:xfrm>
            <a:off x="53788" y="571501"/>
            <a:ext cx="8852603" cy="4282887"/>
          </a:xfrm>
          <a:prstGeom prst="rect">
            <a:avLst/>
          </a:prstGeom>
        </p:spPr>
      </p:pic>
    </p:spTree>
    <p:extLst>
      <p:ext uri="{BB962C8B-B14F-4D97-AF65-F5344CB8AC3E}">
        <p14:creationId xmlns:p14="http://schemas.microsoft.com/office/powerpoint/2010/main" val="18440023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381684" y="114301"/>
            <a:ext cx="6619315" cy="484094"/>
          </a:xfrm>
        </p:spPr>
        <p:txBody>
          <a:bodyPr>
            <a:noAutofit/>
          </a:bodyPr>
          <a:lstStyle/>
          <a:p>
            <a:r>
              <a:rPr lang="ru-RU" sz="2000" b="1" dirty="0" smtClean="0">
                <a:solidFill>
                  <a:srgbClr val="002060"/>
                </a:solidFill>
                <a:latin typeface="+mn-lt"/>
              </a:rPr>
              <a:t/>
            </a:r>
            <a:br>
              <a:rPr lang="ru-RU" sz="2000" b="1" dirty="0" smtClean="0">
                <a:solidFill>
                  <a:srgbClr val="002060"/>
                </a:solidFill>
                <a:latin typeface="+mn-lt"/>
              </a:rPr>
            </a:br>
            <a:r>
              <a:rPr lang="ru-RU" sz="2000" b="1" dirty="0" smtClean="0">
                <a:solidFill>
                  <a:srgbClr val="002060"/>
                </a:solidFill>
                <a:latin typeface="+mn-lt"/>
              </a:rPr>
              <a:t>Особенности </a:t>
            </a:r>
            <a:r>
              <a:rPr lang="ru-RU" sz="2000" b="1" dirty="0">
                <a:solidFill>
                  <a:srgbClr val="002060"/>
                </a:solidFill>
                <a:latin typeface="+mn-lt"/>
              </a:rPr>
              <a:t>каналов связи и методы их уплотнения</a:t>
            </a:r>
            <a:br>
              <a:rPr lang="ru-RU" sz="2000" b="1" dirty="0">
                <a:solidFill>
                  <a:srgbClr val="002060"/>
                </a:solidFill>
                <a:latin typeface="+mn-lt"/>
              </a:rPr>
            </a:br>
            <a:endParaRPr lang="ru-RU" sz="2000" b="1" dirty="0">
              <a:solidFill>
                <a:srgbClr val="002060"/>
              </a:solidFill>
              <a:latin typeface="+mn-lt"/>
            </a:endParaRPr>
          </a:p>
        </p:txBody>
      </p:sp>
      <p:sp>
        <p:nvSpPr>
          <p:cNvPr id="5" name="Объект 4"/>
          <p:cNvSpPr>
            <a:spLocks noGrp="1"/>
          </p:cNvSpPr>
          <p:nvPr>
            <p:ph idx="1"/>
          </p:nvPr>
        </p:nvSpPr>
        <p:spPr>
          <a:xfrm>
            <a:off x="40341" y="4800600"/>
            <a:ext cx="9049871" cy="2057400"/>
          </a:xfrm>
        </p:spPr>
        <p:txBody>
          <a:bodyPr>
            <a:normAutofit/>
          </a:bodyPr>
          <a:lstStyle/>
          <a:p>
            <a:pPr marL="0" indent="0" algn="just">
              <a:buNone/>
            </a:pPr>
            <a:r>
              <a:rPr lang="ru-RU" sz="2000" b="1" dirty="0" smtClean="0">
                <a:solidFill>
                  <a:srgbClr val="002060"/>
                </a:solidFill>
              </a:rPr>
              <a:t>        Для </a:t>
            </a:r>
            <a:r>
              <a:rPr lang="ru-RU" sz="2000" b="1" dirty="0">
                <a:solidFill>
                  <a:srgbClr val="002060"/>
                </a:solidFill>
              </a:rPr>
              <a:t>формирования канальных групп</a:t>
            </a:r>
            <a:r>
              <a:rPr lang="ru-RU" sz="2000" dirty="0"/>
              <a:t> </a:t>
            </a:r>
            <a:r>
              <a:rPr lang="ru-RU" sz="2000" b="1" dirty="0"/>
              <a:t>используется процедура </a:t>
            </a:r>
            <a:r>
              <a:rPr lang="ru-RU" sz="2000" b="1" dirty="0">
                <a:solidFill>
                  <a:srgbClr val="C00000"/>
                </a:solidFill>
              </a:rPr>
              <a:t>ОБП-ПН</a:t>
            </a:r>
            <a:r>
              <a:rPr lang="ru-RU" sz="2000" dirty="0"/>
              <a:t> — модулирования несущей и поднесущих по амплитуде </a:t>
            </a:r>
            <a:r>
              <a:rPr lang="ru-RU" sz="2000" b="1" dirty="0"/>
              <a:t>с подавлением </a:t>
            </a:r>
            <a:r>
              <a:rPr lang="ru-RU" sz="2000" b="1" dirty="0">
                <a:solidFill>
                  <a:srgbClr val="C00000"/>
                </a:solidFill>
              </a:rPr>
              <a:t>одной боковой полосы</a:t>
            </a:r>
            <a:r>
              <a:rPr lang="ru-RU" sz="2000" dirty="0">
                <a:solidFill>
                  <a:srgbClr val="C00000"/>
                </a:solidFill>
              </a:rPr>
              <a:t> </a:t>
            </a:r>
            <a:r>
              <a:rPr lang="ru-RU" sz="2000" b="1" dirty="0">
                <a:solidFill>
                  <a:srgbClr val="C00000"/>
                </a:solidFill>
              </a:rPr>
              <a:t>(левой или правой) </a:t>
            </a:r>
            <a:r>
              <a:rPr lang="ru-RU" sz="2000" b="1" dirty="0"/>
              <a:t>и подавлением несущей.</a:t>
            </a:r>
            <a:r>
              <a:rPr lang="ru-RU" sz="2000" dirty="0"/>
              <a:t> Схема формирования </a:t>
            </a:r>
            <a:r>
              <a:rPr lang="ru-RU" sz="2000" b="1" i="1" dirty="0"/>
              <a:t>канальных групп</a:t>
            </a:r>
            <a:r>
              <a:rPr lang="ru-RU" sz="2000" i="1" dirty="0"/>
              <a:t> </a:t>
            </a:r>
            <a:r>
              <a:rPr lang="ru-RU" sz="2000" dirty="0"/>
              <a:t>может быть разной. Стандарт ССIТТ рекомендует следующую систему группирования:</a:t>
            </a:r>
          </a:p>
          <a:p>
            <a:pPr algn="just"/>
            <a:r>
              <a:rPr lang="ru-RU" sz="2000" b="1" dirty="0" smtClean="0">
                <a:solidFill>
                  <a:srgbClr val="002060"/>
                </a:solidFill>
              </a:rPr>
              <a:t>первичная </a:t>
            </a:r>
            <a:r>
              <a:rPr lang="ru-RU" sz="2000" dirty="0"/>
              <a:t>канальная группа (12 стандартных телефонных каналов);</a:t>
            </a:r>
          </a:p>
          <a:p>
            <a:pPr marL="0" indent="0" algn="just">
              <a:buNone/>
            </a:pPr>
            <a:endParaRPr lang="ru-RU" sz="2000" dirty="0"/>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pic>
        <p:nvPicPr>
          <p:cNvPr id="2" name="Рисунок 1"/>
          <p:cNvPicPr>
            <a:picLocks noChangeAspect="1"/>
          </p:cNvPicPr>
          <p:nvPr/>
        </p:nvPicPr>
        <p:blipFill rotWithShape="1">
          <a:blip r:embed="rId2"/>
          <a:srcRect b="30324"/>
          <a:stretch/>
        </p:blipFill>
        <p:spPr>
          <a:xfrm>
            <a:off x="0" y="826995"/>
            <a:ext cx="9144000" cy="3571350"/>
          </a:xfrm>
          <a:prstGeom prst="rect">
            <a:avLst/>
          </a:prstGeom>
        </p:spPr>
      </p:pic>
    </p:spTree>
    <p:extLst>
      <p:ext uri="{BB962C8B-B14F-4D97-AF65-F5344CB8AC3E}">
        <p14:creationId xmlns:p14="http://schemas.microsoft.com/office/powerpoint/2010/main" val="39539860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477477" y="0"/>
            <a:ext cx="4358547" cy="457200"/>
          </a:xfrm>
        </p:spPr>
        <p:txBody>
          <a:bodyPr>
            <a:normAutofit/>
          </a:bodyPr>
          <a:lstStyle/>
          <a:p>
            <a:r>
              <a:rPr lang="ru-RU" sz="2000" b="1" dirty="0">
                <a:solidFill>
                  <a:srgbClr val="C00000"/>
                </a:solidFill>
                <a:latin typeface="+mn-lt"/>
              </a:rPr>
              <a:t>Многоканальные системы передачи</a:t>
            </a:r>
          </a:p>
        </p:txBody>
      </p:sp>
      <p:sp>
        <p:nvSpPr>
          <p:cNvPr id="6" name="Объект 5"/>
          <p:cNvSpPr>
            <a:spLocks noGrp="1"/>
          </p:cNvSpPr>
          <p:nvPr>
            <p:ph idx="1"/>
          </p:nvPr>
        </p:nvSpPr>
        <p:spPr>
          <a:xfrm>
            <a:off x="0" y="3210671"/>
            <a:ext cx="6501653" cy="3095999"/>
          </a:xfrm>
        </p:spPr>
        <p:txBody>
          <a:bodyPr>
            <a:normAutofit/>
          </a:bodyPr>
          <a:lstStyle/>
          <a:p>
            <a:pPr marL="0" indent="0" algn="just">
              <a:buNone/>
            </a:pPr>
            <a:r>
              <a:rPr lang="ru-RU" sz="1500" dirty="0"/>
              <a:t> </a:t>
            </a:r>
            <a:r>
              <a:rPr lang="ru-RU" sz="1500" dirty="0" smtClean="0"/>
              <a:t>                           </a:t>
            </a:r>
            <a:r>
              <a:rPr lang="ru-RU" sz="2000" b="1" dirty="0" smtClean="0">
                <a:solidFill>
                  <a:srgbClr val="002060"/>
                </a:solidFill>
              </a:rPr>
              <a:t>Курс </a:t>
            </a:r>
            <a:r>
              <a:rPr lang="ru-RU" sz="2000" b="1" dirty="0">
                <a:solidFill>
                  <a:srgbClr val="002060"/>
                </a:solidFill>
              </a:rPr>
              <a:t>лекций Глава </a:t>
            </a:r>
            <a:r>
              <a:rPr lang="ru-RU" sz="2000" b="1" dirty="0" smtClean="0">
                <a:solidFill>
                  <a:srgbClr val="002060"/>
                </a:solidFill>
              </a:rPr>
              <a:t>28 </a:t>
            </a:r>
            <a:r>
              <a:rPr lang="ru-RU" sz="2000" b="1" dirty="0">
                <a:solidFill>
                  <a:srgbClr val="002060"/>
                </a:solidFill>
              </a:rPr>
              <a:t>стр. </a:t>
            </a:r>
            <a:r>
              <a:rPr lang="ru-RU" sz="2000" b="1" dirty="0" smtClean="0">
                <a:solidFill>
                  <a:srgbClr val="002060"/>
                </a:solidFill>
              </a:rPr>
              <a:t>177-183</a:t>
            </a:r>
            <a:endParaRPr lang="ru-RU" sz="2000" b="1" dirty="0">
              <a:solidFill>
                <a:srgbClr val="002060"/>
              </a:solidFill>
            </a:endParaRPr>
          </a:p>
          <a:p>
            <a:pPr marL="457200" indent="-457200" algn="just">
              <a:buAutoNum type="arabicPeriod"/>
            </a:pPr>
            <a:r>
              <a:rPr lang="ru-RU" sz="2000" b="1" dirty="0"/>
              <a:t>Архитектура первичных сетей связи на железнодорожном транспорте.</a:t>
            </a:r>
          </a:p>
          <a:p>
            <a:pPr marL="457200" indent="-457200" algn="just">
              <a:buAutoNum type="arabicPeriod"/>
            </a:pPr>
            <a:r>
              <a:rPr lang="ru-RU" sz="2000" b="1" dirty="0"/>
              <a:t> Методы организации и принципы разделения каналов связи. </a:t>
            </a:r>
          </a:p>
          <a:p>
            <a:pPr marL="457200" indent="-457200" algn="just">
              <a:buAutoNum type="arabicPeriod"/>
            </a:pPr>
            <a:r>
              <a:rPr lang="ru-RU" sz="2000" b="1" dirty="0"/>
              <a:t>Принципы построения и назначение аналоговых и цифровых многоканальных систем передачи. </a:t>
            </a:r>
          </a:p>
        </p:txBody>
      </p:sp>
      <p:pic>
        <p:nvPicPr>
          <p:cNvPr id="2" name="Рисунок 1"/>
          <p:cNvPicPr>
            <a:picLocks noChangeAspect="1"/>
          </p:cNvPicPr>
          <p:nvPr/>
        </p:nvPicPr>
        <p:blipFill rotWithShape="1">
          <a:blip r:embed="rId2"/>
          <a:srcRect l="2206" t="46667" b="20196"/>
          <a:stretch/>
        </p:blipFill>
        <p:spPr>
          <a:xfrm>
            <a:off x="100853" y="645459"/>
            <a:ext cx="8942294" cy="2272553"/>
          </a:xfrm>
          <a:prstGeom prst="rect">
            <a:avLst/>
          </a:prstGeom>
        </p:spPr>
      </p:pic>
      <p:pic>
        <p:nvPicPr>
          <p:cNvPr id="3" name="Рисунок 2"/>
          <p:cNvPicPr>
            <a:picLocks noChangeAspect="1"/>
          </p:cNvPicPr>
          <p:nvPr/>
        </p:nvPicPr>
        <p:blipFill>
          <a:blip r:embed="rId3"/>
          <a:stretch>
            <a:fillRect/>
          </a:stretch>
        </p:blipFill>
        <p:spPr>
          <a:xfrm>
            <a:off x="6501654" y="2702858"/>
            <a:ext cx="2541494" cy="3875779"/>
          </a:xfrm>
          <a:prstGeom prst="rect">
            <a:avLst/>
          </a:prstGeom>
        </p:spPr>
      </p:pic>
    </p:spTree>
    <p:extLst>
      <p:ext uri="{BB962C8B-B14F-4D97-AF65-F5344CB8AC3E}">
        <p14:creationId xmlns:p14="http://schemas.microsoft.com/office/powerpoint/2010/main" val="25220665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381684" y="114301"/>
            <a:ext cx="6619315" cy="484094"/>
          </a:xfrm>
        </p:spPr>
        <p:txBody>
          <a:bodyPr>
            <a:noAutofit/>
          </a:bodyPr>
          <a:lstStyle/>
          <a:p>
            <a:r>
              <a:rPr lang="ru-RU" sz="2000" b="1" dirty="0" smtClean="0">
                <a:solidFill>
                  <a:srgbClr val="002060"/>
                </a:solidFill>
                <a:latin typeface="+mn-lt"/>
              </a:rPr>
              <a:t/>
            </a:r>
            <a:br>
              <a:rPr lang="ru-RU" sz="2000" b="1" dirty="0" smtClean="0">
                <a:solidFill>
                  <a:srgbClr val="002060"/>
                </a:solidFill>
                <a:latin typeface="+mn-lt"/>
              </a:rPr>
            </a:br>
            <a:r>
              <a:rPr lang="ru-RU" sz="2000" b="1" dirty="0" smtClean="0">
                <a:solidFill>
                  <a:srgbClr val="002060"/>
                </a:solidFill>
                <a:latin typeface="+mn-lt"/>
              </a:rPr>
              <a:t>Особенности </a:t>
            </a:r>
            <a:r>
              <a:rPr lang="ru-RU" sz="2000" b="1" dirty="0">
                <a:solidFill>
                  <a:srgbClr val="002060"/>
                </a:solidFill>
                <a:latin typeface="+mn-lt"/>
              </a:rPr>
              <a:t>каналов связи и методы их уплотнения</a:t>
            </a:r>
            <a:br>
              <a:rPr lang="ru-RU" sz="2000" b="1" dirty="0">
                <a:solidFill>
                  <a:srgbClr val="002060"/>
                </a:solidFill>
                <a:latin typeface="+mn-lt"/>
              </a:rPr>
            </a:br>
            <a:endParaRPr lang="ru-RU" sz="2000" b="1" dirty="0">
              <a:solidFill>
                <a:srgbClr val="002060"/>
              </a:solidFill>
              <a:latin typeface="+mn-lt"/>
            </a:endParaRPr>
          </a:p>
        </p:txBody>
      </p:sp>
      <p:sp>
        <p:nvSpPr>
          <p:cNvPr id="5" name="Объект 4"/>
          <p:cNvSpPr>
            <a:spLocks noGrp="1"/>
          </p:cNvSpPr>
          <p:nvPr>
            <p:ph idx="1"/>
          </p:nvPr>
        </p:nvSpPr>
        <p:spPr>
          <a:xfrm>
            <a:off x="0" y="4854388"/>
            <a:ext cx="9049871" cy="2003612"/>
          </a:xfrm>
        </p:spPr>
        <p:txBody>
          <a:bodyPr>
            <a:normAutofit/>
          </a:bodyPr>
          <a:lstStyle/>
          <a:p>
            <a:pPr marL="0" indent="0" algn="just">
              <a:buNone/>
            </a:pPr>
            <a:r>
              <a:rPr lang="ru-RU" sz="2000" dirty="0"/>
              <a:t>• </a:t>
            </a:r>
            <a:r>
              <a:rPr lang="ru-RU" sz="2000" b="1" dirty="0">
                <a:solidFill>
                  <a:srgbClr val="002060"/>
                </a:solidFill>
              </a:rPr>
              <a:t>вторичная</a:t>
            </a:r>
            <a:r>
              <a:rPr lang="ru-RU" sz="2000" dirty="0"/>
              <a:t> канальная группа (5 первичных канальных групп, т.е. 60 каналов);</a:t>
            </a:r>
          </a:p>
          <a:p>
            <a:pPr marL="0" indent="0" algn="just">
              <a:buNone/>
            </a:pPr>
            <a:r>
              <a:rPr lang="ru-RU" sz="2000" dirty="0"/>
              <a:t>• </a:t>
            </a:r>
            <a:r>
              <a:rPr lang="ru-RU" sz="2000" b="1" dirty="0">
                <a:solidFill>
                  <a:srgbClr val="002060"/>
                </a:solidFill>
              </a:rPr>
              <a:t>третичная</a:t>
            </a:r>
            <a:r>
              <a:rPr lang="ru-RU" sz="2000" dirty="0"/>
              <a:t> канальная группа (5 вторичных канальных групп, т.е. 300 каналов, или 10 вторичных групп, т.е. 600 каналов, или 16 вторичных групп, т.е. 960 каналов).</a:t>
            </a:r>
          </a:p>
          <a:p>
            <a:pPr marL="0" indent="0" algn="just">
              <a:buNone/>
            </a:pPr>
            <a:r>
              <a:rPr lang="ru-RU" sz="2000" dirty="0"/>
              <a:t>    Различное число вторичных и третичных канальных групп может быть использовано в процессе группирования, образуя четвертичные группы. </a:t>
            </a:r>
          </a:p>
          <a:p>
            <a:pPr marL="0" indent="0" algn="just">
              <a:buNone/>
            </a:pPr>
            <a:endParaRPr lang="ru-RU" sz="2000" dirty="0"/>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pic>
        <p:nvPicPr>
          <p:cNvPr id="7" name="Рисунок 6"/>
          <p:cNvPicPr>
            <a:picLocks noChangeAspect="1"/>
          </p:cNvPicPr>
          <p:nvPr/>
        </p:nvPicPr>
        <p:blipFill rotWithShape="1">
          <a:blip r:embed="rId2"/>
          <a:srcRect t="20353" b="22868"/>
          <a:stretch/>
        </p:blipFill>
        <p:spPr>
          <a:xfrm>
            <a:off x="35859" y="598396"/>
            <a:ext cx="9067800" cy="4108076"/>
          </a:xfrm>
          <a:prstGeom prst="rect">
            <a:avLst/>
          </a:prstGeom>
        </p:spPr>
      </p:pic>
      <p:sp>
        <p:nvSpPr>
          <p:cNvPr id="8" name="Прямоугольник 7"/>
          <p:cNvSpPr/>
          <p:nvPr/>
        </p:nvSpPr>
        <p:spPr>
          <a:xfrm>
            <a:off x="1667435" y="571501"/>
            <a:ext cx="425207" cy="1546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a:off x="2823882" y="571501"/>
            <a:ext cx="524436" cy="174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8248480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381684" y="114301"/>
            <a:ext cx="6619315" cy="484094"/>
          </a:xfrm>
        </p:spPr>
        <p:txBody>
          <a:bodyPr>
            <a:noAutofit/>
          </a:bodyPr>
          <a:lstStyle/>
          <a:p>
            <a:r>
              <a:rPr lang="ru-RU" sz="2000" b="1" dirty="0" smtClean="0">
                <a:solidFill>
                  <a:srgbClr val="002060"/>
                </a:solidFill>
                <a:latin typeface="+mn-lt"/>
              </a:rPr>
              <a:t/>
            </a:r>
            <a:br>
              <a:rPr lang="ru-RU" sz="2000" b="1" dirty="0" smtClean="0">
                <a:solidFill>
                  <a:srgbClr val="002060"/>
                </a:solidFill>
                <a:latin typeface="+mn-lt"/>
              </a:rPr>
            </a:br>
            <a:r>
              <a:rPr lang="ru-RU" sz="2000" b="1" dirty="0" smtClean="0">
                <a:solidFill>
                  <a:srgbClr val="002060"/>
                </a:solidFill>
                <a:latin typeface="+mn-lt"/>
              </a:rPr>
              <a:t>Особенности </a:t>
            </a:r>
            <a:r>
              <a:rPr lang="ru-RU" sz="2000" b="1" dirty="0">
                <a:solidFill>
                  <a:srgbClr val="002060"/>
                </a:solidFill>
                <a:latin typeface="+mn-lt"/>
              </a:rPr>
              <a:t>каналов связи и методы их уплотнения</a:t>
            </a:r>
            <a:br>
              <a:rPr lang="ru-RU" sz="2000" b="1" dirty="0">
                <a:solidFill>
                  <a:srgbClr val="002060"/>
                </a:solidFill>
                <a:latin typeface="+mn-lt"/>
              </a:rPr>
            </a:br>
            <a:endParaRPr lang="ru-RU" sz="2000" b="1" dirty="0">
              <a:solidFill>
                <a:srgbClr val="002060"/>
              </a:solidFill>
              <a:latin typeface="+mn-lt"/>
            </a:endParaRPr>
          </a:p>
        </p:txBody>
      </p:sp>
      <p:sp>
        <p:nvSpPr>
          <p:cNvPr id="5" name="Объект 4"/>
          <p:cNvSpPr>
            <a:spLocks noGrp="1"/>
          </p:cNvSpPr>
          <p:nvPr>
            <p:ph idx="1"/>
          </p:nvPr>
        </p:nvSpPr>
        <p:spPr>
          <a:xfrm>
            <a:off x="40340" y="4464423"/>
            <a:ext cx="9049871" cy="2393577"/>
          </a:xfrm>
        </p:spPr>
        <p:txBody>
          <a:bodyPr>
            <a:normAutofit/>
          </a:bodyPr>
          <a:lstStyle/>
          <a:p>
            <a:pPr marL="0" indent="0" algn="just">
              <a:buNone/>
            </a:pPr>
            <a:r>
              <a:rPr lang="ru-RU" sz="2000" b="1" dirty="0"/>
              <a:t> </a:t>
            </a:r>
            <a:r>
              <a:rPr lang="ru-RU" sz="2000" b="1" dirty="0" smtClean="0"/>
              <a:t>       Частотное </a:t>
            </a:r>
            <a:r>
              <a:rPr lang="ru-RU" sz="2000" b="1" dirty="0"/>
              <a:t>мультиплексирование достаточно сложно в реализации и настройке (как и все аналоговые методы). </a:t>
            </a:r>
            <a:r>
              <a:rPr lang="ru-RU" sz="2000" b="1" dirty="0">
                <a:solidFill>
                  <a:srgbClr val="002060"/>
                </a:solidFill>
              </a:rPr>
              <a:t>При использовании ИКМ </a:t>
            </a:r>
            <a:r>
              <a:rPr lang="ru-RU" sz="2000" b="1" dirty="0"/>
              <a:t>наиболее удобной является схема мультиплексирования </a:t>
            </a:r>
            <a:r>
              <a:rPr lang="ru-RU" sz="2000" b="1" dirty="0">
                <a:solidFill>
                  <a:srgbClr val="C00000"/>
                </a:solidFill>
              </a:rPr>
              <a:t>с временным разделением </a:t>
            </a:r>
            <a:r>
              <a:rPr lang="ru-RU" sz="2000" b="1" dirty="0" smtClean="0">
                <a:solidFill>
                  <a:srgbClr val="C00000"/>
                </a:solidFill>
              </a:rPr>
              <a:t>каналов </a:t>
            </a:r>
            <a:r>
              <a:rPr lang="ru-RU" sz="2000" b="1" dirty="0">
                <a:solidFill>
                  <a:srgbClr val="C00000"/>
                </a:solidFill>
              </a:rPr>
              <a:t>или временным уплотнением.</a:t>
            </a:r>
            <a:r>
              <a:rPr lang="ru-RU" sz="2000" dirty="0"/>
              <a:t> В такой схеме разделение ресурсов происходит с помощью коммутатора (на передающей стороне), который последовательно подключает каждый входной канал на определенный временной интервал, необходимый для посылки выборки или фиксированной части сигнала данного канала.</a:t>
            </a:r>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pic>
        <p:nvPicPr>
          <p:cNvPr id="2" name="Рисунок 1"/>
          <p:cNvPicPr>
            <a:picLocks noChangeAspect="1"/>
          </p:cNvPicPr>
          <p:nvPr/>
        </p:nvPicPr>
        <p:blipFill rotWithShape="1">
          <a:blip r:embed="rId2"/>
          <a:srcRect l="5441" r="2616" b="26919"/>
          <a:stretch/>
        </p:blipFill>
        <p:spPr>
          <a:xfrm>
            <a:off x="82736" y="462220"/>
            <a:ext cx="8980582" cy="4002203"/>
          </a:xfrm>
          <a:prstGeom prst="rect">
            <a:avLst/>
          </a:prstGeom>
        </p:spPr>
      </p:pic>
    </p:spTree>
    <p:extLst>
      <p:ext uri="{BB962C8B-B14F-4D97-AF65-F5344CB8AC3E}">
        <p14:creationId xmlns:p14="http://schemas.microsoft.com/office/powerpoint/2010/main" val="21123293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381684" y="114301"/>
            <a:ext cx="6619315" cy="484094"/>
          </a:xfrm>
        </p:spPr>
        <p:txBody>
          <a:bodyPr>
            <a:noAutofit/>
          </a:bodyPr>
          <a:lstStyle/>
          <a:p>
            <a:r>
              <a:rPr lang="ru-RU" sz="2000" b="1" dirty="0" smtClean="0">
                <a:solidFill>
                  <a:srgbClr val="002060"/>
                </a:solidFill>
                <a:latin typeface="+mn-lt"/>
              </a:rPr>
              <a:t>Аналоговые </a:t>
            </a:r>
            <a:r>
              <a:rPr lang="ru-RU" sz="2000" b="1" dirty="0">
                <a:solidFill>
                  <a:srgbClr val="002060"/>
                </a:solidFill>
                <a:latin typeface="+mn-lt"/>
              </a:rPr>
              <a:t>многоканальные системы передачи </a:t>
            </a:r>
          </a:p>
        </p:txBody>
      </p:sp>
      <p:sp>
        <p:nvSpPr>
          <p:cNvPr id="5" name="Объект 4"/>
          <p:cNvSpPr>
            <a:spLocks noGrp="1"/>
          </p:cNvSpPr>
          <p:nvPr>
            <p:ph idx="1"/>
          </p:nvPr>
        </p:nvSpPr>
        <p:spPr>
          <a:xfrm>
            <a:off x="53788" y="4558553"/>
            <a:ext cx="9049871" cy="2299447"/>
          </a:xfrm>
        </p:spPr>
        <p:txBody>
          <a:bodyPr>
            <a:normAutofit/>
          </a:bodyPr>
          <a:lstStyle/>
          <a:p>
            <a:pPr marL="0" indent="0" algn="just">
              <a:buNone/>
            </a:pPr>
            <a:r>
              <a:rPr lang="ru-RU" sz="2000" dirty="0" smtClean="0"/>
              <a:t>    </a:t>
            </a:r>
            <a:r>
              <a:rPr lang="ru-RU" sz="2000" b="1" dirty="0" smtClean="0">
                <a:solidFill>
                  <a:srgbClr val="002060"/>
                </a:solidFill>
              </a:rPr>
              <a:t>Аналоговые </a:t>
            </a:r>
            <a:r>
              <a:rPr lang="ru-RU" sz="2000" b="1" dirty="0">
                <a:solidFill>
                  <a:srgbClr val="002060"/>
                </a:solidFill>
              </a:rPr>
              <a:t>системы передачи используют частотный метод разделения каналов. </a:t>
            </a:r>
            <a:r>
              <a:rPr lang="ru-RU" sz="2000" dirty="0"/>
              <a:t>Системы, эксплуатируемые на воздушных линиях связи, позволяют организовать малое число каналов тональной частоты. К этим системам относятся: В-3-3 — двухполосная двухпроводная система, работающая в полосе частот 4...31 кГц и позволяющая организовать 3 канала ТЧ; В-12-3 — двухполосная двухпроводная система, позволяющая организовать 12 каналов ТЧ. В системе В-12-3 предусмотрены промежуточные усилительные пункты. </a:t>
            </a:r>
            <a:r>
              <a:rPr lang="ru-RU" sz="2000" b="1" dirty="0"/>
              <a:t>Это позволяет организовывать связь на расстояние до 2000 км. </a:t>
            </a:r>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pic>
        <p:nvPicPr>
          <p:cNvPr id="2" name="Рисунок 1"/>
          <p:cNvPicPr>
            <a:picLocks noChangeAspect="1"/>
          </p:cNvPicPr>
          <p:nvPr/>
        </p:nvPicPr>
        <p:blipFill rotWithShape="1">
          <a:blip r:embed="rId2"/>
          <a:srcRect l="4294" t="18941" r="3942" b="12353"/>
          <a:stretch/>
        </p:blipFill>
        <p:spPr>
          <a:xfrm>
            <a:off x="1008529" y="598395"/>
            <a:ext cx="6992470" cy="3926541"/>
          </a:xfrm>
          <a:prstGeom prst="rect">
            <a:avLst/>
          </a:prstGeom>
        </p:spPr>
      </p:pic>
      <p:sp>
        <p:nvSpPr>
          <p:cNvPr id="3" name="Прямоугольник 2"/>
          <p:cNvSpPr/>
          <p:nvPr/>
        </p:nvSpPr>
        <p:spPr>
          <a:xfrm>
            <a:off x="5123329" y="4128247"/>
            <a:ext cx="3012142" cy="4303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2462914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381684" y="114301"/>
            <a:ext cx="6619315" cy="484094"/>
          </a:xfrm>
        </p:spPr>
        <p:txBody>
          <a:bodyPr>
            <a:noAutofit/>
          </a:bodyPr>
          <a:lstStyle/>
          <a:p>
            <a:r>
              <a:rPr lang="ru-RU" sz="2000" b="1" dirty="0" smtClean="0">
                <a:solidFill>
                  <a:srgbClr val="002060"/>
                </a:solidFill>
                <a:latin typeface="+mn-lt"/>
              </a:rPr>
              <a:t>Аналоговые </a:t>
            </a:r>
            <a:r>
              <a:rPr lang="ru-RU" sz="2000" b="1" dirty="0">
                <a:solidFill>
                  <a:srgbClr val="002060"/>
                </a:solidFill>
                <a:latin typeface="+mn-lt"/>
              </a:rPr>
              <a:t>многоканальные системы передачи </a:t>
            </a:r>
          </a:p>
        </p:txBody>
      </p:sp>
      <p:sp>
        <p:nvSpPr>
          <p:cNvPr id="5" name="Объект 4"/>
          <p:cNvSpPr>
            <a:spLocks noGrp="1"/>
          </p:cNvSpPr>
          <p:nvPr>
            <p:ph idx="1"/>
          </p:nvPr>
        </p:nvSpPr>
        <p:spPr>
          <a:xfrm>
            <a:off x="0" y="4706470"/>
            <a:ext cx="9049871" cy="2151530"/>
          </a:xfrm>
        </p:spPr>
        <p:txBody>
          <a:bodyPr>
            <a:normAutofit/>
          </a:bodyPr>
          <a:lstStyle/>
          <a:p>
            <a:pPr marL="0" indent="0" algn="just">
              <a:buNone/>
            </a:pPr>
            <a:r>
              <a:rPr lang="ru-RU" sz="2000" dirty="0"/>
              <a:t>Рассмотрим </a:t>
            </a:r>
            <a:r>
              <a:rPr lang="ru-RU" sz="2000" dirty="0" smtClean="0"/>
              <a:t>две </a:t>
            </a:r>
            <a:r>
              <a:rPr lang="ru-RU" sz="2000" dirty="0"/>
              <a:t>основные системы передачи, эксплуатируемые </a:t>
            </a:r>
            <a:r>
              <a:rPr lang="ru-RU" sz="2000" b="1" dirty="0">
                <a:solidFill>
                  <a:srgbClr val="002060"/>
                </a:solidFill>
              </a:rPr>
              <a:t>на кабельных линиях связи </a:t>
            </a:r>
            <a:r>
              <a:rPr lang="ru-RU" sz="2000" dirty="0"/>
              <a:t>- </a:t>
            </a:r>
            <a:r>
              <a:rPr lang="ru-RU" sz="2000" b="1" dirty="0" smtClean="0">
                <a:solidFill>
                  <a:srgbClr val="002060"/>
                </a:solidFill>
              </a:rPr>
              <a:t>система </a:t>
            </a:r>
            <a:r>
              <a:rPr lang="ru-RU" sz="2000" b="1" dirty="0">
                <a:solidFill>
                  <a:srgbClr val="002060"/>
                </a:solidFill>
              </a:rPr>
              <a:t>передачи </a:t>
            </a:r>
            <a:r>
              <a:rPr lang="ru-RU" sz="2000" b="1" dirty="0" smtClean="0">
                <a:solidFill>
                  <a:srgbClr val="002060"/>
                </a:solidFill>
              </a:rPr>
              <a:t>К-60 и система </a:t>
            </a:r>
            <a:r>
              <a:rPr lang="ru-RU" sz="2000" b="1" dirty="0">
                <a:solidFill>
                  <a:srgbClr val="002060"/>
                </a:solidFill>
              </a:rPr>
              <a:t>К-24Т</a:t>
            </a:r>
            <a:r>
              <a:rPr lang="ru-RU" sz="2000" b="1" dirty="0" smtClean="0">
                <a:solidFill>
                  <a:srgbClr val="002060"/>
                </a:solidFill>
              </a:rPr>
              <a:t>.</a:t>
            </a:r>
            <a:endParaRPr lang="ru-RU" sz="2000" b="1" dirty="0">
              <a:solidFill>
                <a:srgbClr val="002060"/>
              </a:solidFill>
            </a:endParaRPr>
          </a:p>
          <a:p>
            <a:pPr marL="0" indent="0" algn="just">
              <a:buNone/>
            </a:pPr>
            <a:r>
              <a:rPr lang="ru-RU" sz="2000" b="1" u="sng" dirty="0">
                <a:solidFill>
                  <a:srgbClr val="C00000"/>
                </a:solidFill>
              </a:rPr>
              <a:t>Система передачи К-60П. </a:t>
            </a:r>
            <a:r>
              <a:rPr lang="ru-RU" sz="2000" b="1" dirty="0"/>
              <a:t>Предназначена для работы по парам симметричных кабелей.</a:t>
            </a:r>
            <a:r>
              <a:rPr lang="ru-RU" sz="2000" dirty="0"/>
              <a:t> Является однополосной двухкабельной и предназначена для использования на дорожных и магистральных линиях связи. Позволяет организовать 60 каналов тональной частоты. Максимальная дальность связи, организованной с помощью системы передачи К-60П, составляет 12500 км.</a:t>
            </a:r>
          </a:p>
          <a:p>
            <a:pPr marL="0" indent="0" algn="just">
              <a:buNone/>
            </a:pPr>
            <a:endParaRPr lang="ru-RU" sz="2000" dirty="0"/>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pic>
        <p:nvPicPr>
          <p:cNvPr id="2" name="Рисунок 1"/>
          <p:cNvPicPr>
            <a:picLocks noChangeAspect="1"/>
          </p:cNvPicPr>
          <p:nvPr/>
        </p:nvPicPr>
        <p:blipFill>
          <a:blip r:embed="rId2"/>
          <a:stretch>
            <a:fillRect/>
          </a:stretch>
        </p:blipFill>
        <p:spPr>
          <a:xfrm>
            <a:off x="2904790" y="496420"/>
            <a:ext cx="6096000" cy="4210050"/>
          </a:xfrm>
          <a:prstGeom prst="rect">
            <a:avLst/>
          </a:prstGeom>
        </p:spPr>
      </p:pic>
      <p:pic>
        <p:nvPicPr>
          <p:cNvPr id="3" name="Рисунок 2"/>
          <p:cNvPicPr>
            <a:picLocks noChangeAspect="1"/>
          </p:cNvPicPr>
          <p:nvPr/>
        </p:nvPicPr>
        <p:blipFill>
          <a:blip r:embed="rId3"/>
          <a:stretch>
            <a:fillRect/>
          </a:stretch>
        </p:blipFill>
        <p:spPr>
          <a:xfrm>
            <a:off x="253326" y="462521"/>
            <a:ext cx="2849862" cy="4167189"/>
          </a:xfrm>
          <a:prstGeom prst="rect">
            <a:avLst/>
          </a:prstGeom>
        </p:spPr>
      </p:pic>
    </p:spTree>
    <p:extLst>
      <p:ext uri="{BB962C8B-B14F-4D97-AF65-F5344CB8AC3E}">
        <p14:creationId xmlns:p14="http://schemas.microsoft.com/office/powerpoint/2010/main" val="11920355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381684" y="114301"/>
            <a:ext cx="6619315" cy="484094"/>
          </a:xfrm>
        </p:spPr>
        <p:txBody>
          <a:bodyPr>
            <a:noAutofit/>
          </a:bodyPr>
          <a:lstStyle/>
          <a:p>
            <a:r>
              <a:rPr lang="ru-RU" sz="2000" b="1" dirty="0" smtClean="0">
                <a:solidFill>
                  <a:srgbClr val="002060"/>
                </a:solidFill>
                <a:latin typeface="+mn-lt"/>
              </a:rPr>
              <a:t>Аналоговые </a:t>
            </a:r>
            <a:r>
              <a:rPr lang="ru-RU" sz="2000" b="1" dirty="0">
                <a:solidFill>
                  <a:srgbClr val="002060"/>
                </a:solidFill>
                <a:latin typeface="+mn-lt"/>
              </a:rPr>
              <a:t>многоканальные системы передачи </a:t>
            </a:r>
          </a:p>
        </p:txBody>
      </p:sp>
      <p:sp>
        <p:nvSpPr>
          <p:cNvPr id="5" name="Объект 4"/>
          <p:cNvSpPr>
            <a:spLocks noGrp="1"/>
          </p:cNvSpPr>
          <p:nvPr>
            <p:ph idx="1"/>
          </p:nvPr>
        </p:nvSpPr>
        <p:spPr>
          <a:xfrm>
            <a:off x="40340" y="4034117"/>
            <a:ext cx="9049871" cy="2918012"/>
          </a:xfrm>
        </p:spPr>
        <p:txBody>
          <a:bodyPr>
            <a:normAutofit lnSpcReduction="10000"/>
          </a:bodyPr>
          <a:lstStyle/>
          <a:p>
            <a:pPr marL="0" indent="0" algn="just">
              <a:buNone/>
            </a:pPr>
            <a:r>
              <a:rPr lang="ru-RU" sz="2000" b="1" u="sng" dirty="0">
                <a:solidFill>
                  <a:srgbClr val="C00000"/>
                </a:solidFill>
              </a:rPr>
              <a:t>Система К-24Т (кабельная 24-канальная транспортная</a:t>
            </a:r>
            <a:r>
              <a:rPr lang="ru-RU" sz="2000" b="1" u="sng" dirty="0" smtClean="0">
                <a:solidFill>
                  <a:srgbClr val="C00000"/>
                </a:solidFill>
              </a:rPr>
              <a:t>).</a:t>
            </a:r>
            <a:r>
              <a:rPr lang="ru-RU" sz="2000" b="1" dirty="0" smtClean="0">
                <a:solidFill>
                  <a:srgbClr val="C00000"/>
                </a:solidFill>
              </a:rPr>
              <a:t> </a:t>
            </a:r>
            <a:r>
              <a:rPr lang="ru-RU" sz="2000" dirty="0" smtClean="0"/>
              <a:t>Специально </a:t>
            </a:r>
            <a:r>
              <a:rPr lang="ru-RU" sz="2000" dirty="0"/>
              <a:t>разработана для организации отделенческой связи железнодорожного транспорта. Система является однополосной двухкабельной, рассчитана для работы по парам симметричных кабелей. Позволяет организовать 24 канала ТЧ. Линейный спектр системы занимает полосу частот 12...108 кГц. Система включает в себя оконечные СО-К-24Т и промежуточные СП-К-24Т станции. На промежуточных станциях предусмотрено выделение 12 телефонных каналов, что позволяет на всех промежуточных станциях одного участка железной дороги получить 12 групповых каналов ТЧ. </a:t>
            </a:r>
            <a:r>
              <a:rPr lang="ru-RU" sz="2000" b="1" dirty="0"/>
              <a:t>Эти каналы могут быть использованы для организации избирательной связи, междугородной автоматической связи и сети передачи данных. </a:t>
            </a:r>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pic>
        <p:nvPicPr>
          <p:cNvPr id="2" name="Рисунок 1"/>
          <p:cNvPicPr>
            <a:picLocks noChangeAspect="1"/>
          </p:cNvPicPr>
          <p:nvPr/>
        </p:nvPicPr>
        <p:blipFill rotWithShape="1">
          <a:blip r:embed="rId2"/>
          <a:srcRect l="31323" t="7647" r="37206" b="17255"/>
          <a:stretch/>
        </p:blipFill>
        <p:spPr>
          <a:xfrm>
            <a:off x="131619" y="524434"/>
            <a:ext cx="1961023" cy="3509683"/>
          </a:xfrm>
          <a:prstGeom prst="rect">
            <a:avLst/>
          </a:prstGeom>
        </p:spPr>
      </p:pic>
      <p:pic>
        <p:nvPicPr>
          <p:cNvPr id="7" name="Рисунок 6"/>
          <p:cNvPicPr>
            <a:picLocks noChangeAspect="1"/>
          </p:cNvPicPr>
          <p:nvPr/>
        </p:nvPicPr>
        <p:blipFill>
          <a:blip r:embed="rId3"/>
          <a:stretch>
            <a:fillRect/>
          </a:stretch>
        </p:blipFill>
        <p:spPr>
          <a:xfrm>
            <a:off x="2183921" y="914400"/>
            <a:ext cx="6711639" cy="2803711"/>
          </a:xfrm>
          <a:prstGeom prst="rect">
            <a:avLst/>
          </a:prstGeom>
        </p:spPr>
      </p:pic>
    </p:spTree>
    <p:extLst>
      <p:ext uri="{BB962C8B-B14F-4D97-AF65-F5344CB8AC3E}">
        <p14:creationId xmlns:p14="http://schemas.microsoft.com/office/powerpoint/2010/main" val="37218864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27687" y="4666129"/>
            <a:ext cx="9049871" cy="2138083"/>
          </a:xfrm>
        </p:spPr>
        <p:txBody>
          <a:bodyPr>
            <a:normAutofit/>
          </a:bodyPr>
          <a:lstStyle/>
          <a:p>
            <a:pPr marL="0" indent="0" algn="just">
              <a:buNone/>
            </a:pPr>
            <a:r>
              <a:rPr lang="ru-RU" sz="2000" dirty="0" smtClean="0"/>
              <a:t>     Существующая </a:t>
            </a:r>
            <a:r>
              <a:rPr lang="ru-RU" sz="2000" dirty="0"/>
              <a:t>первичная (в основном аналоговая) сеть связи железнодорожного транспорта построена на базе кабельных и воздушных линий связи. К концу 1999 г. на Российских железных дорогах находились в эксплуатации 20 тыс. км воздушных, 15 тыс. км однокабельных, около 48 тыс. км двухкабельных, 9,0 тыс. км радиорелейных (РРЛ) и 7 тыс. км ВОЛС. На указанных линиях (за исключением ВОЛС) используется аппаратура разработки 1970—80 гг. емкостью от 3 до 60 каналов ТЧ. </a:t>
            </a:r>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sp>
        <p:nvSpPr>
          <p:cNvPr id="7" name="Заголовок 3"/>
          <p:cNvSpPr txBox="1">
            <a:spLocks/>
          </p:cNvSpPr>
          <p:nvPr/>
        </p:nvSpPr>
        <p:spPr>
          <a:xfrm>
            <a:off x="1381684" y="114301"/>
            <a:ext cx="6619315" cy="48409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002060"/>
                </a:solidFill>
                <a:latin typeface="+mn-lt"/>
              </a:rPr>
              <a:t>Аналоговые многоканальные системы передачи </a:t>
            </a:r>
            <a:endParaRPr lang="ru-RU" sz="2000" b="1" dirty="0">
              <a:solidFill>
                <a:srgbClr val="002060"/>
              </a:solidFill>
              <a:latin typeface="+mn-lt"/>
            </a:endParaRPr>
          </a:p>
        </p:txBody>
      </p:sp>
      <p:pic>
        <p:nvPicPr>
          <p:cNvPr id="3" name="Рисунок 2"/>
          <p:cNvPicPr>
            <a:picLocks noChangeAspect="1"/>
          </p:cNvPicPr>
          <p:nvPr/>
        </p:nvPicPr>
        <p:blipFill rotWithShape="1">
          <a:blip r:embed="rId2"/>
          <a:srcRect l="4264" t="20980" r="5294" b="10000"/>
          <a:stretch/>
        </p:blipFill>
        <p:spPr>
          <a:xfrm>
            <a:off x="1114359" y="571501"/>
            <a:ext cx="7153964" cy="4094628"/>
          </a:xfrm>
          <a:prstGeom prst="rect">
            <a:avLst/>
          </a:prstGeom>
        </p:spPr>
      </p:pic>
    </p:spTree>
    <p:extLst>
      <p:ext uri="{BB962C8B-B14F-4D97-AF65-F5344CB8AC3E}">
        <p14:creationId xmlns:p14="http://schemas.microsoft.com/office/powerpoint/2010/main" val="30603135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4518212"/>
            <a:ext cx="9049871" cy="2339788"/>
          </a:xfrm>
        </p:spPr>
        <p:txBody>
          <a:bodyPr>
            <a:normAutofit/>
          </a:bodyPr>
          <a:lstStyle/>
          <a:p>
            <a:pPr marL="0" indent="0" algn="just">
              <a:buNone/>
            </a:pPr>
            <a:r>
              <a:rPr lang="ru-RU" sz="2000" dirty="0" smtClean="0"/>
              <a:t>      Исторически </a:t>
            </a:r>
            <a:r>
              <a:rPr lang="ru-RU" sz="2000" dirty="0"/>
              <a:t>особенно неблагоприятное положение сложилось на железных дорогах Европейской части страны, на Урале и в Западной Сибири, где процент каблирования ниже среднесетевого на 10...30 %. Очевидно, что аналоговое оборудование сети будет преобладающим еще довольно длительное время. Поэтому действующая аналоговая сеть должна поддерживаться в </a:t>
            </a:r>
            <a:r>
              <a:rPr lang="ru-RU" sz="2000" dirty="0" smtClean="0"/>
              <a:t>работоспособном состоянии </a:t>
            </a:r>
            <a:r>
              <a:rPr lang="ru-RU" sz="2000" dirty="0"/>
              <a:t>и модернизироваться для возможности ее использования на магистральных направлениях в качестве резерва создаваемой цифровой сети связи.</a:t>
            </a:r>
          </a:p>
          <a:p>
            <a:pPr marL="0" indent="0" algn="just">
              <a:buNone/>
            </a:pPr>
            <a:endParaRPr lang="ru-RU" sz="2000" dirty="0"/>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sp>
        <p:nvSpPr>
          <p:cNvPr id="7" name="Заголовок 3"/>
          <p:cNvSpPr>
            <a:spLocks noGrp="1"/>
          </p:cNvSpPr>
          <p:nvPr>
            <p:ph type="title"/>
          </p:nvPr>
        </p:nvSpPr>
        <p:spPr>
          <a:xfrm>
            <a:off x="1381684" y="114301"/>
            <a:ext cx="6619315" cy="484094"/>
          </a:xfrm>
        </p:spPr>
        <p:txBody>
          <a:bodyPr>
            <a:noAutofit/>
          </a:bodyPr>
          <a:lstStyle/>
          <a:p>
            <a:r>
              <a:rPr lang="ru-RU" sz="2000" b="1" dirty="0" smtClean="0">
                <a:solidFill>
                  <a:srgbClr val="002060"/>
                </a:solidFill>
                <a:latin typeface="+mn-lt"/>
              </a:rPr>
              <a:t>Аналоговые </a:t>
            </a:r>
            <a:r>
              <a:rPr lang="ru-RU" sz="2000" b="1" dirty="0">
                <a:solidFill>
                  <a:srgbClr val="002060"/>
                </a:solidFill>
                <a:latin typeface="+mn-lt"/>
              </a:rPr>
              <a:t>многоканальные системы передачи </a:t>
            </a:r>
          </a:p>
        </p:txBody>
      </p:sp>
      <p:pic>
        <p:nvPicPr>
          <p:cNvPr id="2" name="Рисунок 1"/>
          <p:cNvPicPr>
            <a:picLocks noChangeAspect="1"/>
          </p:cNvPicPr>
          <p:nvPr/>
        </p:nvPicPr>
        <p:blipFill rotWithShape="1">
          <a:blip r:embed="rId2"/>
          <a:srcRect b="8333"/>
          <a:stretch/>
        </p:blipFill>
        <p:spPr>
          <a:xfrm>
            <a:off x="1010121" y="571501"/>
            <a:ext cx="6523587" cy="3946711"/>
          </a:xfrm>
          <a:prstGeom prst="rect">
            <a:avLst/>
          </a:prstGeom>
          <a:solidFill>
            <a:schemeClr val="bg1"/>
          </a:solidFill>
        </p:spPr>
      </p:pic>
    </p:spTree>
    <p:extLst>
      <p:ext uri="{BB962C8B-B14F-4D97-AF65-F5344CB8AC3E}">
        <p14:creationId xmlns:p14="http://schemas.microsoft.com/office/powerpoint/2010/main" val="23021368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94129" y="5136776"/>
            <a:ext cx="9049871" cy="1573306"/>
          </a:xfrm>
        </p:spPr>
        <p:txBody>
          <a:bodyPr>
            <a:normAutofit/>
          </a:bodyPr>
          <a:lstStyle/>
          <a:p>
            <a:pPr marL="0" indent="0" algn="just">
              <a:buNone/>
            </a:pPr>
            <a:r>
              <a:rPr lang="ru-RU" sz="2000" dirty="0"/>
              <a:t> </a:t>
            </a:r>
            <a:r>
              <a:rPr lang="ru-RU" sz="2000" dirty="0" smtClean="0"/>
              <a:t>     Разработаны </a:t>
            </a:r>
            <a:r>
              <a:rPr lang="ru-RU" sz="2000" dirty="0"/>
              <a:t>и выпускаются по заданию ОАО «РЖД» специализированные </a:t>
            </a:r>
            <a:r>
              <a:rPr lang="ru-RU" sz="2000" b="1" dirty="0">
                <a:solidFill>
                  <a:srgbClr val="C00000"/>
                </a:solidFill>
              </a:rPr>
              <a:t>аналоговые системы передачи К-60Т. </a:t>
            </a:r>
            <a:r>
              <a:rPr lang="ru-RU" sz="2000" dirty="0"/>
              <a:t>По сравнению с традиционными системами К-60П система передачи К-60Т обладает более широкими функциональными возможностями, обеспечивая интеграцию каналов на сетях связи различных уровней. </a:t>
            </a:r>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sp>
        <p:nvSpPr>
          <p:cNvPr id="7" name="Заголовок 3"/>
          <p:cNvSpPr>
            <a:spLocks noGrp="1"/>
          </p:cNvSpPr>
          <p:nvPr>
            <p:ph type="title"/>
          </p:nvPr>
        </p:nvSpPr>
        <p:spPr>
          <a:xfrm>
            <a:off x="1381684" y="114301"/>
            <a:ext cx="6619315" cy="484094"/>
          </a:xfrm>
        </p:spPr>
        <p:txBody>
          <a:bodyPr>
            <a:noAutofit/>
          </a:bodyPr>
          <a:lstStyle/>
          <a:p>
            <a:r>
              <a:rPr lang="ru-RU" sz="2000" b="1" dirty="0" smtClean="0">
                <a:solidFill>
                  <a:srgbClr val="002060"/>
                </a:solidFill>
                <a:latin typeface="+mn-lt"/>
              </a:rPr>
              <a:t>Аналоговые </a:t>
            </a:r>
            <a:r>
              <a:rPr lang="ru-RU" sz="2000" b="1" dirty="0">
                <a:solidFill>
                  <a:srgbClr val="002060"/>
                </a:solidFill>
                <a:latin typeface="+mn-lt"/>
              </a:rPr>
              <a:t>многоканальные системы передачи </a:t>
            </a:r>
          </a:p>
        </p:txBody>
      </p:sp>
      <p:pic>
        <p:nvPicPr>
          <p:cNvPr id="2" name="Рисунок 1"/>
          <p:cNvPicPr>
            <a:picLocks noChangeAspect="1"/>
          </p:cNvPicPr>
          <p:nvPr/>
        </p:nvPicPr>
        <p:blipFill>
          <a:blip r:embed="rId2"/>
          <a:stretch>
            <a:fillRect/>
          </a:stretch>
        </p:blipFill>
        <p:spPr>
          <a:xfrm>
            <a:off x="757734" y="598395"/>
            <a:ext cx="7413379" cy="4511431"/>
          </a:xfrm>
          <a:prstGeom prst="rect">
            <a:avLst/>
          </a:prstGeom>
        </p:spPr>
      </p:pic>
    </p:spTree>
    <p:extLst>
      <p:ext uri="{BB962C8B-B14F-4D97-AF65-F5344CB8AC3E}">
        <p14:creationId xmlns:p14="http://schemas.microsoft.com/office/powerpoint/2010/main" val="29172820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5002305"/>
            <a:ext cx="9049871" cy="1748118"/>
          </a:xfrm>
        </p:spPr>
        <p:txBody>
          <a:bodyPr>
            <a:normAutofit/>
          </a:bodyPr>
          <a:lstStyle/>
          <a:p>
            <a:pPr marL="0" indent="0" algn="just">
              <a:buNone/>
            </a:pPr>
            <a:r>
              <a:rPr lang="ru-RU" sz="2000" dirty="0" smtClean="0"/>
              <a:t>        </a:t>
            </a:r>
            <a:r>
              <a:rPr lang="ru-RU" sz="2000" b="1" dirty="0" smtClean="0">
                <a:solidFill>
                  <a:srgbClr val="C00000"/>
                </a:solidFill>
              </a:rPr>
              <a:t>Система </a:t>
            </a:r>
            <a:r>
              <a:rPr lang="ru-RU" sz="2000" b="1" dirty="0">
                <a:solidFill>
                  <a:srgbClr val="C00000"/>
                </a:solidFill>
              </a:rPr>
              <a:t>передачи К-60Т </a:t>
            </a:r>
            <a:r>
              <a:rPr lang="ru-RU" sz="2000" dirty="0"/>
              <a:t>с более совершенными устройствами телеконтроля параметров обслуживаемых н необслуживаемых пунктов позволяет оперативно выявлять поврежденные участки, быстро их локализовать и организовать обходы, что в конечном счете повышает живучесть сети. Использование в аппаратуре К-60Т современных миниатюрных изделий н микросхем значительно уменьшает габариты оборудования и потребление электроэнергии.</a:t>
            </a:r>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sp>
        <p:nvSpPr>
          <p:cNvPr id="7" name="Заголовок 3"/>
          <p:cNvSpPr>
            <a:spLocks noGrp="1"/>
          </p:cNvSpPr>
          <p:nvPr>
            <p:ph type="title"/>
          </p:nvPr>
        </p:nvSpPr>
        <p:spPr>
          <a:xfrm>
            <a:off x="1381684" y="114301"/>
            <a:ext cx="6619315" cy="484094"/>
          </a:xfrm>
        </p:spPr>
        <p:txBody>
          <a:bodyPr>
            <a:noAutofit/>
          </a:bodyPr>
          <a:lstStyle/>
          <a:p>
            <a:r>
              <a:rPr lang="ru-RU" sz="2000" b="1" dirty="0" smtClean="0">
                <a:solidFill>
                  <a:srgbClr val="002060"/>
                </a:solidFill>
                <a:latin typeface="+mn-lt"/>
              </a:rPr>
              <a:t>Аналоговые </a:t>
            </a:r>
            <a:r>
              <a:rPr lang="ru-RU" sz="2000" b="1" dirty="0">
                <a:solidFill>
                  <a:srgbClr val="002060"/>
                </a:solidFill>
                <a:latin typeface="+mn-lt"/>
              </a:rPr>
              <a:t>многоканальные системы передачи </a:t>
            </a:r>
          </a:p>
        </p:txBody>
      </p:sp>
      <p:pic>
        <p:nvPicPr>
          <p:cNvPr id="4" name="Рисунок 3"/>
          <p:cNvPicPr>
            <a:picLocks noChangeAspect="1"/>
          </p:cNvPicPr>
          <p:nvPr/>
        </p:nvPicPr>
        <p:blipFill rotWithShape="1">
          <a:blip r:embed="rId2"/>
          <a:srcRect t="9544"/>
          <a:stretch/>
        </p:blipFill>
        <p:spPr>
          <a:xfrm>
            <a:off x="152228" y="598394"/>
            <a:ext cx="8722831" cy="4194489"/>
          </a:xfrm>
          <a:prstGeom prst="rect">
            <a:avLst/>
          </a:prstGeom>
          <a:solidFill>
            <a:schemeClr val="bg1"/>
          </a:solidFill>
          <a:ln>
            <a:solidFill>
              <a:schemeClr val="tx1"/>
            </a:solidFill>
          </a:ln>
        </p:spPr>
      </p:pic>
    </p:spTree>
    <p:extLst>
      <p:ext uri="{BB962C8B-B14F-4D97-AF65-F5344CB8AC3E}">
        <p14:creationId xmlns:p14="http://schemas.microsoft.com/office/powerpoint/2010/main" val="28620510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87404" y="4456273"/>
            <a:ext cx="9049871" cy="2353236"/>
          </a:xfrm>
        </p:spPr>
        <p:txBody>
          <a:bodyPr>
            <a:normAutofit/>
          </a:bodyPr>
          <a:lstStyle/>
          <a:p>
            <a:pPr marL="0" indent="0" algn="just">
              <a:buNone/>
            </a:pPr>
            <a:r>
              <a:rPr lang="ru-RU" sz="2000" dirty="0"/>
              <a:t> </a:t>
            </a:r>
            <a:r>
              <a:rPr lang="ru-RU" sz="2000" dirty="0" smtClean="0"/>
              <a:t>      </a:t>
            </a:r>
            <a:r>
              <a:rPr lang="ru-RU" sz="2000" b="1" dirty="0" smtClean="0">
                <a:solidFill>
                  <a:srgbClr val="002060"/>
                </a:solidFill>
              </a:rPr>
              <a:t>В </a:t>
            </a:r>
            <a:r>
              <a:rPr lang="ru-RU" sz="2000" b="1" dirty="0">
                <a:solidFill>
                  <a:srgbClr val="002060"/>
                </a:solidFill>
              </a:rPr>
              <a:t>аппаратуре К-60Т предусмотрена возможность многократного выделения до 12 каналов ТЧ в любой точке магистрали. </a:t>
            </a:r>
            <a:r>
              <a:rPr lang="ru-RU" sz="2000" dirty="0"/>
              <a:t>При этом структура каналов удовлетворяет требованиям, предъявляемым к ним при создании обще- и оперативно-технологических вторичных сетей связи, где необходимо подключение абонентов диспетчерской связи на промежуточных станциях. Использование аппаратуры К-60Т позволит перевести большую часть каналов с физических цепей на каналы ТЧ, что значительно повысит качество каналов технологических видов связи. </a:t>
            </a:r>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sp>
        <p:nvSpPr>
          <p:cNvPr id="7" name="Заголовок 3"/>
          <p:cNvSpPr>
            <a:spLocks noGrp="1"/>
          </p:cNvSpPr>
          <p:nvPr>
            <p:ph type="title"/>
          </p:nvPr>
        </p:nvSpPr>
        <p:spPr>
          <a:xfrm>
            <a:off x="1381684" y="114301"/>
            <a:ext cx="6619315" cy="484094"/>
          </a:xfrm>
        </p:spPr>
        <p:txBody>
          <a:bodyPr>
            <a:noAutofit/>
          </a:bodyPr>
          <a:lstStyle/>
          <a:p>
            <a:r>
              <a:rPr lang="ru-RU" sz="2000" b="1" dirty="0" smtClean="0">
                <a:solidFill>
                  <a:srgbClr val="002060"/>
                </a:solidFill>
                <a:latin typeface="+mn-lt"/>
              </a:rPr>
              <a:t>Аналоговые </a:t>
            </a:r>
            <a:r>
              <a:rPr lang="ru-RU" sz="2000" b="1" dirty="0">
                <a:solidFill>
                  <a:srgbClr val="002060"/>
                </a:solidFill>
                <a:latin typeface="+mn-lt"/>
              </a:rPr>
              <a:t>многоканальные системы передачи </a:t>
            </a:r>
          </a:p>
        </p:txBody>
      </p:sp>
      <p:pic>
        <p:nvPicPr>
          <p:cNvPr id="2" name="Рисунок 1"/>
          <p:cNvPicPr>
            <a:picLocks noChangeAspect="1"/>
          </p:cNvPicPr>
          <p:nvPr/>
        </p:nvPicPr>
        <p:blipFill rotWithShape="1">
          <a:blip r:embed="rId2"/>
          <a:srcRect r="1912" b="4736"/>
          <a:stretch/>
        </p:blipFill>
        <p:spPr>
          <a:xfrm>
            <a:off x="40339" y="571501"/>
            <a:ext cx="8969190" cy="3892923"/>
          </a:xfrm>
          <a:prstGeom prst="rect">
            <a:avLst/>
          </a:prstGeom>
        </p:spPr>
      </p:pic>
    </p:spTree>
    <p:extLst>
      <p:ext uri="{BB962C8B-B14F-4D97-AF65-F5344CB8AC3E}">
        <p14:creationId xmlns:p14="http://schemas.microsoft.com/office/powerpoint/2010/main" val="27120716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a:srcRect t="11647"/>
          <a:stretch/>
        </p:blipFill>
        <p:spPr>
          <a:xfrm>
            <a:off x="143434" y="605117"/>
            <a:ext cx="8563623" cy="5674660"/>
          </a:xfrm>
          <a:prstGeom prst="rect">
            <a:avLst/>
          </a:prstGeom>
        </p:spPr>
      </p:pic>
      <p:sp>
        <p:nvSpPr>
          <p:cNvPr id="5" name="Заголовок 4"/>
          <p:cNvSpPr txBox="1">
            <a:spLocks/>
          </p:cNvSpPr>
          <p:nvPr/>
        </p:nvSpPr>
        <p:spPr>
          <a:xfrm>
            <a:off x="1477477" y="0"/>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sp>
        <p:nvSpPr>
          <p:cNvPr id="6" name="Прямоугольник 5"/>
          <p:cNvSpPr/>
          <p:nvPr/>
        </p:nvSpPr>
        <p:spPr>
          <a:xfrm>
            <a:off x="2191020" y="1980311"/>
            <a:ext cx="3092824" cy="461665"/>
          </a:xfrm>
          <a:prstGeom prst="rect">
            <a:avLst/>
          </a:prstGeom>
          <a:solidFill>
            <a:schemeClr val="bg1"/>
          </a:solidFill>
        </p:spPr>
        <p:txBody>
          <a:bodyPr wrap="square">
            <a:spAutoFit/>
          </a:bodyPr>
          <a:lstStyle/>
          <a:p>
            <a:r>
              <a:rPr lang="ru-RU" sz="2400" b="1" dirty="0" smtClean="0">
                <a:solidFill>
                  <a:srgbClr val="C00000"/>
                </a:solidFill>
              </a:rPr>
              <a:t>многоканальными</a:t>
            </a:r>
            <a:r>
              <a:rPr lang="ru-RU" sz="2400" b="1" dirty="0" smtClean="0"/>
              <a:t>.</a:t>
            </a:r>
            <a:endParaRPr lang="ru-RU" sz="2400" b="1" dirty="0"/>
          </a:p>
        </p:txBody>
      </p:sp>
      <p:sp>
        <p:nvSpPr>
          <p:cNvPr id="7" name="Прямоугольник 6"/>
          <p:cNvSpPr/>
          <p:nvPr/>
        </p:nvSpPr>
        <p:spPr>
          <a:xfrm>
            <a:off x="4128247" y="2994229"/>
            <a:ext cx="3523132" cy="461665"/>
          </a:xfrm>
          <a:prstGeom prst="rect">
            <a:avLst/>
          </a:prstGeom>
          <a:solidFill>
            <a:schemeClr val="bg1"/>
          </a:solidFill>
        </p:spPr>
        <p:txBody>
          <a:bodyPr wrap="square">
            <a:spAutoFit/>
          </a:bodyPr>
          <a:lstStyle/>
          <a:p>
            <a:r>
              <a:rPr lang="ru-RU" sz="2400" b="1" dirty="0" smtClean="0">
                <a:solidFill>
                  <a:srgbClr val="C00000"/>
                </a:solidFill>
              </a:rPr>
              <a:t>уплотнением линии</a:t>
            </a:r>
            <a:r>
              <a:rPr lang="ru-RU" sz="2400" b="1" dirty="0" smtClean="0"/>
              <a:t>,</a:t>
            </a:r>
            <a:endParaRPr lang="ru-RU" sz="2400" b="1" dirty="0"/>
          </a:p>
        </p:txBody>
      </p:sp>
      <p:sp>
        <p:nvSpPr>
          <p:cNvPr id="8" name="Прямоугольник 7"/>
          <p:cNvSpPr/>
          <p:nvPr/>
        </p:nvSpPr>
        <p:spPr>
          <a:xfrm>
            <a:off x="2180239" y="3763867"/>
            <a:ext cx="3869121" cy="461665"/>
          </a:xfrm>
          <a:prstGeom prst="rect">
            <a:avLst/>
          </a:prstGeom>
          <a:solidFill>
            <a:schemeClr val="bg1"/>
          </a:solidFill>
        </p:spPr>
        <p:txBody>
          <a:bodyPr wrap="square">
            <a:spAutoFit/>
          </a:bodyPr>
          <a:lstStyle/>
          <a:p>
            <a:r>
              <a:rPr lang="ru-RU" sz="2400" b="1" dirty="0" smtClean="0">
                <a:solidFill>
                  <a:srgbClr val="C00000"/>
                </a:solidFill>
              </a:rPr>
              <a:t>аппаратурой уплотнения</a:t>
            </a:r>
            <a:r>
              <a:rPr lang="ru-RU" sz="2400" b="1" dirty="0" smtClean="0"/>
              <a:t>.</a:t>
            </a:r>
            <a:endParaRPr lang="ru-RU" sz="2400" b="1" dirty="0"/>
          </a:p>
        </p:txBody>
      </p:sp>
      <p:cxnSp>
        <p:nvCxnSpPr>
          <p:cNvPr id="10" name="Прямая соединительная линия 9"/>
          <p:cNvCxnSpPr/>
          <p:nvPr/>
        </p:nvCxnSpPr>
        <p:spPr>
          <a:xfrm>
            <a:off x="3913094" y="6279777"/>
            <a:ext cx="1116106"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1" name="Прямоугольник 10"/>
          <p:cNvSpPr/>
          <p:nvPr/>
        </p:nvSpPr>
        <p:spPr>
          <a:xfrm>
            <a:off x="7893424" y="6185647"/>
            <a:ext cx="1250576"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9897709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5217459"/>
            <a:ext cx="9049871" cy="1640541"/>
          </a:xfrm>
        </p:spPr>
        <p:txBody>
          <a:bodyPr>
            <a:normAutofit/>
          </a:bodyPr>
          <a:lstStyle/>
          <a:p>
            <a:pPr marL="0" indent="0" algn="just">
              <a:buNone/>
            </a:pPr>
            <a:r>
              <a:rPr lang="ru-RU" sz="2000" dirty="0" smtClean="0"/>
              <a:t>      </a:t>
            </a:r>
            <a:r>
              <a:rPr lang="ru-RU" sz="2000" dirty="0"/>
              <a:t>Таким образом, развитие и эксплуатационно-техническое обеспечение устойчивого функционирования существующей сети связи ОАО «РЖД»— </a:t>
            </a:r>
            <a:r>
              <a:rPr lang="ru-RU" sz="2000" b="1" dirty="0">
                <a:solidFill>
                  <a:srgbClr val="C00000"/>
                </a:solidFill>
              </a:rPr>
              <a:t>важная задача,</a:t>
            </a:r>
            <a:r>
              <a:rPr lang="ru-RU" sz="2000" dirty="0"/>
              <a:t> предполагающая поэтапную </a:t>
            </a:r>
            <a:r>
              <a:rPr lang="ru-RU" sz="2000" b="1" dirty="0">
                <a:solidFill>
                  <a:srgbClr val="C00000"/>
                </a:solidFill>
              </a:rPr>
              <a:t>замену </a:t>
            </a:r>
            <a:r>
              <a:rPr lang="ru-RU" sz="2000" b="1" dirty="0" smtClean="0">
                <a:solidFill>
                  <a:srgbClr val="C00000"/>
                </a:solidFill>
              </a:rPr>
              <a:t>воздушных </a:t>
            </a:r>
            <a:r>
              <a:rPr lang="ru-RU" sz="2000" b="1" dirty="0">
                <a:solidFill>
                  <a:srgbClr val="C00000"/>
                </a:solidFill>
              </a:rPr>
              <a:t>линий кабельными</a:t>
            </a:r>
            <a:r>
              <a:rPr lang="ru-RU" sz="2000" dirty="0"/>
              <a:t>, доуплотнение однокабельных и </a:t>
            </a:r>
            <a:r>
              <a:rPr lang="ru-RU" sz="2000" dirty="0" smtClean="0"/>
              <a:t>двухкабельных </a:t>
            </a:r>
            <a:r>
              <a:rPr lang="ru-RU" sz="2000" dirty="0"/>
              <a:t>линий с помощью аналоговых (АСП), а на некоторых направлениях — цифровых систем передачи (ЦСП).</a:t>
            </a:r>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sp>
        <p:nvSpPr>
          <p:cNvPr id="7" name="Заголовок 3"/>
          <p:cNvSpPr>
            <a:spLocks noGrp="1"/>
          </p:cNvSpPr>
          <p:nvPr>
            <p:ph type="title"/>
          </p:nvPr>
        </p:nvSpPr>
        <p:spPr>
          <a:xfrm>
            <a:off x="1381684" y="114301"/>
            <a:ext cx="6619315" cy="484094"/>
          </a:xfrm>
        </p:spPr>
        <p:txBody>
          <a:bodyPr>
            <a:noAutofit/>
          </a:bodyPr>
          <a:lstStyle/>
          <a:p>
            <a:r>
              <a:rPr lang="ru-RU" sz="2000" b="1" dirty="0" smtClean="0">
                <a:solidFill>
                  <a:srgbClr val="002060"/>
                </a:solidFill>
                <a:latin typeface="+mn-lt"/>
              </a:rPr>
              <a:t>Аналоговые </a:t>
            </a:r>
            <a:r>
              <a:rPr lang="ru-RU" sz="2000" b="1" dirty="0">
                <a:solidFill>
                  <a:srgbClr val="002060"/>
                </a:solidFill>
                <a:latin typeface="+mn-lt"/>
              </a:rPr>
              <a:t>многоканальные системы передачи </a:t>
            </a:r>
          </a:p>
        </p:txBody>
      </p:sp>
      <p:pic>
        <p:nvPicPr>
          <p:cNvPr id="2" name="Рисунок 1"/>
          <p:cNvPicPr>
            <a:picLocks noChangeAspect="1"/>
          </p:cNvPicPr>
          <p:nvPr/>
        </p:nvPicPr>
        <p:blipFill>
          <a:blip r:embed="rId2"/>
          <a:stretch>
            <a:fillRect/>
          </a:stretch>
        </p:blipFill>
        <p:spPr>
          <a:xfrm>
            <a:off x="224397" y="698127"/>
            <a:ext cx="8601075" cy="4419600"/>
          </a:xfrm>
          <a:prstGeom prst="rect">
            <a:avLst/>
          </a:prstGeom>
        </p:spPr>
      </p:pic>
      <p:sp>
        <p:nvSpPr>
          <p:cNvPr id="3" name="Прямоугольник 2"/>
          <p:cNvSpPr/>
          <p:nvPr/>
        </p:nvSpPr>
        <p:spPr>
          <a:xfrm>
            <a:off x="224397" y="2907927"/>
            <a:ext cx="2088497" cy="682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2312894" y="3442447"/>
            <a:ext cx="1116106" cy="3496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3222709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5257801"/>
            <a:ext cx="9049871" cy="1021977"/>
          </a:xfrm>
        </p:spPr>
        <p:txBody>
          <a:bodyPr>
            <a:normAutofit/>
          </a:bodyPr>
          <a:lstStyle/>
          <a:p>
            <a:pPr marL="0" indent="0" algn="just">
              <a:buNone/>
            </a:pPr>
            <a:r>
              <a:rPr lang="ru-RU" sz="2000" dirty="0" smtClean="0"/>
              <a:t>        </a:t>
            </a:r>
            <a:r>
              <a:rPr lang="ru-RU" sz="2000" b="1" dirty="0" smtClean="0">
                <a:solidFill>
                  <a:srgbClr val="C00000"/>
                </a:solidFill>
              </a:rPr>
              <a:t>Цифровые </a:t>
            </a:r>
            <a:r>
              <a:rPr lang="ru-RU" sz="2000" b="1" dirty="0">
                <a:solidFill>
                  <a:srgbClr val="C00000"/>
                </a:solidFill>
              </a:rPr>
              <a:t>системы передачи </a:t>
            </a:r>
            <a:r>
              <a:rPr lang="ru-RU" sz="2000" b="1" dirty="0"/>
              <a:t>используют</a:t>
            </a:r>
            <a:r>
              <a:rPr lang="ru-RU" sz="2000" b="1" dirty="0">
                <a:solidFill>
                  <a:srgbClr val="C00000"/>
                </a:solidFill>
              </a:rPr>
              <a:t> </a:t>
            </a:r>
            <a:r>
              <a:rPr lang="ru-RU" sz="2000" b="1" dirty="0">
                <a:solidFill>
                  <a:srgbClr val="002060"/>
                </a:solidFill>
              </a:rPr>
              <a:t>временной принцип разделения каналов. </a:t>
            </a:r>
            <a:r>
              <a:rPr lang="ru-RU" sz="2000" dirty="0"/>
              <a:t>В качестве направляющих систем используют металлические и волоконно-оптические кабельные линии и радиорелейные линии. </a:t>
            </a:r>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sp>
        <p:nvSpPr>
          <p:cNvPr id="7" name="Заголовок 3"/>
          <p:cNvSpPr>
            <a:spLocks noGrp="1"/>
          </p:cNvSpPr>
          <p:nvPr>
            <p:ph type="title"/>
          </p:nvPr>
        </p:nvSpPr>
        <p:spPr>
          <a:xfrm>
            <a:off x="1381684" y="114301"/>
            <a:ext cx="6619315" cy="484094"/>
          </a:xfrm>
        </p:spPr>
        <p:txBody>
          <a:bodyPr>
            <a:noAutofit/>
          </a:bodyPr>
          <a:lstStyle/>
          <a:p>
            <a:r>
              <a:rPr lang="ru-RU" sz="2000" b="1" dirty="0">
                <a:solidFill>
                  <a:srgbClr val="002060"/>
                </a:solidFill>
                <a:latin typeface="+mn-lt"/>
              </a:rPr>
              <a:t>Цифровые многоканальные системы передачи</a:t>
            </a:r>
          </a:p>
        </p:txBody>
      </p:sp>
      <p:pic>
        <p:nvPicPr>
          <p:cNvPr id="3" name="Рисунок 2"/>
          <p:cNvPicPr>
            <a:picLocks noChangeAspect="1"/>
          </p:cNvPicPr>
          <p:nvPr/>
        </p:nvPicPr>
        <p:blipFill rotWithShape="1">
          <a:blip r:embed="rId2"/>
          <a:srcRect l="17206" t="14445" r="19853" b="3202"/>
          <a:stretch/>
        </p:blipFill>
        <p:spPr>
          <a:xfrm>
            <a:off x="135958" y="1336861"/>
            <a:ext cx="3278107" cy="2412626"/>
          </a:xfrm>
          <a:prstGeom prst="rect">
            <a:avLst/>
          </a:prstGeom>
        </p:spPr>
      </p:pic>
      <p:sp>
        <p:nvSpPr>
          <p:cNvPr id="4" name="Прямоугольник 3"/>
          <p:cNvSpPr/>
          <p:nvPr/>
        </p:nvSpPr>
        <p:spPr>
          <a:xfrm>
            <a:off x="1817692" y="2635623"/>
            <a:ext cx="1250576" cy="11138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8" name="Рисунок 7"/>
          <p:cNvPicPr>
            <a:picLocks noChangeAspect="1"/>
          </p:cNvPicPr>
          <p:nvPr/>
        </p:nvPicPr>
        <p:blipFill>
          <a:blip r:embed="rId3"/>
          <a:stretch>
            <a:fillRect/>
          </a:stretch>
        </p:blipFill>
        <p:spPr>
          <a:xfrm>
            <a:off x="3811680" y="774046"/>
            <a:ext cx="4834779" cy="4241707"/>
          </a:xfrm>
          <a:prstGeom prst="rect">
            <a:avLst/>
          </a:prstGeom>
        </p:spPr>
      </p:pic>
    </p:spTree>
    <p:extLst>
      <p:ext uri="{BB962C8B-B14F-4D97-AF65-F5344CB8AC3E}">
        <p14:creationId xmlns:p14="http://schemas.microsoft.com/office/powerpoint/2010/main" val="9273339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5217458"/>
            <a:ext cx="9049871" cy="1532965"/>
          </a:xfrm>
        </p:spPr>
        <p:txBody>
          <a:bodyPr>
            <a:normAutofit/>
          </a:bodyPr>
          <a:lstStyle/>
          <a:p>
            <a:pPr marL="0" indent="0" algn="just">
              <a:buNone/>
            </a:pPr>
            <a:r>
              <a:rPr lang="ru-RU" sz="2000" dirty="0" smtClean="0"/>
              <a:t>       </a:t>
            </a:r>
            <a:r>
              <a:rPr lang="ru-RU" sz="2000" b="1" dirty="0" smtClean="0">
                <a:solidFill>
                  <a:srgbClr val="C00000"/>
                </a:solidFill>
              </a:rPr>
              <a:t>Система </a:t>
            </a:r>
            <a:r>
              <a:rPr lang="ru-RU" sz="2000" b="1" dirty="0">
                <a:solidFill>
                  <a:srgbClr val="C00000"/>
                </a:solidFill>
              </a:rPr>
              <a:t>ИКМ-30 </a:t>
            </a:r>
            <a:r>
              <a:rPr lang="ru-RU" sz="2000" b="1" dirty="0"/>
              <a:t>является</a:t>
            </a:r>
            <a:r>
              <a:rPr lang="ru-RU" sz="2000" b="1" dirty="0">
                <a:solidFill>
                  <a:srgbClr val="002060"/>
                </a:solidFill>
              </a:rPr>
              <a:t> цифровой системой передачи, позволяющей организовать 30 каналов ТЧ по двум парам кабеля. </a:t>
            </a:r>
            <a:r>
              <a:rPr lang="ru-RU" sz="2000" dirty="0"/>
              <a:t>В ней используется ИКМ с временным разделением каналов. Скорость передачи в линейном тракте составляет 2048 кбит/с. Оборудование ИКМ-30 состоит из оконечных пунктов и регенерационных промежуточных пунктов. </a:t>
            </a:r>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sp>
        <p:nvSpPr>
          <p:cNvPr id="7" name="Заголовок 3"/>
          <p:cNvSpPr>
            <a:spLocks noGrp="1"/>
          </p:cNvSpPr>
          <p:nvPr>
            <p:ph type="title"/>
          </p:nvPr>
        </p:nvSpPr>
        <p:spPr>
          <a:xfrm>
            <a:off x="1381684" y="114301"/>
            <a:ext cx="6619315" cy="484094"/>
          </a:xfrm>
        </p:spPr>
        <p:txBody>
          <a:bodyPr>
            <a:noAutofit/>
          </a:bodyPr>
          <a:lstStyle/>
          <a:p>
            <a:r>
              <a:rPr lang="ru-RU" sz="2000" b="1" dirty="0">
                <a:solidFill>
                  <a:srgbClr val="002060"/>
                </a:solidFill>
                <a:latin typeface="+mn-lt"/>
              </a:rPr>
              <a:t>Цифровые многоканальные системы передачи</a:t>
            </a:r>
          </a:p>
        </p:txBody>
      </p:sp>
      <p:pic>
        <p:nvPicPr>
          <p:cNvPr id="2" name="Рисунок 1"/>
          <p:cNvPicPr>
            <a:picLocks noChangeAspect="1"/>
          </p:cNvPicPr>
          <p:nvPr/>
        </p:nvPicPr>
        <p:blipFill>
          <a:blip r:embed="rId2"/>
          <a:stretch>
            <a:fillRect/>
          </a:stretch>
        </p:blipFill>
        <p:spPr>
          <a:xfrm>
            <a:off x="0" y="801074"/>
            <a:ext cx="6492446" cy="4213705"/>
          </a:xfrm>
          <a:prstGeom prst="rect">
            <a:avLst/>
          </a:prstGeom>
        </p:spPr>
      </p:pic>
      <p:pic>
        <p:nvPicPr>
          <p:cNvPr id="3" name="Рисунок 2"/>
          <p:cNvPicPr>
            <a:picLocks noChangeAspect="1"/>
          </p:cNvPicPr>
          <p:nvPr/>
        </p:nvPicPr>
        <p:blipFill rotWithShape="1">
          <a:blip r:embed="rId3"/>
          <a:srcRect l="2206" t="6807" b="17801"/>
          <a:stretch/>
        </p:blipFill>
        <p:spPr>
          <a:xfrm>
            <a:off x="5405718" y="1840319"/>
            <a:ext cx="3832411" cy="2213001"/>
          </a:xfrm>
          <a:prstGeom prst="rect">
            <a:avLst/>
          </a:prstGeom>
        </p:spPr>
      </p:pic>
    </p:spTree>
    <p:extLst>
      <p:ext uri="{BB962C8B-B14F-4D97-AF65-F5344CB8AC3E}">
        <p14:creationId xmlns:p14="http://schemas.microsoft.com/office/powerpoint/2010/main" val="8176021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5244353"/>
            <a:ext cx="9049871" cy="1519518"/>
          </a:xfrm>
        </p:spPr>
        <p:txBody>
          <a:bodyPr>
            <a:normAutofit/>
          </a:bodyPr>
          <a:lstStyle/>
          <a:p>
            <a:pPr marL="0" indent="0" algn="just">
              <a:buNone/>
            </a:pPr>
            <a:r>
              <a:rPr lang="ru-RU" sz="2000" dirty="0" smtClean="0"/>
              <a:t>        </a:t>
            </a:r>
            <a:r>
              <a:rPr lang="ru-RU" sz="2000" b="1" dirty="0" smtClean="0">
                <a:solidFill>
                  <a:srgbClr val="C00000"/>
                </a:solidFill>
              </a:rPr>
              <a:t>Система </a:t>
            </a:r>
            <a:r>
              <a:rPr lang="ru-RU" sz="2000" b="1" dirty="0">
                <a:solidFill>
                  <a:srgbClr val="C00000"/>
                </a:solidFill>
              </a:rPr>
              <a:t>ИКМ-120 </a:t>
            </a:r>
            <a:r>
              <a:rPr lang="ru-RU" sz="2000" b="1" dirty="0"/>
              <a:t>— цифровая система передачи, позволяющая организовать </a:t>
            </a:r>
            <a:r>
              <a:rPr lang="ru-RU" sz="2000" b="1" dirty="0">
                <a:solidFill>
                  <a:srgbClr val="002060"/>
                </a:solidFill>
              </a:rPr>
              <a:t>120 каналов ТЧ по двум парам, расположенным в разных кабелях.</a:t>
            </a:r>
            <a:r>
              <a:rPr lang="ru-RU" sz="2000" b="1" dirty="0"/>
              <a:t> </a:t>
            </a:r>
            <a:r>
              <a:rPr lang="ru-RU" sz="2000" dirty="0"/>
              <a:t>В этой системе используются высокочастотные симметричные кабели типов МКСА, МКСАП, МКСБ и др. По этим двум кабельным парам передаются сигналы 120 телефонных каналов со скоростью 8448 кбит/с. Используется ИКМ. </a:t>
            </a:r>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sp>
        <p:nvSpPr>
          <p:cNvPr id="7" name="Заголовок 3"/>
          <p:cNvSpPr>
            <a:spLocks noGrp="1"/>
          </p:cNvSpPr>
          <p:nvPr>
            <p:ph type="title"/>
          </p:nvPr>
        </p:nvSpPr>
        <p:spPr>
          <a:xfrm>
            <a:off x="1381684" y="114301"/>
            <a:ext cx="6619315" cy="484094"/>
          </a:xfrm>
        </p:spPr>
        <p:txBody>
          <a:bodyPr>
            <a:noAutofit/>
          </a:bodyPr>
          <a:lstStyle/>
          <a:p>
            <a:r>
              <a:rPr lang="ru-RU" sz="2000" b="1" dirty="0">
                <a:solidFill>
                  <a:srgbClr val="002060"/>
                </a:solidFill>
                <a:latin typeface="+mn-lt"/>
              </a:rPr>
              <a:t>Цифровые многоканальные системы передачи</a:t>
            </a:r>
          </a:p>
        </p:txBody>
      </p:sp>
      <p:pic>
        <p:nvPicPr>
          <p:cNvPr id="3" name="Рисунок 2"/>
          <p:cNvPicPr>
            <a:picLocks noChangeAspect="1"/>
          </p:cNvPicPr>
          <p:nvPr/>
        </p:nvPicPr>
        <p:blipFill rotWithShape="1">
          <a:blip r:embed="rId2"/>
          <a:srcRect l="14967" t="3726" r="3987" b="16077"/>
          <a:stretch/>
        </p:blipFill>
        <p:spPr>
          <a:xfrm>
            <a:off x="298824" y="510988"/>
            <a:ext cx="3587636" cy="4733365"/>
          </a:xfrm>
          <a:prstGeom prst="rect">
            <a:avLst/>
          </a:prstGeom>
        </p:spPr>
      </p:pic>
      <p:pic>
        <p:nvPicPr>
          <p:cNvPr id="2" name="Рисунок 1"/>
          <p:cNvPicPr>
            <a:picLocks noChangeAspect="1"/>
          </p:cNvPicPr>
          <p:nvPr/>
        </p:nvPicPr>
        <p:blipFill>
          <a:blip r:embed="rId3"/>
          <a:stretch>
            <a:fillRect/>
          </a:stretch>
        </p:blipFill>
        <p:spPr>
          <a:xfrm>
            <a:off x="4306881" y="598395"/>
            <a:ext cx="4572000" cy="1162050"/>
          </a:xfrm>
          <a:prstGeom prst="rect">
            <a:avLst/>
          </a:prstGeom>
        </p:spPr>
      </p:pic>
      <p:pic>
        <p:nvPicPr>
          <p:cNvPr id="4" name="Рисунок 3"/>
          <p:cNvPicPr>
            <a:picLocks noChangeAspect="1"/>
          </p:cNvPicPr>
          <p:nvPr/>
        </p:nvPicPr>
        <p:blipFill rotWithShape="1">
          <a:blip r:embed="rId4"/>
          <a:srcRect l="10588" t="8378" r="11176" b="5040"/>
          <a:stretch/>
        </p:blipFill>
        <p:spPr>
          <a:xfrm>
            <a:off x="4404870" y="1760445"/>
            <a:ext cx="4092637" cy="3392581"/>
          </a:xfrm>
          <a:prstGeom prst="rect">
            <a:avLst/>
          </a:prstGeom>
        </p:spPr>
      </p:pic>
    </p:spTree>
    <p:extLst>
      <p:ext uri="{BB962C8B-B14F-4D97-AF65-F5344CB8AC3E}">
        <p14:creationId xmlns:p14="http://schemas.microsoft.com/office/powerpoint/2010/main" val="19609689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4598894"/>
            <a:ext cx="9049871" cy="2259105"/>
          </a:xfrm>
        </p:spPr>
        <p:txBody>
          <a:bodyPr>
            <a:normAutofit/>
          </a:bodyPr>
          <a:lstStyle/>
          <a:p>
            <a:pPr marL="0" indent="0" algn="just">
              <a:buNone/>
            </a:pPr>
            <a:r>
              <a:rPr lang="ru-RU" sz="2000" dirty="0" smtClean="0"/>
              <a:t>           Позднее </a:t>
            </a:r>
            <a:r>
              <a:rPr lang="ru-RU" sz="2000" dirty="0"/>
              <a:t>разработаны </a:t>
            </a:r>
            <a:r>
              <a:rPr lang="ru-RU" sz="2000" b="1" dirty="0">
                <a:solidFill>
                  <a:srgbClr val="C00000"/>
                </a:solidFill>
              </a:rPr>
              <a:t>цифровые системы ИКМ-480 и ИКМ-1920</a:t>
            </a:r>
            <a:r>
              <a:rPr lang="ru-RU" sz="2000" b="1" dirty="0"/>
              <a:t>, позволяющие организовать </a:t>
            </a:r>
            <a:r>
              <a:rPr lang="ru-RU" sz="2000" b="1" dirty="0">
                <a:solidFill>
                  <a:srgbClr val="002060"/>
                </a:solidFill>
              </a:rPr>
              <a:t>соответственно 480 и 1920 каналов ТЧ. </a:t>
            </a:r>
          </a:p>
          <a:p>
            <a:pPr marL="0" indent="0" algn="just">
              <a:buNone/>
            </a:pPr>
            <a:r>
              <a:rPr lang="ru-RU" sz="2000" dirty="0" smtClean="0"/>
              <a:t>         С </a:t>
            </a:r>
            <a:r>
              <a:rPr lang="ru-RU" sz="2000" dirty="0"/>
              <a:t>1987 г. на железнодорожном транспорте внедряются волоконно-оптические системы передачи (ВОСП). Сети связи, построенные с использованием ВОСП, имеют высокую пропускную способность, то есть позволяют передавать потоки информации в цифровой форме со значительно более высокими скоростями.</a:t>
            </a:r>
          </a:p>
          <a:p>
            <a:pPr marL="0" indent="0" algn="just">
              <a:buNone/>
            </a:pPr>
            <a:endParaRPr lang="ru-RU" sz="2000" dirty="0"/>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sp>
        <p:nvSpPr>
          <p:cNvPr id="7" name="Заголовок 3"/>
          <p:cNvSpPr>
            <a:spLocks noGrp="1"/>
          </p:cNvSpPr>
          <p:nvPr>
            <p:ph type="title"/>
          </p:nvPr>
        </p:nvSpPr>
        <p:spPr>
          <a:xfrm>
            <a:off x="1381684" y="114301"/>
            <a:ext cx="6619315" cy="484094"/>
          </a:xfrm>
        </p:spPr>
        <p:txBody>
          <a:bodyPr>
            <a:noAutofit/>
          </a:bodyPr>
          <a:lstStyle/>
          <a:p>
            <a:r>
              <a:rPr lang="ru-RU" sz="2000" b="1" dirty="0">
                <a:solidFill>
                  <a:srgbClr val="002060"/>
                </a:solidFill>
                <a:latin typeface="+mn-lt"/>
              </a:rPr>
              <a:t>Цифровые многоканальные системы передачи</a:t>
            </a:r>
          </a:p>
        </p:txBody>
      </p:sp>
      <p:pic>
        <p:nvPicPr>
          <p:cNvPr id="3" name="Рисунок 2"/>
          <p:cNvPicPr>
            <a:picLocks noChangeAspect="1"/>
          </p:cNvPicPr>
          <p:nvPr/>
        </p:nvPicPr>
        <p:blipFill rotWithShape="1">
          <a:blip r:embed="rId2"/>
          <a:srcRect l="2775" b="8954"/>
          <a:stretch/>
        </p:blipFill>
        <p:spPr>
          <a:xfrm>
            <a:off x="67235" y="848846"/>
            <a:ext cx="4164339" cy="3292848"/>
          </a:xfrm>
          <a:prstGeom prst="rect">
            <a:avLst/>
          </a:prstGeom>
          <a:ln>
            <a:solidFill>
              <a:schemeClr val="tx1"/>
            </a:solidFill>
          </a:ln>
        </p:spPr>
      </p:pic>
      <p:pic>
        <p:nvPicPr>
          <p:cNvPr id="4" name="Рисунок 3"/>
          <p:cNvPicPr>
            <a:picLocks noChangeAspect="1"/>
          </p:cNvPicPr>
          <p:nvPr/>
        </p:nvPicPr>
        <p:blipFill rotWithShape="1">
          <a:blip r:embed="rId3"/>
          <a:srcRect l="4847" b="17059"/>
          <a:stretch/>
        </p:blipFill>
        <p:spPr>
          <a:xfrm>
            <a:off x="4370293" y="847164"/>
            <a:ext cx="4728363" cy="3294529"/>
          </a:xfrm>
          <a:prstGeom prst="rect">
            <a:avLst/>
          </a:prstGeom>
          <a:ln>
            <a:solidFill>
              <a:schemeClr val="tx1"/>
            </a:solidFill>
          </a:ln>
        </p:spPr>
      </p:pic>
    </p:spTree>
    <p:extLst>
      <p:ext uri="{BB962C8B-B14F-4D97-AF65-F5344CB8AC3E}">
        <p14:creationId xmlns:p14="http://schemas.microsoft.com/office/powerpoint/2010/main" val="41229994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4693023"/>
            <a:ext cx="9049871" cy="2043953"/>
          </a:xfrm>
        </p:spPr>
        <p:txBody>
          <a:bodyPr>
            <a:normAutofit/>
          </a:bodyPr>
          <a:lstStyle/>
          <a:p>
            <a:pPr marL="0" indent="0" algn="just">
              <a:buNone/>
            </a:pPr>
            <a:r>
              <a:rPr lang="ru-RU" sz="2000" dirty="0"/>
              <a:t> </a:t>
            </a:r>
            <a:r>
              <a:rPr lang="ru-RU" sz="2000" dirty="0" smtClean="0"/>
              <a:t>      </a:t>
            </a:r>
            <a:r>
              <a:rPr lang="ru-RU" sz="2000" b="1" dirty="0" smtClean="0">
                <a:solidFill>
                  <a:srgbClr val="C00000"/>
                </a:solidFill>
              </a:rPr>
              <a:t>Первичная </a:t>
            </a:r>
            <a:r>
              <a:rPr lang="ru-RU" sz="2000" b="1" dirty="0">
                <a:solidFill>
                  <a:srgbClr val="C00000"/>
                </a:solidFill>
              </a:rPr>
              <a:t>сеть связи </a:t>
            </a:r>
            <a:r>
              <a:rPr lang="ru-RU" sz="2000" b="1" dirty="0"/>
              <a:t>как основа системы электросвязи ОАО «РЖД» определяет ее </a:t>
            </a:r>
            <a:r>
              <a:rPr lang="ru-RU" sz="2000" b="1" dirty="0">
                <a:solidFill>
                  <a:srgbClr val="002060"/>
                </a:solidFill>
              </a:rPr>
              <a:t>главные качественные характеристики</a:t>
            </a:r>
            <a:r>
              <a:rPr lang="ru-RU" sz="2000" b="1" dirty="0"/>
              <a:t>:</a:t>
            </a:r>
            <a:r>
              <a:rPr lang="ru-RU" sz="2000" dirty="0"/>
              <a:t> надежность, пропускную способность, управляемость и технико-экономические показатели. Цикл жизни первичной сети обычно значительно превышает аналогичный период для вторичной сети, поэтому топология перспективной первичной сети должна быть оптимальна как для всех существующих на ее основе вторичных сетей, так и для возможного расширения их функций и интеграции.</a:t>
            </a:r>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sp>
        <p:nvSpPr>
          <p:cNvPr id="7" name="Заголовок 3"/>
          <p:cNvSpPr>
            <a:spLocks noGrp="1"/>
          </p:cNvSpPr>
          <p:nvPr>
            <p:ph type="title"/>
          </p:nvPr>
        </p:nvSpPr>
        <p:spPr>
          <a:xfrm>
            <a:off x="2699497" y="114301"/>
            <a:ext cx="3244104" cy="484094"/>
          </a:xfrm>
        </p:spPr>
        <p:txBody>
          <a:bodyPr>
            <a:noAutofit/>
          </a:bodyPr>
          <a:lstStyle/>
          <a:p>
            <a:r>
              <a:rPr lang="ru-RU" sz="2000" b="1" dirty="0">
                <a:solidFill>
                  <a:srgbClr val="002060"/>
                </a:solidFill>
                <a:latin typeface="+mn-lt"/>
              </a:rPr>
              <a:t>Цифровая первичная сеть</a:t>
            </a:r>
          </a:p>
        </p:txBody>
      </p:sp>
      <p:pic>
        <p:nvPicPr>
          <p:cNvPr id="2" name="Рисунок 1"/>
          <p:cNvPicPr>
            <a:picLocks noChangeAspect="1"/>
          </p:cNvPicPr>
          <p:nvPr/>
        </p:nvPicPr>
        <p:blipFill rotWithShape="1">
          <a:blip r:embed="rId2"/>
          <a:srcRect l="11470" t="16682" r="6030" b="6021"/>
          <a:stretch/>
        </p:blipFill>
        <p:spPr>
          <a:xfrm>
            <a:off x="820269" y="459604"/>
            <a:ext cx="6089818" cy="4273760"/>
          </a:xfrm>
          <a:prstGeom prst="rect">
            <a:avLst/>
          </a:prstGeom>
        </p:spPr>
      </p:pic>
      <p:pic>
        <p:nvPicPr>
          <p:cNvPr id="3" name="Рисунок 2"/>
          <p:cNvPicPr>
            <a:picLocks noChangeAspect="1"/>
          </p:cNvPicPr>
          <p:nvPr/>
        </p:nvPicPr>
        <p:blipFill rotWithShape="1">
          <a:blip r:embed="rId3"/>
          <a:srcRect l="7673" t="-402" r="11907" b="92146"/>
          <a:stretch/>
        </p:blipFill>
        <p:spPr>
          <a:xfrm>
            <a:off x="5580530" y="1946462"/>
            <a:ext cx="3523129" cy="295835"/>
          </a:xfrm>
          <a:prstGeom prst="rect">
            <a:avLst/>
          </a:prstGeom>
          <a:ln>
            <a:solidFill>
              <a:schemeClr val="tx1"/>
            </a:solidFill>
          </a:ln>
        </p:spPr>
      </p:pic>
    </p:spTree>
    <p:extLst>
      <p:ext uri="{BB962C8B-B14F-4D97-AF65-F5344CB8AC3E}">
        <p14:creationId xmlns:p14="http://schemas.microsoft.com/office/powerpoint/2010/main" val="21084539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5392271"/>
            <a:ext cx="9049871" cy="1048871"/>
          </a:xfrm>
        </p:spPr>
        <p:txBody>
          <a:bodyPr>
            <a:normAutofit/>
          </a:bodyPr>
          <a:lstStyle/>
          <a:p>
            <a:pPr marL="0" indent="0" algn="just">
              <a:buNone/>
            </a:pPr>
            <a:r>
              <a:rPr lang="ru-RU" sz="2000" dirty="0" smtClean="0"/>
              <a:t>          Перспективная </a:t>
            </a:r>
            <a:r>
              <a:rPr lang="ru-RU" sz="2000" dirty="0"/>
              <a:t>цифровая сеть должна быть создана на основе рационального использования всех типов направляющих систем и современных технологий организации систем передачи.</a:t>
            </a:r>
          </a:p>
        </p:txBody>
      </p:sp>
      <p:sp>
        <p:nvSpPr>
          <p:cNvPr id="8" name="Заголовок 3"/>
          <p:cNvSpPr>
            <a:spLocks noGrp="1"/>
          </p:cNvSpPr>
          <p:nvPr>
            <p:ph type="title"/>
          </p:nvPr>
        </p:nvSpPr>
        <p:spPr>
          <a:xfrm>
            <a:off x="2699497" y="114301"/>
            <a:ext cx="3244104" cy="484094"/>
          </a:xfrm>
        </p:spPr>
        <p:txBody>
          <a:bodyPr>
            <a:noAutofit/>
          </a:bodyPr>
          <a:lstStyle/>
          <a:p>
            <a:r>
              <a:rPr lang="ru-RU" sz="2000" b="1" dirty="0">
                <a:solidFill>
                  <a:srgbClr val="002060"/>
                </a:solidFill>
                <a:latin typeface="+mn-lt"/>
              </a:rPr>
              <a:t>Цифровая первичная сеть</a:t>
            </a:r>
          </a:p>
        </p:txBody>
      </p:sp>
      <p:pic>
        <p:nvPicPr>
          <p:cNvPr id="2" name="Рисунок 1"/>
          <p:cNvPicPr>
            <a:picLocks noChangeAspect="1"/>
          </p:cNvPicPr>
          <p:nvPr/>
        </p:nvPicPr>
        <p:blipFill rotWithShape="1">
          <a:blip r:embed="rId2"/>
          <a:srcRect r="3382"/>
          <a:stretch/>
        </p:blipFill>
        <p:spPr>
          <a:xfrm>
            <a:off x="215153" y="165800"/>
            <a:ext cx="8834718" cy="5148079"/>
          </a:xfrm>
          <a:prstGeom prst="rect">
            <a:avLst/>
          </a:prstGeom>
        </p:spPr>
      </p:pic>
      <p:sp>
        <p:nvSpPr>
          <p:cNvPr id="3" name="Прямоугольник 2"/>
          <p:cNvSpPr/>
          <p:nvPr/>
        </p:nvSpPr>
        <p:spPr>
          <a:xfrm>
            <a:off x="8444753" y="165800"/>
            <a:ext cx="699247" cy="7732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spTree>
    <p:extLst>
      <p:ext uri="{BB962C8B-B14F-4D97-AF65-F5344CB8AC3E}">
        <p14:creationId xmlns:p14="http://schemas.microsoft.com/office/powerpoint/2010/main" val="24484835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40341" y="4514851"/>
            <a:ext cx="9049871" cy="2514600"/>
          </a:xfrm>
        </p:spPr>
        <p:txBody>
          <a:bodyPr>
            <a:normAutofit/>
          </a:bodyPr>
          <a:lstStyle/>
          <a:p>
            <a:pPr marL="0" indent="0" algn="just">
              <a:buNone/>
            </a:pPr>
            <a:r>
              <a:rPr lang="ru-RU" sz="2000" dirty="0" smtClean="0"/>
              <a:t>         </a:t>
            </a:r>
            <a:r>
              <a:rPr lang="ru-RU" sz="2000" b="1" dirty="0" smtClean="0">
                <a:solidFill>
                  <a:srgbClr val="C00000"/>
                </a:solidFill>
              </a:rPr>
              <a:t>Новые </a:t>
            </a:r>
            <a:r>
              <a:rPr lang="ru-RU" sz="2000" b="1" dirty="0">
                <a:solidFill>
                  <a:srgbClr val="C00000"/>
                </a:solidFill>
              </a:rPr>
              <a:t>технологии </a:t>
            </a:r>
            <a:r>
              <a:rPr lang="ru-RU" sz="2000" b="1" dirty="0">
                <a:solidFill>
                  <a:srgbClr val="002060"/>
                </a:solidFill>
              </a:rPr>
              <a:t>телекоммуникаций стали развиваться в связи с переходом от аналоговых к цифровым методам передачи сообщений, </a:t>
            </a:r>
            <a:r>
              <a:rPr lang="ru-RU" sz="2000" b="1" dirty="0"/>
              <a:t>основанным на </a:t>
            </a:r>
            <a:r>
              <a:rPr lang="ru-RU" sz="2000" b="1" dirty="0">
                <a:solidFill>
                  <a:srgbClr val="C00000"/>
                </a:solidFill>
              </a:rPr>
              <a:t>мультиплексировании с временным разделением каналов и ИКМ</a:t>
            </a:r>
            <a:r>
              <a:rPr lang="ru-RU" sz="2000" b="1" dirty="0">
                <a:solidFill>
                  <a:srgbClr val="002060"/>
                </a:solidFill>
              </a:rPr>
              <a:t>. </a:t>
            </a:r>
            <a:r>
              <a:rPr lang="ru-RU" sz="2000" dirty="0"/>
              <a:t>Как уже отмечалось, под мультиплексированием понимают объединение нескольких меньших по емкости входных каналов связи. Мультиплексор при этом должен обеспечить скорость передачи данных порядка n × V, где n — число входных цифровых последовательностей (или число каналов); V — скорость передачи данных одного входного канала (одинакова для всех каналов). </a:t>
            </a:r>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sp>
        <p:nvSpPr>
          <p:cNvPr id="8" name="Заголовок 3"/>
          <p:cNvSpPr>
            <a:spLocks noGrp="1"/>
          </p:cNvSpPr>
          <p:nvPr>
            <p:ph type="title"/>
          </p:nvPr>
        </p:nvSpPr>
        <p:spPr>
          <a:xfrm>
            <a:off x="2699497" y="114301"/>
            <a:ext cx="3244104" cy="484094"/>
          </a:xfrm>
        </p:spPr>
        <p:txBody>
          <a:bodyPr>
            <a:noAutofit/>
          </a:bodyPr>
          <a:lstStyle/>
          <a:p>
            <a:r>
              <a:rPr lang="ru-RU" sz="2000" b="1" dirty="0">
                <a:solidFill>
                  <a:srgbClr val="002060"/>
                </a:solidFill>
                <a:latin typeface="+mn-lt"/>
              </a:rPr>
              <a:t>Цифровая первичная сеть</a:t>
            </a:r>
          </a:p>
        </p:txBody>
      </p:sp>
      <p:pic>
        <p:nvPicPr>
          <p:cNvPr id="9" name="Рисунок 8"/>
          <p:cNvPicPr>
            <a:picLocks noChangeAspect="1"/>
          </p:cNvPicPr>
          <p:nvPr/>
        </p:nvPicPr>
        <p:blipFill rotWithShape="1">
          <a:blip r:embed="rId2"/>
          <a:srcRect l="7500" t="28994" r="9559" b="20589"/>
          <a:stretch/>
        </p:blipFill>
        <p:spPr>
          <a:xfrm>
            <a:off x="329452" y="714968"/>
            <a:ext cx="8471647" cy="3862235"/>
          </a:xfrm>
          <a:prstGeom prst="rect">
            <a:avLst/>
          </a:prstGeom>
        </p:spPr>
      </p:pic>
      <p:pic>
        <p:nvPicPr>
          <p:cNvPr id="10" name="Рисунок 9"/>
          <p:cNvPicPr>
            <a:picLocks noChangeAspect="1"/>
          </p:cNvPicPr>
          <p:nvPr/>
        </p:nvPicPr>
        <p:blipFill rotWithShape="1">
          <a:blip r:embed="rId3"/>
          <a:srcRect r="35492" b="91097"/>
          <a:stretch/>
        </p:blipFill>
        <p:spPr>
          <a:xfrm>
            <a:off x="5263637" y="673127"/>
            <a:ext cx="3826573" cy="317506"/>
          </a:xfrm>
          <a:prstGeom prst="rect">
            <a:avLst/>
          </a:prstGeom>
          <a:ln>
            <a:solidFill>
              <a:schemeClr val="tx1"/>
            </a:solidFill>
          </a:ln>
        </p:spPr>
      </p:pic>
    </p:spTree>
    <p:extLst>
      <p:ext uri="{BB962C8B-B14F-4D97-AF65-F5344CB8AC3E}">
        <p14:creationId xmlns:p14="http://schemas.microsoft.com/office/powerpoint/2010/main" val="28665793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4504764"/>
            <a:ext cx="9049871" cy="2353236"/>
          </a:xfrm>
        </p:spPr>
        <p:txBody>
          <a:bodyPr>
            <a:normAutofit/>
          </a:bodyPr>
          <a:lstStyle/>
          <a:p>
            <a:pPr marL="0" indent="0" algn="just">
              <a:buNone/>
            </a:pPr>
            <a:r>
              <a:rPr lang="ru-RU" sz="2000" b="1" dirty="0" smtClean="0"/>
              <a:t>Если </a:t>
            </a:r>
            <a:r>
              <a:rPr lang="ru-RU" sz="2000" b="1" dirty="0"/>
              <a:t>в качестве входного сигнала используется сигнал основного цифрового канала (ОЦК) со скоростью передачи 64 кбит/с,</a:t>
            </a:r>
            <a:r>
              <a:rPr lang="ru-RU" sz="2000" dirty="0"/>
              <a:t> то с помощью одного мультиплексора типа n × 1 теоретически можно формировать потоки со скоростью n × 64 кбит/c. Если считать этот мультиплексор первым в схеме каскадного соединения из нескольких мультиплексоров второго, третьего и т.д. уровней, то можно сформировать различные иерархические наборы цифровых скоростей передачи, или цифровые иерархии, позволяющие получить требуемое количество ОЦК на выходе.</a:t>
            </a:r>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sp>
        <p:nvSpPr>
          <p:cNvPr id="8" name="Заголовок 3"/>
          <p:cNvSpPr>
            <a:spLocks noGrp="1"/>
          </p:cNvSpPr>
          <p:nvPr>
            <p:ph type="title"/>
          </p:nvPr>
        </p:nvSpPr>
        <p:spPr>
          <a:xfrm>
            <a:off x="2699497" y="114301"/>
            <a:ext cx="3244104" cy="484094"/>
          </a:xfrm>
        </p:spPr>
        <p:txBody>
          <a:bodyPr>
            <a:noAutofit/>
          </a:bodyPr>
          <a:lstStyle/>
          <a:p>
            <a:r>
              <a:rPr lang="ru-RU" sz="2000" b="1" dirty="0">
                <a:solidFill>
                  <a:srgbClr val="002060"/>
                </a:solidFill>
                <a:latin typeface="+mn-lt"/>
              </a:rPr>
              <a:t>Цифровая первичная сеть</a:t>
            </a:r>
          </a:p>
        </p:txBody>
      </p:sp>
      <p:pic>
        <p:nvPicPr>
          <p:cNvPr id="2" name="Рисунок 1"/>
          <p:cNvPicPr>
            <a:picLocks noChangeAspect="1"/>
          </p:cNvPicPr>
          <p:nvPr/>
        </p:nvPicPr>
        <p:blipFill>
          <a:blip r:embed="rId2"/>
          <a:stretch>
            <a:fillRect/>
          </a:stretch>
        </p:blipFill>
        <p:spPr>
          <a:xfrm>
            <a:off x="684118" y="476590"/>
            <a:ext cx="7681634" cy="4028174"/>
          </a:xfrm>
          <a:prstGeom prst="rect">
            <a:avLst/>
          </a:prstGeom>
          <a:ln>
            <a:solidFill>
              <a:schemeClr val="tx1"/>
            </a:solidFill>
          </a:ln>
        </p:spPr>
      </p:pic>
    </p:spTree>
    <p:extLst>
      <p:ext uri="{BB962C8B-B14F-4D97-AF65-F5344CB8AC3E}">
        <p14:creationId xmlns:p14="http://schemas.microsoft.com/office/powerpoint/2010/main" val="29242281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5032657"/>
            <a:ext cx="9049871" cy="1909483"/>
          </a:xfrm>
        </p:spPr>
        <p:txBody>
          <a:bodyPr>
            <a:normAutofit/>
          </a:bodyPr>
          <a:lstStyle/>
          <a:p>
            <a:pPr marL="0" indent="0" algn="just">
              <a:buNone/>
            </a:pPr>
            <a:r>
              <a:rPr lang="ru-RU" sz="2000" dirty="0" smtClean="0"/>
              <a:t>      </a:t>
            </a:r>
            <a:r>
              <a:rPr lang="ru-RU" sz="2000" b="1" dirty="0" smtClean="0">
                <a:solidFill>
                  <a:srgbClr val="002060"/>
                </a:solidFill>
              </a:rPr>
              <a:t>Развитие </a:t>
            </a:r>
            <a:r>
              <a:rPr lang="ru-RU" sz="2000" b="1" dirty="0">
                <a:solidFill>
                  <a:srgbClr val="002060"/>
                </a:solidFill>
              </a:rPr>
              <a:t>схем мультиплексирования привело к возникновению трех цифровых иерархий с разными уровнями стандартизованных скоростей передачи (цифровых каналов). </a:t>
            </a:r>
            <a:r>
              <a:rPr lang="ru-RU" sz="2000" dirty="0"/>
              <a:t>Эти схемы цифровых иерархий (</a:t>
            </a:r>
            <a:r>
              <a:rPr lang="ru-RU" sz="2000" b="1" i="1" dirty="0"/>
              <a:t>американская — АС, японская — ЯС и европейская ЕС</a:t>
            </a:r>
            <a:r>
              <a:rPr lang="ru-RU" sz="2000" dirty="0"/>
              <a:t>), известные под общим названием </a:t>
            </a:r>
            <a:r>
              <a:rPr lang="ru-RU" sz="2000" b="1" dirty="0">
                <a:solidFill>
                  <a:srgbClr val="C00000"/>
                </a:solidFill>
              </a:rPr>
              <a:t>плезиохронная</a:t>
            </a:r>
            <a:r>
              <a:rPr lang="ru-RU" sz="2000" dirty="0"/>
              <a:t> (т.е. почти синхронная) </a:t>
            </a:r>
            <a:r>
              <a:rPr lang="ru-RU" sz="2000" b="1" dirty="0">
                <a:solidFill>
                  <a:srgbClr val="C00000"/>
                </a:solidFill>
              </a:rPr>
              <a:t>цифровая иерархия PDH (ПЦИ), </a:t>
            </a:r>
            <a:r>
              <a:rPr lang="ru-RU" sz="2000" dirty="0"/>
              <a:t>широко используются как в цифровой телефонии, так и для передачи данных.</a:t>
            </a:r>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sp>
        <p:nvSpPr>
          <p:cNvPr id="8" name="Заголовок 3"/>
          <p:cNvSpPr>
            <a:spLocks noGrp="1"/>
          </p:cNvSpPr>
          <p:nvPr>
            <p:ph type="title"/>
          </p:nvPr>
        </p:nvSpPr>
        <p:spPr>
          <a:xfrm>
            <a:off x="2699497" y="114301"/>
            <a:ext cx="3244104" cy="484094"/>
          </a:xfrm>
        </p:spPr>
        <p:txBody>
          <a:bodyPr>
            <a:noAutofit/>
          </a:bodyPr>
          <a:lstStyle/>
          <a:p>
            <a:r>
              <a:rPr lang="ru-RU" sz="2000" b="1" dirty="0">
                <a:solidFill>
                  <a:srgbClr val="002060"/>
                </a:solidFill>
                <a:latin typeface="+mn-lt"/>
              </a:rPr>
              <a:t>Цифровая первичная сеть</a:t>
            </a:r>
          </a:p>
        </p:txBody>
      </p:sp>
      <p:pic>
        <p:nvPicPr>
          <p:cNvPr id="4" name="Рисунок 3"/>
          <p:cNvPicPr>
            <a:picLocks noChangeAspect="1"/>
          </p:cNvPicPr>
          <p:nvPr/>
        </p:nvPicPr>
        <p:blipFill>
          <a:blip r:embed="rId2"/>
          <a:stretch>
            <a:fillRect/>
          </a:stretch>
        </p:blipFill>
        <p:spPr>
          <a:xfrm>
            <a:off x="1021431" y="460468"/>
            <a:ext cx="6600236" cy="4572189"/>
          </a:xfrm>
          <a:prstGeom prst="rect">
            <a:avLst/>
          </a:prstGeom>
          <a:ln>
            <a:solidFill>
              <a:schemeClr val="tx1"/>
            </a:solidFill>
          </a:ln>
        </p:spPr>
      </p:pic>
    </p:spTree>
    <p:extLst>
      <p:ext uri="{BB962C8B-B14F-4D97-AF65-F5344CB8AC3E}">
        <p14:creationId xmlns:p14="http://schemas.microsoft.com/office/powerpoint/2010/main" val="30523040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381684" y="114301"/>
            <a:ext cx="6619315" cy="484094"/>
          </a:xfrm>
        </p:spPr>
        <p:txBody>
          <a:bodyPr>
            <a:noAutofit/>
          </a:bodyPr>
          <a:lstStyle/>
          <a:p>
            <a:r>
              <a:rPr lang="ru-RU" sz="2000" b="1" dirty="0" smtClean="0">
                <a:solidFill>
                  <a:srgbClr val="002060"/>
                </a:solidFill>
                <a:latin typeface="+mn-lt"/>
              </a:rPr>
              <a:t/>
            </a:r>
            <a:br>
              <a:rPr lang="ru-RU" sz="2000" b="1" dirty="0" smtClean="0">
                <a:solidFill>
                  <a:srgbClr val="002060"/>
                </a:solidFill>
                <a:latin typeface="+mn-lt"/>
              </a:rPr>
            </a:br>
            <a:r>
              <a:rPr lang="ru-RU" sz="2000" b="1" dirty="0" smtClean="0">
                <a:solidFill>
                  <a:srgbClr val="002060"/>
                </a:solidFill>
                <a:latin typeface="+mn-lt"/>
              </a:rPr>
              <a:t>Особенности </a:t>
            </a:r>
            <a:r>
              <a:rPr lang="ru-RU" sz="2000" b="1" dirty="0">
                <a:solidFill>
                  <a:srgbClr val="002060"/>
                </a:solidFill>
                <a:latin typeface="+mn-lt"/>
              </a:rPr>
              <a:t>каналов связи и методы их уплотнения</a:t>
            </a:r>
            <a:br>
              <a:rPr lang="ru-RU" sz="2000" b="1" dirty="0">
                <a:solidFill>
                  <a:srgbClr val="002060"/>
                </a:solidFill>
                <a:latin typeface="+mn-lt"/>
              </a:rPr>
            </a:br>
            <a:endParaRPr lang="ru-RU" sz="2000" b="1" dirty="0">
              <a:solidFill>
                <a:srgbClr val="002060"/>
              </a:solidFill>
              <a:latin typeface="+mn-lt"/>
            </a:endParaRPr>
          </a:p>
        </p:txBody>
      </p:sp>
      <p:sp>
        <p:nvSpPr>
          <p:cNvPr id="5" name="Объект 4"/>
          <p:cNvSpPr>
            <a:spLocks noGrp="1"/>
          </p:cNvSpPr>
          <p:nvPr>
            <p:ph idx="1"/>
          </p:nvPr>
        </p:nvSpPr>
        <p:spPr>
          <a:xfrm>
            <a:off x="40340" y="4047564"/>
            <a:ext cx="9049871" cy="2017059"/>
          </a:xfrm>
        </p:spPr>
        <p:txBody>
          <a:bodyPr>
            <a:normAutofit/>
          </a:bodyPr>
          <a:lstStyle/>
          <a:p>
            <a:pPr marL="0" indent="0" algn="just">
              <a:buNone/>
            </a:pPr>
            <a:r>
              <a:rPr lang="ru-RU" sz="2000" b="1" dirty="0" smtClean="0">
                <a:solidFill>
                  <a:srgbClr val="002060"/>
                </a:solidFill>
              </a:rPr>
              <a:t>    Для </a:t>
            </a:r>
            <a:r>
              <a:rPr lang="ru-RU" sz="2000" b="1" dirty="0">
                <a:solidFill>
                  <a:srgbClr val="002060"/>
                </a:solidFill>
              </a:rPr>
              <a:t>передачи </a:t>
            </a:r>
            <a:r>
              <a:rPr lang="ru-RU" sz="2000" dirty="0"/>
              <a:t>речи или данных, рассматриваемых в общем случае как сигнал, имеющий определенные характеристики, </a:t>
            </a:r>
            <a:r>
              <a:rPr lang="ru-RU" sz="2000" b="1" dirty="0"/>
              <a:t>используется</a:t>
            </a:r>
            <a:r>
              <a:rPr lang="ru-RU" sz="2000" dirty="0"/>
              <a:t> </a:t>
            </a:r>
            <a:r>
              <a:rPr lang="ru-RU" sz="2000" b="1" dirty="0">
                <a:solidFill>
                  <a:srgbClr val="002060"/>
                </a:solidFill>
              </a:rPr>
              <a:t>канал связи, </a:t>
            </a:r>
            <a:r>
              <a:rPr lang="ru-RU" sz="2000" dirty="0"/>
              <a:t>организуемый между передатчиком и приемником. </a:t>
            </a:r>
            <a:endParaRPr lang="ru-RU" sz="2000" dirty="0" smtClean="0"/>
          </a:p>
          <a:p>
            <a:pPr marL="0" indent="0" algn="just">
              <a:buNone/>
            </a:pPr>
            <a:r>
              <a:rPr lang="ru-RU" sz="2000" dirty="0" smtClean="0"/>
              <a:t>      Один </a:t>
            </a:r>
            <a:r>
              <a:rPr lang="ru-RU" sz="2000" dirty="0"/>
              <a:t>из основных вопросов заключается в том, может ли этот сигнал быть принят без искажений. Если нет, то насколько он искажается при прохождении по каналу связи.</a:t>
            </a:r>
          </a:p>
          <a:p>
            <a:pPr marL="0" indent="0" algn="just">
              <a:buNone/>
            </a:pPr>
            <a:endParaRPr lang="ru-RU" sz="2000" dirty="0"/>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pic>
        <p:nvPicPr>
          <p:cNvPr id="3" name="Рисунок 2"/>
          <p:cNvPicPr>
            <a:picLocks noChangeAspect="1"/>
          </p:cNvPicPr>
          <p:nvPr/>
        </p:nvPicPr>
        <p:blipFill rotWithShape="1">
          <a:blip r:embed="rId2"/>
          <a:srcRect l="7647" t="36714" r="4264" b="25066"/>
          <a:stretch/>
        </p:blipFill>
        <p:spPr>
          <a:xfrm>
            <a:off x="1" y="1566583"/>
            <a:ext cx="6858002" cy="2144805"/>
          </a:xfrm>
          <a:prstGeom prst="rect">
            <a:avLst/>
          </a:prstGeom>
        </p:spPr>
      </p:pic>
      <p:pic>
        <p:nvPicPr>
          <p:cNvPr id="2" name="Рисунок 1"/>
          <p:cNvPicPr>
            <a:picLocks noChangeAspect="1"/>
          </p:cNvPicPr>
          <p:nvPr/>
        </p:nvPicPr>
        <p:blipFill rotWithShape="1">
          <a:blip r:embed="rId3"/>
          <a:srcRect l="15074" t="8007" r="6985" b="11111"/>
          <a:stretch/>
        </p:blipFill>
        <p:spPr>
          <a:xfrm>
            <a:off x="6239434" y="652182"/>
            <a:ext cx="2850777" cy="2218765"/>
          </a:xfrm>
          <a:prstGeom prst="rect">
            <a:avLst/>
          </a:prstGeom>
        </p:spPr>
      </p:pic>
    </p:spTree>
    <p:extLst>
      <p:ext uri="{BB962C8B-B14F-4D97-AF65-F5344CB8AC3E}">
        <p14:creationId xmlns:p14="http://schemas.microsoft.com/office/powerpoint/2010/main" val="5680055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51428" y="4746812"/>
            <a:ext cx="9049871" cy="2097741"/>
          </a:xfrm>
        </p:spPr>
        <p:txBody>
          <a:bodyPr>
            <a:normAutofit/>
          </a:bodyPr>
          <a:lstStyle/>
          <a:p>
            <a:pPr marL="0" indent="0" algn="just">
              <a:buNone/>
            </a:pPr>
            <a:r>
              <a:rPr lang="ru-RU" sz="2000" dirty="0" smtClean="0"/>
              <a:t>     </a:t>
            </a:r>
            <a:r>
              <a:rPr lang="ru-RU" sz="2000" b="1" dirty="0" smtClean="0">
                <a:solidFill>
                  <a:srgbClr val="C00000"/>
                </a:solidFill>
              </a:rPr>
              <a:t>Основной </a:t>
            </a:r>
            <a:r>
              <a:rPr lang="ru-RU" sz="2000" b="1" dirty="0">
                <a:solidFill>
                  <a:srgbClr val="C00000"/>
                </a:solidFill>
              </a:rPr>
              <a:t>недостаток </a:t>
            </a:r>
            <a:r>
              <a:rPr lang="ru-RU" sz="2000" dirty="0"/>
              <a:t>PDH заключается в том, что добавление/изъятие выравнивающих битов делает невозможным идентификацию и вывод, например потока 64 кбит/с, или 2 Мбит/с, «зашитого» в поток 140 Мбит/с, без полного демультиплексирования или «расшивки» этого потока и удаления/добавления выравнивающих битов. Эксплуатация сети при наличии большого числа пользователей, требующих ввода/вывода исходных (например, 2 Мбит/с) потоков, становится экономически невыгодной. </a:t>
            </a:r>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sp>
        <p:nvSpPr>
          <p:cNvPr id="8" name="Заголовок 3"/>
          <p:cNvSpPr>
            <a:spLocks noGrp="1"/>
          </p:cNvSpPr>
          <p:nvPr>
            <p:ph type="title"/>
          </p:nvPr>
        </p:nvSpPr>
        <p:spPr>
          <a:xfrm>
            <a:off x="2699497" y="114301"/>
            <a:ext cx="3244104" cy="484094"/>
          </a:xfrm>
        </p:spPr>
        <p:txBody>
          <a:bodyPr>
            <a:noAutofit/>
          </a:bodyPr>
          <a:lstStyle/>
          <a:p>
            <a:r>
              <a:rPr lang="ru-RU" sz="2000" b="1" dirty="0">
                <a:solidFill>
                  <a:srgbClr val="002060"/>
                </a:solidFill>
                <a:latin typeface="+mn-lt"/>
              </a:rPr>
              <a:t>Цифровая первичная сеть</a:t>
            </a:r>
          </a:p>
        </p:txBody>
      </p:sp>
      <p:pic>
        <p:nvPicPr>
          <p:cNvPr id="4" name="Рисунок 3"/>
          <p:cNvPicPr>
            <a:picLocks noChangeAspect="1"/>
          </p:cNvPicPr>
          <p:nvPr/>
        </p:nvPicPr>
        <p:blipFill rotWithShape="1">
          <a:blip r:embed="rId2"/>
          <a:srcRect t="25654" r="5294" b="4844"/>
          <a:stretch/>
        </p:blipFill>
        <p:spPr>
          <a:xfrm>
            <a:off x="981636" y="571501"/>
            <a:ext cx="7561610" cy="4156537"/>
          </a:xfrm>
          <a:prstGeom prst="rect">
            <a:avLst/>
          </a:prstGeom>
        </p:spPr>
      </p:pic>
    </p:spTree>
    <p:extLst>
      <p:ext uri="{BB962C8B-B14F-4D97-AF65-F5344CB8AC3E}">
        <p14:creationId xmlns:p14="http://schemas.microsoft.com/office/powerpoint/2010/main" val="40331315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5082988"/>
            <a:ext cx="9049871" cy="1775012"/>
          </a:xfrm>
        </p:spPr>
        <p:txBody>
          <a:bodyPr>
            <a:normAutofit/>
          </a:bodyPr>
          <a:lstStyle/>
          <a:p>
            <a:pPr marL="0" indent="0" algn="just">
              <a:buNone/>
            </a:pPr>
            <a:r>
              <a:rPr lang="ru-RU" sz="2000" dirty="0" smtClean="0"/>
              <a:t>         </a:t>
            </a:r>
            <a:r>
              <a:rPr lang="ru-RU" sz="2000" b="1" dirty="0" smtClean="0">
                <a:solidFill>
                  <a:srgbClr val="002060"/>
                </a:solidFill>
              </a:rPr>
              <a:t>Дальнейшее </a:t>
            </a:r>
            <a:r>
              <a:rPr lang="ru-RU" sz="2000" b="1" dirty="0">
                <a:solidFill>
                  <a:srgbClr val="002060"/>
                </a:solidFill>
              </a:rPr>
              <a:t>развитие технологии цифровых систем передачи на основе PDH привело к появлению двух новых цифровых технологий: </a:t>
            </a:r>
            <a:r>
              <a:rPr lang="ru-RU" sz="2000" b="1" dirty="0">
                <a:solidFill>
                  <a:srgbClr val="C00000"/>
                </a:solidFill>
              </a:rPr>
              <a:t>синхронной оптической сети SONET (СОС) </a:t>
            </a:r>
            <a:r>
              <a:rPr lang="ru-RU" sz="2000" b="1" dirty="0"/>
              <a:t>и </a:t>
            </a:r>
            <a:r>
              <a:rPr lang="ru-RU" sz="2000" b="1" dirty="0">
                <a:solidFill>
                  <a:srgbClr val="C00000"/>
                </a:solidFill>
              </a:rPr>
              <a:t>синхронной цифровой иерархии SDH (СЦИ). </a:t>
            </a:r>
            <a:r>
              <a:rPr lang="ru-RU" sz="2000" dirty="0"/>
              <a:t>Иногда эти технологии рассматриваются как единая технология SONET/SDH. Они ориентированы на использование ВОК в качестве среды передачи и позволяют расширять диапазон скоростей до 40 Гбит/с. </a:t>
            </a:r>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sp>
        <p:nvSpPr>
          <p:cNvPr id="8" name="Заголовок 3"/>
          <p:cNvSpPr>
            <a:spLocks noGrp="1"/>
          </p:cNvSpPr>
          <p:nvPr>
            <p:ph type="title"/>
          </p:nvPr>
        </p:nvSpPr>
        <p:spPr>
          <a:xfrm>
            <a:off x="2699497" y="114301"/>
            <a:ext cx="3244104" cy="484094"/>
          </a:xfrm>
        </p:spPr>
        <p:txBody>
          <a:bodyPr>
            <a:noAutofit/>
          </a:bodyPr>
          <a:lstStyle/>
          <a:p>
            <a:r>
              <a:rPr lang="ru-RU" sz="2000" b="1" dirty="0">
                <a:solidFill>
                  <a:srgbClr val="002060"/>
                </a:solidFill>
                <a:latin typeface="+mn-lt"/>
              </a:rPr>
              <a:t>Цифровая первичная сеть</a:t>
            </a:r>
          </a:p>
        </p:txBody>
      </p:sp>
      <p:pic>
        <p:nvPicPr>
          <p:cNvPr id="3" name="Рисунок 2"/>
          <p:cNvPicPr>
            <a:picLocks noChangeAspect="1"/>
          </p:cNvPicPr>
          <p:nvPr/>
        </p:nvPicPr>
        <p:blipFill rotWithShape="1">
          <a:blip r:embed="rId2"/>
          <a:srcRect l="4885" r="5065"/>
          <a:stretch/>
        </p:blipFill>
        <p:spPr>
          <a:xfrm>
            <a:off x="4155141" y="571501"/>
            <a:ext cx="4988859" cy="4155141"/>
          </a:xfrm>
          <a:prstGeom prst="rect">
            <a:avLst/>
          </a:prstGeom>
        </p:spPr>
      </p:pic>
      <p:pic>
        <p:nvPicPr>
          <p:cNvPr id="2" name="Рисунок 1"/>
          <p:cNvPicPr>
            <a:picLocks noChangeAspect="1"/>
          </p:cNvPicPr>
          <p:nvPr/>
        </p:nvPicPr>
        <p:blipFill rotWithShape="1">
          <a:blip r:embed="rId3"/>
          <a:srcRect l="7058" t="14117" r="47647" b="17647"/>
          <a:stretch/>
        </p:blipFill>
        <p:spPr>
          <a:xfrm>
            <a:off x="590665" y="699247"/>
            <a:ext cx="3564476" cy="4027395"/>
          </a:xfrm>
          <a:prstGeom prst="rect">
            <a:avLst/>
          </a:prstGeom>
        </p:spPr>
      </p:pic>
    </p:spTree>
    <p:extLst>
      <p:ext uri="{BB962C8B-B14F-4D97-AF65-F5344CB8AC3E}">
        <p14:creationId xmlns:p14="http://schemas.microsoft.com/office/powerpoint/2010/main" val="30628878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40341" y="5593976"/>
            <a:ext cx="9049871" cy="1264024"/>
          </a:xfrm>
        </p:spPr>
        <p:txBody>
          <a:bodyPr>
            <a:normAutofit/>
          </a:bodyPr>
          <a:lstStyle/>
          <a:p>
            <a:pPr marL="0" indent="0" algn="just">
              <a:buNone/>
            </a:pPr>
            <a:r>
              <a:rPr lang="ru-RU" sz="2000" dirty="0" smtClean="0"/>
              <a:t>      </a:t>
            </a:r>
            <a:r>
              <a:rPr lang="ru-RU" sz="2000" b="1" dirty="0" smtClean="0">
                <a:solidFill>
                  <a:srgbClr val="002060"/>
                </a:solidFill>
              </a:rPr>
              <a:t>В </a:t>
            </a:r>
            <a:r>
              <a:rPr lang="ru-RU" sz="2000" b="1" dirty="0">
                <a:solidFill>
                  <a:srgbClr val="002060"/>
                </a:solidFill>
              </a:rPr>
              <a:t>качестве основного элемента технологии SDH принят синхронный транспортный модуль STM-1</a:t>
            </a:r>
            <a:r>
              <a:rPr lang="ru-RU" sz="2000" dirty="0"/>
              <a:t>, имеющий скорость передачи 155,52 Мбит/с, позволяющий включить в схему мультиплексирования максимальную скорость европейской PDH-иерархии — 140 Мбит/с. </a:t>
            </a:r>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sp>
        <p:nvSpPr>
          <p:cNvPr id="8" name="Заголовок 3"/>
          <p:cNvSpPr>
            <a:spLocks noGrp="1"/>
          </p:cNvSpPr>
          <p:nvPr>
            <p:ph type="title"/>
          </p:nvPr>
        </p:nvSpPr>
        <p:spPr>
          <a:xfrm>
            <a:off x="2699497" y="114301"/>
            <a:ext cx="3244104" cy="484094"/>
          </a:xfrm>
        </p:spPr>
        <p:txBody>
          <a:bodyPr>
            <a:noAutofit/>
          </a:bodyPr>
          <a:lstStyle/>
          <a:p>
            <a:r>
              <a:rPr lang="ru-RU" sz="2000" b="1" dirty="0">
                <a:solidFill>
                  <a:srgbClr val="002060"/>
                </a:solidFill>
                <a:latin typeface="+mn-lt"/>
              </a:rPr>
              <a:t>Цифровая первичная сеть</a:t>
            </a:r>
          </a:p>
        </p:txBody>
      </p:sp>
      <p:pic>
        <p:nvPicPr>
          <p:cNvPr id="3" name="Рисунок 2"/>
          <p:cNvPicPr>
            <a:picLocks noChangeAspect="1"/>
          </p:cNvPicPr>
          <p:nvPr/>
        </p:nvPicPr>
        <p:blipFill rotWithShape="1">
          <a:blip r:embed="rId2"/>
          <a:srcRect t="6236" b="11176"/>
          <a:stretch/>
        </p:blipFill>
        <p:spPr>
          <a:xfrm>
            <a:off x="461914" y="480732"/>
            <a:ext cx="8305567" cy="5144567"/>
          </a:xfrm>
          <a:prstGeom prst="rect">
            <a:avLst/>
          </a:prstGeom>
          <a:ln>
            <a:solidFill>
              <a:schemeClr val="tx1"/>
            </a:solidFill>
          </a:ln>
        </p:spPr>
      </p:pic>
    </p:spTree>
    <p:extLst>
      <p:ext uri="{BB962C8B-B14F-4D97-AF65-F5344CB8AC3E}">
        <p14:creationId xmlns:p14="http://schemas.microsoft.com/office/powerpoint/2010/main" val="35218423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94129" y="5432612"/>
            <a:ext cx="9049871" cy="1425388"/>
          </a:xfrm>
        </p:spPr>
        <p:txBody>
          <a:bodyPr>
            <a:normAutofit/>
          </a:bodyPr>
          <a:lstStyle/>
          <a:p>
            <a:pPr marL="0" indent="0" algn="just">
              <a:buNone/>
            </a:pPr>
            <a:r>
              <a:rPr lang="ru-RU" sz="2000" b="1" u="sng" dirty="0">
                <a:solidFill>
                  <a:srgbClr val="C00000"/>
                </a:solidFill>
              </a:rPr>
              <a:t>Синхронные сети имеют следующие преимущества перед плезиохронными. </a:t>
            </a:r>
          </a:p>
          <a:p>
            <a:pPr marL="0" indent="0" algn="just">
              <a:buNone/>
            </a:pPr>
            <a:r>
              <a:rPr lang="ru-RU" sz="2000" b="1" dirty="0">
                <a:solidFill>
                  <a:srgbClr val="002060"/>
                </a:solidFill>
              </a:rPr>
              <a:t>1.</a:t>
            </a:r>
            <a:r>
              <a:rPr lang="ru-RU" sz="2000" dirty="0"/>
              <a:t> </a:t>
            </a:r>
            <a:r>
              <a:rPr lang="ru-RU" sz="2000" b="1" dirty="0"/>
              <a:t>Упрощение сети. </a:t>
            </a:r>
            <a:r>
              <a:rPr lang="ru-RU" sz="2000" dirty="0"/>
              <a:t>Один мультиплексор ввода/вывода позволяет непосредственно ввести/вывести, например, поток Е1 из </a:t>
            </a:r>
            <a:r>
              <a:rPr lang="ru-RU" sz="2000" dirty="0" smtClean="0"/>
              <a:t>фрейма (</a:t>
            </a:r>
            <a:r>
              <a:rPr lang="ru-RU" sz="2000" dirty="0"/>
              <a:t>в фрейм) STM-1 (155 Мбит/с), заменяя целую «гирлянду» мультиплексоров PDH.</a:t>
            </a:r>
          </a:p>
          <a:p>
            <a:pPr marL="0" indent="0" algn="just">
              <a:buNone/>
            </a:pPr>
            <a:endParaRPr lang="ru-RU" sz="2000" dirty="0"/>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sp>
        <p:nvSpPr>
          <p:cNvPr id="8" name="Заголовок 3"/>
          <p:cNvSpPr>
            <a:spLocks noGrp="1"/>
          </p:cNvSpPr>
          <p:nvPr>
            <p:ph type="title"/>
          </p:nvPr>
        </p:nvSpPr>
        <p:spPr>
          <a:xfrm>
            <a:off x="2699497" y="114301"/>
            <a:ext cx="3244104" cy="484094"/>
          </a:xfrm>
        </p:spPr>
        <p:txBody>
          <a:bodyPr>
            <a:noAutofit/>
          </a:bodyPr>
          <a:lstStyle/>
          <a:p>
            <a:r>
              <a:rPr lang="ru-RU" sz="2000" b="1" dirty="0">
                <a:solidFill>
                  <a:srgbClr val="002060"/>
                </a:solidFill>
                <a:latin typeface="+mn-lt"/>
              </a:rPr>
              <a:t>Цифровая первичная сеть</a:t>
            </a:r>
          </a:p>
        </p:txBody>
      </p:sp>
      <p:pic>
        <p:nvPicPr>
          <p:cNvPr id="2" name="Рисунок 1"/>
          <p:cNvPicPr>
            <a:picLocks noChangeAspect="1"/>
          </p:cNvPicPr>
          <p:nvPr/>
        </p:nvPicPr>
        <p:blipFill rotWithShape="1">
          <a:blip r:embed="rId2"/>
          <a:srcRect l="19999" t="23691" r="15736"/>
          <a:stretch/>
        </p:blipFill>
        <p:spPr>
          <a:xfrm>
            <a:off x="1600200" y="499604"/>
            <a:ext cx="5567082" cy="4951364"/>
          </a:xfrm>
          <a:prstGeom prst="rect">
            <a:avLst/>
          </a:prstGeom>
        </p:spPr>
      </p:pic>
    </p:spTree>
    <p:extLst>
      <p:ext uri="{BB962C8B-B14F-4D97-AF65-F5344CB8AC3E}">
        <p14:creationId xmlns:p14="http://schemas.microsoft.com/office/powerpoint/2010/main" val="3613451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67235" y="4706470"/>
            <a:ext cx="9049871" cy="2151530"/>
          </a:xfrm>
        </p:spPr>
        <p:txBody>
          <a:bodyPr>
            <a:normAutofit/>
          </a:bodyPr>
          <a:lstStyle/>
          <a:p>
            <a:pPr marL="0" indent="0" algn="just">
              <a:buNone/>
            </a:pPr>
            <a:r>
              <a:rPr lang="ru-RU" sz="2000" b="1" u="sng" dirty="0">
                <a:solidFill>
                  <a:srgbClr val="C00000"/>
                </a:solidFill>
              </a:rPr>
              <a:t>Синхронные сети имеют следующие преимущества перед плезиохронными. </a:t>
            </a:r>
          </a:p>
          <a:p>
            <a:pPr marL="0" indent="0" algn="just">
              <a:buNone/>
            </a:pPr>
            <a:r>
              <a:rPr lang="ru-RU" sz="2000" b="1" dirty="0">
                <a:solidFill>
                  <a:srgbClr val="002060"/>
                </a:solidFill>
              </a:rPr>
              <a:t>2.</a:t>
            </a:r>
            <a:r>
              <a:rPr lang="ru-RU" sz="2000" dirty="0"/>
              <a:t> </a:t>
            </a:r>
            <a:r>
              <a:rPr lang="ru-RU" sz="2000" b="1" i="1" dirty="0"/>
              <a:t>Надежность и самовосстанавливаемость сети</a:t>
            </a:r>
            <a:r>
              <a:rPr lang="ru-RU" sz="2000" dirty="0"/>
              <a:t>. Технология SDH организуется в основном по ВОК, которые не подвержены внешним электрическим воздействиям. Кроме того, применяется защищенный режим работы, допускающий два альтернативных пути распространения сигнала и обход поврежденного узла сети (благодаря соответствующей архитектуре сети и гибкой системе управления ею).</a:t>
            </a:r>
          </a:p>
          <a:p>
            <a:pPr marL="0" indent="0" algn="just">
              <a:buNone/>
            </a:pPr>
            <a:endParaRPr lang="ru-RU" sz="2000" dirty="0"/>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sp>
        <p:nvSpPr>
          <p:cNvPr id="8" name="Заголовок 3"/>
          <p:cNvSpPr>
            <a:spLocks noGrp="1"/>
          </p:cNvSpPr>
          <p:nvPr>
            <p:ph type="title"/>
          </p:nvPr>
        </p:nvSpPr>
        <p:spPr>
          <a:xfrm>
            <a:off x="2699497" y="114301"/>
            <a:ext cx="3244104" cy="484094"/>
          </a:xfrm>
        </p:spPr>
        <p:txBody>
          <a:bodyPr>
            <a:noAutofit/>
          </a:bodyPr>
          <a:lstStyle/>
          <a:p>
            <a:r>
              <a:rPr lang="ru-RU" sz="2000" b="1" dirty="0">
                <a:solidFill>
                  <a:srgbClr val="002060"/>
                </a:solidFill>
                <a:latin typeface="+mn-lt"/>
              </a:rPr>
              <a:t>Цифровая первичная сеть</a:t>
            </a:r>
          </a:p>
        </p:txBody>
      </p:sp>
      <p:pic>
        <p:nvPicPr>
          <p:cNvPr id="2" name="Рисунок 1"/>
          <p:cNvPicPr>
            <a:picLocks noChangeAspect="1"/>
          </p:cNvPicPr>
          <p:nvPr/>
        </p:nvPicPr>
        <p:blipFill>
          <a:blip r:embed="rId2"/>
          <a:stretch>
            <a:fillRect/>
          </a:stretch>
        </p:blipFill>
        <p:spPr>
          <a:xfrm>
            <a:off x="442072" y="523698"/>
            <a:ext cx="8204387" cy="4225178"/>
          </a:xfrm>
          <a:prstGeom prst="rect">
            <a:avLst/>
          </a:prstGeom>
          <a:solidFill>
            <a:schemeClr val="bg1"/>
          </a:solidFill>
          <a:ln>
            <a:solidFill>
              <a:schemeClr val="tx1"/>
            </a:solidFill>
          </a:ln>
        </p:spPr>
      </p:pic>
    </p:spTree>
    <p:extLst>
      <p:ext uri="{BB962C8B-B14F-4D97-AF65-F5344CB8AC3E}">
        <p14:creationId xmlns:p14="http://schemas.microsoft.com/office/powerpoint/2010/main" val="40093394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4975412"/>
            <a:ext cx="9049871" cy="1882588"/>
          </a:xfrm>
        </p:spPr>
        <p:txBody>
          <a:bodyPr>
            <a:normAutofit/>
          </a:bodyPr>
          <a:lstStyle/>
          <a:p>
            <a:pPr marL="0" indent="0" algn="just">
              <a:buNone/>
            </a:pPr>
            <a:r>
              <a:rPr lang="ru-RU" sz="2000" b="1" u="sng" dirty="0">
                <a:solidFill>
                  <a:srgbClr val="C00000"/>
                </a:solidFill>
              </a:rPr>
              <a:t>Синхронные сети имеют следующие преимущества перед плезиохронными. </a:t>
            </a:r>
          </a:p>
          <a:p>
            <a:pPr marL="0" indent="0" algn="just">
              <a:buNone/>
            </a:pPr>
            <a:r>
              <a:rPr lang="ru-RU" sz="2000" b="1" dirty="0">
                <a:solidFill>
                  <a:srgbClr val="002060"/>
                </a:solidFill>
              </a:rPr>
              <a:t>3.</a:t>
            </a:r>
            <a:r>
              <a:rPr lang="ru-RU" sz="2000" dirty="0"/>
              <a:t> </a:t>
            </a:r>
            <a:r>
              <a:rPr lang="ru-RU" sz="2000" b="1" i="1" dirty="0"/>
              <a:t>Гибкость управления сетью</a:t>
            </a:r>
            <a:r>
              <a:rPr lang="ru-RU" sz="2000" i="1" dirty="0"/>
              <a:t> </a:t>
            </a:r>
            <a:r>
              <a:rPr lang="ru-RU" sz="2000" dirty="0"/>
              <a:t>обусловлена наличием большого числа широкополосных каналов управления и компьютерной иерархической системы управления, а также возможностью автоматического дистанционного управления сетью из одного центра, включая динамическую реконфигурацию каналов и сбор статистики о функционировании сети.</a:t>
            </a:r>
          </a:p>
          <a:p>
            <a:pPr marL="0" indent="0" algn="just">
              <a:buNone/>
            </a:pPr>
            <a:endParaRPr lang="ru-RU" sz="2000" dirty="0"/>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sp>
        <p:nvSpPr>
          <p:cNvPr id="8" name="Заголовок 3"/>
          <p:cNvSpPr>
            <a:spLocks noGrp="1"/>
          </p:cNvSpPr>
          <p:nvPr>
            <p:ph type="title"/>
          </p:nvPr>
        </p:nvSpPr>
        <p:spPr>
          <a:xfrm>
            <a:off x="2699497" y="114301"/>
            <a:ext cx="3244104" cy="484094"/>
          </a:xfrm>
        </p:spPr>
        <p:txBody>
          <a:bodyPr>
            <a:noAutofit/>
          </a:bodyPr>
          <a:lstStyle/>
          <a:p>
            <a:r>
              <a:rPr lang="ru-RU" sz="2000" b="1" dirty="0">
                <a:solidFill>
                  <a:srgbClr val="002060"/>
                </a:solidFill>
                <a:latin typeface="+mn-lt"/>
              </a:rPr>
              <a:t>Цифровая первичная сеть</a:t>
            </a:r>
          </a:p>
        </p:txBody>
      </p:sp>
      <p:pic>
        <p:nvPicPr>
          <p:cNvPr id="3" name="Рисунок 2"/>
          <p:cNvPicPr>
            <a:picLocks noChangeAspect="1"/>
          </p:cNvPicPr>
          <p:nvPr/>
        </p:nvPicPr>
        <p:blipFill>
          <a:blip r:embed="rId2"/>
          <a:stretch>
            <a:fillRect/>
          </a:stretch>
        </p:blipFill>
        <p:spPr>
          <a:xfrm>
            <a:off x="617247" y="515616"/>
            <a:ext cx="7815376" cy="4542575"/>
          </a:xfrm>
          <a:prstGeom prst="rect">
            <a:avLst/>
          </a:prstGeom>
          <a:ln>
            <a:solidFill>
              <a:schemeClr val="tx1"/>
            </a:solidFill>
          </a:ln>
        </p:spPr>
      </p:pic>
    </p:spTree>
    <p:extLst>
      <p:ext uri="{BB962C8B-B14F-4D97-AF65-F5344CB8AC3E}">
        <p14:creationId xmlns:p14="http://schemas.microsoft.com/office/powerpoint/2010/main" val="243629848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40341" y="5230905"/>
            <a:ext cx="9049871" cy="1627095"/>
          </a:xfrm>
        </p:spPr>
        <p:txBody>
          <a:bodyPr>
            <a:normAutofit/>
          </a:bodyPr>
          <a:lstStyle/>
          <a:p>
            <a:pPr marL="0" indent="0" algn="just">
              <a:buNone/>
            </a:pPr>
            <a:r>
              <a:rPr lang="ru-RU" sz="2000" b="1" u="sng" dirty="0">
                <a:solidFill>
                  <a:srgbClr val="C00000"/>
                </a:solidFill>
              </a:rPr>
              <a:t>Синхронные сети имеют следующие преимущества перед плезиохронными. </a:t>
            </a:r>
          </a:p>
          <a:p>
            <a:pPr marL="0" indent="0">
              <a:buNone/>
            </a:pPr>
            <a:r>
              <a:rPr lang="ru-RU" sz="2000" b="1" dirty="0">
                <a:solidFill>
                  <a:srgbClr val="002060"/>
                </a:solidFill>
              </a:rPr>
              <a:t>4.</a:t>
            </a:r>
            <a:r>
              <a:rPr lang="ru-RU" sz="2000" dirty="0"/>
              <a:t> </a:t>
            </a:r>
            <a:r>
              <a:rPr lang="ru-RU" sz="2000" b="1" i="1" dirty="0"/>
              <a:t>Оперативное выделение полосы пропускания</a:t>
            </a:r>
            <a:r>
              <a:rPr lang="ru-RU" sz="2000" i="1" dirty="0"/>
              <a:t> </a:t>
            </a:r>
            <a:r>
              <a:rPr lang="ru-RU" sz="2000" dirty="0"/>
              <a:t>по требованию путем переключения на другой широкополосный канал.</a:t>
            </a:r>
          </a:p>
          <a:p>
            <a:pPr marL="0" indent="0">
              <a:buNone/>
            </a:pPr>
            <a:r>
              <a:rPr lang="ru-RU" sz="2000" b="1" dirty="0">
                <a:solidFill>
                  <a:srgbClr val="002060"/>
                </a:solidFill>
              </a:rPr>
              <a:t>5.</a:t>
            </a:r>
            <a:r>
              <a:rPr lang="ru-RU" sz="2000" dirty="0"/>
              <a:t> </a:t>
            </a:r>
            <a:r>
              <a:rPr lang="ru-RU" sz="2000" b="1" i="1" dirty="0"/>
              <a:t>Прозрачность </a:t>
            </a:r>
            <a:r>
              <a:rPr lang="ru-RU" sz="2000" dirty="0"/>
              <a:t>для передачи нагрузки любого типа.</a:t>
            </a:r>
          </a:p>
          <a:p>
            <a:pPr marL="0" indent="0" algn="just">
              <a:buNone/>
            </a:pPr>
            <a:endParaRPr lang="ru-RU" sz="2000" dirty="0"/>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sp>
        <p:nvSpPr>
          <p:cNvPr id="8" name="Заголовок 3"/>
          <p:cNvSpPr>
            <a:spLocks noGrp="1"/>
          </p:cNvSpPr>
          <p:nvPr>
            <p:ph type="title"/>
          </p:nvPr>
        </p:nvSpPr>
        <p:spPr>
          <a:xfrm>
            <a:off x="2699497" y="114301"/>
            <a:ext cx="3244104" cy="484094"/>
          </a:xfrm>
        </p:spPr>
        <p:txBody>
          <a:bodyPr>
            <a:noAutofit/>
          </a:bodyPr>
          <a:lstStyle/>
          <a:p>
            <a:r>
              <a:rPr lang="ru-RU" sz="2000" b="1" dirty="0">
                <a:solidFill>
                  <a:srgbClr val="002060"/>
                </a:solidFill>
                <a:latin typeface="+mn-lt"/>
              </a:rPr>
              <a:t>Цифровая первичная сеть</a:t>
            </a:r>
          </a:p>
        </p:txBody>
      </p:sp>
      <p:pic>
        <p:nvPicPr>
          <p:cNvPr id="2" name="Рисунок 1"/>
          <p:cNvPicPr>
            <a:picLocks noChangeAspect="1"/>
          </p:cNvPicPr>
          <p:nvPr/>
        </p:nvPicPr>
        <p:blipFill rotWithShape="1">
          <a:blip r:embed="rId2"/>
          <a:srcRect l="11324" t="12304" r="11177" b="3468"/>
          <a:stretch/>
        </p:blipFill>
        <p:spPr>
          <a:xfrm>
            <a:off x="1171130" y="500954"/>
            <a:ext cx="6788291" cy="4827393"/>
          </a:xfrm>
          <a:prstGeom prst="rect">
            <a:avLst/>
          </a:prstGeom>
          <a:ln>
            <a:solidFill>
              <a:schemeClr val="tx1"/>
            </a:solidFill>
          </a:ln>
        </p:spPr>
      </p:pic>
    </p:spTree>
    <p:extLst>
      <p:ext uri="{BB962C8B-B14F-4D97-AF65-F5344CB8AC3E}">
        <p14:creationId xmlns:p14="http://schemas.microsoft.com/office/powerpoint/2010/main" val="6463901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40341" y="4772025"/>
            <a:ext cx="9049871" cy="2076988"/>
          </a:xfrm>
        </p:spPr>
        <p:txBody>
          <a:bodyPr>
            <a:normAutofit/>
          </a:bodyPr>
          <a:lstStyle/>
          <a:p>
            <a:pPr marL="0" indent="0" algn="just">
              <a:buNone/>
            </a:pPr>
            <a:r>
              <a:rPr lang="ru-RU" sz="2000" b="1" u="sng" dirty="0">
                <a:solidFill>
                  <a:srgbClr val="C00000"/>
                </a:solidFill>
              </a:rPr>
              <a:t>Синхронные сети имеют следующие преимущества перед плезиохронными. </a:t>
            </a:r>
          </a:p>
          <a:p>
            <a:pPr marL="0" indent="0" algn="just">
              <a:buNone/>
            </a:pPr>
            <a:r>
              <a:rPr lang="ru-RU" sz="2000" b="1" dirty="0">
                <a:solidFill>
                  <a:srgbClr val="002060"/>
                </a:solidFill>
              </a:rPr>
              <a:t>6.</a:t>
            </a:r>
            <a:r>
              <a:rPr lang="ru-RU" sz="2000" dirty="0"/>
              <a:t> </a:t>
            </a:r>
            <a:r>
              <a:rPr lang="ru-RU" sz="2000" b="1" i="1" dirty="0"/>
              <a:t>Универсальность</a:t>
            </a:r>
            <a:r>
              <a:rPr lang="ru-RU" sz="2000" i="1" dirty="0"/>
              <a:t> </a:t>
            </a:r>
            <a:r>
              <a:rPr lang="ru-RU" sz="2000" dirty="0"/>
              <a:t>применения, обусловленная возможностью формирования цифровых потоков со скоростью передачи до 40 Гбит/с.</a:t>
            </a:r>
          </a:p>
          <a:p>
            <a:pPr marL="0" indent="0" algn="just">
              <a:buNone/>
            </a:pPr>
            <a:r>
              <a:rPr lang="ru-RU" sz="2000" b="1" dirty="0">
                <a:solidFill>
                  <a:srgbClr val="002060"/>
                </a:solidFill>
              </a:rPr>
              <a:t>7. </a:t>
            </a:r>
            <a:r>
              <a:rPr lang="ru-RU" sz="2000" b="1" i="1" dirty="0"/>
              <a:t>Простота наращивания мощности</a:t>
            </a:r>
            <a:r>
              <a:rPr lang="ru-RU" sz="2000" dirty="0"/>
              <a:t>, поскольку аппаратура STM позволяет переходить на другие скорости иерархии механической заменой функциональных блоков.</a:t>
            </a:r>
          </a:p>
          <a:p>
            <a:pPr marL="0" indent="0" algn="just">
              <a:buNone/>
            </a:pPr>
            <a:endParaRPr lang="ru-RU" sz="2000" dirty="0"/>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sp>
        <p:nvSpPr>
          <p:cNvPr id="8" name="Заголовок 3"/>
          <p:cNvSpPr>
            <a:spLocks noGrp="1"/>
          </p:cNvSpPr>
          <p:nvPr>
            <p:ph type="title"/>
          </p:nvPr>
        </p:nvSpPr>
        <p:spPr>
          <a:xfrm>
            <a:off x="2699497" y="114301"/>
            <a:ext cx="3244104" cy="484094"/>
          </a:xfrm>
        </p:spPr>
        <p:txBody>
          <a:bodyPr>
            <a:noAutofit/>
          </a:bodyPr>
          <a:lstStyle/>
          <a:p>
            <a:r>
              <a:rPr lang="ru-RU" sz="2000" b="1" dirty="0">
                <a:solidFill>
                  <a:srgbClr val="002060"/>
                </a:solidFill>
                <a:latin typeface="+mn-lt"/>
              </a:rPr>
              <a:t>Цифровая первичная сеть</a:t>
            </a:r>
          </a:p>
        </p:txBody>
      </p:sp>
      <p:pic>
        <p:nvPicPr>
          <p:cNvPr id="2" name="Рисунок 1"/>
          <p:cNvPicPr>
            <a:picLocks noChangeAspect="1"/>
          </p:cNvPicPr>
          <p:nvPr/>
        </p:nvPicPr>
        <p:blipFill>
          <a:blip r:embed="rId2"/>
          <a:stretch>
            <a:fillRect/>
          </a:stretch>
        </p:blipFill>
        <p:spPr>
          <a:xfrm>
            <a:off x="1141688" y="484253"/>
            <a:ext cx="6227300" cy="4355007"/>
          </a:xfrm>
          <a:prstGeom prst="rect">
            <a:avLst/>
          </a:prstGeom>
          <a:ln>
            <a:solidFill>
              <a:schemeClr val="tx1"/>
            </a:solidFill>
          </a:ln>
        </p:spPr>
      </p:pic>
    </p:spTree>
    <p:extLst>
      <p:ext uri="{BB962C8B-B14F-4D97-AF65-F5344CB8AC3E}">
        <p14:creationId xmlns:p14="http://schemas.microsoft.com/office/powerpoint/2010/main" val="30103595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94128" y="4182035"/>
            <a:ext cx="9049871" cy="2675965"/>
          </a:xfrm>
        </p:spPr>
        <p:txBody>
          <a:bodyPr>
            <a:normAutofit/>
          </a:bodyPr>
          <a:lstStyle/>
          <a:p>
            <a:pPr marL="0" indent="0" algn="just">
              <a:buNone/>
            </a:pPr>
            <a:r>
              <a:rPr lang="ru-RU" sz="2000" dirty="0"/>
              <a:t> </a:t>
            </a:r>
            <a:r>
              <a:rPr lang="ru-RU" sz="2000" dirty="0" smtClean="0"/>
              <a:t>      При </a:t>
            </a:r>
            <a:r>
              <a:rPr lang="ru-RU" sz="2000" dirty="0"/>
              <a:t>разработке технологии SDH учтен принцип преемственности и поддержки стандартов PDH, причем как американских, так и европейских. Это выразилось в том, что терминальные мультиплексоры ввода/вывода, через которые осуществляется доступ в сеть, были рассчитаны на поддержку только тех каналов доступа, скорость передачи которых соответствовала объединенному стандартному ряду американской и европейской иерархий PDH: 1,5; 2; 6; 8; 34; 45; 140 Мбит/с. В настоящее время эксплуатируются или разрабатываются SDH-системы со скоростями, Мбит/с: STM-1 155,52; STM-4 622,08; STM-16 2488,32; STM-64 9953,28; STM-256 39813,12.</a:t>
            </a:r>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sp>
        <p:nvSpPr>
          <p:cNvPr id="8" name="Заголовок 3"/>
          <p:cNvSpPr>
            <a:spLocks noGrp="1"/>
          </p:cNvSpPr>
          <p:nvPr>
            <p:ph type="title"/>
          </p:nvPr>
        </p:nvSpPr>
        <p:spPr>
          <a:xfrm>
            <a:off x="2699497" y="114301"/>
            <a:ext cx="3244104" cy="484094"/>
          </a:xfrm>
        </p:spPr>
        <p:txBody>
          <a:bodyPr>
            <a:noAutofit/>
          </a:bodyPr>
          <a:lstStyle/>
          <a:p>
            <a:r>
              <a:rPr lang="ru-RU" sz="2000" b="1" dirty="0">
                <a:solidFill>
                  <a:srgbClr val="002060"/>
                </a:solidFill>
                <a:latin typeface="+mn-lt"/>
              </a:rPr>
              <a:t>Цифровая первичная сеть</a:t>
            </a:r>
          </a:p>
        </p:txBody>
      </p:sp>
      <p:pic>
        <p:nvPicPr>
          <p:cNvPr id="2" name="Рисунок 1"/>
          <p:cNvPicPr>
            <a:picLocks noChangeAspect="1"/>
          </p:cNvPicPr>
          <p:nvPr/>
        </p:nvPicPr>
        <p:blipFill rotWithShape="1">
          <a:blip r:embed="rId2"/>
          <a:srcRect t="5748"/>
          <a:stretch/>
        </p:blipFill>
        <p:spPr>
          <a:xfrm>
            <a:off x="1945881" y="469987"/>
            <a:ext cx="5346363" cy="3779283"/>
          </a:xfrm>
          <a:prstGeom prst="rect">
            <a:avLst/>
          </a:prstGeom>
          <a:ln>
            <a:solidFill>
              <a:schemeClr val="tx1"/>
            </a:solidFill>
          </a:ln>
        </p:spPr>
      </p:pic>
    </p:spTree>
    <p:extLst>
      <p:ext uri="{BB962C8B-B14F-4D97-AF65-F5344CB8AC3E}">
        <p14:creationId xmlns:p14="http://schemas.microsoft.com/office/powerpoint/2010/main" val="11621976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4222376"/>
            <a:ext cx="9049871" cy="2635624"/>
          </a:xfrm>
        </p:spPr>
        <p:txBody>
          <a:bodyPr>
            <a:normAutofit/>
          </a:bodyPr>
          <a:lstStyle/>
          <a:p>
            <a:pPr marL="0" indent="0" algn="just">
              <a:buNone/>
            </a:pPr>
            <a:r>
              <a:rPr lang="ru-RU" sz="2000" dirty="0" smtClean="0"/>
              <a:t>     Концепция </a:t>
            </a:r>
            <a:r>
              <a:rPr lang="ru-RU" sz="2000" dirty="0"/>
              <a:t>создания сети связи ОАО «РЖД» с интеграцией услуг позволяет построить сеть связи ОАО «РЖД» на единых принципах и при развитии сохранить свое организационно-техническое единство, обеспечивая высокое качество и надежность современных видов связи. На магистральном, дорожном и отделенческом уровнях цифровая сеть ОАО «РЖД» развивается вдоль железных дорог с использованием оборудования систем передачи СЦИ на принципах стратегии «наложения». Это позволит создать качественно новую сеть, оптимальную по структуре, управлению и возможностям ее дальнейшего развития.</a:t>
            </a:r>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sp>
        <p:nvSpPr>
          <p:cNvPr id="8" name="Заголовок 3"/>
          <p:cNvSpPr>
            <a:spLocks noGrp="1"/>
          </p:cNvSpPr>
          <p:nvPr>
            <p:ph type="title"/>
          </p:nvPr>
        </p:nvSpPr>
        <p:spPr>
          <a:xfrm>
            <a:off x="2699497" y="114301"/>
            <a:ext cx="3244104" cy="484094"/>
          </a:xfrm>
        </p:spPr>
        <p:txBody>
          <a:bodyPr>
            <a:noAutofit/>
          </a:bodyPr>
          <a:lstStyle/>
          <a:p>
            <a:r>
              <a:rPr lang="ru-RU" sz="2000" b="1" dirty="0">
                <a:solidFill>
                  <a:srgbClr val="002060"/>
                </a:solidFill>
                <a:latin typeface="+mn-lt"/>
              </a:rPr>
              <a:t>Цифровая первичная сеть</a:t>
            </a:r>
          </a:p>
        </p:txBody>
      </p:sp>
      <p:pic>
        <p:nvPicPr>
          <p:cNvPr id="3" name="Рисунок 2"/>
          <p:cNvPicPr>
            <a:picLocks noChangeAspect="1"/>
          </p:cNvPicPr>
          <p:nvPr/>
        </p:nvPicPr>
        <p:blipFill rotWithShape="1">
          <a:blip r:embed="rId2"/>
          <a:srcRect l="4559" t="22941" b="12549"/>
          <a:stretch/>
        </p:blipFill>
        <p:spPr>
          <a:xfrm>
            <a:off x="1084962" y="545983"/>
            <a:ext cx="7252215" cy="3676393"/>
          </a:xfrm>
          <a:prstGeom prst="rect">
            <a:avLst/>
          </a:prstGeom>
          <a:ln>
            <a:solidFill>
              <a:schemeClr val="tx1"/>
            </a:solidFill>
          </a:ln>
        </p:spPr>
      </p:pic>
    </p:spTree>
    <p:extLst>
      <p:ext uri="{BB962C8B-B14F-4D97-AF65-F5344CB8AC3E}">
        <p14:creationId xmlns:p14="http://schemas.microsoft.com/office/powerpoint/2010/main" val="41691940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381684" y="114301"/>
            <a:ext cx="6619315" cy="484094"/>
          </a:xfrm>
        </p:spPr>
        <p:txBody>
          <a:bodyPr>
            <a:noAutofit/>
          </a:bodyPr>
          <a:lstStyle/>
          <a:p>
            <a:r>
              <a:rPr lang="ru-RU" sz="2000" b="1" dirty="0" smtClean="0">
                <a:solidFill>
                  <a:srgbClr val="002060"/>
                </a:solidFill>
                <a:latin typeface="+mn-lt"/>
              </a:rPr>
              <a:t/>
            </a:r>
            <a:br>
              <a:rPr lang="ru-RU" sz="2000" b="1" dirty="0" smtClean="0">
                <a:solidFill>
                  <a:srgbClr val="002060"/>
                </a:solidFill>
                <a:latin typeface="+mn-lt"/>
              </a:rPr>
            </a:br>
            <a:r>
              <a:rPr lang="ru-RU" sz="2000" b="1" dirty="0" smtClean="0">
                <a:solidFill>
                  <a:srgbClr val="002060"/>
                </a:solidFill>
                <a:latin typeface="+mn-lt"/>
              </a:rPr>
              <a:t>Особенности </a:t>
            </a:r>
            <a:r>
              <a:rPr lang="ru-RU" sz="2000" b="1" dirty="0">
                <a:solidFill>
                  <a:srgbClr val="002060"/>
                </a:solidFill>
                <a:latin typeface="+mn-lt"/>
              </a:rPr>
              <a:t>каналов связи и методы их уплотнения</a:t>
            </a:r>
            <a:br>
              <a:rPr lang="ru-RU" sz="2000" b="1" dirty="0">
                <a:solidFill>
                  <a:srgbClr val="002060"/>
                </a:solidFill>
                <a:latin typeface="+mn-lt"/>
              </a:rPr>
            </a:br>
            <a:endParaRPr lang="ru-RU" sz="2000" b="1" dirty="0">
              <a:solidFill>
                <a:srgbClr val="002060"/>
              </a:solidFill>
              <a:latin typeface="+mn-lt"/>
            </a:endParaRPr>
          </a:p>
        </p:txBody>
      </p:sp>
      <p:sp>
        <p:nvSpPr>
          <p:cNvPr id="5" name="Объект 4"/>
          <p:cNvSpPr>
            <a:spLocks noGrp="1"/>
          </p:cNvSpPr>
          <p:nvPr>
            <p:ph idx="1"/>
          </p:nvPr>
        </p:nvSpPr>
        <p:spPr>
          <a:xfrm>
            <a:off x="0" y="4678146"/>
            <a:ext cx="9049871" cy="2111188"/>
          </a:xfrm>
        </p:spPr>
        <p:txBody>
          <a:bodyPr>
            <a:normAutofit/>
          </a:bodyPr>
          <a:lstStyle/>
          <a:p>
            <a:pPr marL="0" indent="0" algn="just">
              <a:buNone/>
            </a:pPr>
            <a:r>
              <a:rPr lang="ru-RU" sz="2000" b="1" dirty="0">
                <a:solidFill>
                  <a:srgbClr val="002060"/>
                </a:solidFill>
              </a:rPr>
              <a:t> </a:t>
            </a:r>
            <a:r>
              <a:rPr lang="ru-RU" sz="2000" b="1" dirty="0" smtClean="0">
                <a:solidFill>
                  <a:srgbClr val="002060"/>
                </a:solidFill>
              </a:rPr>
              <a:t>    Отношение </a:t>
            </a:r>
            <a:r>
              <a:rPr lang="ru-RU" sz="2000" b="1" dirty="0">
                <a:solidFill>
                  <a:srgbClr val="002060"/>
                </a:solidFill>
              </a:rPr>
              <a:t>мощности сигнала к мощности шума </a:t>
            </a:r>
            <a:r>
              <a:rPr lang="ru-RU" sz="2000" dirty="0"/>
              <a:t>(</a:t>
            </a:r>
            <a:r>
              <a:rPr lang="ru-RU" sz="2000" b="1" dirty="0"/>
              <a:t>отношение сигнал/шум</a:t>
            </a:r>
            <a:r>
              <a:rPr lang="ru-RU" sz="2000" dirty="0"/>
              <a:t>) </a:t>
            </a:r>
            <a:r>
              <a:rPr lang="ru-RU" sz="2000" b="1" dirty="0"/>
              <a:t>определяет</a:t>
            </a:r>
            <a:r>
              <a:rPr lang="ru-RU" sz="2000" dirty="0"/>
              <a:t> наряду с шириной полосы пропускания </a:t>
            </a:r>
            <a:r>
              <a:rPr lang="ru-RU" sz="2000" b="1" dirty="0">
                <a:solidFill>
                  <a:srgbClr val="C00000"/>
                </a:solidFill>
              </a:rPr>
              <a:t>пропускную способность канала связи </a:t>
            </a:r>
            <a:r>
              <a:rPr lang="ru-RU" sz="2000" dirty="0"/>
              <a:t>или допустимую скорость передачи сигнала. </a:t>
            </a:r>
            <a:r>
              <a:rPr lang="ru-RU" sz="2000" b="1" dirty="0">
                <a:solidFill>
                  <a:srgbClr val="002060"/>
                </a:solidFill>
              </a:rPr>
              <a:t>Аналоговый сигнал, </a:t>
            </a:r>
            <a:r>
              <a:rPr lang="ru-RU" sz="2000" dirty="0"/>
              <a:t>непосредственно передаваемый по каналу связи, может быть </a:t>
            </a:r>
            <a:r>
              <a:rPr lang="ru-RU" sz="2000" b="1" dirty="0"/>
              <a:t>искажен</a:t>
            </a:r>
            <a:r>
              <a:rPr lang="ru-RU" sz="2000" dirty="0"/>
              <a:t> </a:t>
            </a:r>
            <a:r>
              <a:rPr lang="ru-RU" sz="2000" b="1" dirty="0"/>
              <a:t>по</a:t>
            </a:r>
            <a:r>
              <a:rPr lang="ru-RU" sz="2000" dirty="0"/>
              <a:t> </a:t>
            </a:r>
            <a:r>
              <a:rPr lang="ru-RU" sz="2000" b="1" dirty="0">
                <a:solidFill>
                  <a:srgbClr val="C00000"/>
                </a:solidFill>
              </a:rPr>
              <a:t>амплитуде, фазе и частоте </a:t>
            </a:r>
            <a:r>
              <a:rPr lang="ru-RU" sz="2000" b="1" dirty="0"/>
              <a:t>или</a:t>
            </a:r>
            <a:r>
              <a:rPr lang="ru-RU" sz="2000" dirty="0"/>
              <a:t> </a:t>
            </a:r>
            <a:r>
              <a:rPr lang="ru-RU" sz="2000" b="1" dirty="0">
                <a:solidFill>
                  <a:srgbClr val="C00000"/>
                </a:solidFill>
              </a:rPr>
              <a:t>временному масштабу</a:t>
            </a:r>
            <a:r>
              <a:rPr lang="ru-RU" sz="2000" dirty="0"/>
              <a:t>. Эти искажения являются следствиями естественных или искусственных ограничений канала связи, </a:t>
            </a:r>
            <a:r>
              <a:rPr lang="ru-RU" sz="2000" i="1" dirty="0"/>
              <a:t>например, по полосе пропускания</a:t>
            </a:r>
            <a:r>
              <a:rPr lang="ru-RU" sz="2000" dirty="0"/>
              <a:t>. </a:t>
            </a:r>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pic>
        <p:nvPicPr>
          <p:cNvPr id="7" name="Рисунок 6"/>
          <p:cNvPicPr>
            <a:picLocks noChangeAspect="1"/>
          </p:cNvPicPr>
          <p:nvPr/>
        </p:nvPicPr>
        <p:blipFill rotWithShape="1">
          <a:blip r:embed="rId2"/>
          <a:srcRect l="18250" t="24321" r="31187" b="29482"/>
          <a:stretch/>
        </p:blipFill>
        <p:spPr>
          <a:xfrm>
            <a:off x="551329" y="2078599"/>
            <a:ext cx="3786504" cy="2298099"/>
          </a:xfrm>
          <a:prstGeom prst="rect">
            <a:avLst/>
          </a:prstGeom>
          <a:ln>
            <a:solidFill>
              <a:schemeClr val="tx1">
                <a:lumMod val="95000"/>
                <a:lumOff val="5000"/>
              </a:schemeClr>
            </a:solidFill>
          </a:ln>
        </p:spPr>
      </p:pic>
      <p:sp>
        <p:nvSpPr>
          <p:cNvPr id="8" name="Прямоугольник 7"/>
          <p:cNvSpPr/>
          <p:nvPr/>
        </p:nvSpPr>
        <p:spPr>
          <a:xfrm>
            <a:off x="4760259" y="2078599"/>
            <a:ext cx="4289612" cy="2290737"/>
          </a:xfrm>
          <a:prstGeom prst="rect">
            <a:avLst/>
          </a:prstGeom>
          <a:ln>
            <a:solidFill>
              <a:schemeClr val="tx1">
                <a:lumMod val="95000"/>
                <a:lumOff val="5000"/>
              </a:schemeClr>
            </a:solidFill>
          </a:ln>
        </p:spPr>
        <p:txBody>
          <a:bodyPr wrap="square">
            <a:spAutoFit/>
          </a:bodyPr>
          <a:lstStyle/>
          <a:p>
            <a:pPr algn="just"/>
            <a:r>
              <a:rPr lang="ru-RU" sz="2000" b="1" dirty="0" smtClean="0">
                <a:solidFill>
                  <a:srgbClr val="002060"/>
                </a:solidFill>
              </a:rPr>
              <a:t>Ширина полосы пропускания:</a:t>
            </a:r>
          </a:p>
          <a:p>
            <a:pPr algn="just"/>
            <a:r>
              <a:rPr lang="ru-RU" sz="2000" b="1" dirty="0" smtClean="0">
                <a:solidFill>
                  <a:srgbClr val="002060"/>
                </a:solidFill>
              </a:rPr>
              <a:t>*</a:t>
            </a:r>
            <a:r>
              <a:rPr lang="ru-RU" sz="2000" dirty="0" smtClean="0"/>
              <a:t>влияет на максимально возможную скорость передачи информации по каналу связи;</a:t>
            </a:r>
          </a:p>
          <a:p>
            <a:pPr algn="just"/>
            <a:r>
              <a:rPr lang="ru-RU" sz="2000" b="1" dirty="0" smtClean="0">
                <a:solidFill>
                  <a:srgbClr val="002060"/>
                </a:solidFill>
              </a:rPr>
              <a:t>*</a:t>
            </a:r>
            <a:r>
              <a:rPr lang="ru-RU" sz="2000" dirty="0" smtClean="0"/>
              <a:t>зависит от типа среды передачи;</a:t>
            </a:r>
          </a:p>
          <a:p>
            <a:pPr algn="just"/>
            <a:r>
              <a:rPr lang="ru-RU" sz="2000" b="1" dirty="0" smtClean="0">
                <a:solidFill>
                  <a:srgbClr val="002060"/>
                </a:solidFill>
              </a:rPr>
              <a:t>*</a:t>
            </a:r>
            <a:r>
              <a:rPr lang="ru-RU" sz="2000" dirty="0" smtClean="0"/>
              <a:t>зависит от наличия в каналах частотных фильтров. </a:t>
            </a:r>
            <a:endParaRPr lang="ru-RU" sz="2000" dirty="0"/>
          </a:p>
        </p:txBody>
      </p:sp>
      <p:pic>
        <p:nvPicPr>
          <p:cNvPr id="9" name="Рисунок 8"/>
          <p:cNvPicPr>
            <a:picLocks noChangeAspect="1"/>
          </p:cNvPicPr>
          <p:nvPr/>
        </p:nvPicPr>
        <p:blipFill rotWithShape="1">
          <a:blip r:embed="rId3"/>
          <a:srcRect b="66627"/>
          <a:stretch/>
        </p:blipFill>
        <p:spPr>
          <a:xfrm>
            <a:off x="196139" y="571501"/>
            <a:ext cx="8455885" cy="1322466"/>
          </a:xfrm>
          <a:prstGeom prst="rect">
            <a:avLst/>
          </a:prstGeom>
        </p:spPr>
      </p:pic>
    </p:spTree>
    <p:extLst>
      <p:ext uri="{BB962C8B-B14F-4D97-AF65-F5344CB8AC3E}">
        <p14:creationId xmlns:p14="http://schemas.microsoft.com/office/powerpoint/2010/main" val="394319310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53788" y="5540187"/>
            <a:ext cx="9049871" cy="1264024"/>
          </a:xfrm>
        </p:spPr>
        <p:txBody>
          <a:bodyPr>
            <a:normAutofit/>
          </a:bodyPr>
          <a:lstStyle/>
          <a:p>
            <a:pPr marL="0" indent="0" algn="just">
              <a:buNone/>
            </a:pPr>
            <a:r>
              <a:rPr lang="ru-RU" sz="2000" dirty="0" smtClean="0"/>
              <a:t>     Развитие </a:t>
            </a:r>
            <a:r>
              <a:rPr lang="ru-RU" sz="2000" dirty="0"/>
              <a:t>местных сетей будет продолжаться в основном на базе систем плезиохронной цифровой иерархии посредством «замещения» аналоговых систем на цифровые. Причем для кабелей с медными жилами целесообразны специальные технологии, например, НDSL. </a:t>
            </a:r>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sp>
        <p:nvSpPr>
          <p:cNvPr id="8" name="Заголовок 3"/>
          <p:cNvSpPr>
            <a:spLocks noGrp="1"/>
          </p:cNvSpPr>
          <p:nvPr>
            <p:ph type="title"/>
          </p:nvPr>
        </p:nvSpPr>
        <p:spPr>
          <a:xfrm>
            <a:off x="2699497" y="114301"/>
            <a:ext cx="3244104" cy="484094"/>
          </a:xfrm>
        </p:spPr>
        <p:txBody>
          <a:bodyPr>
            <a:noAutofit/>
          </a:bodyPr>
          <a:lstStyle/>
          <a:p>
            <a:r>
              <a:rPr lang="ru-RU" sz="2000" b="1" dirty="0">
                <a:solidFill>
                  <a:srgbClr val="002060"/>
                </a:solidFill>
                <a:latin typeface="+mn-lt"/>
              </a:rPr>
              <a:t>Цифровая первичная сеть</a:t>
            </a:r>
          </a:p>
        </p:txBody>
      </p:sp>
      <p:pic>
        <p:nvPicPr>
          <p:cNvPr id="2" name="Рисунок 1"/>
          <p:cNvPicPr>
            <a:picLocks noChangeAspect="1"/>
          </p:cNvPicPr>
          <p:nvPr/>
        </p:nvPicPr>
        <p:blipFill rotWithShape="1">
          <a:blip r:embed="rId2"/>
          <a:srcRect l="4559" t="7549" r="8383" b="4804"/>
          <a:stretch/>
        </p:blipFill>
        <p:spPr>
          <a:xfrm>
            <a:off x="1195107" y="487538"/>
            <a:ext cx="6767232" cy="5109718"/>
          </a:xfrm>
          <a:prstGeom prst="rect">
            <a:avLst/>
          </a:prstGeom>
          <a:ln>
            <a:solidFill>
              <a:schemeClr val="tx1"/>
            </a:solidFill>
          </a:ln>
        </p:spPr>
      </p:pic>
    </p:spTree>
    <p:extLst>
      <p:ext uri="{BB962C8B-B14F-4D97-AF65-F5344CB8AC3E}">
        <p14:creationId xmlns:p14="http://schemas.microsoft.com/office/powerpoint/2010/main" val="40351276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4445393"/>
            <a:ext cx="9049871" cy="2116771"/>
          </a:xfrm>
        </p:spPr>
        <p:txBody>
          <a:bodyPr>
            <a:normAutofit/>
          </a:bodyPr>
          <a:lstStyle/>
          <a:p>
            <a:pPr marL="0" indent="0" algn="just">
              <a:buNone/>
            </a:pPr>
            <a:r>
              <a:rPr lang="ru-RU" sz="2000" dirty="0" smtClean="0"/>
              <a:t>    Первичные </a:t>
            </a:r>
            <a:r>
              <a:rPr lang="ru-RU" sz="2000" dirty="0"/>
              <a:t>сети на базе СЦИ оптимальны для взаимодействия с существующими сетями связи. Сочетания различных топологий позволяют создавать сети СЦИ с гибкой архитектурой. Как правило, все мультиплексоры СЦИ имеют возможность оснащения различными платами оптоэлектронных интерфейсов на длинах волн 1310 </a:t>
            </a:r>
            <a:r>
              <a:rPr lang="ru-RU" sz="2000" dirty="0" err="1"/>
              <a:t>нм</a:t>
            </a:r>
            <a:r>
              <a:rPr lang="ru-RU" sz="2000" dirty="0"/>
              <a:t> и 1550 </a:t>
            </a:r>
            <a:r>
              <a:rPr lang="ru-RU" sz="2000" dirty="0" err="1"/>
              <a:t>нм</a:t>
            </a:r>
            <a:r>
              <a:rPr lang="ru-RU" sz="2000" dirty="0"/>
              <a:t>, выбор которых позволяет оптимизировать структуру линии в зависимости от соотношения стоимости и длин регенерационных участков.</a:t>
            </a:r>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sp>
        <p:nvSpPr>
          <p:cNvPr id="8" name="Заголовок 3"/>
          <p:cNvSpPr>
            <a:spLocks noGrp="1"/>
          </p:cNvSpPr>
          <p:nvPr>
            <p:ph type="title"/>
          </p:nvPr>
        </p:nvSpPr>
        <p:spPr>
          <a:xfrm>
            <a:off x="2699497" y="114301"/>
            <a:ext cx="3244104" cy="484094"/>
          </a:xfrm>
        </p:spPr>
        <p:txBody>
          <a:bodyPr>
            <a:noAutofit/>
          </a:bodyPr>
          <a:lstStyle/>
          <a:p>
            <a:r>
              <a:rPr lang="ru-RU" sz="2000" b="1" dirty="0">
                <a:solidFill>
                  <a:srgbClr val="002060"/>
                </a:solidFill>
                <a:latin typeface="+mn-lt"/>
              </a:rPr>
              <a:t>Цифровая первичная сеть</a:t>
            </a:r>
          </a:p>
        </p:txBody>
      </p:sp>
      <p:pic>
        <p:nvPicPr>
          <p:cNvPr id="3" name="Рисунок 2"/>
          <p:cNvPicPr>
            <a:picLocks noChangeAspect="1"/>
          </p:cNvPicPr>
          <p:nvPr/>
        </p:nvPicPr>
        <p:blipFill>
          <a:blip r:embed="rId2"/>
          <a:stretch>
            <a:fillRect/>
          </a:stretch>
        </p:blipFill>
        <p:spPr>
          <a:xfrm>
            <a:off x="40341" y="960792"/>
            <a:ext cx="9049871" cy="3122205"/>
          </a:xfrm>
          <a:prstGeom prst="rect">
            <a:avLst/>
          </a:prstGeom>
        </p:spPr>
      </p:pic>
    </p:spTree>
    <p:extLst>
      <p:ext uri="{BB962C8B-B14F-4D97-AF65-F5344CB8AC3E}">
        <p14:creationId xmlns:p14="http://schemas.microsoft.com/office/powerpoint/2010/main" val="18261284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4168588"/>
            <a:ext cx="9049871" cy="2689412"/>
          </a:xfrm>
        </p:spPr>
        <p:txBody>
          <a:bodyPr>
            <a:normAutofit/>
          </a:bodyPr>
          <a:lstStyle/>
          <a:p>
            <a:pPr marL="0" indent="0" algn="just">
              <a:buNone/>
            </a:pPr>
            <a:r>
              <a:rPr lang="ru-RU" sz="2000" b="1" dirty="0" smtClean="0">
                <a:solidFill>
                  <a:srgbClr val="002060"/>
                </a:solidFill>
              </a:rPr>
              <a:t>      Для </a:t>
            </a:r>
            <a:r>
              <a:rPr lang="ru-RU" sz="2000" b="1" dirty="0">
                <a:solidFill>
                  <a:srgbClr val="002060"/>
                </a:solidFill>
              </a:rPr>
              <a:t>железнодорожных сетей СЦИ наиболее целесообразно использовать </a:t>
            </a:r>
            <a:r>
              <a:rPr lang="ru-RU" sz="2000" b="1" dirty="0">
                <a:solidFill>
                  <a:srgbClr val="C00000"/>
                </a:solidFill>
              </a:rPr>
              <a:t>кольцевые топологии </a:t>
            </a:r>
            <a:r>
              <a:rPr lang="ru-RU" sz="2000" b="1" dirty="0">
                <a:solidFill>
                  <a:srgbClr val="002060"/>
                </a:solidFill>
              </a:rPr>
              <a:t>и их варианты. </a:t>
            </a:r>
            <a:r>
              <a:rPr lang="ru-RU" sz="2000" dirty="0"/>
              <a:t>Тип кабеля, его оптические и конструктивные характеристики, а также топология линейного тракта выбираются с учетом способа прокладки технологии выполнения аварийно-восстановительных работ, варианта обслуживания сети связи, цены простоя линейного тракта или отдельных сегментов связи, требуемого значения коэффициента готовности линейного тракта, территориального распределения потребителей услуг в районе прохождения трассы ВОЛС и величины передаваемой информационной нагрузки.</a:t>
            </a:r>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sp>
        <p:nvSpPr>
          <p:cNvPr id="8" name="Заголовок 3"/>
          <p:cNvSpPr>
            <a:spLocks noGrp="1"/>
          </p:cNvSpPr>
          <p:nvPr>
            <p:ph type="title"/>
          </p:nvPr>
        </p:nvSpPr>
        <p:spPr>
          <a:xfrm>
            <a:off x="2699497" y="114301"/>
            <a:ext cx="3244104" cy="484094"/>
          </a:xfrm>
        </p:spPr>
        <p:txBody>
          <a:bodyPr>
            <a:noAutofit/>
          </a:bodyPr>
          <a:lstStyle/>
          <a:p>
            <a:r>
              <a:rPr lang="ru-RU" sz="2000" b="1" dirty="0">
                <a:solidFill>
                  <a:srgbClr val="002060"/>
                </a:solidFill>
                <a:latin typeface="+mn-lt"/>
              </a:rPr>
              <a:t>Цифровая первичная сеть</a:t>
            </a:r>
          </a:p>
        </p:txBody>
      </p:sp>
      <p:pic>
        <p:nvPicPr>
          <p:cNvPr id="2" name="Рисунок 1"/>
          <p:cNvPicPr>
            <a:picLocks noChangeAspect="1"/>
          </p:cNvPicPr>
          <p:nvPr/>
        </p:nvPicPr>
        <p:blipFill rotWithShape="1">
          <a:blip r:embed="rId2"/>
          <a:srcRect t="5294" b="3376"/>
          <a:stretch/>
        </p:blipFill>
        <p:spPr>
          <a:xfrm>
            <a:off x="1704415" y="571501"/>
            <a:ext cx="5540188" cy="3502958"/>
          </a:xfrm>
          <a:prstGeom prst="rect">
            <a:avLst/>
          </a:prstGeom>
        </p:spPr>
      </p:pic>
      <p:sp>
        <p:nvSpPr>
          <p:cNvPr id="3" name="Прямоугольник 2"/>
          <p:cNvSpPr/>
          <p:nvPr/>
        </p:nvSpPr>
        <p:spPr>
          <a:xfrm>
            <a:off x="6683188" y="594157"/>
            <a:ext cx="564777" cy="427819"/>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9423364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4061011"/>
            <a:ext cx="9049871" cy="2286000"/>
          </a:xfrm>
        </p:spPr>
        <p:txBody>
          <a:bodyPr>
            <a:normAutofit lnSpcReduction="10000"/>
          </a:bodyPr>
          <a:lstStyle/>
          <a:p>
            <a:pPr marL="0" indent="0" algn="just">
              <a:buNone/>
            </a:pPr>
            <a:r>
              <a:rPr lang="ru-RU" sz="2000" dirty="0"/>
              <a:t> </a:t>
            </a:r>
            <a:r>
              <a:rPr lang="ru-RU" sz="2000" dirty="0" smtClean="0"/>
              <a:t>      При </a:t>
            </a:r>
            <a:r>
              <a:rPr lang="ru-RU" sz="2000" dirty="0"/>
              <a:t>планировании цифровой сети связи ОАО «РЖД» учитывается ряд характерных ее особенностей. Сеть концентрируется вдоль железной дороги, полностью отражая при этом ее конфигурацию. </a:t>
            </a:r>
            <a:r>
              <a:rPr lang="ru-RU" sz="2000" b="1" dirty="0">
                <a:solidFill>
                  <a:srgbClr val="C00000"/>
                </a:solidFill>
              </a:rPr>
              <a:t>Основная функция первичной сети</a:t>
            </a:r>
            <a:r>
              <a:rPr lang="ru-RU" sz="2000" b="1" dirty="0"/>
              <a:t> в данном случае — </a:t>
            </a:r>
            <a:r>
              <a:rPr lang="ru-RU" sz="2000" b="1" dirty="0">
                <a:solidFill>
                  <a:srgbClr val="002060"/>
                </a:solidFill>
              </a:rPr>
              <a:t>формирование единого информационного потока, </a:t>
            </a:r>
            <a:r>
              <a:rPr lang="ru-RU" sz="2000" b="1" dirty="0"/>
              <a:t>проходящего через последовательно расположенные пункты выделения, где часть потока ответвляется для обслуживания абонентов местной сети. </a:t>
            </a:r>
            <a:r>
              <a:rPr lang="ru-RU" sz="2000" dirty="0"/>
              <a:t>Другой особенностью сети является то, что в большинстве пунктов выделения ответвляется незначительная часть потока, составляющая от долей до нескольких процентов от главного. </a:t>
            </a:r>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sp>
        <p:nvSpPr>
          <p:cNvPr id="8" name="Заголовок 3"/>
          <p:cNvSpPr>
            <a:spLocks noGrp="1"/>
          </p:cNvSpPr>
          <p:nvPr>
            <p:ph type="title"/>
          </p:nvPr>
        </p:nvSpPr>
        <p:spPr>
          <a:xfrm>
            <a:off x="2699497" y="114301"/>
            <a:ext cx="3244104" cy="484094"/>
          </a:xfrm>
        </p:spPr>
        <p:txBody>
          <a:bodyPr>
            <a:noAutofit/>
          </a:bodyPr>
          <a:lstStyle/>
          <a:p>
            <a:r>
              <a:rPr lang="ru-RU" sz="2000" b="1" dirty="0">
                <a:solidFill>
                  <a:srgbClr val="002060"/>
                </a:solidFill>
                <a:latin typeface="+mn-lt"/>
              </a:rPr>
              <a:t>Цифровая первичная сеть</a:t>
            </a:r>
          </a:p>
        </p:txBody>
      </p:sp>
      <p:pic>
        <p:nvPicPr>
          <p:cNvPr id="4" name="Рисунок 3"/>
          <p:cNvPicPr>
            <a:picLocks noChangeAspect="1"/>
          </p:cNvPicPr>
          <p:nvPr/>
        </p:nvPicPr>
        <p:blipFill>
          <a:blip r:embed="rId2"/>
          <a:stretch>
            <a:fillRect/>
          </a:stretch>
        </p:blipFill>
        <p:spPr>
          <a:xfrm>
            <a:off x="231979" y="571501"/>
            <a:ext cx="4292956" cy="2946306"/>
          </a:xfrm>
          <a:prstGeom prst="rect">
            <a:avLst/>
          </a:prstGeom>
          <a:solidFill>
            <a:schemeClr val="bg1"/>
          </a:solidFill>
          <a:ln>
            <a:solidFill>
              <a:schemeClr val="tx1"/>
            </a:solidFill>
          </a:ln>
        </p:spPr>
      </p:pic>
      <p:pic>
        <p:nvPicPr>
          <p:cNvPr id="7" name="Рисунок 6"/>
          <p:cNvPicPr>
            <a:picLocks noChangeAspect="1"/>
          </p:cNvPicPr>
          <p:nvPr/>
        </p:nvPicPr>
        <p:blipFill>
          <a:blip r:embed="rId3"/>
          <a:stretch>
            <a:fillRect/>
          </a:stretch>
        </p:blipFill>
        <p:spPr>
          <a:xfrm>
            <a:off x="4735079" y="571501"/>
            <a:ext cx="4164615" cy="2946306"/>
          </a:xfrm>
          <a:prstGeom prst="rect">
            <a:avLst/>
          </a:prstGeom>
          <a:solidFill>
            <a:schemeClr val="bg1"/>
          </a:solidFill>
          <a:ln>
            <a:solidFill>
              <a:schemeClr val="tx1"/>
            </a:solidFill>
          </a:ln>
        </p:spPr>
      </p:pic>
    </p:spTree>
    <p:extLst>
      <p:ext uri="{BB962C8B-B14F-4D97-AF65-F5344CB8AC3E}">
        <p14:creationId xmlns:p14="http://schemas.microsoft.com/office/powerpoint/2010/main" val="11491331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40340" y="3939988"/>
            <a:ext cx="9049871" cy="2918012"/>
          </a:xfrm>
        </p:spPr>
        <p:txBody>
          <a:bodyPr>
            <a:normAutofit lnSpcReduction="10000"/>
          </a:bodyPr>
          <a:lstStyle/>
          <a:p>
            <a:pPr marL="0" indent="0" algn="just">
              <a:buNone/>
            </a:pPr>
            <a:r>
              <a:rPr lang="ru-RU" sz="2000" b="1" dirty="0" smtClean="0"/>
              <a:t>      </a:t>
            </a:r>
            <a:r>
              <a:rPr lang="ru-RU" sz="2000" b="1" dirty="0">
                <a:solidFill>
                  <a:srgbClr val="C00000"/>
                </a:solidFill>
              </a:rPr>
              <a:t>Хребтовая структура</a:t>
            </a:r>
            <a:r>
              <a:rPr lang="ru-RU" sz="2000" b="1" dirty="0"/>
              <a:t>, упоминавшаяся ранее, строится с учетом необходимого резервирования так, чтобы к каждому Управлению дороги подходило два направления волоконно-оптических трасс. </a:t>
            </a:r>
            <a:r>
              <a:rPr lang="ru-RU" sz="2000" dirty="0"/>
              <a:t>По этим трассам организуются кольцевые топологии магистральных колец СЦИ, пропускная способность которых не менее формата SТМ-4. Пропускная способность систем передачи на других направлениях определяется общей емкостью информационного потока, который должен быть обеспечен на данном участке железной дороги, а количество первичных потоков Е1(2,048 Мбит/с), выделяемых на станциях, зависит от производственной необходимости, а также от числа терминалов местной сети, которым требуется доступ в сеть связи ОАО «РЖД».</a:t>
            </a:r>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sp>
        <p:nvSpPr>
          <p:cNvPr id="8" name="Заголовок 3"/>
          <p:cNvSpPr>
            <a:spLocks noGrp="1"/>
          </p:cNvSpPr>
          <p:nvPr>
            <p:ph type="title"/>
          </p:nvPr>
        </p:nvSpPr>
        <p:spPr>
          <a:xfrm>
            <a:off x="2699497" y="114301"/>
            <a:ext cx="3244104" cy="484094"/>
          </a:xfrm>
        </p:spPr>
        <p:txBody>
          <a:bodyPr>
            <a:noAutofit/>
          </a:bodyPr>
          <a:lstStyle/>
          <a:p>
            <a:r>
              <a:rPr lang="ru-RU" sz="2000" b="1" dirty="0">
                <a:solidFill>
                  <a:srgbClr val="002060"/>
                </a:solidFill>
                <a:latin typeface="+mn-lt"/>
              </a:rPr>
              <a:t>Цифровая первичная сеть</a:t>
            </a:r>
          </a:p>
        </p:txBody>
      </p:sp>
      <p:pic>
        <p:nvPicPr>
          <p:cNvPr id="3" name="Рисунок 2"/>
          <p:cNvPicPr>
            <a:picLocks noChangeAspect="1"/>
          </p:cNvPicPr>
          <p:nvPr/>
        </p:nvPicPr>
        <p:blipFill>
          <a:blip r:embed="rId2"/>
          <a:stretch>
            <a:fillRect/>
          </a:stretch>
        </p:blipFill>
        <p:spPr>
          <a:xfrm>
            <a:off x="1724687" y="544092"/>
            <a:ext cx="5193724" cy="3395896"/>
          </a:xfrm>
          <a:prstGeom prst="rect">
            <a:avLst/>
          </a:prstGeom>
        </p:spPr>
      </p:pic>
    </p:spTree>
    <p:extLst>
      <p:ext uri="{BB962C8B-B14F-4D97-AF65-F5344CB8AC3E}">
        <p14:creationId xmlns:p14="http://schemas.microsoft.com/office/powerpoint/2010/main" val="22188074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26894" y="5096435"/>
            <a:ext cx="9049871" cy="1371600"/>
          </a:xfrm>
        </p:spPr>
        <p:txBody>
          <a:bodyPr>
            <a:normAutofit/>
          </a:bodyPr>
          <a:lstStyle/>
          <a:p>
            <a:pPr marL="0" indent="0" algn="just">
              <a:buNone/>
            </a:pPr>
            <a:r>
              <a:rPr lang="ru-RU" sz="2000" dirty="0" smtClean="0"/>
              <a:t>      При </a:t>
            </a:r>
            <a:r>
              <a:rPr lang="ru-RU" sz="2000" dirty="0"/>
              <a:t>таком построении в определенной степени сглаживаются традиционные понятия магистрального, дорожного и отделенческого уровней сети, и цифровая сеть отражает двухуровневую систему, имеющую уровни транспортной сети и абонентского доступа. </a:t>
            </a:r>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sp>
        <p:nvSpPr>
          <p:cNvPr id="8" name="Заголовок 3"/>
          <p:cNvSpPr>
            <a:spLocks noGrp="1"/>
          </p:cNvSpPr>
          <p:nvPr>
            <p:ph type="title"/>
          </p:nvPr>
        </p:nvSpPr>
        <p:spPr>
          <a:xfrm>
            <a:off x="2699497" y="114301"/>
            <a:ext cx="3244104" cy="484094"/>
          </a:xfrm>
        </p:spPr>
        <p:txBody>
          <a:bodyPr>
            <a:noAutofit/>
          </a:bodyPr>
          <a:lstStyle/>
          <a:p>
            <a:r>
              <a:rPr lang="ru-RU" sz="2000" b="1" dirty="0">
                <a:solidFill>
                  <a:srgbClr val="002060"/>
                </a:solidFill>
                <a:latin typeface="+mn-lt"/>
              </a:rPr>
              <a:t>Цифровая первичная сеть</a:t>
            </a:r>
          </a:p>
        </p:txBody>
      </p:sp>
      <p:pic>
        <p:nvPicPr>
          <p:cNvPr id="4" name="Рисунок 3"/>
          <p:cNvPicPr>
            <a:picLocks noChangeAspect="1"/>
          </p:cNvPicPr>
          <p:nvPr/>
        </p:nvPicPr>
        <p:blipFill rotWithShape="1">
          <a:blip r:embed="rId2"/>
          <a:srcRect t="27516" b="10523"/>
          <a:stretch/>
        </p:blipFill>
        <p:spPr>
          <a:xfrm>
            <a:off x="349623" y="598395"/>
            <a:ext cx="8606118" cy="3999315"/>
          </a:xfrm>
          <a:prstGeom prst="rect">
            <a:avLst/>
          </a:prstGeom>
          <a:ln>
            <a:solidFill>
              <a:schemeClr val="tx1"/>
            </a:solidFill>
          </a:ln>
        </p:spPr>
      </p:pic>
    </p:spTree>
    <p:extLst>
      <p:ext uri="{BB962C8B-B14F-4D97-AF65-F5344CB8AC3E}">
        <p14:creationId xmlns:p14="http://schemas.microsoft.com/office/powerpoint/2010/main" val="354957727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4042858"/>
            <a:ext cx="9049871" cy="2918012"/>
          </a:xfrm>
        </p:spPr>
        <p:txBody>
          <a:bodyPr>
            <a:normAutofit/>
          </a:bodyPr>
          <a:lstStyle/>
          <a:p>
            <a:pPr marL="0" indent="0" algn="just">
              <a:buNone/>
            </a:pPr>
            <a:r>
              <a:rPr lang="ru-RU" sz="2000" b="1" dirty="0" smtClean="0">
                <a:solidFill>
                  <a:srgbClr val="002060"/>
                </a:solidFill>
              </a:rPr>
              <a:t>           Принцип </a:t>
            </a:r>
            <a:r>
              <a:rPr lang="ru-RU" sz="2000" b="1" dirty="0">
                <a:solidFill>
                  <a:srgbClr val="002060"/>
                </a:solidFill>
              </a:rPr>
              <a:t>построения первичной сети на базе оборудования </a:t>
            </a:r>
            <a:r>
              <a:rPr lang="ru-RU" sz="2000" b="1" dirty="0" smtClean="0">
                <a:solidFill>
                  <a:srgbClr val="002060"/>
                </a:solidFill>
              </a:rPr>
              <a:t>СЦИ. </a:t>
            </a:r>
            <a:r>
              <a:rPr lang="ru-RU" sz="2000" dirty="0" smtClean="0"/>
              <a:t>Вдоль </a:t>
            </a:r>
            <a:r>
              <a:rPr lang="ru-RU" sz="2000" dirty="0"/>
              <a:t>железной дороги прокладывается ВОЛС с использованием систем передачи SТМ-4 (SТМ-16). На крупных и средних железнодорожных станциях организуются </a:t>
            </a:r>
            <a:r>
              <a:rPr lang="ru-RU" sz="2000" b="1" dirty="0"/>
              <a:t>сетевые узлы</a:t>
            </a:r>
            <a:r>
              <a:rPr lang="ru-RU" sz="2000" dirty="0"/>
              <a:t>, оборудованные синхронными мультиплексорами ввода/вывода с функциями кросс соединения, обеспечивающими ответвление высокоскоростных потоков (155, 140 Мбит/с), распределение компонентных потоков, взаимодействие SТМ-1 и SТМ-4 нижнего уровня, разветвление потоков по направлениям на узловых железнодорожных станциях, а также выделение необходимого количества первичных потоков </a:t>
            </a:r>
            <a:r>
              <a:rPr lang="ru-RU" sz="2000" dirty="0" smtClean="0"/>
              <a:t>Е1 (</a:t>
            </a:r>
            <a:r>
              <a:rPr lang="ru-RU" sz="2000" dirty="0"/>
              <a:t>2,048 Мбит/с).</a:t>
            </a:r>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sp>
        <p:nvSpPr>
          <p:cNvPr id="8" name="Заголовок 3"/>
          <p:cNvSpPr>
            <a:spLocks noGrp="1"/>
          </p:cNvSpPr>
          <p:nvPr>
            <p:ph type="title"/>
          </p:nvPr>
        </p:nvSpPr>
        <p:spPr>
          <a:xfrm>
            <a:off x="2699497" y="114301"/>
            <a:ext cx="3244104" cy="484094"/>
          </a:xfrm>
        </p:spPr>
        <p:txBody>
          <a:bodyPr>
            <a:noAutofit/>
          </a:bodyPr>
          <a:lstStyle/>
          <a:p>
            <a:r>
              <a:rPr lang="ru-RU" sz="2000" b="1" dirty="0">
                <a:solidFill>
                  <a:srgbClr val="002060"/>
                </a:solidFill>
                <a:latin typeface="+mn-lt"/>
              </a:rPr>
              <a:t>Цифровая первичная сеть</a:t>
            </a:r>
          </a:p>
        </p:txBody>
      </p:sp>
      <p:pic>
        <p:nvPicPr>
          <p:cNvPr id="4" name="Рисунок 3"/>
          <p:cNvPicPr>
            <a:picLocks noChangeAspect="1"/>
          </p:cNvPicPr>
          <p:nvPr/>
        </p:nvPicPr>
        <p:blipFill>
          <a:blip r:embed="rId2"/>
          <a:stretch>
            <a:fillRect/>
          </a:stretch>
        </p:blipFill>
        <p:spPr>
          <a:xfrm>
            <a:off x="793375" y="507422"/>
            <a:ext cx="7906871" cy="3571348"/>
          </a:xfrm>
          <a:prstGeom prst="rect">
            <a:avLst/>
          </a:prstGeom>
        </p:spPr>
      </p:pic>
    </p:spTree>
    <p:extLst>
      <p:ext uri="{BB962C8B-B14F-4D97-AF65-F5344CB8AC3E}">
        <p14:creationId xmlns:p14="http://schemas.microsoft.com/office/powerpoint/2010/main" val="226163157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5836023"/>
            <a:ext cx="9049871" cy="1021977"/>
          </a:xfrm>
        </p:spPr>
        <p:txBody>
          <a:bodyPr>
            <a:normAutofit/>
          </a:bodyPr>
          <a:lstStyle/>
          <a:p>
            <a:pPr marL="0" indent="0" algn="just">
              <a:buNone/>
            </a:pPr>
            <a:r>
              <a:rPr lang="ru-RU" sz="2000" dirty="0" smtClean="0"/>
              <a:t>       Терминалы </a:t>
            </a:r>
            <a:r>
              <a:rPr lang="ru-RU" sz="2000" dirty="0"/>
              <a:t>абонентов местной сети включаются в коммутационное оборудование вторичных сетей, которое, в свою очередь, через стыки 2,048 Мбит/с подключается к первичной сети СЦИ.</a:t>
            </a:r>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sp>
        <p:nvSpPr>
          <p:cNvPr id="8" name="Заголовок 3"/>
          <p:cNvSpPr>
            <a:spLocks noGrp="1"/>
          </p:cNvSpPr>
          <p:nvPr>
            <p:ph type="title"/>
          </p:nvPr>
        </p:nvSpPr>
        <p:spPr>
          <a:xfrm>
            <a:off x="2699497" y="114301"/>
            <a:ext cx="3244104" cy="484094"/>
          </a:xfrm>
        </p:spPr>
        <p:txBody>
          <a:bodyPr>
            <a:noAutofit/>
          </a:bodyPr>
          <a:lstStyle/>
          <a:p>
            <a:r>
              <a:rPr lang="ru-RU" sz="2000" b="1" dirty="0">
                <a:solidFill>
                  <a:srgbClr val="002060"/>
                </a:solidFill>
                <a:latin typeface="+mn-lt"/>
              </a:rPr>
              <a:t>Цифровая первичная сеть</a:t>
            </a:r>
          </a:p>
        </p:txBody>
      </p:sp>
      <p:pic>
        <p:nvPicPr>
          <p:cNvPr id="2" name="Рисунок 1"/>
          <p:cNvPicPr>
            <a:picLocks noChangeAspect="1"/>
          </p:cNvPicPr>
          <p:nvPr/>
        </p:nvPicPr>
        <p:blipFill>
          <a:blip r:embed="rId2"/>
          <a:stretch>
            <a:fillRect/>
          </a:stretch>
        </p:blipFill>
        <p:spPr>
          <a:xfrm>
            <a:off x="755454" y="477371"/>
            <a:ext cx="7877557" cy="5424499"/>
          </a:xfrm>
          <a:prstGeom prst="rect">
            <a:avLst/>
          </a:prstGeom>
        </p:spPr>
      </p:pic>
    </p:spTree>
    <p:extLst>
      <p:ext uri="{BB962C8B-B14F-4D97-AF65-F5344CB8AC3E}">
        <p14:creationId xmlns:p14="http://schemas.microsoft.com/office/powerpoint/2010/main" val="50751581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0" y="4814047"/>
            <a:ext cx="9049871" cy="2043953"/>
          </a:xfrm>
        </p:spPr>
        <p:txBody>
          <a:bodyPr>
            <a:normAutofit/>
          </a:bodyPr>
          <a:lstStyle/>
          <a:p>
            <a:pPr marL="0" indent="0" algn="just">
              <a:buNone/>
            </a:pPr>
            <a:r>
              <a:rPr lang="ru-RU" sz="2000" dirty="0" smtClean="0"/>
              <a:t>        Абоненты </a:t>
            </a:r>
            <a:r>
              <a:rPr lang="ru-RU" sz="2000" dirty="0"/>
              <a:t>малых промежуточных станций соединяются с помощью отдельных трактов (скорость 2,048 Мбит/с), организуемых по тем же ВОЛС, по которым работают системы СЦИ. На малых станциях устанавливается цифровой коммутатор оперативно-технологической связи (ОТС), к которому подключаются терминалы всех станционных абонентов. Коммутатор имеет оптоэлектронные преобразователи, благодаря чему нет необходимости в отдельной цифровой системе передачи.</a:t>
            </a:r>
          </a:p>
          <a:p>
            <a:pPr marL="0" indent="0" algn="just">
              <a:buNone/>
            </a:pPr>
            <a:endParaRPr lang="ru-RU" sz="2000" dirty="0"/>
          </a:p>
          <a:p>
            <a:pPr marL="0" indent="0" algn="just">
              <a:buNone/>
            </a:pPr>
            <a:endParaRPr lang="ru-RU" sz="2000" dirty="0"/>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sp>
        <p:nvSpPr>
          <p:cNvPr id="8" name="Заголовок 3"/>
          <p:cNvSpPr>
            <a:spLocks noGrp="1"/>
          </p:cNvSpPr>
          <p:nvPr>
            <p:ph type="title"/>
          </p:nvPr>
        </p:nvSpPr>
        <p:spPr>
          <a:xfrm>
            <a:off x="2699497" y="114301"/>
            <a:ext cx="3244104" cy="484094"/>
          </a:xfrm>
        </p:spPr>
        <p:txBody>
          <a:bodyPr>
            <a:noAutofit/>
          </a:bodyPr>
          <a:lstStyle/>
          <a:p>
            <a:r>
              <a:rPr lang="ru-RU" sz="2000" b="1" dirty="0">
                <a:solidFill>
                  <a:srgbClr val="002060"/>
                </a:solidFill>
                <a:latin typeface="+mn-lt"/>
              </a:rPr>
              <a:t>Цифровая первичная сеть</a:t>
            </a:r>
          </a:p>
        </p:txBody>
      </p:sp>
      <p:pic>
        <p:nvPicPr>
          <p:cNvPr id="2" name="Рисунок 1"/>
          <p:cNvPicPr>
            <a:picLocks noChangeAspect="1"/>
          </p:cNvPicPr>
          <p:nvPr/>
        </p:nvPicPr>
        <p:blipFill>
          <a:blip r:embed="rId2"/>
          <a:stretch>
            <a:fillRect/>
          </a:stretch>
        </p:blipFill>
        <p:spPr>
          <a:xfrm>
            <a:off x="1135201" y="479586"/>
            <a:ext cx="6372696" cy="4388249"/>
          </a:xfrm>
          <a:prstGeom prst="rect">
            <a:avLst/>
          </a:prstGeom>
        </p:spPr>
      </p:pic>
    </p:spTree>
    <p:extLst>
      <p:ext uri="{BB962C8B-B14F-4D97-AF65-F5344CB8AC3E}">
        <p14:creationId xmlns:p14="http://schemas.microsoft.com/office/powerpoint/2010/main" val="170002003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53788" y="2904565"/>
            <a:ext cx="9049871" cy="3953435"/>
          </a:xfrm>
        </p:spPr>
        <p:txBody>
          <a:bodyPr>
            <a:normAutofit/>
          </a:bodyPr>
          <a:lstStyle/>
          <a:p>
            <a:pPr marL="0" indent="0" algn="just">
              <a:buNone/>
            </a:pPr>
            <a:r>
              <a:rPr lang="ru-RU" sz="2000" b="1" dirty="0" smtClean="0">
                <a:solidFill>
                  <a:srgbClr val="002060"/>
                </a:solidFill>
              </a:rPr>
              <a:t>                                                 Закрепление материала</a:t>
            </a:r>
          </a:p>
          <a:p>
            <a:pPr marL="0" indent="0" algn="just">
              <a:buNone/>
            </a:pPr>
            <a:r>
              <a:rPr lang="ru-RU" sz="2000" b="1" dirty="0" smtClean="0"/>
              <a:t>1. Описать </a:t>
            </a:r>
            <a:r>
              <a:rPr lang="ru-RU" sz="2000" b="1" dirty="0"/>
              <a:t>особенности аналоговых каналов связи.</a:t>
            </a:r>
          </a:p>
          <a:p>
            <a:pPr marL="0" indent="0" algn="just">
              <a:buNone/>
            </a:pPr>
            <a:r>
              <a:rPr lang="ru-RU" sz="2000" b="1" dirty="0" smtClean="0"/>
              <a:t>2. Описать </a:t>
            </a:r>
            <a:r>
              <a:rPr lang="ru-RU" sz="2000" b="1" dirty="0"/>
              <a:t>особенности цифровых каналов связи.</a:t>
            </a:r>
          </a:p>
          <a:p>
            <a:pPr marL="0" indent="0" algn="just">
              <a:buNone/>
            </a:pPr>
            <a:r>
              <a:rPr lang="ru-RU" sz="2000" b="1" dirty="0" smtClean="0"/>
              <a:t>3.Описать </a:t>
            </a:r>
            <a:r>
              <a:rPr lang="ru-RU" sz="2000" b="1" dirty="0"/>
              <a:t>методы уплотнения каналов связи.</a:t>
            </a:r>
          </a:p>
          <a:p>
            <a:pPr marL="0" indent="0" algn="just">
              <a:buNone/>
            </a:pPr>
            <a:r>
              <a:rPr lang="ru-RU" sz="2000" b="1" dirty="0" smtClean="0"/>
              <a:t>4. Описать </a:t>
            </a:r>
            <a:r>
              <a:rPr lang="ru-RU" sz="2000" b="1" dirty="0"/>
              <a:t>принципы разделения цифровых каналов связи</a:t>
            </a:r>
            <a:r>
              <a:rPr lang="ru-RU" sz="2000" b="1" dirty="0" smtClean="0"/>
              <a:t>.</a:t>
            </a:r>
          </a:p>
          <a:p>
            <a:pPr marL="0" indent="0" algn="just">
              <a:buNone/>
            </a:pPr>
            <a:r>
              <a:rPr lang="ru-RU" sz="2000" b="1" dirty="0" smtClean="0"/>
              <a:t>5. Опишите </a:t>
            </a:r>
            <a:r>
              <a:rPr lang="ru-RU" sz="2000" b="1" dirty="0"/>
              <a:t>методы уплотнения каналов связи</a:t>
            </a:r>
          </a:p>
          <a:p>
            <a:pPr marL="0" indent="0" algn="just">
              <a:buNone/>
            </a:pPr>
            <a:r>
              <a:rPr lang="ru-RU" sz="2000" b="1" dirty="0" smtClean="0"/>
              <a:t>6. Дайте </a:t>
            </a:r>
            <a:r>
              <a:rPr lang="ru-RU" sz="2000" b="1" dirty="0"/>
              <a:t>характеристику амплитудно- импульсной модуляции</a:t>
            </a:r>
          </a:p>
          <a:p>
            <a:pPr marL="0" indent="0" algn="just">
              <a:buNone/>
            </a:pPr>
            <a:r>
              <a:rPr lang="ru-RU" sz="2000" b="1" dirty="0" smtClean="0"/>
              <a:t>7. Какой </a:t>
            </a:r>
            <a:r>
              <a:rPr lang="ru-RU" sz="2000" b="1" dirty="0"/>
              <a:t>метод разделения каналов используют аналоговые системы</a:t>
            </a:r>
          </a:p>
          <a:p>
            <a:pPr marL="0" indent="0" algn="just">
              <a:buNone/>
            </a:pPr>
            <a:r>
              <a:rPr lang="ru-RU" sz="2000" b="1" dirty="0" smtClean="0"/>
              <a:t>8. Перечислите </a:t>
            </a:r>
            <a:r>
              <a:rPr lang="ru-RU" sz="2000" b="1" dirty="0"/>
              <a:t>преимущества цифровых систем</a:t>
            </a:r>
          </a:p>
          <a:p>
            <a:pPr marL="457200" indent="-457200" algn="just">
              <a:buAutoNum type="arabicPeriod" startAt="4"/>
            </a:pPr>
            <a:endParaRPr lang="ru-RU" sz="2000" b="1" dirty="0"/>
          </a:p>
          <a:p>
            <a:pPr marL="0" indent="0" algn="just">
              <a:buNone/>
            </a:pPr>
            <a:endParaRPr lang="ru-RU" sz="2000" b="1" dirty="0">
              <a:solidFill>
                <a:srgbClr val="002060"/>
              </a:solidFill>
            </a:endParaRPr>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pic>
        <p:nvPicPr>
          <p:cNvPr id="4" name="Рисунок 3"/>
          <p:cNvPicPr>
            <a:picLocks noChangeAspect="1"/>
          </p:cNvPicPr>
          <p:nvPr/>
        </p:nvPicPr>
        <p:blipFill rotWithShape="1">
          <a:blip r:embed="rId2"/>
          <a:srcRect t="27095" b="23702"/>
          <a:stretch/>
        </p:blipFill>
        <p:spPr>
          <a:xfrm>
            <a:off x="1291181" y="342901"/>
            <a:ext cx="6346486" cy="2339788"/>
          </a:xfrm>
          <a:prstGeom prst="rect">
            <a:avLst/>
          </a:prstGeom>
        </p:spPr>
      </p:pic>
    </p:spTree>
    <p:extLst>
      <p:ext uri="{BB962C8B-B14F-4D97-AF65-F5344CB8AC3E}">
        <p14:creationId xmlns:p14="http://schemas.microsoft.com/office/powerpoint/2010/main" val="38561717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381684" y="114301"/>
            <a:ext cx="6619315" cy="484094"/>
          </a:xfrm>
        </p:spPr>
        <p:txBody>
          <a:bodyPr>
            <a:noAutofit/>
          </a:bodyPr>
          <a:lstStyle/>
          <a:p>
            <a:r>
              <a:rPr lang="ru-RU" sz="2000" b="1" dirty="0" smtClean="0">
                <a:solidFill>
                  <a:srgbClr val="002060"/>
                </a:solidFill>
                <a:latin typeface="+mn-lt"/>
              </a:rPr>
              <a:t/>
            </a:r>
            <a:br>
              <a:rPr lang="ru-RU" sz="2000" b="1" dirty="0" smtClean="0">
                <a:solidFill>
                  <a:srgbClr val="002060"/>
                </a:solidFill>
                <a:latin typeface="+mn-lt"/>
              </a:rPr>
            </a:br>
            <a:r>
              <a:rPr lang="ru-RU" sz="2000" b="1" dirty="0" smtClean="0">
                <a:solidFill>
                  <a:srgbClr val="002060"/>
                </a:solidFill>
                <a:latin typeface="+mn-lt"/>
              </a:rPr>
              <a:t>Особенности </a:t>
            </a:r>
            <a:r>
              <a:rPr lang="ru-RU" sz="2000" b="1" dirty="0">
                <a:solidFill>
                  <a:srgbClr val="002060"/>
                </a:solidFill>
                <a:latin typeface="+mn-lt"/>
              </a:rPr>
              <a:t>каналов связи и методы их уплотнения</a:t>
            </a:r>
            <a:br>
              <a:rPr lang="ru-RU" sz="2000" b="1" dirty="0">
                <a:solidFill>
                  <a:srgbClr val="002060"/>
                </a:solidFill>
                <a:latin typeface="+mn-lt"/>
              </a:rPr>
            </a:br>
            <a:endParaRPr lang="ru-RU" sz="2000" b="1" dirty="0">
              <a:solidFill>
                <a:srgbClr val="002060"/>
              </a:solidFill>
              <a:latin typeface="+mn-lt"/>
            </a:endParaRPr>
          </a:p>
        </p:txBody>
      </p:sp>
      <p:sp>
        <p:nvSpPr>
          <p:cNvPr id="5" name="Объект 4"/>
          <p:cNvSpPr>
            <a:spLocks noGrp="1"/>
          </p:cNvSpPr>
          <p:nvPr>
            <p:ph idx="1"/>
          </p:nvPr>
        </p:nvSpPr>
        <p:spPr>
          <a:xfrm>
            <a:off x="0" y="5298141"/>
            <a:ext cx="9049871" cy="1559859"/>
          </a:xfrm>
        </p:spPr>
        <p:txBody>
          <a:bodyPr>
            <a:normAutofit/>
          </a:bodyPr>
          <a:lstStyle/>
          <a:p>
            <a:pPr marL="0" indent="0" algn="just">
              <a:buNone/>
            </a:pPr>
            <a:r>
              <a:rPr lang="ru-RU" sz="2000" dirty="0" smtClean="0"/>
              <a:t>     При </a:t>
            </a:r>
            <a:r>
              <a:rPr lang="ru-RU" sz="2000" dirty="0"/>
              <a:t>передаче сигнала на дальние расстояния энергетически выгодно использовать высокочастотную несущую, параметры которой модулируются передаваемым сигналом. </a:t>
            </a:r>
            <a:r>
              <a:rPr lang="ru-RU" sz="2000" b="1" dirty="0"/>
              <a:t>Для передачи речи по каналам связи обычно используют</a:t>
            </a:r>
            <a:r>
              <a:rPr lang="ru-RU" sz="2000" dirty="0"/>
              <a:t> </a:t>
            </a:r>
            <a:r>
              <a:rPr lang="ru-RU" sz="2000" b="1" dirty="0">
                <a:solidFill>
                  <a:srgbClr val="002060"/>
                </a:solidFill>
              </a:rPr>
              <a:t>два метода модуляции несущей: </a:t>
            </a:r>
            <a:r>
              <a:rPr lang="ru-RU" sz="2000" b="1" dirty="0">
                <a:solidFill>
                  <a:srgbClr val="C00000"/>
                </a:solidFill>
              </a:rPr>
              <a:t>амплитудную модуляцию</a:t>
            </a:r>
            <a:r>
              <a:rPr lang="ru-RU" sz="2000" dirty="0"/>
              <a:t> </a:t>
            </a:r>
            <a:r>
              <a:rPr lang="ru-RU" sz="2000" b="1" dirty="0">
                <a:solidFill>
                  <a:srgbClr val="C00000"/>
                </a:solidFill>
              </a:rPr>
              <a:t>(АМ) </a:t>
            </a:r>
            <a:r>
              <a:rPr lang="ru-RU" sz="2000" b="1" dirty="0"/>
              <a:t>и </a:t>
            </a:r>
            <a:r>
              <a:rPr lang="ru-RU" sz="2000" b="1" dirty="0">
                <a:solidFill>
                  <a:srgbClr val="C00000"/>
                </a:solidFill>
              </a:rPr>
              <a:t>частотную модуляцию (ЧМ). </a:t>
            </a:r>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pic>
        <p:nvPicPr>
          <p:cNvPr id="3" name="Рисунок 2"/>
          <p:cNvPicPr>
            <a:picLocks noChangeAspect="1"/>
          </p:cNvPicPr>
          <p:nvPr/>
        </p:nvPicPr>
        <p:blipFill rotWithShape="1">
          <a:blip r:embed="rId2"/>
          <a:srcRect l="5037" t="14411" r="5845" b="5588"/>
          <a:stretch/>
        </p:blipFill>
        <p:spPr>
          <a:xfrm>
            <a:off x="887506" y="517646"/>
            <a:ext cx="7140387" cy="4807389"/>
          </a:xfrm>
          <a:prstGeom prst="rect">
            <a:avLst/>
          </a:prstGeom>
        </p:spPr>
      </p:pic>
    </p:spTree>
    <p:extLst>
      <p:ext uri="{BB962C8B-B14F-4D97-AF65-F5344CB8AC3E}">
        <p14:creationId xmlns:p14="http://schemas.microsoft.com/office/powerpoint/2010/main" val="407537778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89700" y="10158"/>
            <a:ext cx="6172200" cy="421556"/>
          </a:xfrm>
        </p:spPr>
        <p:txBody>
          <a:bodyPr>
            <a:normAutofit/>
          </a:bodyPr>
          <a:lstStyle/>
          <a:p>
            <a:r>
              <a:rPr lang="ru-RU" sz="2000" b="1" u="sng" dirty="0">
                <a:solidFill>
                  <a:srgbClr val="002060"/>
                </a:solidFill>
                <a:latin typeface="+mn-lt"/>
              </a:rPr>
              <a:t>Опережающее задание по следующей теме:</a:t>
            </a:r>
          </a:p>
        </p:txBody>
      </p:sp>
      <p:sp>
        <p:nvSpPr>
          <p:cNvPr id="9" name="Объект 8"/>
          <p:cNvSpPr>
            <a:spLocks noGrp="1"/>
          </p:cNvSpPr>
          <p:nvPr>
            <p:ph idx="1"/>
          </p:nvPr>
        </p:nvSpPr>
        <p:spPr>
          <a:xfrm>
            <a:off x="67235" y="1500355"/>
            <a:ext cx="8915400" cy="5142492"/>
          </a:xfrm>
        </p:spPr>
        <p:txBody>
          <a:bodyPr>
            <a:normAutofit/>
          </a:bodyPr>
          <a:lstStyle/>
          <a:p>
            <a:pPr marL="0" indent="0" algn="just">
              <a:buNone/>
            </a:pPr>
            <a:r>
              <a:rPr lang="ru-RU" sz="1500" dirty="0"/>
              <a:t>  </a:t>
            </a:r>
            <a:r>
              <a:rPr lang="ru-RU" sz="1500" dirty="0" smtClean="0"/>
              <a:t>                                       </a:t>
            </a:r>
            <a:r>
              <a:rPr lang="ru-RU" sz="2000" b="1" dirty="0"/>
              <a:t>Курс лекций </a:t>
            </a:r>
            <a:r>
              <a:rPr lang="ru-RU" sz="2000" b="1" dirty="0" smtClean="0"/>
              <a:t>Глава 29 стр</a:t>
            </a:r>
            <a:r>
              <a:rPr lang="ru-RU" sz="2000" b="1" dirty="0"/>
              <a:t>. </a:t>
            </a:r>
            <a:r>
              <a:rPr lang="ru-RU" sz="2000" b="1" dirty="0" smtClean="0"/>
              <a:t>183-189</a:t>
            </a:r>
          </a:p>
          <a:p>
            <a:pPr marL="457200" indent="-457200" algn="just">
              <a:buAutoNum type="arabicPeriod"/>
            </a:pPr>
            <a:endParaRPr lang="ru-RU" sz="2000" dirty="0" smtClean="0"/>
          </a:p>
          <a:p>
            <a:pPr marL="457200" indent="-457200" algn="just">
              <a:buAutoNum type="arabicPeriod"/>
            </a:pPr>
            <a:r>
              <a:rPr lang="ru-RU" sz="2000" dirty="0"/>
              <a:t>Назначение видов оперативно-технологической </a:t>
            </a:r>
            <a:r>
              <a:rPr lang="ru-RU" sz="2000" dirty="0" smtClean="0"/>
              <a:t>связи. </a:t>
            </a:r>
          </a:p>
          <a:p>
            <a:pPr marL="457200" indent="-457200" algn="just">
              <a:buAutoNum type="arabicPeriod"/>
            </a:pPr>
            <a:r>
              <a:rPr lang="ru-RU" sz="2000" dirty="0" smtClean="0"/>
              <a:t>Требования</a:t>
            </a:r>
            <a:r>
              <a:rPr lang="ru-RU" sz="2000" dirty="0"/>
              <a:t>, предъявляемые к ОТС. </a:t>
            </a:r>
            <a:endParaRPr lang="ru-RU" sz="2000" dirty="0" smtClean="0"/>
          </a:p>
          <a:p>
            <a:pPr marL="457200" indent="-457200" algn="just">
              <a:buAutoNum type="arabicPeriod"/>
            </a:pPr>
            <a:r>
              <a:rPr lang="ru-RU" sz="2000" dirty="0" smtClean="0"/>
              <a:t>Принцип </a:t>
            </a:r>
            <a:r>
              <a:rPr lang="ru-RU" sz="2000" dirty="0"/>
              <a:t>организации и состав оборудования ОТС. Цифровые системы ОТС.</a:t>
            </a:r>
            <a:endParaRPr lang="ru-RU" sz="2000" dirty="0" smtClean="0"/>
          </a:p>
          <a:p>
            <a:pPr marL="0" indent="0" algn="just">
              <a:buNone/>
            </a:pPr>
            <a:endParaRPr lang="ru-RU" sz="2000" b="1" dirty="0" smtClean="0">
              <a:solidFill>
                <a:srgbClr val="002060"/>
              </a:solidFill>
            </a:endParaRPr>
          </a:p>
          <a:p>
            <a:pPr marL="0" indent="0" algn="just">
              <a:buNone/>
            </a:pPr>
            <a:endParaRPr lang="ru-RU" sz="2000" b="1" dirty="0">
              <a:solidFill>
                <a:srgbClr val="002060"/>
              </a:solidFill>
            </a:endParaRPr>
          </a:p>
          <a:p>
            <a:pPr marL="0" indent="0" algn="just">
              <a:buNone/>
            </a:pPr>
            <a:endParaRPr lang="ru-RU" sz="2000" b="1" dirty="0" smtClean="0">
              <a:solidFill>
                <a:srgbClr val="002060"/>
              </a:solidFill>
            </a:endParaRPr>
          </a:p>
          <a:p>
            <a:pPr marL="0" indent="0" algn="just">
              <a:buNone/>
            </a:pPr>
            <a:endParaRPr lang="ru-RU" sz="2000" b="1" dirty="0">
              <a:solidFill>
                <a:srgbClr val="002060"/>
              </a:solidFill>
            </a:endParaRPr>
          </a:p>
          <a:p>
            <a:pPr marL="0" indent="0" algn="just">
              <a:buNone/>
            </a:pPr>
            <a:r>
              <a:rPr lang="ru-RU" sz="2000" b="1" dirty="0" smtClean="0">
                <a:solidFill>
                  <a:srgbClr val="002060"/>
                </a:solidFill>
              </a:rPr>
              <a:t>Актуализация домашнего задания</a:t>
            </a:r>
            <a:r>
              <a:rPr lang="ru-RU" sz="2000" b="1" dirty="0">
                <a:solidFill>
                  <a:srgbClr val="002060"/>
                </a:solidFill>
              </a:rPr>
              <a:t>: </a:t>
            </a:r>
            <a:r>
              <a:rPr lang="ru-RU" sz="2000" i="1" dirty="0"/>
              <a:t>Проработка учебной литературы и составление конспекта по характеристикам каждой системы. Курс лекций, Глава 28 стр. </a:t>
            </a:r>
            <a:r>
              <a:rPr lang="ru-RU" sz="2000" i="1" dirty="0" smtClean="0"/>
              <a:t>177-183. </a:t>
            </a:r>
            <a:r>
              <a:rPr lang="ru-RU" sz="2000" i="1" dirty="0"/>
              <a:t>Подготовка к практическому занятию, оформление отчетов и подготовка к их защите.</a:t>
            </a:r>
          </a:p>
        </p:txBody>
      </p:sp>
      <p:sp>
        <p:nvSpPr>
          <p:cNvPr id="7" name="Прямоугольник 6"/>
          <p:cNvSpPr/>
          <p:nvPr/>
        </p:nvSpPr>
        <p:spPr>
          <a:xfrm>
            <a:off x="2312894" y="700423"/>
            <a:ext cx="4424083" cy="400110"/>
          </a:xfrm>
          <a:prstGeom prst="rect">
            <a:avLst/>
          </a:prstGeom>
        </p:spPr>
        <p:txBody>
          <a:bodyPr wrap="square">
            <a:spAutoFit/>
          </a:bodyPr>
          <a:lstStyle/>
          <a:p>
            <a:r>
              <a:rPr lang="ru-RU" sz="2000" b="1" dirty="0">
                <a:solidFill>
                  <a:srgbClr val="C00000"/>
                </a:solidFill>
              </a:rPr>
              <a:t>Технологическая телефонная связь</a:t>
            </a:r>
          </a:p>
        </p:txBody>
      </p:sp>
      <p:sp>
        <p:nvSpPr>
          <p:cNvPr id="3" name="Прямоугольник 2"/>
          <p:cNvSpPr/>
          <p:nvPr/>
        </p:nvSpPr>
        <p:spPr>
          <a:xfrm>
            <a:off x="3221850" y="4925673"/>
            <a:ext cx="223138" cy="300082"/>
          </a:xfrm>
          <a:prstGeom prst="rect">
            <a:avLst/>
          </a:prstGeom>
        </p:spPr>
        <p:txBody>
          <a:bodyPr wrap="none">
            <a:spAutoFit/>
          </a:bodyPr>
          <a:lstStyle/>
          <a:p>
            <a:r>
              <a:rPr lang="ru-RU" sz="1350" dirty="0"/>
              <a:t> </a:t>
            </a:r>
          </a:p>
        </p:txBody>
      </p:sp>
    </p:spTree>
    <p:extLst>
      <p:ext uri="{BB962C8B-B14F-4D97-AF65-F5344CB8AC3E}">
        <p14:creationId xmlns:p14="http://schemas.microsoft.com/office/powerpoint/2010/main" val="17938256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381684" y="114301"/>
            <a:ext cx="6619315" cy="484094"/>
          </a:xfrm>
        </p:spPr>
        <p:txBody>
          <a:bodyPr>
            <a:noAutofit/>
          </a:bodyPr>
          <a:lstStyle/>
          <a:p>
            <a:r>
              <a:rPr lang="ru-RU" sz="2000" b="1" dirty="0" smtClean="0">
                <a:solidFill>
                  <a:srgbClr val="002060"/>
                </a:solidFill>
                <a:latin typeface="+mn-lt"/>
              </a:rPr>
              <a:t/>
            </a:r>
            <a:br>
              <a:rPr lang="ru-RU" sz="2000" b="1" dirty="0" smtClean="0">
                <a:solidFill>
                  <a:srgbClr val="002060"/>
                </a:solidFill>
                <a:latin typeface="+mn-lt"/>
              </a:rPr>
            </a:br>
            <a:r>
              <a:rPr lang="ru-RU" sz="2000" b="1" dirty="0" smtClean="0">
                <a:solidFill>
                  <a:srgbClr val="002060"/>
                </a:solidFill>
                <a:latin typeface="+mn-lt"/>
              </a:rPr>
              <a:t>Особенности </a:t>
            </a:r>
            <a:r>
              <a:rPr lang="ru-RU" sz="2000" b="1" dirty="0">
                <a:solidFill>
                  <a:srgbClr val="002060"/>
                </a:solidFill>
                <a:latin typeface="+mn-lt"/>
              </a:rPr>
              <a:t>каналов связи и методы их уплотнения</a:t>
            </a:r>
            <a:br>
              <a:rPr lang="ru-RU" sz="2000" b="1" dirty="0">
                <a:solidFill>
                  <a:srgbClr val="002060"/>
                </a:solidFill>
                <a:latin typeface="+mn-lt"/>
              </a:rPr>
            </a:br>
            <a:endParaRPr lang="ru-RU" sz="2000" b="1" dirty="0">
              <a:solidFill>
                <a:srgbClr val="002060"/>
              </a:solidFill>
              <a:latin typeface="+mn-lt"/>
            </a:endParaRPr>
          </a:p>
        </p:txBody>
      </p:sp>
      <p:sp>
        <p:nvSpPr>
          <p:cNvPr id="5" name="Объект 4"/>
          <p:cNvSpPr>
            <a:spLocks noGrp="1"/>
          </p:cNvSpPr>
          <p:nvPr>
            <p:ph idx="1"/>
          </p:nvPr>
        </p:nvSpPr>
        <p:spPr>
          <a:xfrm>
            <a:off x="26894" y="4988859"/>
            <a:ext cx="9049871" cy="1869141"/>
          </a:xfrm>
        </p:spPr>
        <p:txBody>
          <a:bodyPr>
            <a:normAutofit/>
          </a:bodyPr>
          <a:lstStyle/>
          <a:p>
            <a:pPr marL="0" indent="0" algn="just">
              <a:buNone/>
            </a:pPr>
            <a:r>
              <a:rPr lang="ru-RU" sz="2000" dirty="0" smtClean="0"/>
              <a:t>    </a:t>
            </a:r>
            <a:r>
              <a:rPr lang="ru-RU" sz="2000" b="1" dirty="0" smtClean="0">
                <a:solidFill>
                  <a:srgbClr val="002060"/>
                </a:solidFill>
              </a:rPr>
              <a:t>В </a:t>
            </a:r>
            <a:r>
              <a:rPr lang="ru-RU" sz="2000" b="1" dirty="0">
                <a:solidFill>
                  <a:srgbClr val="002060"/>
                </a:solidFill>
              </a:rPr>
              <a:t>процессе модуляции </a:t>
            </a:r>
            <a:r>
              <a:rPr lang="ru-RU" sz="2000" dirty="0"/>
              <a:t>(а это операция нелинейная) симметрично несущей </a:t>
            </a:r>
            <a:r>
              <a:rPr lang="ru-RU" sz="2000" b="1" dirty="0"/>
              <a:t>f0 </a:t>
            </a:r>
            <a:r>
              <a:rPr lang="ru-RU" sz="2000" dirty="0"/>
              <a:t>появляются верхние и нижние боковые частоты </a:t>
            </a:r>
            <a:r>
              <a:rPr lang="ru-RU" sz="2000" b="1" dirty="0"/>
              <a:t>f0 ± nΔf</a:t>
            </a:r>
            <a:r>
              <a:rPr lang="ru-RU" sz="2000" dirty="0"/>
              <a:t>, здесь </a:t>
            </a:r>
            <a:r>
              <a:rPr lang="ru-RU" sz="2000" b="1" dirty="0"/>
              <a:t>Δf </a:t>
            </a:r>
            <a:r>
              <a:rPr lang="ru-RU" sz="2000" dirty="0"/>
              <a:t>— </a:t>
            </a:r>
            <a:r>
              <a:rPr lang="ru-RU" sz="2000" dirty="0" smtClean="0"/>
              <a:t>основная полоса </a:t>
            </a:r>
            <a:r>
              <a:rPr lang="ru-RU" sz="2000" dirty="0"/>
              <a:t>частот, занимаемая сигналом. Для </a:t>
            </a:r>
            <a:r>
              <a:rPr lang="ru-RU" sz="2000" b="1" dirty="0">
                <a:solidFill>
                  <a:srgbClr val="002060"/>
                </a:solidFill>
              </a:rPr>
              <a:t>АМ n = 1</a:t>
            </a:r>
            <a:r>
              <a:rPr lang="ru-RU" sz="2000" dirty="0"/>
              <a:t>, для </a:t>
            </a:r>
            <a:r>
              <a:rPr lang="ru-RU" sz="2000" b="1" dirty="0">
                <a:solidFill>
                  <a:srgbClr val="002060"/>
                </a:solidFill>
              </a:rPr>
              <a:t>ЧМ n зависит от индекса модуляции</a:t>
            </a:r>
            <a:r>
              <a:rPr lang="ru-RU" sz="2000" dirty="0"/>
              <a:t>. Полоса частот, занимаемая модулированным сигналом (или его спектр), которая и составляет в этом случае требуемую ширину полосы частот канала передачи, </a:t>
            </a:r>
            <a:r>
              <a:rPr lang="ru-RU" sz="2000" b="1" dirty="0"/>
              <a:t>для АМ равна 2Δf.</a:t>
            </a:r>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pic>
        <p:nvPicPr>
          <p:cNvPr id="2" name="Рисунок 1"/>
          <p:cNvPicPr>
            <a:picLocks noChangeAspect="1"/>
          </p:cNvPicPr>
          <p:nvPr/>
        </p:nvPicPr>
        <p:blipFill rotWithShape="1">
          <a:blip r:embed="rId2"/>
          <a:srcRect b="4541"/>
          <a:stretch/>
        </p:blipFill>
        <p:spPr>
          <a:xfrm>
            <a:off x="894438" y="515145"/>
            <a:ext cx="7202016" cy="4473713"/>
          </a:xfrm>
          <a:prstGeom prst="rect">
            <a:avLst/>
          </a:prstGeom>
        </p:spPr>
      </p:pic>
    </p:spTree>
    <p:extLst>
      <p:ext uri="{BB962C8B-B14F-4D97-AF65-F5344CB8AC3E}">
        <p14:creationId xmlns:p14="http://schemas.microsoft.com/office/powerpoint/2010/main" val="14807849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381684" y="114301"/>
            <a:ext cx="6619315" cy="484094"/>
          </a:xfrm>
        </p:spPr>
        <p:txBody>
          <a:bodyPr>
            <a:noAutofit/>
          </a:bodyPr>
          <a:lstStyle/>
          <a:p>
            <a:r>
              <a:rPr lang="ru-RU" sz="2000" b="1" dirty="0" smtClean="0">
                <a:solidFill>
                  <a:srgbClr val="002060"/>
                </a:solidFill>
                <a:latin typeface="+mn-lt"/>
              </a:rPr>
              <a:t/>
            </a:r>
            <a:br>
              <a:rPr lang="ru-RU" sz="2000" b="1" dirty="0" smtClean="0">
                <a:solidFill>
                  <a:srgbClr val="002060"/>
                </a:solidFill>
                <a:latin typeface="+mn-lt"/>
              </a:rPr>
            </a:br>
            <a:r>
              <a:rPr lang="ru-RU" sz="2000" b="1" dirty="0" smtClean="0">
                <a:solidFill>
                  <a:srgbClr val="002060"/>
                </a:solidFill>
                <a:latin typeface="+mn-lt"/>
              </a:rPr>
              <a:t>Особенности </a:t>
            </a:r>
            <a:r>
              <a:rPr lang="ru-RU" sz="2000" b="1" dirty="0">
                <a:solidFill>
                  <a:srgbClr val="002060"/>
                </a:solidFill>
                <a:latin typeface="+mn-lt"/>
              </a:rPr>
              <a:t>каналов связи и методы их уплотнения</a:t>
            </a:r>
            <a:br>
              <a:rPr lang="ru-RU" sz="2000" b="1" dirty="0">
                <a:solidFill>
                  <a:srgbClr val="002060"/>
                </a:solidFill>
                <a:latin typeface="+mn-lt"/>
              </a:rPr>
            </a:br>
            <a:endParaRPr lang="ru-RU" sz="2000" b="1" dirty="0">
              <a:solidFill>
                <a:srgbClr val="002060"/>
              </a:solidFill>
              <a:latin typeface="+mn-lt"/>
            </a:endParaRPr>
          </a:p>
        </p:txBody>
      </p:sp>
      <p:sp>
        <p:nvSpPr>
          <p:cNvPr id="5" name="Объект 4"/>
          <p:cNvSpPr>
            <a:spLocks noGrp="1"/>
          </p:cNvSpPr>
          <p:nvPr>
            <p:ph idx="1"/>
          </p:nvPr>
        </p:nvSpPr>
        <p:spPr>
          <a:xfrm>
            <a:off x="40340" y="3939988"/>
            <a:ext cx="9049871" cy="2918012"/>
          </a:xfrm>
        </p:spPr>
        <p:txBody>
          <a:bodyPr>
            <a:normAutofit/>
          </a:bodyPr>
          <a:lstStyle/>
          <a:p>
            <a:pPr marL="0" indent="0" algn="just">
              <a:buNone/>
            </a:pPr>
            <a:r>
              <a:rPr lang="ru-RU" sz="2000" dirty="0" smtClean="0"/>
              <a:t>     </a:t>
            </a:r>
            <a:r>
              <a:rPr lang="ru-RU" sz="2000" b="1" dirty="0" smtClean="0">
                <a:solidFill>
                  <a:srgbClr val="C00000"/>
                </a:solidFill>
              </a:rPr>
              <a:t>При </a:t>
            </a:r>
            <a:r>
              <a:rPr lang="ru-RU" sz="2000" b="1" dirty="0">
                <a:solidFill>
                  <a:srgbClr val="C00000"/>
                </a:solidFill>
              </a:rPr>
              <a:t>выборе метода модуляции </a:t>
            </a:r>
            <a:r>
              <a:rPr lang="ru-RU" sz="2000" b="1" dirty="0"/>
              <a:t>предпочтение</a:t>
            </a:r>
            <a:r>
              <a:rPr lang="ru-RU" sz="2000" dirty="0"/>
              <a:t> </a:t>
            </a:r>
            <a:r>
              <a:rPr lang="ru-RU" sz="2000" b="1" dirty="0"/>
              <a:t>было отдано </a:t>
            </a:r>
            <a:r>
              <a:rPr lang="ru-RU" sz="2000" b="1" dirty="0">
                <a:solidFill>
                  <a:srgbClr val="C00000"/>
                </a:solidFill>
              </a:rPr>
              <a:t>АМ</a:t>
            </a:r>
            <a:r>
              <a:rPr lang="ru-RU" sz="2000" dirty="0"/>
              <a:t>. </a:t>
            </a:r>
            <a:r>
              <a:rPr lang="ru-RU" sz="2000" b="1" dirty="0" smtClean="0"/>
              <a:t>Основная </a:t>
            </a:r>
            <a:r>
              <a:rPr lang="ru-RU" sz="2000" b="1" dirty="0"/>
              <a:t>полоса</a:t>
            </a:r>
            <a:r>
              <a:rPr lang="ru-RU" sz="2000" dirty="0"/>
              <a:t> частот передаваемого речевого спектра была оптимизирована по индексу артикуляции, принятому равным 0,7, соответствующему уровню разборчивости слов 85...90% и составила 3100 Гц. Она размещается в диапазоне 300...3400 Гц. Учитывая, что указанная полоса частот должна выделяться реальным, а не идеальным, аналоговым полосовым фильтром, имеющим конечную крутизну спада частотной характеристики в переходной полосе, было предложено использовать полосу в 4 кГц в качестве расчетной ширины основной полосы стандартного телефонного канала (защитная полоса между двумя соседними каналами при этом составляет 900 Гц). </a:t>
            </a:r>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pic>
        <p:nvPicPr>
          <p:cNvPr id="7" name="Рисунок 6"/>
          <p:cNvPicPr>
            <a:picLocks noChangeAspect="1"/>
          </p:cNvPicPr>
          <p:nvPr/>
        </p:nvPicPr>
        <p:blipFill rotWithShape="1">
          <a:blip r:embed="rId2"/>
          <a:srcRect l="3529" t="20392" r="2501" b="10981"/>
          <a:stretch/>
        </p:blipFill>
        <p:spPr>
          <a:xfrm>
            <a:off x="1208507" y="477372"/>
            <a:ext cx="6321748" cy="3462616"/>
          </a:xfrm>
          <a:prstGeom prst="rect">
            <a:avLst/>
          </a:prstGeom>
        </p:spPr>
      </p:pic>
    </p:spTree>
    <p:extLst>
      <p:ext uri="{BB962C8B-B14F-4D97-AF65-F5344CB8AC3E}">
        <p14:creationId xmlns:p14="http://schemas.microsoft.com/office/powerpoint/2010/main" val="38379554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381684" y="114301"/>
            <a:ext cx="6619315" cy="484094"/>
          </a:xfrm>
        </p:spPr>
        <p:txBody>
          <a:bodyPr>
            <a:noAutofit/>
          </a:bodyPr>
          <a:lstStyle/>
          <a:p>
            <a:r>
              <a:rPr lang="ru-RU" sz="2000" b="1" dirty="0" smtClean="0">
                <a:solidFill>
                  <a:srgbClr val="002060"/>
                </a:solidFill>
                <a:latin typeface="+mn-lt"/>
              </a:rPr>
              <a:t/>
            </a:r>
            <a:br>
              <a:rPr lang="ru-RU" sz="2000" b="1" dirty="0" smtClean="0">
                <a:solidFill>
                  <a:srgbClr val="002060"/>
                </a:solidFill>
                <a:latin typeface="+mn-lt"/>
              </a:rPr>
            </a:br>
            <a:r>
              <a:rPr lang="ru-RU" sz="2000" b="1" dirty="0" smtClean="0">
                <a:solidFill>
                  <a:srgbClr val="002060"/>
                </a:solidFill>
                <a:latin typeface="+mn-lt"/>
              </a:rPr>
              <a:t>Особенности </a:t>
            </a:r>
            <a:r>
              <a:rPr lang="ru-RU" sz="2000" b="1" dirty="0">
                <a:solidFill>
                  <a:srgbClr val="002060"/>
                </a:solidFill>
                <a:latin typeface="+mn-lt"/>
              </a:rPr>
              <a:t>каналов связи и методы их уплотнения</a:t>
            </a:r>
            <a:br>
              <a:rPr lang="ru-RU" sz="2000" b="1" dirty="0">
                <a:solidFill>
                  <a:srgbClr val="002060"/>
                </a:solidFill>
                <a:latin typeface="+mn-lt"/>
              </a:rPr>
            </a:br>
            <a:endParaRPr lang="ru-RU" sz="2000" b="1" dirty="0">
              <a:solidFill>
                <a:srgbClr val="002060"/>
              </a:solidFill>
              <a:latin typeface="+mn-lt"/>
            </a:endParaRPr>
          </a:p>
        </p:txBody>
      </p:sp>
      <p:sp>
        <p:nvSpPr>
          <p:cNvPr id="5" name="Объект 4"/>
          <p:cNvSpPr>
            <a:spLocks noGrp="1"/>
          </p:cNvSpPr>
          <p:nvPr>
            <p:ph idx="1"/>
          </p:nvPr>
        </p:nvSpPr>
        <p:spPr>
          <a:xfrm>
            <a:off x="-7885" y="4218463"/>
            <a:ext cx="9049871" cy="2393577"/>
          </a:xfrm>
        </p:spPr>
        <p:txBody>
          <a:bodyPr>
            <a:normAutofit/>
          </a:bodyPr>
          <a:lstStyle/>
          <a:p>
            <a:pPr marL="0" indent="0" algn="just">
              <a:buNone/>
            </a:pPr>
            <a:r>
              <a:rPr lang="ru-RU" sz="2000" dirty="0"/>
              <a:t> </a:t>
            </a:r>
            <a:r>
              <a:rPr lang="ru-RU" sz="2000" dirty="0" smtClean="0"/>
              <a:t>    Системы </a:t>
            </a:r>
            <a:r>
              <a:rPr lang="ru-RU" sz="2000" dirty="0"/>
              <a:t>связи ассоциируются с системами передачи речи или телефонной связи, которые только в последнее время в связи с развитием модемной и факсимильной связи стали использоваться для передачи данных. </a:t>
            </a:r>
            <a:r>
              <a:rPr lang="ru-RU" sz="2000" dirty="0" smtClean="0"/>
              <a:t>Эти </a:t>
            </a:r>
            <a:r>
              <a:rPr lang="ru-RU" sz="2000" dirty="0"/>
              <a:t>системы рассчитывались и оптимизировались для передачи речи. Из экономических соображений системы телефонной связи строились как многоканальные системы, использующие различные методы уплотнения каналов для передачи по линии все большего и большего числа каналов (телефонных разговоров) одновременно. </a:t>
            </a:r>
          </a:p>
        </p:txBody>
      </p:sp>
      <p:sp>
        <p:nvSpPr>
          <p:cNvPr id="6" name="Заголовок 4"/>
          <p:cNvSpPr txBox="1">
            <a:spLocks/>
          </p:cNvSpPr>
          <p:nvPr/>
        </p:nvSpPr>
        <p:spPr>
          <a:xfrm>
            <a:off x="2092642" y="-114299"/>
            <a:ext cx="4358547" cy="457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Многоканальные системы передачи</a:t>
            </a:r>
            <a:endParaRPr lang="ru-RU" sz="2000" b="1" dirty="0">
              <a:solidFill>
                <a:srgbClr val="C00000"/>
              </a:solidFill>
              <a:latin typeface="+mn-lt"/>
            </a:endParaRPr>
          </a:p>
        </p:txBody>
      </p:sp>
      <p:pic>
        <p:nvPicPr>
          <p:cNvPr id="2" name="Рисунок 1"/>
          <p:cNvPicPr>
            <a:picLocks noChangeAspect="1"/>
          </p:cNvPicPr>
          <p:nvPr/>
        </p:nvPicPr>
        <p:blipFill rotWithShape="1">
          <a:blip r:embed="rId2"/>
          <a:srcRect t="25963" b="22057"/>
          <a:stretch/>
        </p:blipFill>
        <p:spPr>
          <a:xfrm>
            <a:off x="147918" y="571500"/>
            <a:ext cx="8894068" cy="3460662"/>
          </a:xfrm>
          <a:prstGeom prst="rect">
            <a:avLst/>
          </a:prstGeom>
        </p:spPr>
      </p:pic>
    </p:spTree>
    <p:extLst>
      <p:ext uri="{BB962C8B-B14F-4D97-AF65-F5344CB8AC3E}">
        <p14:creationId xmlns:p14="http://schemas.microsoft.com/office/powerpoint/2010/main" val="670231765"/>
      </p:ext>
    </p:extLst>
  </p:cSld>
  <p:clrMapOvr>
    <a:masterClrMapping/>
  </p:clrMapOvr>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2541</TotalTime>
  <Words>3919</Words>
  <Application>Microsoft Office PowerPoint</Application>
  <PresentationFormat>Экран (4:3)</PresentationFormat>
  <Paragraphs>222</Paragraphs>
  <Slides>60</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60</vt:i4>
      </vt:variant>
    </vt:vector>
  </HeadingPairs>
  <TitlesOfParts>
    <vt:vector size="64" baseType="lpstr">
      <vt:lpstr>Arial</vt:lpstr>
      <vt:lpstr>Calibri</vt:lpstr>
      <vt:lpstr>Calibri Light</vt:lpstr>
      <vt:lpstr>Тема Office</vt:lpstr>
      <vt:lpstr>Презентация PowerPoint</vt:lpstr>
      <vt:lpstr>Многоканальные системы передачи</vt:lpstr>
      <vt:lpstr>Презентация PowerPoint</vt:lpstr>
      <vt:lpstr> Особенности каналов связи и методы их уплотнения </vt:lpstr>
      <vt:lpstr> Особенности каналов связи и методы их уплотнения </vt:lpstr>
      <vt:lpstr> Особенности каналов связи и методы их уплотнения </vt:lpstr>
      <vt:lpstr> Особенности каналов связи и методы их уплотнения </vt:lpstr>
      <vt:lpstr> Особенности каналов связи и методы их уплотнения </vt:lpstr>
      <vt:lpstr> Особенности каналов связи и методы их уплотнения </vt:lpstr>
      <vt:lpstr> Особенности каналов связи и методы их уплотнения </vt:lpstr>
      <vt:lpstr> Особенности каналов связи и методы их уплотнения </vt:lpstr>
      <vt:lpstr> Особенности каналов связи и методы их уплотнения </vt:lpstr>
      <vt:lpstr> Особенности каналов связи и методы их уплотнения </vt:lpstr>
      <vt:lpstr> Особенности каналов связи и методы их уплотнения </vt:lpstr>
      <vt:lpstr> Особенности каналов связи и методы их уплотнения </vt:lpstr>
      <vt:lpstr> Особенности каналов связи и методы их уплотнения </vt:lpstr>
      <vt:lpstr> Особенности каналов связи и методы их уплотнения </vt:lpstr>
      <vt:lpstr> Особенности каналов связи и методы их уплотнения </vt:lpstr>
      <vt:lpstr> Особенности каналов связи и методы их уплотнения </vt:lpstr>
      <vt:lpstr> Особенности каналов связи и методы их уплотнения </vt:lpstr>
      <vt:lpstr> Особенности каналов связи и методы их уплотнения </vt:lpstr>
      <vt:lpstr>Аналоговые многоканальные системы передачи </vt:lpstr>
      <vt:lpstr>Аналоговые многоканальные системы передачи </vt:lpstr>
      <vt:lpstr>Аналоговые многоканальные системы передачи </vt:lpstr>
      <vt:lpstr>Презентация PowerPoint</vt:lpstr>
      <vt:lpstr>Аналоговые многоканальные системы передачи </vt:lpstr>
      <vt:lpstr>Аналоговые многоканальные системы передачи </vt:lpstr>
      <vt:lpstr>Аналоговые многоканальные системы передачи </vt:lpstr>
      <vt:lpstr>Аналоговые многоканальные системы передачи </vt:lpstr>
      <vt:lpstr>Аналоговые многоканальные системы передачи </vt:lpstr>
      <vt:lpstr>Цифровые многоканальные системы передачи</vt:lpstr>
      <vt:lpstr>Цифровые многоканальные системы передачи</vt:lpstr>
      <vt:lpstr>Цифровые многоканальные системы передачи</vt:lpstr>
      <vt:lpstr>Цифровые многоканальные системы передачи</vt:lpstr>
      <vt:lpstr>Цифровая первичная сеть</vt:lpstr>
      <vt:lpstr>Цифровая первичная сеть</vt:lpstr>
      <vt:lpstr>Цифровая первичная сеть</vt:lpstr>
      <vt:lpstr>Цифровая первичная сеть</vt:lpstr>
      <vt:lpstr>Цифровая первичная сеть</vt:lpstr>
      <vt:lpstr>Цифровая первичная сеть</vt:lpstr>
      <vt:lpstr>Цифровая первичная сеть</vt:lpstr>
      <vt:lpstr>Цифровая первичная сеть</vt:lpstr>
      <vt:lpstr>Цифровая первичная сеть</vt:lpstr>
      <vt:lpstr>Цифровая первичная сеть</vt:lpstr>
      <vt:lpstr>Цифровая первичная сеть</vt:lpstr>
      <vt:lpstr>Цифровая первичная сеть</vt:lpstr>
      <vt:lpstr>Цифровая первичная сеть</vt:lpstr>
      <vt:lpstr>Цифровая первичная сеть</vt:lpstr>
      <vt:lpstr>Цифровая первичная сеть</vt:lpstr>
      <vt:lpstr>Цифровая первичная сеть</vt:lpstr>
      <vt:lpstr>Цифровая первичная сеть</vt:lpstr>
      <vt:lpstr>Цифровая первичная сеть</vt:lpstr>
      <vt:lpstr>Цифровая первичная сеть</vt:lpstr>
      <vt:lpstr>Цифровая первичная сеть</vt:lpstr>
      <vt:lpstr>Цифровая первичная сеть</vt:lpstr>
      <vt:lpstr>Цифровая первичная сеть</vt:lpstr>
      <vt:lpstr>Цифровая первичная сеть</vt:lpstr>
      <vt:lpstr>Цифровая первичная сеть</vt:lpstr>
      <vt:lpstr>Презентация PowerPoint</vt:lpstr>
      <vt:lpstr>Опережающее задание по следующей теме:</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Ли Н.Г.</dc:creator>
  <cp:lastModifiedBy>Ли Н.Г.</cp:lastModifiedBy>
  <cp:revision>194</cp:revision>
  <cp:lastPrinted>2023-04-25T13:50:23Z</cp:lastPrinted>
  <dcterms:created xsi:type="dcterms:W3CDTF">2020-04-22T10:21:16Z</dcterms:created>
  <dcterms:modified xsi:type="dcterms:W3CDTF">2023-04-25T13:51:02Z</dcterms:modified>
</cp:coreProperties>
</file>