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2" r:id="rId4"/>
    <p:sldId id="258" r:id="rId5"/>
    <p:sldId id="263" r:id="rId6"/>
    <p:sldId id="264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07B61C2-1E09-4BF3-AB61-ADAE7544E196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16DC5DF-550F-4B50-ACD4-750AA23496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Морские порты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4.4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Основные качественные показатели морского флота</a:t>
            </a:r>
            <a:r>
              <a:rPr lang="ru-RU" b="1" dirty="0" smtClean="0"/>
              <a:t>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Рейс пассажирского  судна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время, затрачиваемое судном  на проследование из пункта начального отправления до конечного пункта назначения по линии перевозок. Продолжительность рейса включает в себя как время хода, так и время стоянок судна.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качественные показатели морского флота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Коэффициент ходового времени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характеризует эффективность использования флота и определяется как отношение времени хода к общей продолжительности рейса.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качественные показатели морского флота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Коэффициент загрузки судна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отражает степень использования его грузоподъемности и рассчитывается как отношение массы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груза, принятого судном, к его чистой грузоподъемности.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качественные показатели морского флота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Годовой грузооборот порта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общее количество груза, проходящее через его причалы за год.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качественные показатели морского флота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Перевалочная мощность порта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суммарный тоннаж грузов, которые могут быть пропущены через технологические комплексы порта за определенный период времени.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67494"/>
            <a:ext cx="840108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качественные показатели морского флота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транспортного флота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загранплаваний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характеризуется средней доходной ставкой, которую рассчитывают как отношение доходов от перевозок в этом виде плавания к выполненным при этом тонно-милям.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304646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Как называется водная и береговая часть порта?</a:t>
            </a:r>
          </a:p>
          <a:p>
            <a:r>
              <a:rPr lang="ru-RU" dirty="0" smtClean="0"/>
              <a:t>2. Какие основные показатели характеризуют работу морского транспорта?</a:t>
            </a:r>
          </a:p>
          <a:p>
            <a:r>
              <a:rPr lang="ru-RU" dirty="0" smtClean="0"/>
              <a:t>3.Какие шаги предпринимаются по возрождению отечественного флота?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40544" y="285729"/>
            <a:ext cx="8062912" cy="1285883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Морские порты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540544" y="1928802"/>
            <a:ext cx="8062912" cy="450059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chemeClr val="tx1"/>
                </a:solidFill>
              </a:rPr>
              <a:t>Важную роль в системах морского транспорта играют порты, где выполняют загрузку и разгрузку судов, операции по их техническому обслуживанию, снабжению, оформлению перевозочных документов. </a:t>
            </a:r>
          </a:p>
          <a:p>
            <a:pPr algn="just">
              <a:buNone/>
            </a:pPr>
            <a:r>
              <a:rPr lang="ru-RU" b="1" smtClean="0">
                <a:solidFill>
                  <a:schemeClr val="tx1"/>
                </a:solidFill>
              </a:rPr>
              <a:t>	Это </a:t>
            </a:r>
            <a:r>
              <a:rPr lang="ru-RU" b="1" dirty="0" smtClean="0">
                <a:solidFill>
                  <a:schemeClr val="tx1"/>
                </a:solidFill>
              </a:rPr>
              <a:t>крупные транспортные узлы, где взаимодействуют различные виды транспорта.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Морские порты</a:t>
            </a:r>
            <a:endParaRPr lang="ru-RU" dirty="0"/>
          </a:p>
        </p:txBody>
      </p:sp>
      <p:pic>
        <p:nvPicPr>
          <p:cNvPr id="4" name="Picture 2" descr="https://avatars.mds.yandex.net/i?id=457b3072d09329817da6ff2ffcb70c9fd5ed8c81-12384307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71678"/>
            <a:ext cx="7500990" cy="4500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32680"/>
          </a:xfrm>
        </p:spPr>
        <p:txBody>
          <a:bodyPr/>
          <a:lstStyle/>
          <a:p>
            <a:r>
              <a:rPr lang="ru-RU" b="1" i="1" dirty="0" smtClean="0"/>
              <a:t>Морские порты бывают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71612"/>
            <a:ext cx="8229600" cy="4857752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/>
              <a:t>мировые, международные, национальные, региональные и местные. </a:t>
            </a:r>
            <a:r>
              <a:rPr lang="ru-RU" sz="2400" dirty="0" smtClean="0"/>
              <a:t>По осваиваемому ими годовому </a:t>
            </a:r>
            <a:r>
              <a:rPr lang="ru-RU" sz="2400" b="1" dirty="0" smtClean="0"/>
              <a:t>грузообороту</a:t>
            </a:r>
            <a:r>
              <a:rPr lang="ru-RU" sz="2400" dirty="0" smtClean="0"/>
              <a:t> они подразделяются на </a:t>
            </a:r>
            <a:r>
              <a:rPr lang="ru-RU" sz="2400" b="1" dirty="0" smtClean="0"/>
              <a:t>большие (более 20 млн.т), крупные (10-20 млн.т), средние (5-10 млн.т) </a:t>
            </a:r>
            <a:r>
              <a:rPr lang="ru-RU" sz="2400" b="1" dirty="0" smtClean="0"/>
              <a:t>небольшие (1-5 млн.т) </a:t>
            </a:r>
            <a:r>
              <a:rPr lang="ru-RU" sz="2400" dirty="0" smtClean="0"/>
              <a:t>и </a:t>
            </a:r>
            <a:r>
              <a:rPr lang="ru-RU" sz="2400" b="1" dirty="0" smtClean="0"/>
              <a:t>мелкие (до 1 млн.т).</a:t>
            </a:r>
          </a:p>
          <a:p>
            <a:endParaRPr lang="ru-RU" dirty="0"/>
          </a:p>
        </p:txBody>
      </p:sp>
      <p:pic>
        <p:nvPicPr>
          <p:cNvPr id="4" name="Picture 2" descr="https://avatars.mds.yandex.net/i?id=42330b30e000f2fc7a2e69eb1eab448d246ff84f-1153230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973024"/>
            <a:ext cx="8215370" cy="2599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Морские порты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5463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Существуют так называемые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активные порты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объемы отправления грузов превышают их прибытие) 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пассивные порты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наоборот активным).</a:t>
            </a:r>
          </a:p>
          <a:p>
            <a:endParaRPr lang="ru-RU" dirty="0"/>
          </a:p>
        </p:txBody>
      </p:sp>
      <p:pic>
        <p:nvPicPr>
          <p:cNvPr id="6" name="Picture 8" descr="https://avatars.mds.yandex.net/i?id=9092824921872ab65adf074a8458567a741750b7-1216804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571876"/>
            <a:ext cx="6858048" cy="3071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Морские порты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54634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Морские порты могут быть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многофункциональными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(переработка и хранение различных видов грузов) 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специализированными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(определенных грузов).</a:t>
            </a:r>
          </a:p>
        </p:txBody>
      </p:sp>
      <p:pic>
        <p:nvPicPr>
          <p:cNvPr id="4" name="Picture 4" descr="https://avatars.mds.yandex.net/i?id=f51f326d988a778491e09ced00594eb3072ada67-9182438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714752"/>
            <a:ext cx="6858048" cy="2976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avatars.mds.yandex.net/i?id=42330b30e000f2fc7a2e69eb1eab448d246ff84f-1153230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3663487" cy="2000264"/>
          </a:xfrm>
          <a:prstGeom prst="rect">
            <a:avLst/>
          </a:prstGeom>
          <a:noFill/>
        </p:spPr>
      </p:pic>
      <p:pic>
        <p:nvPicPr>
          <p:cNvPr id="27652" name="Picture 4" descr="https://avatars.mds.yandex.net/i?id=f51f326d988a778491e09ced00594eb3072ada67-9182438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642918"/>
            <a:ext cx="3857652" cy="2547658"/>
          </a:xfrm>
          <a:prstGeom prst="rect">
            <a:avLst/>
          </a:prstGeom>
          <a:noFill/>
        </p:spPr>
      </p:pic>
      <p:pic>
        <p:nvPicPr>
          <p:cNvPr id="27656" name="Picture 8" descr="https://avatars.mds.yandex.net/i?id=9092824921872ab65adf074a8458567a741750b7-12168040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429000"/>
            <a:ext cx="4714908" cy="3143273"/>
          </a:xfrm>
          <a:prstGeom prst="rect">
            <a:avLst/>
          </a:prstGeom>
          <a:noFill/>
        </p:spPr>
      </p:pic>
      <p:pic>
        <p:nvPicPr>
          <p:cNvPr id="6" name="Picture 2" descr="https://avatars.mds.yandex.net/i?id=42330b30e000f2fc7a2e69eb1eab448d246ff84f-1153230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3663487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5300" b="1" i="1" dirty="0" smtClean="0">
                <a:latin typeface="Times New Roman" pitchFamily="18" charset="0"/>
                <a:cs typeface="Times New Roman" pitchFamily="18" charset="0"/>
              </a:rPr>
              <a:t>Как называется водная и береговая часть порта?</a:t>
            </a:r>
            <a:br>
              <a:rPr lang="ru-RU" sz="53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53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857364"/>
            <a:ext cx="8229600" cy="4143404"/>
          </a:xfrm>
        </p:spPr>
        <p:txBody>
          <a:bodyPr/>
          <a:lstStyle/>
          <a:p>
            <a:pPr algn="just"/>
            <a:r>
              <a:rPr lang="ru-RU" dirty="0" smtClean="0"/>
              <a:t>Водная часть порта называется </a:t>
            </a:r>
            <a:r>
              <a:rPr lang="ru-RU" b="1" i="1" dirty="0" smtClean="0">
                <a:solidFill>
                  <a:srgbClr val="00B0F0"/>
                </a:solidFill>
              </a:rPr>
              <a:t>акваторией</a:t>
            </a:r>
            <a:r>
              <a:rPr lang="ru-RU" dirty="0" smtClean="0"/>
              <a:t> (имеет причальную зону, внутренние и внешние рейды), а береговая часть </a:t>
            </a:r>
            <a:r>
              <a:rPr lang="ru-RU" b="1" dirty="0" smtClean="0"/>
              <a:t>– </a:t>
            </a:r>
            <a:r>
              <a:rPr lang="ru-RU" b="1" i="1" dirty="0" smtClean="0">
                <a:solidFill>
                  <a:srgbClr val="00B0F0"/>
                </a:solidFill>
              </a:rPr>
              <a:t>территорией</a:t>
            </a:r>
            <a:r>
              <a:rPr lang="ru-RU" dirty="0" smtClean="0">
                <a:solidFill>
                  <a:srgbClr val="00B0F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8" descr="https://avatars.mds.yandex.net/i?id=9092824921872ab65adf074a8458567a741750b7-1216804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000504"/>
            <a:ext cx="6643734" cy="2571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качественные показатели морского флота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Рейс грузового судна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время, затрачиваемое судном от начала погрузки в порту отправления до постановки судна под новую погрузку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73</TotalTime>
  <Words>357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Яркая</vt:lpstr>
      <vt:lpstr>Морские порты</vt:lpstr>
      <vt:lpstr>Морские порты</vt:lpstr>
      <vt:lpstr>Морские порты</vt:lpstr>
      <vt:lpstr>Морские порты бывают:</vt:lpstr>
      <vt:lpstr>Морские порты</vt:lpstr>
      <vt:lpstr>Морские порты</vt:lpstr>
      <vt:lpstr>Слайд 7</vt:lpstr>
      <vt:lpstr> Как называется водная и береговая часть порта? </vt:lpstr>
      <vt:lpstr>Основные качественные показатели морского флота. </vt:lpstr>
      <vt:lpstr>Основные качественные показатели морского флота. </vt:lpstr>
      <vt:lpstr>Основные качественные показатели морского флота. </vt:lpstr>
      <vt:lpstr>Основные качественные показатели морского флота. </vt:lpstr>
      <vt:lpstr>Основные качественные показатели морского флота. </vt:lpstr>
      <vt:lpstr>Основные качественные показатели морского флота. </vt:lpstr>
      <vt:lpstr>Основные качественные показатели морского флота. </vt:lpstr>
      <vt:lpstr>СПАСИБО  ЗА  ВНИМАНИЕ!</vt:lpstr>
      <vt:lpstr>Контрольные вопросы: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Морские порты</dc:title>
  <dc:creator>роман</dc:creator>
  <cp:lastModifiedBy>пользователь</cp:lastModifiedBy>
  <cp:revision>8</cp:revision>
  <dcterms:created xsi:type="dcterms:W3CDTF">2024-06-26T13:38:19Z</dcterms:created>
  <dcterms:modified xsi:type="dcterms:W3CDTF">2025-04-07T04:45:48Z</dcterms:modified>
</cp:coreProperties>
</file>