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8AEAB2D2-B65B-4C8F-93A1-99486F88A336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E0D6BB6B-5440-4FC2-A863-01EBE556FD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F5B0B4-9952-46AD-AB31-3F0AAE473237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CEE09D-7D9A-48DD-9774-389F00E44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EE21A0F-0541-430E-B5D2-4A08E716CC20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E0C5B8E4-F1F8-4688-8B5F-B3E65CAC6C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C0455-4945-472F-B797-C52B35AFA9A2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75021-044D-4040-BD16-627F4A4CEA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4659A0DC-0661-4D03-86B1-C5BDE7490E20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C7779CE-AFA5-4332-82E3-6EC43E69E9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ABA85-C1FA-4D96-B2EF-28D87579E625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D0AD57-B8C2-464F-AB89-7F86CE8D0C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6F76B-6360-4600-87E8-0FBED493C9B7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E876E5-72AA-4632-963A-CEA1EA5143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C43E66-EEF9-457E-87E8-E0D36D75623E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59EF2-7A07-4533-A41B-BAB8CB3658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A0B5C0-F3E9-4E7E-B921-F7783915A190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2D6D99-49A4-4467-ABD1-C0E782E05E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DD68E-CB6D-421C-841E-E86CDD5A4B20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E3E385-03EA-48E2-9DCC-8118AC6B81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CA55A39-BA6A-405C-B8A0-41646DAAAE9B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C30BEC8-6C8F-4F6F-86E5-E65F0B701B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17D0B649-4059-4CC1-9399-3B77C8BF2937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 smtClean="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072771BB-AC5E-4BB9-A766-3D4CA1B25C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8" r:id="rId2"/>
    <p:sldLayoutId id="2147483696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7" r:id="rId9"/>
    <p:sldLayoutId id="2147483694" r:id="rId10"/>
    <p:sldLayoutId id="2147483698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fontAlgn="base">
        <a:spcBef>
          <a:spcPts val="500"/>
        </a:spcBef>
        <a:spcAft>
          <a:spcPct val="0"/>
        </a:spcAft>
        <a:buClr>
          <a:srgbClr val="6BB76D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fontAlgn="base">
        <a:spcBef>
          <a:spcPts val="400"/>
        </a:spcBef>
        <a:spcAft>
          <a:spcPct val="0"/>
        </a:spcAft>
        <a:buClr>
          <a:srgbClr val="6BB76D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fontAlgn="base">
        <a:spcBef>
          <a:spcPct val="20000"/>
        </a:spcBef>
        <a:spcAft>
          <a:spcPct val="0"/>
        </a:spcAft>
        <a:buClr>
          <a:srgbClr val="6BB76D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fontAlgn="base">
        <a:spcBef>
          <a:spcPts val="400"/>
        </a:spcBef>
        <a:spcAft>
          <a:spcPct val="0"/>
        </a:spcAft>
        <a:buClr>
          <a:srgbClr val="6BB76D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14422"/>
            <a:ext cx="7772400" cy="2571767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Морской транспорт. Основные характеристики, техническое оснащение и схемы применения морского транспорта.</a:t>
            </a:r>
          </a:p>
        </p:txBody>
      </p:sp>
      <p:sp>
        <p:nvSpPr>
          <p:cNvPr id="614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4388" y="4143375"/>
            <a:ext cx="5114925" cy="1785938"/>
          </a:xfrm>
        </p:spPr>
        <p:txBody>
          <a:bodyPr/>
          <a:lstStyle/>
          <a:p>
            <a:endParaRPr lang="ru-RU" smtClean="0"/>
          </a:p>
          <a:p>
            <a:endParaRPr lang="ru-RU" smtClean="0"/>
          </a:p>
          <a:p>
            <a:r>
              <a:rPr lang="ru-RU" smtClean="0"/>
              <a:t>Тема 4.3 Транспортные системы России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8006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Пассажирские суда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Согласно Международной конвенции по охране человеческой жизни</a:t>
            </a:r>
            <a:r>
              <a:rPr lang="ru-RU" b="1" dirty="0"/>
              <a:t> пассажирским считается судно, имеющее на борту более 12 пассажиров. </a:t>
            </a:r>
            <a:r>
              <a:rPr lang="ru-RU" dirty="0"/>
              <a:t>Крупные пассажирские суда постепенно теряют свое чисто транспортное назначение, часть из них превращается в круизные суда или суда для отдыха, т.к. часть пассажиров на дальние расстояния выбирают авиалинии, а не водный транспорт.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b="1" dirty="0"/>
              <a:t>Пассажирские суда</a:t>
            </a:r>
            <a:r>
              <a:rPr lang="ru-RU" dirty="0"/>
              <a:t> подразделяются на линейные пассажирские лайнеры, круизные и каботажные.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7239000" cy="928694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Грузовые суда </a:t>
            </a:r>
            <a:endParaRPr lang="ru-RU" dirty="0"/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smtClean="0"/>
              <a:t>Грузовые суда</a:t>
            </a:r>
            <a:r>
              <a:rPr lang="ru-RU" smtClean="0"/>
              <a:t> классифицируют на:</a:t>
            </a:r>
          </a:p>
          <a:p>
            <a:pPr algn="just"/>
            <a:r>
              <a:rPr lang="ru-RU" smtClean="0"/>
              <a:t> - универсальные для генеральных (тарно-штучных) грузов,</a:t>
            </a:r>
          </a:p>
          <a:p>
            <a:pPr algn="just"/>
            <a:r>
              <a:rPr lang="ru-RU" smtClean="0"/>
              <a:t>-  балкеры (для сыпучих грузов),</a:t>
            </a:r>
          </a:p>
          <a:p>
            <a:pPr algn="just"/>
            <a:r>
              <a:rPr lang="ru-RU" smtClean="0"/>
              <a:t>-  контейнеровозы, </a:t>
            </a:r>
          </a:p>
          <a:p>
            <a:pPr algn="just"/>
            <a:r>
              <a:rPr lang="ru-RU" smtClean="0"/>
              <a:t>- баржевозы,</a:t>
            </a:r>
          </a:p>
          <a:p>
            <a:pPr algn="just"/>
            <a:r>
              <a:rPr lang="ru-RU" smtClean="0"/>
              <a:t>- газовозы, </a:t>
            </a:r>
          </a:p>
          <a:p>
            <a:pPr algn="just"/>
            <a:r>
              <a:rPr lang="ru-RU" smtClean="0"/>
              <a:t>- танкеры, </a:t>
            </a:r>
          </a:p>
          <a:p>
            <a:pPr algn="just"/>
            <a:r>
              <a:rPr lang="ru-RU" smtClean="0"/>
              <a:t>- рефрижераторы, </a:t>
            </a:r>
          </a:p>
          <a:p>
            <a:pPr algn="just"/>
            <a:r>
              <a:rPr lang="ru-RU" smtClean="0"/>
              <a:t>- лесовозы и др.</a:t>
            </a:r>
          </a:p>
          <a:p>
            <a:endParaRPr lang="ru-RU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94382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Морские суда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Они могут делиться по виду эксплуатации (линейные и суда нерегулярного плавания)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Суда на воздушной подушке в отличие от судов на подводных крыльях могут двигаться с большей скоростью (до 120 км/ч) как над водой, так и под водой.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Название и характеристика судна должны соответствовать данным его Международного мерительного свидетельства и другим судовым документом, выданным Морской портовой организацией.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Терминология морского флота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b="1" dirty="0" smtClean="0"/>
              <a:t>Прочность </a:t>
            </a:r>
            <a:r>
              <a:rPr lang="ru-RU" b="1" dirty="0"/>
              <a:t>судна</a:t>
            </a:r>
            <a:r>
              <a:rPr lang="ru-RU" dirty="0"/>
              <a:t> – корпус корабля должен держать удар волны, давление воды, давление грузов внутри, удары льда. 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b="1" dirty="0"/>
              <a:t>Остойчивость</a:t>
            </a:r>
            <a:r>
              <a:rPr lang="ru-RU" dirty="0"/>
              <a:t> – способность корабля под действием внешних сил (ветер, волна, неравномерная нагрузка) возвращаться к нормальному состоянию.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b="1" dirty="0"/>
              <a:t>Ходкость</a:t>
            </a:r>
            <a:r>
              <a:rPr lang="ru-RU" dirty="0"/>
              <a:t> – способность преодолевать сопротивление движению от трения между его подводной поверхностью и водой.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b="1" dirty="0"/>
              <a:t>Поворотливость</a:t>
            </a:r>
            <a:r>
              <a:rPr lang="ru-RU" dirty="0"/>
              <a:t> – способность менять направление движения с помощью рулей в кратчайшее время при наименьшем радиусе поворота.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Терминология морского флота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Наружная </a:t>
            </a:r>
            <a:r>
              <a:rPr lang="ru-RU" dirty="0"/>
              <a:t>форма корабля характеризуется очертанием </a:t>
            </a:r>
            <a:r>
              <a:rPr lang="ru-RU" u="sng" dirty="0"/>
              <a:t>3-х его плоскостей:</a:t>
            </a:r>
            <a:endParaRPr lang="ru-RU" dirty="0"/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вертикальной ("боковой чертеж")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горизонтальной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вертикально-поперечной (проекция, называемая </a:t>
            </a:r>
            <a:r>
              <a:rPr lang="ru-RU" b="1" dirty="0" err="1"/>
              <a:t>миддалем</a:t>
            </a:r>
            <a:r>
              <a:rPr lang="ru-RU" b="1" dirty="0"/>
              <a:t> судов</a:t>
            </a:r>
            <a:r>
              <a:rPr lang="ru-RU" dirty="0"/>
              <a:t>).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Основные размеры судна называются </a:t>
            </a:r>
            <a:r>
              <a:rPr lang="ru-RU" b="1" dirty="0" err="1"/>
              <a:t>размерением</a:t>
            </a:r>
            <a:r>
              <a:rPr lang="ru-RU" b="1" dirty="0"/>
              <a:t>.</a:t>
            </a:r>
            <a:endParaRPr lang="ru-RU" dirty="0"/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b="1" dirty="0"/>
              <a:t>Плавучесть</a:t>
            </a:r>
            <a:r>
              <a:rPr lang="ru-RU" dirty="0"/>
              <a:t> – способность корабля плавать с полным грузом с определенной осадкой корпуса до установленной горизонтальной плоскости – </a:t>
            </a:r>
            <a:r>
              <a:rPr lang="ru-RU" b="1" dirty="0"/>
              <a:t>ватерлинии</a:t>
            </a:r>
            <a:r>
              <a:rPr lang="ru-RU" dirty="0"/>
              <a:t>.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b="1" dirty="0"/>
              <a:t>Водоизмещение</a:t>
            </a:r>
            <a:r>
              <a:rPr lang="ru-RU" dirty="0"/>
              <a:t> – вес с полным грузом в тоннах, численно равный весу воды, вытесняемой подводной частью судна.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i="1" dirty="0" smtClean="0"/>
              <a:t>Структура флота сегодня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>
          <a:xfrm>
            <a:off x="457200" y="1143000"/>
            <a:ext cx="7472363" cy="4983163"/>
          </a:xfrm>
        </p:spPr>
        <p:txBody>
          <a:bodyPr/>
          <a:lstStyle/>
          <a:p>
            <a:pPr algn="just"/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У России на Балтике на сегодняшний день из 8-ми портов осталось 2, на Черном море из 12-ти портов осталось 2, на Азовском море – из 6-ти 2, на Дунае из 5-ти портов не осталось ни одного, на Каспии из 6-ти осталось 2.</a:t>
            </a:r>
          </a:p>
          <a:p>
            <a:pPr algn="just"/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Сегодня, когда в результате рыночных реформ и приватизации суда оказались в руках многочисленных и относительно небольших компаниях, которые не в силах обновить флот и успешно его эксплуатировать. Поэтому наш флот вынужден плавать "под удобными флагами". В стране нет банков, которые могли бы финансировать новые судостроения (норма окупаемости кредита 8-10 лет).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6582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Структура флота сегодня.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Есть предложения в основу восстановления морского флота приобретать суда на рынке "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сэконд-хэнд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". На "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бебоудгартер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" (лицензия с последующим выкупом). 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 последние 8 лет тоннаж российского флота упал в 3 раза, за 5 лет валютные вложения упали в 2-3 раза. Из 1080 судов, плавающих 10 лет, плавают 240. Замена не поступила. В последние годы на западных верфях на деньги западных банков российскими компаниями было построено около 100 судов. На них работают российские моряки. Но этот флот не принадлежит России, в российский бюджет этот флот денег не дает.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5109224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8800" dirty="0" smtClean="0"/>
              <a:t>СПАСИБО </a:t>
            </a:r>
            <a:br>
              <a:rPr lang="ru-RU" sz="8800" dirty="0" smtClean="0"/>
            </a:br>
            <a:r>
              <a:rPr lang="ru-RU" sz="8800" dirty="0" smtClean="0"/>
              <a:t>ЗА</a:t>
            </a:r>
            <a:br>
              <a:rPr lang="ru-RU" sz="8800" dirty="0" smtClean="0"/>
            </a:br>
            <a:r>
              <a:rPr lang="ru-RU" sz="8800" dirty="0" smtClean="0"/>
              <a:t> ВНИМАНИЕ!</a:t>
            </a:r>
            <a:endParaRPr lang="ru-RU" sz="8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94382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Морской транспорт</a:t>
            </a:r>
            <a:endParaRPr lang="ru-RU" dirty="0"/>
          </a:p>
        </p:txBody>
      </p:sp>
      <p:sp>
        <p:nvSpPr>
          <p:cNvPr id="717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mtClean="0">
                <a:latin typeface="Times New Roman" pitchFamily="18" charset="0"/>
                <a:cs typeface="Times New Roman" pitchFamily="18" charset="0"/>
              </a:rPr>
              <a:t>Этот вид транспорта имеет для России исключительно </a:t>
            </a:r>
            <a:r>
              <a:rPr lang="ru-RU" i="1" smtClean="0">
                <a:latin typeface="Times New Roman" pitchFamily="18" charset="0"/>
                <a:cs typeface="Times New Roman" pitchFamily="18" charset="0"/>
              </a:rPr>
              <a:t>важное значение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. Он  обеспечивает ее устойчивые и эффективные внешнеэкономические связи, независимость внешней торговли, государственную стратегию судоходства в Мировом океане, поддерживает национальную безопасность страны и нормальную жизнедеятельность тех ее регионов, для которых морские перевозки являются основными или единственными способами сообщений.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96974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i="1" dirty="0"/>
              <a:t>Особенности морского транспорта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8195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757613" cy="4757738"/>
          </a:xfrm>
        </p:spPr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Наличие естественных путей, не требующих больших затрат, использование силы течения воды определяет широкое использование водного транспорта.</a:t>
            </a:r>
          </a:p>
          <a:p>
            <a:endParaRPr lang="ru-RU" smtClean="0"/>
          </a:p>
        </p:txBody>
      </p:sp>
      <p:sp>
        <p:nvSpPr>
          <p:cNvPr id="8196" name="Содержимое 3"/>
          <p:cNvSpPr>
            <a:spLocks noGrp="1"/>
          </p:cNvSpPr>
          <p:nvPr>
            <p:ph sz="half" idx="2"/>
          </p:nvPr>
        </p:nvSpPr>
        <p:spPr>
          <a:xfrm>
            <a:off x="4178300" y="1600200"/>
            <a:ext cx="3521075" cy="4525963"/>
          </a:xfrm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32301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>Основные </a:t>
            </a:r>
            <a:r>
              <a:rPr lang="ru-RU" i="1" dirty="0"/>
              <a:t>преимущества морского транспорта: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меньшее сопротивление движению на малых скоростях требует меньшего тягового усилия, чем на сухопутном транспорте. Мощность применяемого двигателя в 6-7 раз ниже аналогов.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отсутствие  габаритных ограничений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неограниченная пропускная способность в пути следования (пропускная способность снижается из-за плохих причалов портов)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незначительный расход топлива, т.к. движение между портами происходит по кратчайшему расстоянию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более низкая себестоимость перевозок в 2 раза ниже, чем на железнодорожном транспорте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производительность труда на морском транспорте выше в 5 раз, чем на железнодорожном.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i="1" dirty="0"/>
              <a:t>Недостатки морского транспорта:</a:t>
            </a:r>
            <a:endParaRPr lang="ru-RU" dirty="0"/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mtClean="0">
                <a:latin typeface="Times New Roman" pitchFamily="18" charset="0"/>
                <a:cs typeface="Times New Roman" pitchFamily="18" charset="0"/>
              </a:rPr>
              <a:t>сравнительно невысокая скорость доставки</a:t>
            </a:r>
          </a:p>
          <a:p>
            <a:pPr algn="just"/>
            <a:r>
              <a:rPr lang="ru-RU" smtClean="0">
                <a:latin typeface="Times New Roman" pitchFamily="18" charset="0"/>
                <a:cs typeface="Times New Roman" pitchFamily="18" charset="0"/>
              </a:rPr>
              <a:t>дорогостоящие сооружения механизации порта, т.к. в результате сезонной работы механизмы простаивают</a:t>
            </a:r>
          </a:p>
          <a:p>
            <a:pPr algn="just"/>
            <a:r>
              <a:rPr lang="ru-RU" smtClean="0">
                <a:latin typeface="Times New Roman" pitchFamily="18" charset="0"/>
                <a:cs typeface="Times New Roman" pitchFamily="18" charset="0"/>
              </a:rPr>
              <a:t>зависимость от погодных условий и как следствие нерегулярность сообщения морским транспортом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537324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/>
              <a:t>Классификация морских судов</a:t>
            </a:r>
            <a:br>
              <a:rPr lang="ru-RU" dirty="0"/>
            </a:br>
            <a:endParaRPr lang="ru-RU" dirty="0"/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smtClean="0"/>
              <a:t>по назначению</a:t>
            </a:r>
            <a:r>
              <a:rPr lang="ru-RU" i="1" smtClean="0"/>
              <a:t>:</a:t>
            </a:r>
          </a:p>
          <a:p>
            <a:r>
              <a:rPr lang="ru-RU" i="1" smtClean="0"/>
              <a:t>-</a:t>
            </a:r>
            <a:r>
              <a:rPr lang="ru-RU" smtClean="0"/>
              <a:t> пассажирские, </a:t>
            </a:r>
          </a:p>
          <a:p>
            <a:r>
              <a:rPr lang="ru-RU" smtClean="0"/>
              <a:t>- для перевозки генеральных грузов, </a:t>
            </a:r>
          </a:p>
          <a:p>
            <a:r>
              <a:rPr lang="ru-RU" smtClean="0"/>
              <a:t>- танкеры, </a:t>
            </a:r>
          </a:p>
          <a:p>
            <a:r>
              <a:rPr lang="ru-RU" smtClean="0"/>
              <a:t>- контейнеровозы,</a:t>
            </a:r>
          </a:p>
          <a:p>
            <a:r>
              <a:rPr lang="ru-RU" smtClean="0"/>
              <a:t>-  газовозы, </a:t>
            </a:r>
          </a:p>
          <a:p>
            <a:r>
              <a:rPr lang="ru-RU" smtClean="0"/>
              <a:t>- суда на воздушной подушке, </a:t>
            </a:r>
          </a:p>
          <a:p>
            <a:r>
              <a:rPr lang="ru-RU" smtClean="0"/>
              <a:t>- суда на подводных крыльях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Классификация морских судов </a:t>
            </a:r>
            <a:endParaRPr lang="ru-RU" dirty="0"/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по акватории эксплуатации:</a:t>
            </a:r>
          </a:p>
          <a:p>
            <a:pPr algn="just"/>
            <a:r>
              <a:rPr lang="ru-RU" smtClean="0">
                <a:latin typeface="Times New Roman" pitchFamily="18" charset="0"/>
                <a:cs typeface="Times New Roman" pitchFamily="18" charset="0"/>
              </a:rPr>
              <a:t> – неограниченного (дальнего) плавания, </a:t>
            </a:r>
          </a:p>
          <a:p>
            <a:pPr algn="just"/>
            <a:r>
              <a:rPr lang="ru-RU" smtClean="0">
                <a:latin typeface="Times New Roman" pitchFamily="18" charset="0"/>
                <a:cs typeface="Times New Roman" pitchFamily="18" charset="0"/>
              </a:rPr>
              <a:t> -  ограниченного (прибрежного) плавания,</a:t>
            </a:r>
          </a:p>
          <a:p>
            <a:pPr algn="just"/>
            <a:r>
              <a:rPr lang="ru-RU" smtClean="0">
                <a:latin typeface="Times New Roman" pitchFamily="18" charset="0"/>
                <a:cs typeface="Times New Roman" pitchFamily="18" charset="0"/>
              </a:rPr>
              <a:t> - ледового плавания (самостоятельно и с ледоколами). </a:t>
            </a:r>
          </a:p>
          <a:p>
            <a:pPr algn="just"/>
            <a:r>
              <a:rPr lang="ru-RU" smtClean="0">
                <a:latin typeface="Times New Roman" pitchFamily="18" charset="0"/>
                <a:cs typeface="Times New Roman" pitchFamily="18" charset="0"/>
              </a:rPr>
              <a:t>Существуют суда местного плавания в акваториях портов. </a:t>
            </a:r>
          </a:p>
          <a:p>
            <a:endParaRPr lang="ru-RU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Классификация морского транспорта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274320" indent="-274320" algn="just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	</a:t>
            </a:r>
            <a:r>
              <a:rPr lang="ru-RU" dirty="0" smtClean="0"/>
              <a:t>	 Широкое распространение получают суда смешанного (морского и речного плавания), рассчитанные на </a:t>
            </a:r>
            <a:r>
              <a:rPr lang="ru-RU" dirty="0" err="1" smtClean="0"/>
              <a:t>безперегрузочную</a:t>
            </a:r>
            <a:r>
              <a:rPr lang="ru-RU" dirty="0" smtClean="0"/>
              <a:t> доставку грузов по морям и рекам.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b="1" i="1" dirty="0" smtClean="0"/>
              <a:t>по виду движителей: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b="1" i="1" dirty="0" smtClean="0"/>
              <a:t> </a:t>
            </a:r>
            <a:r>
              <a:rPr lang="ru-RU" i="1" dirty="0" smtClean="0"/>
              <a:t>–</a:t>
            </a:r>
            <a:r>
              <a:rPr lang="ru-RU" dirty="0" smtClean="0"/>
              <a:t> винтовые, 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- водометные, 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-</a:t>
            </a:r>
            <a:r>
              <a:rPr lang="ru-RU" dirty="0"/>
              <a:t> </a:t>
            </a:r>
            <a:r>
              <a:rPr lang="ru-RU" dirty="0" err="1" smtClean="0"/>
              <a:t>крыльчатые</a:t>
            </a:r>
            <a:endParaRPr lang="ru-RU" dirty="0" smtClean="0"/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b="1" i="1" dirty="0" smtClean="0"/>
              <a:t>- по типам судовых энергетических установок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b="1" i="1" dirty="0" smtClean="0"/>
              <a:t> </a:t>
            </a:r>
            <a:r>
              <a:rPr lang="ru-RU" i="1" dirty="0" smtClean="0"/>
              <a:t>– </a:t>
            </a:r>
            <a:r>
              <a:rPr lang="ru-RU" dirty="0" smtClean="0"/>
              <a:t>паровые,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-  дизельные, 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- газотурбинные, 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- атомные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Классификация морского транспорта</a:t>
            </a:r>
            <a:endParaRPr lang="ru-RU" dirty="0"/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i="1" smtClean="0"/>
              <a:t>по количеству корпусов </a:t>
            </a:r>
          </a:p>
          <a:p>
            <a:pPr algn="just"/>
            <a:r>
              <a:rPr lang="ru-RU" i="1" smtClean="0"/>
              <a:t>– </a:t>
            </a:r>
            <a:r>
              <a:rPr lang="ru-RU" smtClean="0"/>
              <a:t>однокорпусные,</a:t>
            </a:r>
          </a:p>
          <a:p>
            <a:pPr algn="just"/>
            <a:r>
              <a:rPr lang="ru-RU" smtClean="0"/>
              <a:t> двухкорпусные (катамараны),</a:t>
            </a:r>
          </a:p>
          <a:p>
            <a:pPr algn="just"/>
            <a:r>
              <a:rPr lang="ru-RU" smtClean="0"/>
              <a:t> - трехкорпусные (тримараны)</a:t>
            </a:r>
          </a:p>
          <a:p>
            <a:pPr algn="just"/>
            <a:r>
              <a:rPr lang="ru-RU" b="1" i="1" smtClean="0"/>
              <a:t>по способу движения по воде</a:t>
            </a:r>
          </a:p>
          <a:p>
            <a:pPr algn="just"/>
            <a:r>
              <a:rPr lang="ru-RU" b="1" i="1" smtClean="0"/>
              <a:t> </a:t>
            </a:r>
            <a:r>
              <a:rPr lang="ru-RU" i="1" smtClean="0"/>
              <a:t>– </a:t>
            </a:r>
            <a:r>
              <a:rPr lang="ru-RU" smtClean="0"/>
              <a:t>водоизмещающие суда,</a:t>
            </a:r>
          </a:p>
          <a:p>
            <a:pPr algn="just"/>
            <a:r>
              <a:rPr lang="ru-RU" smtClean="0"/>
              <a:t>-  суда поддерживаемые динамической силой,</a:t>
            </a:r>
          </a:p>
          <a:p>
            <a:pPr algn="just"/>
            <a:r>
              <a:rPr lang="ru-RU" smtClean="0"/>
              <a:t>-  создаваемой подводными крыльями или воздушной подушкой</a:t>
            </a:r>
          </a:p>
          <a:p>
            <a:endParaRPr lang="ru-RU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Модульная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166</TotalTime>
  <Words>871</Words>
  <Application>Microsoft Office PowerPoint</Application>
  <PresentationFormat>Экран (4:3)</PresentationFormat>
  <Paragraphs>92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Изящная</vt:lpstr>
      <vt:lpstr>Морской транспорт. Основные характеристики, техническое оснащение и схемы применения морского транспорта.</vt:lpstr>
      <vt:lpstr>Морской транспорт</vt:lpstr>
      <vt:lpstr>Особенности морского транспорта </vt:lpstr>
      <vt:lpstr>   Основные преимущества морского транспорта: </vt:lpstr>
      <vt:lpstr>Недостатки морского транспорта:</vt:lpstr>
      <vt:lpstr>Классификация морских судов </vt:lpstr>
      <vt:lpstr>Классификация морских судов </vt:lpstr>
      <vt:lpstr>Классификация морского транспорта</vt:lpstr>
      <vt:lpstr>Классификация морского транспорта</vt:lpstr>
      <vt:lpstr>Пассажирские суда </vt:lpstr>
      <vt:lpstr>Грузовые суда </vt:lpstr>
      <vt:lpstr>Морские суда</vt:lpstr>
      <vt:lpstr>Терминология морского флота</vt:lpstr>
      <vt:lpstr>Терминология морского флота</vt:lpstr>
      <vt:lpstr>Структура флота сегодня </vt:lpstr>
      <vt:lpstr>Структура флота сегодня.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Морской транспорт. Основные характеристики, техническое оснащение и схемы применения морского транспорта.</dc:title>
  <dc:creator>пользователь</dc:creator>
  <cp:lastModifiedBy>пользователь</cp:lastModifiedBy>
  <cp:revision>2</cp:revision>
  <dcterms:created xsi:type="dcterms:W3CDTF">2025-04-02T13:32:42Z</dcterms:created>
  <dcterms:modified xsi:type="dcterms:W3CDTF">2025-04-03T08:21:49Z</dcterms:modified>
</cp:coreProperties>
</file>