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9"/>
  </p:notesMasterIdLst>
  <p:sldIdLst>
    <p:sldId id="259" r:id="rId2"/>
    <p:sldId id="260" r:id="rId3"/>
    <p:sldId id="261" r:id="rId4"/>
    <p:sldId id="272" r:id="rId5"/>
    <p:sldId id="271" r:id="rId6"/>
    <p:sldId id="270" r:id="rId7"/>
    <p:sldId id="269" r:id="rId8"/>
    <p:sldId id="268" r:id="rId9"/>
    <p:sldId id="320" r:id="rId10"/>
    <p:sldId id="266" r:id="rId11"/>
    <p:sldId id="267" r:id="rId12"/>
    <p:sldId id="273" r:id="rId13"/>
    <p:sldId id="265" r:id="rId14"/>
    <p:sldId id="264" r:id="rId15"/>
    <p:sldId id="262" r:id="rId16"/>
    <p:sldId id="278" r:id="rId17"/>
    <p:sldId id="279" r:id="rId18"/>
    <p:sldId id="277" r:id="rId19"/>
    <p:sldId id="322" r:id="rId20"/>
    <p:sldId id="275" r:id="rId21"/>
    <p:sldId id="274" r:id="rId22"/>
    <p:sldId id="283" r:id="rId23"/>
    <p:sldId id="280" r:id="rId24"/>
    <p:sldId id="282" r:id="rId25"/>
    <p:sldId id="285" r:id="rId26"/>
    <p:sldId id="287" r:id="rId27"/>
    <p:sldId id="291" r:id="rId28"/>
    <p:sldId id="290" r:id="rId29"/>
    <p:sldId id="289" r:id="rId30"/>
    <p:sldId id="288" r:id="rId31"/>
    <p:sldId id="295" r:id="rId32"/>
    <p:sldId id="294" r:id="rId33"/>
    <p:sldId id="293" r:id="rId34"/>
    <p:sldId id="286" r:id="rId35"/>
    <p:sldId id="300" r:id="rId36"/>
    <p:sldId id="323" r:id="rId37"/>
    <p:sldId id="298" r:id="rId38"/>
    <p:sldId id="297" r:id="rId39"/>
    <p:sldId id="296" r:id="rId40"/>
    <p:sldId id="305" r:id="rId41"/>
    <p:sldId id="304" r:id="rId42"/>
    <p:sldId id="303" r:id="rId43"/>
    <p:sldId id="326" r:id="rId44"/>
    <p:sldId id="307" r:id="rId45"/>
    <p:sldId id="306" r:id="rId46"/>
    <p:sldId id="301" r:id="rId47"/>
    <p:sldId id="309" r:id="rId48"/>
    <p:sldId id="311" r:id="rId49"/>
    <p:sldId id="310" r:id="rId50"/>
    <p:sldId id="308" r:id="rId51"/>
    <p:sldId id="317" r:id="rId52"/>
    <p:sldId id="316" r:id="rId53"/>
    <p:sldId id="315" r:id="rId54"/>
    <p:sldId id="314" r:id="rId55"/>
    <p:sldId id="327" r:id="rId56"/>
    <p:sldId id="313" r:id="rId57"/>
    <p:sldId id="318" r:id="rId5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88" autoAdjust="0"/>
    <p:restoredTop sz="94434" autoAdjust="0"/>
  </p:normalViewPr>
  <p:slideViewPr>
    <p:cSldViewPr snapToGrid="0">
      <p:cViewPr varScale="1">
        <p:scale>
          <a:sx n="71" d="100"/>
          <a:sy n="71" d="100"/>
        </p:scale>
        <p:origin x="1272" y="6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0F528D-403E-45EC-B4B9-7B739A3A16CB}" type="datetimeFigureOut">
              <a:rPr lang="ru-RU" smtClean="0"/>
              <a:t>04.04.2023</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10EC57-C3B2-4593-9BB1-95A0D90130FB}" type="slidenum">
              <a:rPr lang="ru-RU" smtClean="0"/>
              <a:t>‹#›</a:t>
            </a:fld>
            <a:endParaRPr lang="ru-RU"/>
          </a:p>
        </p:txBody>
      </p:sp>
    </p:spTree>
    <p:extLst>
      <p:ext uri="{BB962C8B-B14F-4D97-AF65-F5344CB8AC3E}">
        <p14:creationId xmlns:p14="http://schemas.microsoft.com/office/powerpoint/2010/main" val="3690765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04.04.2023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3176066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04.04.2023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718098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04.04.2023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515907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04.04.2023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2131164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59C9C0C-6F4B-4948-A42D-9E86BE515D27}" type="datetimeFigureOut">
              <a:rPr lang="ru-RU" smtClean="0"/>
              <a:t>04.04.2023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3668223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59C9C0C-6F4B-4948-A42D-9E86BE515D27}" type="datetimeFigureOut">
              <a:rPr lang="ru-RU" smtClean="0"/>
              <a:t>04.04.2023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2098980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59C9C0C-6F4B-4948-A42D-9E86BE515D27}" type="datetimeFigureOut">
              <a:rPr lang="ru-RU" smtClean="0"/>
              <a:t>04.04.2023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947107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59C9C0C-6F4B-4948-A42D-9E86BE515D27}" type="datetimeFigureOut">
              <a:rPr lang="ru-RU" smtClean="0"/>
              <a:t>04.04.2023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709267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C9C0C-6F4B-4948-A42D-9E86BE515D27}" type="datetimeFigureOut">
              <a:rPr lang="ru-RU" smtClean="0"/>
              <a:t>04.04.2023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607289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t>04.04.2023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847284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t>04.04.2023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402729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C9C0C-6F4B-4948-A42D-9E86BE515D27}" type="datetimeFigureOut">
              <a:rPr lang="ru-RU" smtClean="0"/>
              <a:t>04.04.2023</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36A7F5-AA71-43C0-AC85-9BEAA78537C6}" type="slidenum">
              <a:rPr lang="ru-RU" smtClean="0"/>
              <a:t>‹#›</a:t>
            </a:fld>
            <a:endParaRPr lang="ru-RU"/>
          </a:p>
        </p:txBody>
      </p:sp>
    </p:spTree>
    <p:extLst>
      <p:ext uri="{BB962C8B-B14F-4D97-AF65-F5344CB8AC3E}">
        <p14:creationId xmlns:p14="http://schemas.microsoft.com/office/powerpoint/2010/main" val="30483062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sz="half" idx="1"/>
          </p:nvPr>
        </p:nvSpPr>
        <p:spPr>
          <a:xfrm>
            <a:off x="376518" y="5594084"/>
            <a:ext cx="8592670" cy="747464"/>
          </a:xfrm>
        </p:spPr>
        <p:txBody>
          <a:bodyPr>
            <a:noAutofit/>
          </a:bodyPr>
          <a:lstStyle/>
          <a:p>
            <a:pPr marL="0" indent="0">
              <a:buNone/>
            </a:pPr>
            <a:r>
              <a:rPr lang="ru-RU" sz="2400" b="1" dirty="0" smtClean="0">
                <a:solidFill>
                  <a:srgbClr val="C00000"/>
                </a:solidFill>
              </a:rPr>
              <a:t>                                    Телеграфная </a:t>
            </a:r>
            <a:r>
              <a:rPr lang="ru-RU" sz="2400" b="1" dirty="0">
                <a:solidFill>
                  <a:srgbClr val="C00000"/>
                </a:solidFill>
              </a:rPr>
              <a:t>связь  </a:t>
            </a:r>
          </a:p>
          <a:p>
            <a:pPr marL="0" indent="0">
              <a:buNone/>
            </a:pPr>
            <a:r>
              <a:rPr lang="ru-RU" sz="2400" b="1" dirty="0" smtClean="0">
                <a:solidFill>
                  <a:srgbClr val="C00000"/>
                </a:solidFill>
              </a:rPr>
              <a:t>       Передача </a:t>
            </a:r>
            <a:r>
              <a:rPr lang="ru-RU" sz="2400" b="1" dirty="0">
                <a:solidFill>
                  <a:srgbClr val="C00000"/>
                </a:solidFill>
              </a:rPr>
              <a:t>данных на железнодорожном транспорте </a:t>
            </a:r>
            <a:endParaRPr lang="ru-RU" sz="2400" dirty="0">
              <a:solidFill>
                <a:srgbClr val="C00000"/>
              </a:solidFill>
            </a:endParaRPr>
          </a:p>
        </p:txBody>
      </p:sp>
      <p:pic>
        <p:nvPicPr>
          <p:cNvPr id="6" name="Рисунок 5"/>
          <p:cNvPicPr>
            <a:picLocks noChangeAspect="1"/>
          </p:cNvPicPr>
          <p:nvPr/>
        </p:nvPicPr>
        <p:blipFill>
          <a:blip r:embed="rId2"/>
          <a:stretch>
            <a:fillRect/>
          </a:stretch>
        </p:blipFill>
        <p:spPr>
          <a:xfrm>
            <a:off x="0" y="0"/>
            <a:ext cx="9144000" cy="5486400"/>
          </a:xfrm>
          <a:prstGeom prst="rect">
            <a:avLst/>
          </a:prstGeom>
        </p:spPr>
      </p:pic>
    </p:spTree>
    <p:extLst>
      <p:ext uri="{BB962C8B-B14F-4D97-AF65-F5344CB8AC3E}">
        <p14:creationId xmlns:p14="http://schemas.microsoft.com/office/powerpoint/2010/main" val="8055136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12944" y="0"/>
            <a:ext cx="2585197" cy="430305"/>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Телеграфная </a:t>
            </a:r>
            <a:r>
              <a:rPr lang="ru-RU" sz="2000" b="1" dirty="0">
                <a:solidFill>
                  <a:srgbClr val="C00000"/>
                </a:solidFill>
                <a:latin typeface="+mn-lt"/>
              </a:rPr>
              <a:t>связь  </a:t>
            </a:r>
            <a:br>
              <a:rPr lang="ru-RU" sz="2000" b="1" dirty="0">
                <a:solidFill>
                  <a:srgbClr val="C00000"/>
                </a:solidFill>
                <a:latin typeface="+mn-lt"/>
              </a:rPr>
            </a:br>
            <a:endParaRPr lang="ru-RU" sz="2000" dirty="0">
              <a:latin typeface="+mn-lt"/>
            </a:endParaRPr>
          </a:p>
        </p:txBody>
      </p:sp>
      <p:sp>
        <p:nvSpPr>
          <p:cNvPr id="3" name="Объект 2"/>
          <p:cNvSpPr>
            <a:spLocks noGrp="1"/>
          </p:cNvSpPr>
          <p:nvPr>
            <p:ph idx="1"/>
          </p:nvPr>
        </p:nvSpPr>
        <p:spPr>
          <a:xfrm>
            <a:off x="0" y="4908176"/>
            <a:ext cx="9144000" cy="1546412"/>
          </a:xfrm>
        </p:spPr>
        <p:txBody>
          <a:bodyPr>
            <a:normAutofit/>
          </a:bodyPr>
          <a:lstStyle/>
          <a:p>
            <a:pPr marL="0" indent="0" algn="just">
              <a:buNone/>
            </a:pPr>
            <a:r>
              <a:rPr lang="ru-RU" sz="2000" b="1" dirty="0" smtClean="0">
                <a:solidFill>
                  <a:srgbClr val="002060"/>
                </a:solidFill>
              </a:rPr>
              <a:t>      Работа </a:t>
            </a:r>
            <a:r>
              <a:rPr lang="ru-RU" sz="2000" b="1" dirty="0">
                <a:solidFill>
                  <a:srgbClr val="002060"/>
                </a:solidFill>
              </a:rPr>
              <a:t>всех современных буквопечатающих телеграфных аппаратов построена на равномерных кодах. </a:t>
            </a:r>
            <a:r>
              <a:rPr lang="ru-RU" sz="2000" dirty="0"/>
              <a:t>В этих кодах каждая кодовая комбинация содержит равное число элементарных сигналов </a:t>
            </a:r>
            <a:r>
              <a:rPr lang="ru-RU" sz="2000" b="1" dirty="0"/>
              <a:t>1</a:t>
            </a:r>
            <a:r>
              <a:rPr lang="ru-RU" sz="2000" dirty="0"/>
              <a:t> или </a:t>
            </a:r>
            <a:r>
              <a:rPr lang="ru-RU" sz="2000" b="1" dirty="0"/>
              <a:t>0</a:t>
            </a:r>
            <a:r>
              <a:rPr lang="ru-RU" sz="2000" dirty="0"/>
              <a:t> одинаковой длительности.</a:t>
            </a:r>
          </a:p>
        </p:txBody>
      </p:sp>
      <p:pic>
        <p:nvPicPr>
          <p:cNvPr id="4" name="Рисунок 3"/>
          <p:cNvPicPr>
            <a:picLocks noChangeAspect="1"/>
          </p:cNvPicPr>
          <p:nvPr/>
        </p:nvPicPr>
        <p:blipFill rotWithShape="1">
          <a:blip r:embed="rId2"/>
          <a:srcRect l="2500" t="4706" r="2794" b="33529"/>
          <a:stretch/>
        </p:blipFill>
        <p:spPr>
          <a:xfrm>
            <a:off x="242047" y="430305"/>
            <a:ext cx="8659906" cy="4235824"/>
          </a:xfrm>
          <a:prstGeom prst="rect">
            <a:avLst/>
          </a:prstGeom>
          <a:ln>
            <a:solidFill>
              <a:schemeClr val="tx1"/>
            </a:solidFill>
          </a:ln>
        </p:spPr>
      </p:pic>
    </p:spTree>
    <p:extLst>
      <p:ext uri="{BB962C8B-B14F-4D97-AF65-F5344CB8AC3E}">
        <p14:creationId xmlns:p14="http://schemas.microsoft.com/office/powerpoint/2010/main" val="5453274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12944" y="0"/>
            <a:ext cx="2585197" cy="430305"/>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Телеграфная </a:t>
            </a:r>
            <a:r>
              <a:rPr lang="ru-RU" sz="2000" b="1" dirty="0">
                <a:solidFill>
                  <a:srgbClr val="C00000"/>
                </a:solidFill>
                <a:latin typeface="+mn-lt"/>
              </a:rPr>
              <a:t>связь  </a:t>
            </a:r>
            <a:br>
              <a:rPr lang="ru-RU" sz="2000" b="1" dirty="0">
                <a:solidFill>
                  <a:srgbClr val="C00000"/>
                </a:solidFill>
                <a:latin typeface="+mn-lt"/>
              </a:rPr>
            </a:br>
            <a:endParaRPr lang="ru-RU" sz="2000" dirty="0">
              <a:latin typeface="+mn-lt"/>
            </a:endParaRPr>
          </a:p>
        </p:txBody>
      </p:sp>
      <p:sp>
        <p:nvSpPr>
          <p:cNvPr id="3" name="Объект 2"/>
          <p:cNvSpPr>
            <a:spLocks noGrp="1"/>
          </p:cNvSpPr>
          <p:nvPr>
            <p:ph idx="1"/>
          </p:nvPr>
        </p:nvSpPr>
        <p:spPr>
          <a:xfrm>
            <a:off x="0" y="4639235"/>
            <a:ext cx="9144000" cy="2218765"/>
          </a:xfrm>
        </p:spPr>
        <p:txBody>
          <a:bodyPr>
            <a:normAutofit/>
          </a:bodyPr>
          <a:lstStyle/>
          <a:p>
            <a:pPr marL="0" indent="0" algn="just">
              <a:buNone/>
            </a:pPr>
            <a:r>
              <a:rPr lang="ru-RU" sz="2000" dirty="0" smtClean="0"/>
              <a:t>    </a:t>
            </a:r>
            <a:r>
              <a:rPr lang="ru-RU" sz="2000" b="1" dirty="0" smtClean="0">
                <a:solidFill>
                  <a:srgbClr val="002060"/>
                </a:solidFill>
              </a:rPr>
              <a:t>Наиболее </a:t>
            </a:r>
            <a:r>
              <a:rPr lang="ru-RU" sz="2000" b="1" dirty="0">
                <a:solidFill>
                  <a:srgbClr val="002060"/>
                </a:solidFill>
              </a:rPr>
              <a:t>распространен в телеграфной связи </a:t>
            </a:r>
            <a:r>
              <a:rPr lang="ru-RU" sz="2000" b="1" dirty="0">
                <a:solidFill>
                  <a:srgbClr val="C00000"/>
                </a:solidFill>
              </a:rPr>
              <a:t>пятиэлементный равномерный код</a:t>
            </a:r>
            <a:r>
              <a:rPr lang="ru-RU" sz="2000" b="1" dirty="0">
                <a:solidFill>
                  <a:srgbClr val="002060"/>
                </a:solidFill>
              </a:rPr>
              <a:t>, получивший название международного телеграфного кода </a:t>
            </a:r>
            <a:r>
              <a:rPr lang="ru-RU" sz="2000" b="1" dirty="0" smtClean="0">
                <a:solidFill>
                  <a:srgbClr val="002060"/>
                </a:solidFill>
              </a:rPr>
              <a:t>№2 </a:t>
            </a:r>
            <a:r>
              <a:rPr lang="ru-RU" sz="2000" b="1" dirty="0">
                <a:solidFill>
                  <a:srgbClr val="002060"/>
                </a:solidFill>
              </a:rPr>
              <a:t>(МТК-2). </a:t>
            </a:r>
            <a:r>
              <a:rPr lang="ru-RU" sz="2000" dirty="0"/>
              <a:t>В коде МТК-2 используются элементарные сигналы двух видов: </a:t>
            </a:r>
            <a:r>
              <a:rPr lang="ru-RU" sz="2000" b="1" dirty="0">
                <a:solidFill>
                  <a:srgbClr val="C00000"/>
                </a:solidFill>
              </a:rPr>
              <a:t>1</a:t>
            </a:r>
            <a:r>
              <a:rPr lang="ru-RU" sz="2000" dirty="0"/>
              <a:t> и </a:t>
            </a:r>
            <a:r>
              <a:rPr lang="ru-RU" sz="2000" b="1" dirty="0">
                <a:solidFill>
                  <a:srgbClr val="C00000"/>
                </a:solidFill>
              </a:rPr>
              <a:t>0</a:t>
            </a:r>
            <a:r>
              <a:rPr lang="ru-RU" sz="2000" dirty="0"/>
              <a:t>, вследствие чего этот код называется также </a:t>
            </a:r>
            <a:r>
              <a:rPr lang="ru-RU" sz="2000" dirty="0" smtClean="0"/>
              <a:t>двоичным </a:t>
            </a:r>
            <a:r>
              <a:rPr lang="ru-RU" sz="2000" dirty="0"/>
              <a:t>или бинарным. При передаче сообщений на современных стартстопных буквопечатающих аппаратах к комбинациям кода МТК-2 добавляются стартовый и стоповый коррекционные сигналы. </a:t>
            </a:r>
          </a:p>
        </p:txBody>
      </p:sp>
      <p:pic>
        <p:nvPicPr>
          <p:cNvPr id="4" name="Рисунок 3"/>
          <p:cNvPicPr>
            <a:picLocks noChangeAspect="1"/>
          </p:cNvPicPr>
          <p:nvPr/>
        </p:nvPicPr>
        <p:blipFill rotWithShape="1">
          <a:blip r:embed="rId2"/>
          <a:srcRect l="20589" r="16029"/>
          <a:stretch/>
        </p:blipFill>
        <p:spPr>
          <a:xfrm>
            <a:off x="357671" y="336176"/>
            <a:ext cx="3647871" cy="4316506"/>
          </a:xfrm>
          <a:prstGeom prst="rect">
            <a:avLst/>
          </a:prstGeom>
          <a:ln>
            <a:solidFill>
              <a:srgbClr val="C00000"/>
            </a:solidFill>
          </a:ln>
        </p:spPr>
      </p:pic>
      <p:pic>
        <p:nvPicPr>
          <p:cNvPr id="5" name="Рисунок 4"/>
          <p:cNvPicPr>
            <a:picLocks noChangeAspect="1"/>
          </p:cNvPicPr>
          <p:nvPr/>
        </p:nvPicPr>
        <p:blipFill rotWithShape="1">
          <a:blip r:embed="rId3"/>
          <a:srcRect l="2941" t="8235" r="11912"/>
          <a:stretch/>
        </p:blipFill>
        <p:spPr>
          <a:xfrm>
            <a:off x="4334600" y="450476"/>
            <a:ext cx="4480341" cy="4168588"/>
          </a:xfrm>
          <a:prstGeom prst="rect">
            <a:avLst/>
          </a:prstGeom>
        </p:spPr>
      </p:pic>
    </p:spTree>
    <p:extLst>
      <p:ext uri="{BB962C8B-B14F-4D97-AF65-F5344CB8AC3E}">
        <p14:creationId xmlns:p14="http://schemas.microsoft.com/office/powerpoint/2010/main" val="789775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12944" y="0"/>
            <a:ext cx="2585197" cy="430305"/>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Телеграфная </a:t>
            </a:r>
            <a:r>
              <a:rPr lang="ru-RU" sz="2000" b="1" dirty="0">
                <a:solidFill>
                  <a:srgbClr val="C00000"/>
                </a:solidFill>
                <a:latin typeface="+mn-lt"/>
              </a:rPr>
              <a:t>связь  </a:t>
            </a:r>
            <a:br>
              <a:rPr lang="ru-RU" sz="2000" b="1" dirty="0">
                <a:solidFill>
                  <a:srgbClr val="C00000"/>
                </a:solidFill>
                <a:latin typeface="+mn-lt"/>
              </a:rPr>
            </a:br>
            <a:endParaRPr lang="ru-RU" sz="2000" dirty="0">
              <a:latin typeface="+mn-lt"/>
            </a:endParaRPr>
          </a:p>
        </p:txBody>
      </p:sp>
      <p:sp>
        <p:nvSpPr>
          <p:cNvPr id="3" name="Объект 2"/>
          <p:cNvSpPr>
            <a:spLocks noGrp="1"/>
          </p:cNvSpPr>
          <p:nvPr>
            <p:ph idx="1"/>
          </p:nvPr>
        </p:nvSpPr>
        <p:spPr>
          <a:xfrm>
            <a:off x="17825" y="3316411"/>
            <a:ext cx="9144000" cy="3165072"/>
          </a:xfrm>
        </p:spPr>
        <p:txBody>
          <a:bodyPr>
            <a:normAutofit/>
          </a:bodyPr>
          <a:lstStyle/>
          <a:p>
            <a:pPr marL="0" indent="0" algn="just">
              <a:buNone/>
            </a:pPr>
            <a:r>
              <a:rPr lang="ru-RU" sz="2000" dirty="0" smtClean="0"/>
              <a:t>    </a:t>
            </a:r>
            <a:r>
              <a:rPr lang="ru-RU" sz="2000" b="1" dirty="0" smtClean="0">
                <a:solidFill>
                  <a:srgbClr val="C00000"/>
                </a:solidFill>
              </a:rPr>
              <a:t>Стартовый </a:t>
            </a:r>
            <a:r>
              <a:rPr lang="ru-RU" sz="2000" b="1" dirty="0">
                <a:solidFill>
                  <a:srgbClr val="C00000"/>
                </a:solidFill>
              </a:rPr>
              <a:t>сигнал </a:t>
            </a:r>
            <a:r>
              <a:rPr lang="ru-RU" sz="2000" dirty="0"/>
              <a:t>необходим для пуска в ход приемника аппарата, он передается перед сигналами каждой кодовой комбинации. После передачи кодовой комбинации знака с передатчика передающего аппарата передается </a:t>
            </a:r>
            <a:r>
              <a:rPr lang="ru-RU" sz="2000" b="1" dirty="0">
                <a:solidFill>
                  <a:srgbClr val="C00000"/>
                </a:solidFill>
              </a:rPr>
              <a:t>стоповый сигнал</a:t>
            </a:r>
            <a:r>
              <a:rPr lang="ru-RU" sz="2000" dirty="0"/>
              <a:t>, устанавливающий приемник приемного аппарата в исходное положение. Стоповый сигнал по длительности отличается от других сигналов, он равен полуторной длительности элементарного сигнала</a:t>
            </a:r>
            <a:r>
              <a:rPr lang="ru-RU" sz="2000" dirty="0" smtClean="0"/>
              <a:t>.</a:t>
            </a:r>
          </a:p>
          <a:p>
            <a:pPr marL="0" indent="0" algn="just">
              <a:buNone/>
            </a:pPr>
            <a:r>
              <a:rPr lang="ru-RU" sz="2000" b="1" i="1" dirty="0" smtClean="0">
                <a:solidFill>
                  <a:srgbClr val="002060"/>
                </a:solidFill>
              </a:rPr>
              <a:t>Поэтому метод </a:t>
            </a:r>
            <a:r>
              <a:rPr lang="ru-RU" sz="2000" b="1" i="1" dirty="0">
                <a:solidFill>
                  <a:srgbClr val="002060"/>
                </a:solidFill>
              </a:rPr>
              <a:t>телеграфирования называется стартстопный. </a:t>
            </a:r>
            <a:r>
              <a:rPr lang="ru-RU" sz="2000" i="1" dirty="0" smtClean="0"/>
              <a:t>Для </a:t>
            </a:r>
            <a:r>
              <a:rPr lang="ru-RU" sz="2000" i="1" dirty="0"/>
              <a:t>запуска и остановки распределителя при стартстопном методе по линии кроме информационных посылок необходимо передавать еще две служебные посылки — стартовую и стоповую.</a:t>
            </a:r>
          </a:p>
        </p:txBody>
      </p:sp>
      <p:pic>
        <p:nvPicPr>
          <p:cNvPr id="6" name="Рисунок 5"/>
          <p:cNvPicPr>
            <a:picLocks noChangeAspect="1"/>
          </p:cNvPicPr>
          <p:nvPr/>
        </p:nvPicPr>
        <p:blipFill rotWithShape="1">
          <a:blip r:embed="rId2"/>
          <a:srcRect l="13970" t="67451" r="13530" b="5734"/>
          <a:stretch/>
        </p:blipFill>
        <p:spPr>
          <a:xfrm>
            <a:off x="17825" y="452186"/>
            <a:ext cx="9131821" cy="2533061"/>
          </a:xfrm>
          <a:prstGeom prst="rect">
            <a:avLst/>
          </a:prstGeom>
        </p:spPr>
      </p:pic>
      <p:sp>
        <p:nvSpPr>
          <p:cNvPr id="7" name="Прямоугольник 6"/>
          <p:cNvSpPr/>
          <p:nvPr/>
        </p:nvSpPr>
        <p:spPr>
          <a:xfrm>
            <a:off x="1348122" y="2807073"/>
            <a:ext cx="6232604" cy="400110"/>
          </a:xfrm>
          <a:prstGeom prst="rect">
            <a:avLst/>
          </a:prstGeom>
        </p:spPr>
        <p:txBody>
          <a:bodyPr wrap="none">
            <a:spAutoFit/>
          </a:bodyPr>
          <a:lstStyle/>
          <a:p>
            <a:r>
              <a:rPr lang="ru-RU" sz="2000" b="1" dirty="0" smtClean="0">
                <a:solidFill>
                  <a:srgbClr val="002060"/>
                </a:solidFill>
              </a:rPr>
              <a:t>Последовательность элементов телеграфного сигнала</a:t>
            </a:r>
            <a:endParaRPr lang="ru-RU" sz="2000" b="1" dirty="0">
              <a:solidFill>
                <a:srgbClr val="002060"/>
              </a:solidFill>
            </a:endParaRPr>
          </a:p>
        </p:txBody>
      </p:sp>
    </p:spTree>
    <p:extLst>
      <p:ext uri="{BB962C8B-B14F-4D97-AF65-F5344CB8AC3E}">
        <p14:creationId xmlns:p14="http://schemas.microsoft.com/office/powerpoint/2010/main" val="2063762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12944" y="0"/>
            <a:ext cx="2585197" cy="430305"/>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Телеграфная </a:t>
            </a:r>
            <a:r>
              <a:rPr lang="ru-RU" sz="2000" b="1" dirty="0">
                <a:solidFill>
                  <a:srgbClr val="C00000"/>
                </a:solidFill>
                <a:latin typeface="+mn-lt"/>
              </a:rPr>
              <a:t>связь  </a:t>
            </a:r>
            <a:br>
              <a:rPr lang="ru-RU" sz="2000" b="1" dirty="0">
                <a:solidFill>
                  <a:srgbClr val="C00000"/>
                </a:solidFill>
                <a:latin typeface="+mn-lt"/>
              </a:rPr>
            </a:br>
            <a:endParaRPr lang="ru-RU" sz="2000" dirty="0">
              <a:latin typeface="+mn-lt"/>
            </a:endParaRPr>
          </a:p>
        </p:txBody>
      </p:sp>
      <p:sp>
        <p:nvSpPr>
          <p:cNvPr id="3" name="Объект 2"/>
          <p:cNvSpPr>
            <a:spLocks noGrp="1"/>
          </p:cNvSpPr>
          <p:nvPr>
            <p:ph idx="1"/>
          </p:nvPr>
        </p:nvSpPr>
        <p:spPr>
          <a:xfrm>
            <a:off x="0" y="5109882"/>
            <a:ext cx="9144000" cy="1613648"/>
          </a:xfrm>
        </p:spPr>
        <p:txBody>
          <a:bodyPr>
            <a:normAutofit/>
          </a:bodyPr>
          <a:lstStyle/>
          <a:p>
            <a:pPr marL="0" indent="0" algn="just">
              <a:buNone/>
            </a:pPr>
            <a:r>
              <a:rPr lang="ru-RU" sz="2000" b="1" dirty="0" smtClean="0">
                <a:solidFill>
                  <a:srgbClr val="002060"/>
                </a:solidFill>
              </a:rPr>
              <a:t>    Каждое </a:t>
            </a:r>
            <a:r>
              <a:rPr lang="ru-RU" sz="2000" b="1" dirty="0">
                <a:solidFill>
                  <a:srgbClr val="002060"/>
                </a:solidFill>
              </a:rPr>
              <a:t>сообщение в телеграфной связи передается с определенной скоростью. </a:t>
            </a:r>
            <a:r>
              <a:rPr lang="ru-RU" sz="2000" dirty="0"/>
              <a:t>Скорость телеграфирования измеряется количеством элементарных сигналов (1 и 0), передаваемых в одну секунду. </a:t>
            </a:r>
            <a:r>
              <a:rPr lang="ru-RU" sz="2000" b="1" dirty="0"/>
              <a:t>Единицей скорости телеграфирования является </a:t>
            </a:r>
            <a:r>
              <a:rPr lang="ru-RU" sz="2000" b="1" dirty="0">
                <a:solidFill>
                  <a:srgbClr val="C00000"/>
                </a:solidFill>
              </a:rPr>
              <a:t>Бод</a:t>
            </a:r>
            <a:r>
              <a:rPr lang="ru-RU" sz="2000" b="1" dirty="0"/>
              <a:t>.</a:t>
            </a:r>
            <a:r>
              <a:rPr lang="ru-RU" sz="2000" dirty="0"/>
              <a:t> Скорость 1 Бода — это передача одного элементарного сигнала в секунду. </a:t>
            </a:r>
          </a:p>
        </p:txBody>
      </p:sp>
      <p:pic>
        <p:nvPicPr>
          <p:cNvPr id="6" name="Рисунок 5"/>
          <p:cNvPicPr>
            <a:picLocks noChangeAspect="1"/>
          </p:cNvPicPr>
          <p:nvPr/>
        </p:nvPicPr>
        <p:blipFill rotWithShape="1">
          <a:blip r:embed="rId2"/>
          <a:srcRect t="5197" b="14540"/>
          <a:stretch/>
        </p:blipFill>
        <p:spPr>
          <a:xfrm>
            <a:off x="883008" y="430305"/>
            <a:ext cx="7783897" cy="4679577"/>
          </a:xfrm>
          <a:prstGeom prst="rect">
            <a:avLst/>
          </a:prstGeom>
        </p:spPr>
      </p:pic>
    </p:spTree>
    <p:extLst>
      <p:ext uri="{BB962C8B-B14F-4D97-AF65-F5344CB8AC3E}">
        <p14:creationId xmlns:p14="http://schemas.microsoft.com/office/powerpoint/2010/main" val="7875274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12944" y="0"/>
            <a:ext cx="2585197" cy="430305"/>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Телеграфная </a:t>
            </a:r>
            <a:r>
              <a:rPr lang="ru-RU" sz="2000" b="1" dirty="0">
                <a:solidFill>
                  <a:srgbClr val="C00000"/>
                </a:solidFill>
                <a:latin typeface="+mn-lt"/>
              </a:rPr>
              <a:t>связь  </a:t>
            </a:r>
            <a:br>
              <a:rPr lang="ru-RU" sz="2000" b="1" dirty="0">
                <a:solidFill>
                  <a:srgbClr val="C00000"/>
                </a:solidFill>
                <a:latin typeface="+mn-lt"/>
              </a:rPr>
            </a:br>
            <a:endParaRPr lang="ru-RU" sz="2000" dirty="0">
              <a:latin typeface="+mn-lt"/>
            </a:endParaRPr>
          </a:p>
        </p:txBody>
      </p:sp>
      <p:sp>
        <p:nvSpPr>
          <p:cNvPr id="3" name="Объект 2"/>
          <p:cNvSpPr>
            <a:spLocks noGrp="1"/>
          </p:cNvSpPr>
          <p:nvPr>
            <p:ph idx="1"/>
          </p:nvPr>
        </p:nvSpPr>
        <p:spPr>
          <a:xfrm>
            <a:off x="0" y="5394106"/>
            <a:ext cx="9144000" cy="1600200"/>
          </a:xfrm>
        </p:spPr>
        <p:txBody>
          <a:bodyPr>
            <a:normAutofit/>
          </a:bodyPr>
          <a:lstStyle/>
          <a:p>
            <a:pPr marL="0" indent="0" algn="just">
              <a:buNone/>
            </a:pPr>
            <a:r>
              <a:rPr lang="ru-RU" sz="2000" b="1" dirty="0">
                <a:solidFill>
                  <a:srgbClr val="C00000"/>
                </a:solidFill>
              </a:rPr>
              <a:t>Скорость телеграфирования </a:t>
            </a:r>
            <a:r>
              <a:rPr lang="en-US" sz="2000" b="1" dirty="0" smtClean="0">
                <a:solidFill>
                  <a:srgbClr val="002060"/>
                </a:solidFill>
              </a:rPr>
              <a:t>V</a:t>
            </a:r>
            <a:r>
              <a:rPr lang="ru-RU" sz="2000" b="1" dirty="0" smtClean="0">
                <a:solidFill>
                  <a:srgbClr val="002060"/>
                </a:solidFill>
              </a:rPr>
              <a:t> </a:t>
            </a:r>
            <a:r>
              <a:rPr lang="ru-RU" sz="2000" b="1" dirty="0">
                <a:solidFill>
                  <a:srgbClr val="002060"/>
                </a:solidFill>
              </a:rPr>
              <a:t>= nN/60</a:t>
            </a:r>
            <a:r>
              <a:rPr lang="ru-RU" sz="2000" dirty="0"/>
              <a:t>, где </a:t>
            </a:r>
            <a:r>
              <a:rPr lang="ru-RU" sz="2000" b="1" dirty="0">
                <a:solidFill>
                  <a:srgbClr val="002060"/>
                </a:solidFill>
              </a:rPr>
              <a:t>n </a:t>
            </a:r>
            <a:r>
              <a:rPr lang="ru-RU" sz="2000" dirty="0"/>
              <a:t>— число элементарных сигналов, необходимых для передачи одного знака; </a:t>
            </a:r>
            <a:r>
              <a:rPr lang="ru-RU" sz="2000" b="1" dirty="0">
                <a:solidFill>
                  <a:srgbClr val="002060"/>
                </a:solidFill>
              </a:rPr>
              <a:t>N</a:t>
            </a:r>
            <a:r>
              <a:rPr lang="ru-RU" sz="2000" dirty="0"/>
              <a:t> — число знаков, передаваемых телеграфным аппаратом в минуту; </a:t>
            </a:r>
            <a:r>
              <a:rPr lang="ru-RU" sz="2000" b="1" dirty="0">
                <a:solidFill>
                  <a:srgbClr val="002060"/>
                </a:solidFill>
              </a:rPr>
              <a:t>60</a:t>
            </a:r>
            <a:r>
              <a:rPr lang="ru-RU" sz="2000" dirty="0"/>
              <a:t> — число секунд в минуте. </a:t>
            </a:r>
            <a:r>
              <a:rPr lang="ru-RU" sz="2000" b="1" dirty="0"/>
              <a:t>Большинство современных стартстопных телеграфных аппаратов имеет скорость передачи </a:t>
            </a:r>
            <a:r>
              <a:rPr lang="ru-RU" sz="2000" b="1" dirty="0">
                <a:solidFill>
                  <a:srgbClr val="002060"/>
                </a:solidFill>
              </a:rPr>
              <a:t>50...100 Бод.</a:t>
            </a:r>
          </a:p>
        </p:txBody>
      </p:sp>
      <p:pic>
        <p:nvPicPr>
          <p:cNvPr id="4" name="Рисунок 3"/>
          <p:cNvPicPr>
            <a:picLocks noChangeAspect="1"/>
          </p:cNvPicPr>
          <p:nvPr/>
        </p:nvPicPr>
        <p:blipFill>
          <a:blip r:embed="rId2"/>
          <a:stretch>
            <a:fillRect/>
          </a:stretch>
        </p:blipFill>
        <p:spPr>
          <a:xfrm>
            <a:off x="6192165" y="806823"/>
            <a:ext cx="2676376" cy="3176291"/>
          </a:xfrm>
          <a:prstGeom prst="rect">
            <a:avLst/>
          </a:prstGeom>
        </p:spPr>
      </p:pic>
      <p:pic>
        <p:nvPicPr>
          <p:cNvPr id="5" name="Рисунок 4"/>
          <p:cNvPicPr>
            <a:picLocks noChangeAspect="1"/>
          </p:cNvPicPr>
          <p:nvPr/>
        </p:nvPicPr>
        <p:blipFill>
          <a:blip r:embed="rId3"/>
          <a:stretch>
            <a:fillRect/>
          </a:stretch>
        </p:blipFill>
        <p:spPr>
          <a:xfrm>
            <a:off x="228600" y="293999"/>
            <a:ext cx="5768788" cy="5100107"/>
          </a:xfrm>
          <a:prstGeom prst="rect">
            <a:avLst/>
          </a:prstGeom>
        </p:spPr>
      </p:pic>
      <p:sp>
        <p:nvSpPr>
          <p:cNvPr id="6" name="Прямоугольник 5"/>
          <p:cNvSpPr/>
          <p:nvPr/>
        </p:nvSpPr>
        <p:spPr>
          <a:xfrm>
            <a:off x="6468035" y="4165390"/>
            <a:ext cx="2124635" cy="523220"/>
          </a:xfrm>
          <a:prstGeom prst="rect">
            <a:avLst/>
          </a:prstGeom>
          <a:ln>
            <a:solidFill>
              <a:schemeClr val="tx1"/>
            </a:solidFill>
          </a:ln>
        </p:spPr>
        <p:txBody>
          <a:bodyPr wrap="square">
            <a:spAutoFit/>
          </a:bodyPr>
          <a:lstStyle/>
          <a:p>
            <a:r>
              <a:rPr lang="en-US" sz="2800" b="1" dirty="0">
                <a:solidFill>
                  <a:srgbClr val="002060"/>
                </a:solidFill>
                <a:latin typeface="Times New Roman" panose="02020603050405020304" pitchFamily="18" charset="0"/>
                <a:cs typeface="Times New Roman" panose="02020603050405020304" pitchFamily="18" charset="0"/>
              </a:rPr>
              <a:t>V</a:t>
            </a:r>
            <a:r>
              <a:rPr lang="ru-RU" sz="2800" b="1" dirty="0">
                <a:solidFill>
                  <a:srgbClr val="002060"/>
                </a:solidFill>
                <a:latin typeface="Times New Roman" panose="02020603050405020304" pitchFamily="18" charset="0"/>
                <a:cs typeface="Times New Roman" panose="02020603050405020304" pitchFamily="18" charset="0"/>
              </a:rPr>
              <a:t> = </a:t>
            </a:r>
            <a:r>
              <a:rPr lang="ru-RU" sz="2800" b="1" dirty="0" smtClean="0">
                <a:solidFill>
                  <a:srgbClr val="002060"/>
                </a:solidFill>
                <a:latin typeface="Times New Roman" panose="02020603050405020304" pitchFamily="18" charset="0"/>
                <a:cs typeface="Times New Roman" panose="02020603050405020304" pitchFamily="18" charset="0"/>
              </a:rPr>
              <a:t>n </a:t>
            </a:r>
            <a:r>
              <a:rPr lang="en-US" sz="2800" b="1" dirty="0" smtClean="0">
                <a:solidFill>
                  <a:srgbClr val="002060"/>
                </a:solidFill>
                <a:latin typeface="Times New Roman" panose="02020603050405020304" pitchFamily="18" charset="0"/>
                <a:cs typeface="Times New Roman" panose="02020603050405020304" pitchFamily="18" charset="0"/>
              </a:rPr>
              <a:t>N</a:t>
            </a:r>
            <a:r>
              <a:rPr lang="ru-RU" sz="2800" b="1" dirty="0" smtClean="0">
                <a:solidFill>
                  <a:srgbClr val="002060"/>
                </a:solidFill>
                <a:latin typeface="Times New Roman" panose="02020603050405020304" pitchFamily="18" charset="0"/>
                <a:cs typeface="Times New Roman" panose="02020603050405020304" pitchFamily="18" charset="0"/>
              </a:rPr>
              <a:t> / 60</a:t>
            </a:r>
            <a:endParaRPr lang="ru-RU" sz="2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95796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12944" y="0"/>
            <a:ext cx="2585197" cy="430305"/>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Телеграфная </a:t>
            </a:r>
            <a:r>
              <a:rPr lang="ru-RU" sz="2000" b="1" dirty="0">
                <a:solidFill>
                  <a:srgbClr val="C00000"/>
                </a:solidFill>
                <a:latin typeface="+mn-lt"/>
              </a:rPr>
              <a:t>связь  </a:t>
            </a:r>
            <a:br>
              <a:rPr lang="ru-RU" sz="2000" b="1" dirty="0">
                <a:solidFill>
                  <a:srgbClr val="C00000"/>
                </a:solidFill>
                <a:latin typeface="+mn-lt"/>
              </a:rPr>
            </a:br>
            <a:endParaRPr lang="ru-RU" sz="2000" dirty="0">
              <a:latin typeface="+mn-lt"/>
            </a:endParaRPr>
          </a:p>
        </p:txBody>
      </p:sp>
      <p:sp>
        <p:nvSpPr>
          <p:cNvPr id="3" name="Объект 2"/>
          <p:cNvSpPr>
            <a:spLocks noGrp="1"/>
          </p:cNvSpPr>
          <p:nvPr>
            <p:ph idx="1"/>
          </p:nvPr>
        </p:nvSpPr>
        <p:spPr>
          <a:xfrm>
            <a:off x="0" y="3886199"/>
            <a:ext cx="9144000" cy="2810436"/>
          </a:xfrm>
        </p:spPr>
        <p:txBody>
          <a:bodyPr>
            <a:normAutofit/>
          </a:bodyPr>
          <a:lstStyle/>
          <a:p>
            <a:pPr marL="0" indent="0" algn="just">
              <a:buNone/>
            </a:pPr>
            <a:r>
              <a:rPr lang="en-US" sz="2000" dirty="0" smtClean="0"/>
              <a:t>      </a:t>
            </a:r>
            <a:r>
              <a:rPr lang="ru-RU" sz="2000" b="1" dirty="0" smtClean="0"/>
              <a:t>Большинство </a:t>
            </a:r>
            <a:r>
              <a:rPr lang="ru-RU" sz="2000" b="1" dirty="0"/>
              <a:t>телеграфных связей </a:t>
            </a:r>
            <a:r>
              <a:rPr lang="ru-RU" sz="2000" dirty="0"/>
              <a:t>на железных дорогах нашей страны </a:t>
            </a:r>
            <a:r>
              <a:rPr lang="ru-RU" sz="2000" b="1" dirty="0"/>
              <a:t>работает по каналам связи</a:t>
            </a:r>
            <a:r>
              <a:rPr lang="ru-RU" sz="2000" dirty="0"/>
              <a:t>, организованным </a:t>
            </a:r>
            <a:r>
              <a:rPr lang="ru-RU" sz="2000" b="1" dirty="0">
                <a:solidFill>
                  <a:srgbClr val="002060"/>
                </a:solidFill>
              </a:rPr>
              <a:t>с помощью аппаратуры частотного телеграфирования. </a:t>
            </a:r>
          </a:p>
          <a:p>
            <a:pPr marL="0" indent="0" algn="just">
              <a:buNone/>
            </a:pPr>
            <a:r>
              <a:rPr lang="en-US" sz="2000" dirty="0" smtClean="0"/>
              <a:t>      </a:t>
            </a:r>
            <a:r>
              <a:rPr lang="ru-RU" sz="2000" dirty="0" smtClean="0"/>
              <a:t>С </a:t>
            </a:r>
            <a:r>
              <a:rPr lang="ru-RU" sz="2000" dirty="0"/>
              <a:t>помощью передатчика </a:t>
            </a:r>
            <a:r>
              <a:rPr lang="ru-RU" sz="2000" b="1" dirty="0">
                <a:solidFill>
                  <a:srgbClr val="C00000"/>
                </a:solidFill>
              </a:rPr>
              <a:t>ПРД</a:t>
            </a:r>
            <a:r>
              <a:rPr lang="ru-RU" sz="2000" dirty="0"/>
              <a:t> на передающей станции </a:t>
            </a:r>
            <a:r>
              <a:rPr lang="ru-RU" sz="2000" b="1" dirty="0">
                <a:solidFill>
                  <a:srgbClr val="002060"/>
                </a:solidFill>
              </a:rPr>
              <a:t>А</a:t>
            </a:r>
            <a:r>
              <a:rPr lang="ru-RU" sz="2000" dirty="0"/>
              <a:t> к линии поочередно подключаются генераторы переменного тока </a:t>
            </a:r>
            <a:r>
              <a:rPr lang="ru-RU" sz="2000" b="1" dirty="0">
                <a:solidFill>
                  <a:srgbClr val="C00000"/>
                </a:solidFill>
              </a:rPr>
              <a:t>G1</a:t>
            </a:r>
            <a:r>
              <a:rPr lang="ru-RU" sz="2000" dirty="0"/>
              <a:t> и </a:t>
            </a:r>
            <a:r>
              <a:rPr lang="ru-RU" sz="2000" b="1" dirty="0">
                <a:solidFill>
                  <a:srgbClr val="C00000"/>
                </a:solidFill>
              </a:rPr>
              <a:t>G2 </a:t>
            </a:r>
            <a:r>
              <a:rPr lang="ru-RU" sz="2000" dirty="0"/>
              <a:t>с частотами соответственно </a:t>
            </a:r>
            <a:r>
              <a:rPr lang="en-US" sz="2000" b="1" dirty="0" smtClean="0">
                <a:solidFill>
                  <a:srgbClr val="C00000"/>
                </a:solidFill>
              </a:rPr>
              <a:t>F</a:t>
            </a:r>
            <a:r>
              <a:rPr lang="ru-RU" sz="2000" b="1" dirty="0" smtClean="0">
                <a:solidFill>
                  <a:srgbClr val="C00000"/>
                </a:solidFill>
              </a:rPr>
              <a:t>1</a:t>
            </a:r>
            <a:r>
              <a:rPr lang="ru-RU" sz="2000" dirty="0" smtClean="0"/>
              <a:t> </a:t>
            </a:r>
            <a:r>
              <a:rPr lang="ru-RU" sz="2000" dirty="0"/>
              <a:t>и </a:t>
            </a:r>
            <a:r>
              <a:rPr lang="en-US" sz="2000" b="1" dirty="0" smtClean="0">
                <a:solidFill>
                  <a:srgbClr val="C00000"/>
                </a:solidFill>
              </a:rPr>
              <a:t>F</a:t>
            </a:r>
            <a:r>
              <a:rPr lang="ru-RU" sz="2000" b="1" dirty="0" smtClean="0">
                <a:solidFill>
                  <a:srgbClr val="C00000"/>
                </a:solidFill>
              </a:rPr>
              <a:t>2</a:t>
            </a:r>
            <a:r>
              <a:rPr lang="ru-RU" sz="2000" dirty="0"/>
              <a:t>. На приемной станции </a:t>
            </a:r>
            <a:r>
              <a:rPr lang="ru-RU" sz="2000" b="1" dirty="0">
                <a:solidFill>
                  <a:srgbClr val="002060"/>
                </a:solidFill>
              </a:rPr>
              <a:t>Б</a:t>
            </a:r>
            <a:r>
              <a:rPr lang="ru-RU" sz="2000" dirty="0"/>
              <a:t> сигналы переменного тока преобразуются в приемнике </a:t>
            </a:r>
            <a:r>
              <a:rPr lang="ru-RU" sz="2000" b="1" dirty="0">
                <a:solidFill>
                  <a:srgbClr val="C00000"/>
                </a:solidFill>
              </a:rPr>
              <a:t>ПРМ</a:t>
            </a:r>
            <a:r>
              <a:rPr lang="ru-RU" sz="2000" dirty="0"/>
              <a:t> в однополюсные сигналы постоянного тока, поступающие в электромагниты </a:t>
            </a:r>
            <a:r>
              <a:rPr lang="ru-RU" sz="2000" b="1" dirty="0">
                <a:solidFill>
                  <a:srgbClr val="C00000"/>
                </a:solidFill>
              </a:rPr>
              <a:t>ЭМ</a:t>
            </a:r>
            <a:r>
              <a:rPr lang="ru-RU" sz="2000" dirty="0"/>
              <a:t>, которые управляют печатающим устройством </a:t>
            </a:r>
            <a:r>
              <a:rPr lang="ru-RU" sz="2000" b="1" dirty="0">
                <a:solidFill>
                  <a:srgbClr val="C00000"/>
                </a:solidFill>
              </a:rPr>
              <a:t>ПУ</a:t>
            </a:r>
            <a:r>
              <a:rPr lang="ru-RU" sz="2000" dirty="0"/>
              <a:t>. </a:t>
            </a:r>
          </a:p>
        </p:txBody>
      </p:sp>
      <p:pic>
        <p:nvPicPr>
          <p:cNvPr id="4" name="Рисунок 3"/>
          <p:cNvPicPr>
            <a:picLocks noChangeAspect="1"/>
          </p:cNvPicPr>
          <p:nvPr/>
        </p:nvPicPr>
        <p:blipFill>
          <a:blip r:embed="rId2"/>
          <a:stretch>
            <a:fillRect/>
          </a:stretch>
        </p:blipFill>
        <p:spPr>
          <a:xfrm>
            <a:off x="103594" y="663350"/>
            <a:ext cx="8978831" cy="2873226"/>
          </a:xfrm>
          <a:prstGeom prst="rect">
            <a:avLst/>
          </a:prstGeom>
        </p:spPr>
      </p:pic>
      <p:cxnSp>
        <p:nvCxnSpPr>
          <p:cNvPr id="7" name="Прямая соединительная линия 6"/>
          <p:cNvCxnSpPr/>
          <p:nvPr/>
        </p:nvCxnSpPr>
        <p:spPr>
          <a:xfrm>
            <a:off x="1438835" y="1223682"/>
            <a:ext cx="618565" cy="0"/>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Прямоугольник 8"/>
          <p:cNvSpPr/>
          <p:nvPr/>
        </p:nvSpPr>
        <p:spPr>
          <a:xfrm>
            <a:off x="672353" y="663350"/>
            <a:ext cx="766482" cy="331732"/>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7019365" y="663350"/>
            <a:ext cx="699247" cy="331732"/>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2" name="Прямая со стрелкой 11"/>
          <p:cNvCxnSpPr/>
          <p:nvPr/>
        </p:nvCxnSpPr>
        <p:spPr>
          <a:xfrm>
            <a:off x="157382" y="1465729"/>
            <a:ext cx="985618"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3" name="Прямоугольник 12"/>
          <p:cNvSpPr/>
          <p:nvPr/>
        </p:nvSpPr>
        <p:spPr>
          <a:xfrm>
            <a:off x="470647" y="1815353"/>
            <a:ext cx="1653988" cy="1048871"/>
          </a:xfrm>
          <a:prstGeom prst="rect">
            <a:avLst/>
          </a:prstGeom>
          <a:no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7019365" y="1102659"/>
            <a:ext cx="699247" cy="36307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7019365" y="1828800"/>
            <a:ext cx="699247" cy="36307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7019364" y="2541495"/>
            <a:ext cx="699247" cy="36307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7" name="Прямая со стрелкой 16"/>
          <p:cNvCxnSpPr/>
          <p:nvPr/>
        </p:nvCxnSpPr>
        <p:spPr>
          <a:xfrm flipV="1">
            <a:off x="7853582" y="2541495"/>
            <a:ext cx="1228843" cy="31376"/>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60334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12944" y="0"/>
            <a:ext cx="2585197" cy="430305"/>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Телеграфная </a:t>
            </a:r>
            <a:r>
              <a:rPr lang="ru-RU" sz="2000" b="1" dirty="0">
                <a:solidFill>
                  <a:srgbClr val="C00000"/>
                </a:solidFill>
                <a:latin typeface="+mn-lt"/>
              </a:rPr>
              <a:t>связь  </a:t>
            </a:r>
            <a:br>
              <a:rPr lang="ru-RU" sz="2000" b="1" dirty="0">
                <a:solidFill>
                  <a:srgbClr val="C00000"/>
                </a:solidFill>
                <a:latin typeface="+mn-lt"/>
              </a:rPr>
            </a:br>
            <a:endParaRPr lang="ru-RU" sz="2000" dirty="0">
              <a:latin typeface="+mn-lt"/>
            </a:endParaRPr>
          </a:p>
        </p:txBody>
      </p:sp>
      <p:sp>
        <p:nvSpPr>
          <p:cNvPr id="3" name="Объект 2"/>
          <p:cNvSpPr>
            <a:spLocks noGrp="1"/>
          </p:cNvSpPr>
          <p:nvPr>
            <p:ph idx="1"/>
          </p:nvPr>
        </p:nvSpPr>
        <p:spPr>
          <a:xfrm>
            <a:off x="0" y="4087907"/>
            <a:ext cx="9144000" cy="1976717"/>
          </a:xfrm>
        </p:spPr>
        <p:txBody>
          <a:bodyPr>
            <a:normAutofit/>
          </a:bodyPr>
          <a:lstStyle/>
          <a:p>
            <a:pPr marL="0" indent="0" algn="just">
              <a:buNone/>
            </a:pPr>
            <a:r>
              <a:rPr lang="en-US" sz="2000" b="1" dirty="0" smtClean="0">
                <a:solidFill>
                  <a:srgbClr val="002060"/>
                </a:solidFill>
              </a:rPr>
              <a:t>      </a:t>
            </a:r>
            <a:r>
              <a:rPr lang="ru-RU" sz="2000" b="1" dirty="0" smtClean="0">
                <a:solidFill>
                  <a:srgbClr val="002060"/>
                </a:solidFill>
              </a:rPr>
              <a:t>Для </a:t>
            </a:r>
            <a:r>
              <a:rPr lang="ru-RU" sz="2000" b="1" dirty="0">
                <a:solidFill>
                  <a:srgbClr val="C00000"/>
                </a:solidFill>
              </a:rPr>
              <a:t>одновременной передачи </a:t>
            </a:r>
            <a:r>
              <a:rPr lang="ru-RU" sz="2000" b="1" dirty="0">
                <a:solidFill>
                  <a:srgbClr val="002060"/>
                </a:solidFill>
              </a:rPr>
              <a:t>по одному каналу связи </a:t>
            </a:r>
            <a:r>
              <a:rPr lang="ru-RU" sz="2000" b="1" dirty="0">
                <a:solidFill>
                  <a:srgbClr val="C00000"/>
                </a:solidFill>
              </a:rPr>
              <a:t>нескольких сообщений</a:t>
            </a:r>
            <a:r>
              <a:rPr lang="ru-RU" sz="2000" b="1" dirty="0">
                <a:solidFill>
                  <a:srgbClr val="002060"/>
                </a:solidFill>
              </a:rPr>
              <a:t> </a:t>
            </a:r>
            <a:r>
              <a:rPr lang="ru-RU" sz="2000" b="1" dirty="0"/>
              <a:t>к нему подключаются несколько передатчиков ПРД, имеющих генераторы с разными частотами.</a:t>
            </a:r>
            <a:r>
              <a:rPr lang="ru-RU" sz="2000" dirty="0"/>
              <a:t> При этом в качестве канала связи используется телефонный канал тональной частоты (спектр частот от 0,3 до 3,4 кГц), в котором с помощью фильтров выделяются несколько телеграфных каналов, т.е. используется </a:t>
            </a:r>
            <a:r>
              <a:rPr lang="ru-RU" sz="2000" b="1" dirty="0"/>
              <a:t>принцип частотного разделения. </a:t>
            </a:r>
          </a:p>
        </p:txBody>
      </p:sp>
      <p:pic>
        <p:nvPicPr>
          <p:cNvPr id="5" name="Рисунок 4"/>
          <p:cNvPicPr>
            <a:picLocks noChangeAspect="1"/>
          </p:cNvPicPr>
          <p:nvPr/>
        </p:nvPicPr>
        <p:blipFill>
          <a:blip r:embed="rId2"/>
          <a:stretch>
            <a:fillRect/>
          </a:stretch>
        </p:blipFill>
        <p:spPr>
          <a:xfrm>
            <a:off x="103594" y="663350"/>
            <a:ext cx="8978831" cy="2873226"/>
          </a:xfrm>
          <a:prstGeom prst="rect">
            <a:avLst/>
          </a:prstGeom>
        </p:spPr>
      </p:pic>
      <p:sp>
        <p:nvSpPr>
          <p:cNvPr id="6" name="Прямоугольник 5"/>
          <p:cNvSpPr/>
          <p:nvPr/>
        </p:nvSpPr>
        <p:spPr>
          <a:xfrm>
            <a:off x="2433918" y="1317812"/>
            <a:ext cx="3092823" cy="1196788"/>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631059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12944" y="0"/>
            <a:ext cx="2585197" cy="430305"/>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Телеграфная </a:t>
            </a:r>
            <a:r>
              <a:rPr lang="ru-RU" sz="2000" b="1" dirty="0">
                <a:solidFill>
                  <a:srgbClr val="C00000"/>
                </a:solidFill>
                <a:latin typeface="+mn-lt"/>
              </a:rPr>
              <a:t>связь  </a:t>
            </a:r>
            <a:br>
              <a:rPr lang="ru-RU" sz="2000" b="1" dirty="0">
                <a:solidFill>
                  <a:srgbClr val="C00000"/>
                </a:solidFill>
                <a:latin typeface="+mn-lt"/>
              </a:rPr>
            </a:br>
            <a:endParaRPr lang="ru-RU" sz="2000" dirty="0">
              <a:latin typeface="+mn-lt"/>
            </a:endParaRPr>
          </a:p>
        </p:txBody>
      </p:sp>
      <p:sp>
        <p:nvSpPr>
          <p:cNvPr id="3" name="Объект 2"/>
          <p:cNvSpPr>
            <a:spLocks noGrp="1"/>
          </p:cNvSpPr>
          <p:nvPr>
            <p:ph idx="1"/>
          </p:nvPr>
        </p:nvSpPr>
        <p:spPr>
          <a:xfrm>
            <a:off x="0" y="5108440"/>
            <a:ext cx="9144000" cy="1749560"/>
          </a:xfrm>
        </p:spPr>
        <p:txBody>
          <a:bodyPr>
            <a:normAutofit/>
          </a:bodyPr>
          <a:lstStyle/>
          <a:p>
            <a:pPr marL="0" indent="0" algn="just">
              <a:buNone/>
            </a:pPr>
            <a:r>
              <a:rPr lang="ru-RU" sz="2000" b="1" dirty="0" smtClean="0">
                <a:solidFill>
                  <a:srgbClr val="002060"/>
                </a:solidFill>
              </a:rPr>
              <a:t>Число </a:t>
            </a:r>
            <a:r>
              <a:rPr lang="ru-RU" sz="2000" b="1" dirty="0">
                <a:solidFill>
                  <a:srgbClr val="002060"/>
                </a:solidFill>
              </a:rPr>
              <a:t>таких каналов </a:t>
            </a:r>
            <a:r>
              <a:rPr lang="ru-RU" sz="2000" b="1" dirty="0"/>
              <a:t>зависит </a:t>
            </a:r>
            <a:r>
              <a:rPr lang="ru-RU" sz="2000" b="1" dirty="0">
                <a:solidFill>
                  <a:srgbClr val="002060"/>
                </a:solidFill>
              </a:rPr>
              <a:t>от типа телеграфной каналообразующей аппаратуры и может достигать 24. </a:t>
            </a:r>
            <a:r>
              <a:rPr lang="ru-RU" sz="2000" i="1" dirty="0"/>
              <a:t>Эта аппаратура носит название аппаратуры </a:t>
            </a:r>
            <a:r>
              <a:rPr lang="ru-RU" sz="2000" b="1" dirty="0">
                <a:solidFill>
                  <a:srgbClr val="C00000"/>
                </a:solidFill>
              </a:rPr>
              <a:t>тонального телеграфирования (ТТ). </a:t>
            </a:r>
            <a:r>
              <a:rPr lang="ru-RU" sz="2000" dirty="0"/>
              <a:t>Дальность действия связи по таким каналам практически не ограничена, так как при телеграфировании переменным током легко решается вопрос увеличения дальности усилением сигналов переменного тока.</a:t>
            </a:r>
          </a:p>
        </p:txBody>
      </p:sp>
      <p:pic>
        <p:nvPicPr>
          <p:cNvPr id="5" name="Рисунок 4"/>
          <p:cNvPicPr>
            <a:picLocks noChangeAspect="1"/>
          </p:cNvPicPr>
          <p:nvPr/>
        </p:nvPicPr>
        <p:blipFill rotWithShape="1">
          <a:blip r:embed="rId2"/>
          <a:srcRect l="17711" r="38452"/>
          <a:stretch/>
        </p:blipFill>
        <p:spPr>
          <a:xfrm>
            <a:off x="208428" y="430305"/>
            <a:ext cx="2501154" cy="4276725"/>
          </a:xfrm>
          <a:prstGeom prst="rect">
            <a:avLst/>
          </a:prstGeom>
        </p:spPr>
      </p:pic>
      <p:pic>
        <p:nvPicPr>
          <p:cNvPr id="6" name="Рисунок 5"/>
          <p:cNvPicPr>
            <a:picLocks noChangeAspect="1"/>
          </p:cNvPicPr>
          <p:nvPr/>
        </p:nvPicPr>
        <p:blipFill rotWithShape="1">
          <a:blip r:embed="rId3"/>
          <a:srcRect l="2521" t="10401"/>
          <a:stretch/>
        </p:blipFill>
        <p:spPr>
          <a:xfrm>
            <a:off x="2709583" y="430305"/>
            <a:ext cx="6434417" cy="2432769"/>
          </a:xfrm>
          <a:prstGeom prst="rect">
            <a:avLst/>
          </a:prstGeom>
        </p:spPr>
      </p:pic>
      <p:pic>
        <p:nvPicPr>
          <p:cNvPr id="7" name="Рисунок 6"/>
          <p:cNvPicPr>
            <a:picLocks noChangeAspect="1"/>
          </p:cNvPicPr>
          <p:nvPr/>
        </p:nvPicPr>
        <p:blipFill rotWithShape="1">
          <a:blip r:embed="rId4"/>
          <a:srcRect t="3760" b="14867"/>
          <a:stretch/>
        </p:blipFill>
        <p:spPr>
          <a:xfrm>
            <a:off x="4411618" y="2406730"/>
            <a:ext cx="4040229" cy="2394430"/>
          </a:xfrm>
          <a:prstGeom prst="rect">
            <a:avLst/>
          </a:prstGeom>
        </p:spPr>
      </p:pic>
    </p:spTree>
    <p:extLst>
      <p:ext uri="{BB962C8B-B14F-4D97-AF65-F5344CB8AC3E}">
        <p14:creationId xmlns:p14="http://schemas.microsoft.com/office/powerpoint/2010/main" val="6584808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12944" y="0"/>
            <a:ext cx="2585197" cy="430305"/>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Телеграфная </a:t>
            </a:r>
            <a:r>
              <a:rPr lang="ru-RU" sz="2000" b="1" dirty="0">
                <a:solidFill>
                  <a:srgbClr val="C00000"/>
                </a:solidFill>
                <a:latin typeface="+mn-lt"/>
              </a:rPr>
              <a:t>связь  </a:t>
            </a:r>
            <a:br>
              <a:rPr lang="ru-RU" sz="2000" b="1" dirty="0">
                <a:solidFill>
                  <a:srgbClr val="C00000"/>
                </a:solidFill>
                <a:latin typeface="+mn-lt"/>
              </a:rPr>
            </a:br>
            <a:endParaRPr lang="ru-RU" sz="2000" dirty="0">
              <a:latin typeface="+mn-lt"/>
            </a:endParaRPr>
          </a:p>
        </p:txBody>
      </p:sp>
      <p:sp>
        <p:nvSpPr>
          <p:cNvPr id="3" name="Объект 2"/>
          <p:cNvSpPr>
            <a:spLocks noGrp="1"/>
          </p:cNvSpPr>
          <p:nvPr>
            <p:ph idx="1"/>
          </p:nvPr>
        </p:nvSpPr>
        <p:spPr>
          <a:xfrm>
            <a:off x="0" y="4639235"/>
            <a:ext cx="9144000" cy="2218765"/>
          </a:xfrm>
        </p:spPr>
        <p:txBody>
          <a:bodyPr>
            <a:normAutofit/>
          </a:bodyPr>
          <a:lstStyle/>
          <a:p>
            <a:pPr marL="0" indent="0" algn="just">
              <a:buNone/>
            </a:pPr>
            <a:r>
              <a:rPr lang="ru-RU" sz="2000" b="1" dirty="0">
                <a:solidFill>
                  <a:srgbClr val="002060"/>
                </a:solidFill>
              </a:rPr>
              <a:t>Сообщения по каналу телеграфной связи </a:t>
            </a:r>
            <a:r>
              <a:rPr lang="ru-RU" sz="2000" b="1" dirty="0"/>
              <a:t>могут передаваться двумя способами</a:t>
            </a:r>
            <a:r>
              <a:rPr lang="ru-RU" sz="2000" b="1" dirty="0">
                <a:solidFill>
                  <a:srgbClr val="002060"/>
                </a:solidFill>
              </a:rPr>
              <a:t>: </a:t>
            </a:r>
            <a:r>
              <a:rPr lang="ru-RU" sz="2000" b="1" dirty="0">
                <a:solidFill>
                  <a:srgbClr val="C00000"/>
                </a:solidFill>
              </a:rPr>
              <a:t>одно- или двусторонним. </a:t>
            </a:r>
          </a:p>
          <a:p>
            <a:pPr marL="0" indent="0" algn="just">
              <a:buNone/>
            </a:pPr>
            <a:r>
              <a:rPr lang="ru-RU" sz="2000" dirty="0" smtClean="0"/>
              <a:t>      </a:t>
            </a:r>
            <a:r>
              <a:rPr lang="ru-RU" sz="2000" b="1" dirty="0" smtClean="0"/>
              <a:t>Более </a:t>
            </a:r>
            <a:r>
              <a:rPr lang="ru-RU" sz="2000" b="1" dirty="0"/>
              <a:t>эффективным является двусторонний способ </a:t>
            </a:r>
            <a:r>
              <a:rPr lang="ru-RU" sz="2000" b="1" dirty="0" smtClean="0"/>
              <a:t>телеграфирования. </a:t>
            </a:r>
            <a:r>
              <a:rPr lang="ru-RU" sz="2000" dirty="0"/>
              <a:t>При таком способе каждая станция осуществляет одновременно прием и передачу сообщений. Для включения телеграфных аппаратов по такому способу телеграфирования применяют специальные согласующие устройства </a:t>
            </a:r>
            <a:r>
              <a:rPr lang="ru-RU" sz="2000" b="1" dirty="0">
                <a:solidFill>
                  <a:srgbClr val="002060"/>
                </a:solidFill>
              </a:rPr>
              <a:t>СУ</a:t>
            </a:r>
            <a:r>
              <a:rPr lang="ru-RU" sz="2000" dirty="0"/>
              <a:t>, включаемые между аппаратом и каналом связи.</a:t>
            </a:r>
          </a:p>
          <a:p>
            <a:pPr marL="0" indent="0" algn="just">
              <a:buNone/>
            </a:pPr>
            <a:endParaRPr lang="ru-RU" sz="2000" dirty="0"/>
          </a:p>
        </p:txBody>
      </p:sp>
      <p:pic>
        <p:nvPicPr>
          <p:cNvPr id="4" name="Рисунок 3"/>
          <p:cNvPicPr>
            <a:picLocks noChangeAspect="1"/>
          </p:cNvPicPr>
          <p:nvPr/>
        </p:nvPicPr>
        <p:blipFill rotWithShape="1">
          <a:blip r:embed="rId2"/>
          <a:srcRect b="51073"/>
          <a:stretch/>
        </p:blipFill>
        <p:spPr>
          <a:xfrm>
            <a:off x="124803" y="711041"/>
            <a:ext cx="8701200" cy="1532967"/>
          </a:xfrm>
          <a:prstGeom prst="rect">
            <a:avLst/>
          </a:prstGeom>
        </p:spPr>
      </p:pic>
      <p:pic>
        <p:nvPicPr>
          <p:cNvPr id="6" name="Рисунок 5"/>
          <p:cNvPicPr>
            <a:picLocks noChangeAspect="1"/>
          </p:cNvPicPr>
          <p:nvPr/>
        </p:nvPicPr>
        <p:blipFill rotWithShape="1">
          <a:blip r:embed="rId2"/>
          <a:srcRect t="49142"/>
          <a:stretch/>
        </p:blipFill>
        <p:spPr>
          <a:xfrm>
            <a:off x="124803" y="2875164"/>
            <a:ext cx="8701200" cy="1593476"/>
          </a:xfrm>
          <a:prstGeom prst="rect">
            <a:avLst/>
          </a:prstGeom>
        </p:spPr>
      </p:pic>
      <p:sp>
        <p:nvSpPr>
          <p:cNvPr id="8" name="Прямоугольник 7"/>
          <p:cNvSpPr/>
          <p:nvPr/>
        </p:nvSpPr>
        <p:spPr>
          <a:xfrm>
            <a:off x="1911456" y="310931"/>
            <a:ext cx="4819892" cy="400110"/>
          </a:xfrm>
          <a:prstGeom prst="rect">
            <a:avLst/>
          </a:prstGeom>
        </p:spPr>
        <p:txBody>
          <a:bodyPr wrap="square">
            <a:spAutoFit/>
          </a:bodyPr>
          <a:lstStyle/>
          <a:p>
            <a:r>
              <a:rPr lang="ru-RU" sz="2000" b="1" u="sng" dirty="0" smtClean="0">
                <a:solidFill>
                  <a:srgbClr val="002060"/>
                </a:solidFill>
              </a:rPr>
              <a:t>Двусторонний </a:t>
            </a:r>
            <a:r>
              <a:rPr lang="ru-RU" sz="2000" b="1" u="sng" dirty="0">
                <a:solidFill>
                  <a:srgbClr val="002060"/>
                </a:solidFill>
              </a:rPr>
              <a:t>способ телеграфирования </a:t>
            </a:r>
          </a:p>
        </p:txBody>
      </p:sp>
      <p:sp>
        <p:nvSpPr>
          <p:cNvPr id="9" name="Прямоугольник 8"/>
          <p:cNvSpPr/>
          <p:nvPr/>
        </p:nvSpPr>
        <p:spPr>
          <a:xfrm>
            <a:off x="0" y="741236"/>
            <a:ext cx="336176" cy="280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0" y="2133866"/>
            <a:ext cx="524435" cy="932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2891118" y="1358153"/>
            <a:ext cx="497541" cy="67235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5609789" y="1359466"/>
            <a:ext cx="497541" cy="67235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2891118" y="3536576"/>
            <a:ext cx="497541" cy="43030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5623235" y="3545806"/>
            <a:ext cx="497541" cy="43030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6879927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12944" y="0"/>
            <a:ext cx="2585197" cy="430305"/>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Телеграфная </a:t>
            </a:r>
            <a:r>
              <a:rPr lang="ru-RU" sz="2000" b="1" dirty="0">
                <a:solidFill>
                  <a:srgbClr val="C00000"/>
                </a:solidFill>
                <a:latin typeface="+mn-lt"/>
              </a:rPr>
              <a:t>связь  </a:t>
            </a:r>
            <a:br>
              <a:rPr lang="ru-RU" sz="2000" b="1" dirty="0">
                <a:solidFill>
                  <a:srgbClr val="C00000"/>
                </a:solidFill>
                <a:latin typeface="+mn-lt"/>
              </a:rPr>
            </a:br>
            <a:endParaRPr lang="ru-RU" sz="2000" dirty="0">
              <a:latin typeface="+mn-lt"/>
            </a:endParaRPr>
          </a:p>
        </p:txBody>
      </p:sp>
      <p:sp>
        <p:nvSpPr>
          <p:cNvPr id="3" name="Объект 2"/>
          <p:cNvSpPr>
            <a:spLocks noGrp="1"/>
          </p:cNvSpPr>
          <p:nvPr>
            <p:ph idx="1"/>
          </p:nvPr>
        </p:nvSpPr>
        <p:spPr>
          <a:xfrm>
            <a:off x="0" y="4639235"/>
            <a:ext cx="9144000" cy="2218765"/>
          </a:xfrm>
        </p:spPr>
        <p:txBody>
          <a:bodyPr>
            <a:normAutofit/>
          </a:bodyPr>
          <a:lstStyle/>
          <a:p>
            <a:pPr marL="0" indent="0" algn="just">
              <a:buNone/>
            </a:pPr>
            <a:r>
              <a:rPr lang="ru-RU" sz="2000" dirty="0"/>
              <a:t>На </a:t>
            </a:r>
            <a:r>
              <a:rPr lang="ru-RU" sz="2000" b="1" dirty="0">
                <a:solidFill>
                  <a:srgbClr val="C00000"/>
                </a:solidFill>
              </a:rPr>
              <a:t>рис.</a:t>
            </a:r>
            <a:r>
              <a:rPr lang="ru-RU" sz="2000" dirty="0"/>
              <a:t> </a:t>
            </a:r>
            <a:r>
              <a:rPr lang="ru-RU" sz="2000" b="1" dirty="0" smtClean="0">
                <a:solidFill>
                  <a:srgbClr val="C00000"/>
                </a:solidFill>
              </a:rPr>
              <a:t>А</a:t>
            </a:r>
            <a:r>
              <a:rPr lang="ru-RU" sz="2000" dirty="0" smtClean="0"/>
              <a:t> </a:t>
            </a:r>
            <a:r>
              <a:rPr lang="ru-RU" sz="2000" dirty="0"/>
              <a:t>показана схема телеграфирования с использованием </a:t>
            </a:r>
            <a:r>
              <a:rPr lang="ru-RU" sz="2000" b="1" dirty="0">
                <a:solidFill>
                  <a:srgbClr val="002060"/>
                </a:solidFill>
              </a:rPr>
              <a:t>на каждой станции по одному аппарату</a:t>
            </a:r>
            <a:r>
              <a:rPr lang="ru-RU" sz="2000" dirty="0"/>
              <a:t>. При такой схеме </a:t>
            </a:r>
            <a:r>
              <a:rPr lang="ru-RU" sz="2000" b="1" dirty="0"/>
              <a:t>передающая часть ПРД </a:t>
            </a:r>
            <a:r>
              <a:rPr lang="ru-RU" sz="2000" dirty="0"/>
              <a:t>в аппарате используется </a:t>
            </a:r>
            <a:r>
              <a:rPr lang="ru-RU" sz="2000" b="1" dirty="0"/>
              <a:t>для передачи сообщений</a:t>
            </a:r>
            <a:r>
              <a:rPr lang="ru-RU" sz="2000" dirty="0"/>
              <a:t>, а </a:t>
            </a:r>
            <a:r>
              <a:rPr lang="ru-RU" sz="2000" b="1" dirty="0"/>
              <a:t>приемная ПРМ</a:t>
            </a:r>
            <a:r>
              <a:rPr lang="ru-RU" sz="2000" dirty="0"/>
              <a:t> — </a:t>
            </a:r>
            <a:r>
              <a:rPr lang="ru-RU" sz="2000" b="1" dirty="0"/>
              <a:t>для приема</a:t>
            </a:r>
            <a:r>
              <a:rPr lang="ru-RU" sz="2000" dirty="0"/>
              <a:t>. При этом телеграфист не видит контроля своей передачи, что </a:t>
            </a:r>
            <a:r>
              <a:rPr lang="ru-RU" sz="2000" b="1" dirty="0">
                <a:solidFill>
                  <a:srgbClr val="002060"/>
                </a:solidFill>
              </a:rPr>
              <a:t>является существенным </a:t>
            </a:r>
            <a:r>
              <a:rPr lang="ru-RU" sz="2000" b="1" u="sng" dirty="0">
                <a:solidFill>
                  <a:srgbClr val="002060"/>
                </a:solidFill>
              </a:rPr>
              <a:t>недостатком</a:t>
            </a:r>
            <a:r>
              <a:rPr lang="ru-RU" sz="2000" b="1" dirty="0">
                <a:solidFill>
                  <a:srgbClr val="002060"/>
                </a:solidFill>
              </a:rPr>
              <a:t> такого способа телеграфирования</a:t>
            </a:r>
            <a:r>
              <a:rPr lang="ru-RU" sz="2000" dirty="0"/>
              <a:t>. Схема, приведенная на </a:t>
            </a:r>
            <a:r>
              <a:rPr lang="ru-RU" sz="2000" b="1" dirty="0">
                <a:solidFill>
                  <a:srgbClr val="C00000"/>
                </a:solidFill>
              </a:rPr>
              <a:t>рис.</a:t>
            </a:r>
            <a:r>
              <a:rPr lang="ru-RU" sz="2000" dirty="0"/>
              <a:t> </a:t>
            </a:r>
            <a:r>
              <a:rPr lang="ru-RU" sz="2000" b="1" dirty="0" smtClean="0">
                <a:solidFill>
                  <a:srgbClr val="C00000"/>
                </a:solidFill>
              </a:rPr>
              <a:t>Б</a:t>
            </a:r>
            <a:r>
              <a:rPr lang="ru-RU" sz="2000" dirty="0" smtClean="0"/>
              <a:t>, </a:t>
            </a:r>
            <a:r>
              <a:rPr lang="ru-RU" sz="2000" dirty="0"/>
              <a:t>свободна от указанного недостатка, так как </a:t>
            </a:r>
            <a:r>
              <a:rPr lang="ru-RU" sz="2000" b="1" dirty="0">
                <a:solidFill>
                  <a:srgbClr val="002060"/>
                </a:solidFill>
              </a:rPr>
              <a:t>на каждой станции установлено по два аппарата: </a:t>
            </a:r>
            <a:r>
              <a:rPr lang="ru-RU" sz="2000" b="1" dirty="0"/>
              <a:t>один для передачи, другой для приема.</a:t>
            </a:r>
          </a:p>
          <a:p>
            <a:pPr marL="0" indent="0" algn="just">
              <a:buNone/>
            </a:pPr>
            <a:endParaRPr lang="ru-RU" sz="2000" dirty="0"/>
          </a:p>
        </p:txBody>
      </p:sp>
      <p:pic>
        <p:nvPicPr>
          <p:cNvPr id="4" name="Рисунок 3"/>
          <p:cNvPicPr>
            <a:picLocks noChangeAspect="1"/>
          </p:cNvPicPr>
          <p:nvPr/>
        </p:nvPicPr>
        <p:blipFill rotWithShape="1">
          <a:blip r:embed="rId2"/>
          <a:srcRect b="51073"/>
          <a:stretch/>
        </p:blipFill>
        <p:spPr>
          <a:xfrm>
            <a:off x="124803" y="711041"/>
            <a:ext cx="8701200" cy="1532967"/>
          </a:xfrm>
          <a:prstGeom prst="rect">
            <a:avLst/>
          </a:prstGeom>
        </p:spPr>
      </p:pic>
      <p:pic>
        <p:nvPicPr>
          <p:cNvPr id="6" name="Рисунок 5"/>
          <p:cNvPicPr>
            <a:picLocks noChangeAspect="1"/>
          </p:cNvPicPr>
          <p:nvPr/>
        </p:nvPicPr>
        <p:blipFill rotWithShape="1">
          <a:blip r:embed="rId2"/>
          <a:srcRect t="49142"/>
          <a:stretch/>
        </p:blipFill>
        <p:spPr>
          <a:xfrm>
            <a:off x="124803" y="2875164"/>
            <a:ext cx="8701200" cy="1593476"/>
          </a:xfrm>
          <a:prstGeom prst="rect">
            <a:avLst/>
          </a:prstGeom>
        </p:spPr>
      </p:pic>
      <p:sp>
        <p:nvSpPr>
          <p:cNvPr id="8" name="Прямоугольник 7"/>
          <p:cNvSpPr/>
          <p:nvPr/>
        </p:nvSpPr>
        <p:spPr>
          <a:xfrm>
            <a:off x="1911456" y="310931"/>
            <a:ext cx="4819892" cy="400110"/>
          </a:xfrm>
          <a:prstGeom prst="rect">
            <a:avLst/>
          </a:prstGeom>
        </p:spPr>
        <p:txBody>
          <a:bodyPr wrap="square">
            <a:spAutoFit/>
          </a:bodyPr>
          <a:lstStyle/>
          <a:p>
            <a:r>
              <a:rPr lang="ru-RU" sz="2000" b="1" u="sng" dirty="0" smtClean="0">
                <a:solidFill>
                  <a:srgbClr val="002060"/>
                </a:solidFill>
              </a:rPr>
              <a:t>Двусторонний </a:t>
            </a:r>
            <a:r>
              <a:rPr lang="ru-RU" sz="2000" b="1" u="sng" dirty="0">
                <a:solidFill>
                  <a:srgbClr val="002060"/>
                </a:solidFill>
              </a:rPr>
              <a:t>способ телеграфирования </a:t>
            </a:r>
          </a:p>
        </p:txBody>
      </p:sp>
      <p:sp>
        <p:nvSpPr>
          <p:cNvPr id="9" name="Прямоугольник 8"/>
          <p:cNvSpPr/>
          <p:nvPr/>
        </p:nvSpPr>
        <p:spPr>
          <a:xfrm>
            <a:off x="0" y="741236"/>
            <a:ext cx="336176" cy="280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0" y="2133866"/>
            <a:ext cx="524435" cy="932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438835" y="1250576"/>
            <a:ext cx="1021977" cy="88329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6539752" y="1250576"/>
            <a:ext cx="1021977" cy="88329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1438836" y="3119717"/>
            <a:ext cx="486068" cy="48409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1438836" y="3921794"/>
            <a:ext cx="486068" cy="48409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7075661" y="3135405"/>
            <a:ext cx="486068" cy="48409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7075661" y="3908612"/>
            <a:ext cx="486068" cy="48409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4005542" y="741819"/>
            <a:ext cx="838691" cy="369332"/>
          </a:xfrm>
          <a:prstGeom prst="rect">
            <a:avLst/>
          </a:prstGeom>
          <a:ln>
            <a:solidFill>
              <a:schemeClr val="tx1"/>
            </a:solidFill>
          </a:ln>
        </p:spPr>
        <p:txBody>
          <a:bodyPr wrap="none">
            <a:spAutoFit/>
          </a:bodyPr>
          <a:lstStyle/>
          <a:p>
            <a:r>
              <a:rPr lang="ru-RU" b="1" dirty="0">
                <a:solidFill>
                  <a:srgbClr val="C00000"/>
                </a:solidFill>
              </a:rPr>
              <a:t>рис.</a:t>
            </a:r>
            <a:r>
              <a:rPr lang="ru-RU" dirty="0"/>
              <a:t> </a:t>
            </a:r>
            <a:r>
              <a:rPr lang="ru-RU" b="1" dirty="0">
                <a:solidFill>
                  <a:srgbClr val="C00000"/>
                </a:solidFill>
              </a:rPr>
              <a:t>А</a:t>
            </a:r>
            <a:r>
              <a:rPr lang="ru-RU" dirty="0"/>
              <a:t> </a:t>
            </a:r>
          </a:p>
        </p:txBody>
      </p:sp>
      <p:sp>
        <p:nvSpPr>
          <p:cNvPr id="16" name="Прямоугольник 15"/>
          <p:cNvSpPr/>
          <p:nvPr/>
        </p:nvSpPr>
        <p:spPr>
          <a:xfrm>
            <a:off x="4112997" y="2750383"/>
            <a:ext cx="774571" cy="369332"/>
          </a:xfrm>
          <a:prstGeom prst="rect">
            <a:avLst/>
          </a:prstGeom>
          <a:ln>
            <a:solidFill>
              <a:schemeClr val="tx1"/>
            </a:solidFill>
          </a:ln>
        </p:spPr>
        <p:txBody>
          <a:bodyPr wrap="none">
            <a:spAutoFit/>
          </a:bodyPr>
          <a:lstStyle/>
          <a:p>
            <a:r>
              <a:rPr lang="ru-RU" b="1" dirty="0">
                <a:solidFill>
                  <a:srgbClr val="C00000"/>
                </a:solidFill>
              </a:rPr>
              <a:t>рис.</a:t>
            </a:r>
            <a:r>
              <a:rPr lang="ru-RU" dirty="0"/>
              <a:t> </a:t>
            </a:r>
            <a:r>
              <a:rPr lang="ru-RU" b="1" dirty="0">
                <a:solidFill>
                  <a:srgbClr val="C00000"/>
                </a:solidFill>
              </a:rPr>
              <a:t>Б</a:t>
            </a:r>
            <a:endParaRPr lang="ru-RU" dirty="0"/>
          </a:p>
        </p:txBody>
      </p:sp>
    </p:spTree>
    <p:extLst>
      <p:ext uri="{BB962C8B-B14F-4D97-AF65-F5344CB8AC3E}">
        <p14:creationId xmlns:p14="http://schemas.microsoft.com/office/powerpoint/2010/main" val="1902706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534521" y="0"/>
            <a:ext cx="7886700" cy="925792"/>
          </a:xfrm>
        </p:spPr>
        <p:txBody>
          <a:bodyPr>
            <a:normAutofit/>
          </a:bodyPr>
          <a:lstStyle/>
          <a:p>
            <a:r>
              <a:rPr lang="ru-RU" sz="2000" b="1" dirty="0" smtClean="0">
                <a:solidFill>
                  <a:srgbClr val="C00000"/>
                </a:solidFill>
                <a:latin typeface="+mn-lt"/>
              </a:rPr>
              <a:t>                                      Телеграфная </a:t>
            </a:r>
            <a:r>
              <a:rPr lang="ru-RU" sz="2000" b="1" dirty="0">
                <a:solidFill>
                  <a:srgbClr val="C00000"/>
                </a:solidFill>
                <a:latin typeface="+mn-lt"/>
              </a:rPr>
              <a:t>связь  </a:t>
            </a:r>
            <a:br>
              <a:rPr lang="ru-RU" sz="2000" b="1" dirty="0">
                <a:solidFill>
                  <a:srgbClr val="C00000"/>
                </a:solidFill>
                <a:latin typeface="+mn-lt"/>
              </a:rPr>
            </a:br>
            <a:r>
              <a:rPr lang="ru-RU" sz="2000" b="1" dirty="0">
                <a:solidFill>
                  <a:srgbClr val="C00000"/>
                </a:solidFill>
                <a:latin typeface="+mn-lt"/>
              </a:rPr>
              <a:t>       Передача данных на железнодорожном транспорте </a:t>
            </a:r>
            <a:br>
              <a:rPr lang="ru-RU" sz="2000" b="1" dirty="0">
                <a:solidFill>
                  <a:srgbClr val="C00000"/>
                </a:solidFill>
                <a:latin typeface="+mn-lt"/>
              </a:rPr>
            </a:br>
            <a:endParaRPr lang="ru-RU" sz="2000" b="1" dirty="0">
              <a:solidFill>
                <a:srgbClr val="C00000"/>
              </a:solidFill>
              <a:latin typeface="+mn-lt"/>
            </a:endParaRPr>
          </a:p>
        </p:txBody>
      </p:sp>
      <p:sp>
        <p:nvSpPr>
          <p:cNvPr id="6" name="Объект 5"/>
          <p:cNvSpPr>
            <a:spLocks noGrp="1"/>
          </p:cNvSpPr>
          <p:nvPr>
            <p:ph idx="1"/>
          </p:nvPr>
        </p:nvSpPr>
        <p:spPr>
          <a:xfrm>
            <a:off x="26894" y="4026180"/>
            <a:ext cx="9117106" cy="2831820"/>
          </a:xfrm>
        </p:spPr>
        <p:txBody>
          <a:bodyPr>
            <a:normAutofit/>
          </a:bodyPr>
          <a:lstStyle/>
          <a:p>
            <a:pPr marL="0" indent="0" algn="just">
              <a:buNone/>
            </a:pPr>
            <a:r>
              <a:rPr lang="ru-RU" sz="2000" dirty="0" smtClean="0"/>
              <a:t>                    </a:t>
            </a:r>
            <a:r>
              <a:rPr lang="ru-RU" sz="2000" b="1" dirty="0" smtClean="0">
                <a:solidFill>
                  <a:srgbClr val="002060"/>
                </a:solidFill>
              </a:rPr>
              <a:t>Курс </a:t>
            </a:r>
            <a:r>
              <a:rPr lang="ru-RU" sz="2000" b="1" dirty="0">
                <a:solidFill>
                  <a:srgbClr val="002060"/>
                </a:solidFill>
              </a:rPr>
              <a:t>лекций Глава 26,27 стр. </a:t>
            </a:r>
            <a:r>
              <a:rPr lang="ru-RU" sz="2000" b="1" dirty="0" smtClean="0">
                <a:solidFill>
                  <a:srgbClr val="002060"/>
                </a:solidFill>
              </a:rPr>
              <a:t>173-176</a:t>
            </a:r>
            <a:endParaRPr lang="ru-RU" sz="2000" b="1" dirty="0">
              <a:solidFill>
                <a:srgbClr val="002060"/>
              </a:solidFill>
            </a:endParaRPr>
          </a:p>
          <a:p>
            <a:pPr marL="457200" indent="-457200" algn="just">
              <a:buAutoNum type="arabicPeriod"/>
            </a:pPr>
            <a:r>
              <a:rPr lang="ru-RU" sz="2000" b="1" dirty="0" smtClean="0"/>
              <a:t>Назначение </a:t>
            </a:r>
            <a:r>
              <a:rPr lang="ru-RU" sz="2000" b="1" dirty="0"/>
              <a:t>и принцип организации телеграфной связи. </a:t>
            </a:r>
          </a:p>
          <a:p>
            <a:pPr marL="457200" indent="-457200" algn="just">
              <a:buAutoNum type="arabicPeriod"/>
            </a:pPr>
            <a:r>
              <a:rPr lang="ru-RU" sz="2000" b="1" dirty="0"/>
              <a:t>Принцип работы телеграфных аппаратов, их типы.</a:t>
            </a:r>
          </a:p>
          <a:p>
            <a:pPr marL="457200" indent="-457200" algn="just">
              <a:buAutoNum type="arabicPeriod"/>
            </a:pPr>
            <a:r>
              <a:rPr lang="ru-RU" sz="2000" b="1" dirty="0"/>
              <a:t>Назначение и организация передачи данных на железнодорожном транспорте. </a:t>
            </a:r>
            <a:r>
              <a:rPr lang="ru-RU" sz="2000" i="1" dirty="0" smtClean="0"/>
              <a:t>(слайд 26)</a:t>
            </a:r>
            <a:endParaRPr lang="ru-RU" sz="2000" i="1" dirty="0"/>
          </a:p>
          <a:p>
            <a:pPr marL="457200" indent="-457200" algn="just">
              <a:buAutoNum type="arabicPeriod"/>
            </a:pPr>
            <a:r>
              <a:rPr lang="ru-RU" sz="2000" b="1" dirty="0"/>
              <a:t>Аппаратура, каналы передачи, структурные схемы передачи данных. </a:t>
            </a:r>
          </a:p>
          <a:p>
            <a:pPr marL="457200" indent="-457200" algn="just">
              <a:buAutoNum type="arabicPeriod"/>
            </a:pPr>
            <a:r>
              <a:rPr lang="ru-RU" sz="2000" b="1" dirty="0"/>
              <a:t>Сети передачи данных для железных дорог (СПД).</a:t>
            </a:r>
          </a:p>
          <a:p>
            <a:pPr marL="0" indent="0">
              <a:buNone/>
            </a:pPr>
            <a:endParaRPr lang="ru-RU" sz="2000" dirty="0"/>
          </a:p>
        </p:txBody>
      </p:sp>
      <p:pic>
        <p:nvPicPr>
          <p:cNvPr id="9" name="Рисунок 8"/>
          <p:cNvPicPr>
            <a:picLocks noChangeAspect="1"/>
          </p:cNvPicPr>
          <p:nvPr/>
        </p:nvPicPr>
        <p:blipFill rotWithShape="1">
          <a:blip r:embed="rId2"/>
          <a:srcRect l="20147" t="60602" r="22500" b="4843"/>
          <a:stretch/>
        </p:blipFill>
        <p:spPr>
          <a:xfrm>
            <a:off x="26894" y="624074"/>
            <a:ext cx="5244354" cy="2366683"/>
          </a:xfrm>
          <a:prstGeom prst="rect">
            <a:avLst/>
          </a:prstGeom>
        </p:spPr>
      </p:pic>
      <p:pic>
        <p:nvPicPr>
          <p:cNvPr id="8" name="Рисунок 7"/>
          <p:cNvPicPr>
            <a:picLocks noChangeAspect="1"/>
          </p:cNvPicPr>
          <p:nvPr/>
        </p:nvPicPr>
        <p:blipFill rotWithShape="1">
          <a:blip r:embed="rId3"/>
          <a:srcRect l="10007" t="6214" r="8291" b="41504"/>
          <a:stretch/>
        </p:blipFill>
        <p:spPr>
          <a:xfrm>
            <a:off x="4598894" y="1914992"/>
            <a:ext cx="4477871" cy="2151530"/>
          </a:xfrm>
          <a:prstGeom prst="rect">
            <a:avLst/>
          </a:prstGeom>
        </p:spPr>
      </p:pic>
    </p:spTree>
    <p:extLst>
      <p:ext uri="{BB962C8B-B14F-4D97-AF65-F5344CB8AC3E}">
        <p14:creationId xmlns:p14="http://schemas.microsoft.com/office/powerpoint/2010/main" val="20955114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12944" y="0"/>
            <a:ext cx="2585197" cy="430305"/>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Телеграфная </a:t>
            </a:r>
            <a:r>
              <a:rPr lang="ru-RU" sz="2000" b="1" dirty="0">
                <a:solidFill>
                  <a:srgbClr val="C00000"/>
                </a:solidFill>
                <a:latin typeface="+mn-lt"/>
              </a:rPr>
              <a:t>связь  </a:t>
            </a:r>
            <a:br>
              <a:rPr lang="ru-RU" sz="2000" b="1" dirty="0">
                <a:solidFill>
                  <a:srgbClr val="C00000"/>
                </a:solidFill>
                <a:latin typeface="+mn-lt"/>
              </a:rPr>
            </a:br>
            <a:endParaRPr lang="ru-RU" sz="2000" dirty="0">
              <a:latin typeface="+mn-lt"/>
            </a:endParaRPr>
          </a:p>
        </p:txBody>
      </p:sp>
      <p:sp>
        <p:nvSpPr>
          <p:cNvPr id="3" name="Объект 2"/>
          <p:cNvSpPr>
            <a:spLocks noGrp="1"/>
          </p:cNvSpPr>
          <p:nvPr>
            <p:ph idx="1"/>
          </p:nvPr>
        </p:nvSpPr>
        <p:spPr>
          <a:xfrm>
            <a:off x="0" y="4208929"/>
            <a:ext cx="9144000" cy="2339789"/>
          </a:xfrm>
        </p:spPr>
        <p:txBody>
          <a:bodyPr>
            <a:normAutofit/>
          </a:bodyPr>
          <a:lstStyle/>
          <a:p>
            <a:pPr marL="0" indent="0" algn="just">
              <a:buNone/>
            </a:pPr>
            <a:r>
              <a:rPr lang="ru-RU" sz="2000" dirty="0"/>
              <a:t> </a:t>
            </a:r>
            <a:r>
              <a:rPr lang="ru-RU" sz="2000" dirty="0" smtClean="0"/>
              <a:t>        Широкое </a:t>
            </a:r>
            <a:r>
              <a:rPr lang="ru-RU" sz="2000" dirty="0"/>
              <a:t>распространение на железнодорожном транспорте получили </a:t>
            </a:r>
            <a:r>
              <a:rPr lang="ru-RU" sz="2000" b="1" dirty="0"/>
              <a:t>телеграфные аппараты равномерного кода МТК-2. </a:t>
            </a:r>
            <a:r>
              <a:rPr lang="ru-RU" sz="2000" dirty="0"/>
              <a:t>Сообщение, принимаемое этими аппаратами, печатается в виде буквенноцифрового текста на ленте или рулоне бумаги. По этому признаку </a:t>
            </a:r>
            <a:r>
              <a:rPr lang="ru-RU" sz="2000" b="1" dirty="0">
                <a:solidFill>
                  <a:srgbClr val="002060"/>
                </a:solidFill>
              </a:rPr>
              <a:t>буквопечатающие аппараты делятся на ленточные и рулонные. </a:t>
            </a:r>
            <a:r>
              <a:rPr lang="ru-RU" sz="2000" b="1" dirty="0">
                <a:solidFill>
                  <a:srgbClr val="C00000"/>
                </a:solidFill>
              </a:rPr>
              <a:t>По конструкции буквопечатающие аппараты делятся на электромеханические и электронно-механические. </a:t>
            </a:r>
            <a:r>
              <a:rPr lang="ru-RU" sz="2000" dirty="0"/>
              <a:t>В электронно-механических аппаратах основные узлы построены на электронных схемах с широким применением транзисторов и интегральных микросхем. </a:t>
            </a:r>
          </a:p>
        </p:txBody>
      </p:sp>
      <p:sp>
        <p:nvSpPr>
          <p:cNvPr id="4" name="Прямоугольник 3"/>
          <p:cNvSpPr/>
          <p:nvPr/>
        </p:nvSpPr>
        <p:spPr>
          <a:xfrm>
            <a:off x="874059" y="363070"/>
            <a:ext cx="7167283" cy="400110"/>
          </a:xfrm>
          <a:prstGeom prst="rect">
            <a:avLst/>
          </a:prstGeom>
        </p:spPr>
        <p:txBody>
          <a:bodyPr wrap="square">
            <a:spAutoFit/>
          </a:bodyPr>
          <a:lstStyle/>
          <a:p>
            <a:r>
              <a:rPr lang="ru-RU" sz="2000" b="1" dirty="0">
                <a:solidFill>
                  <a:srgbClr val="002060"/>
                </a:solidFill>
              </a:rPr>
              <a:t> Телеграфные аппараты. Автоматическая телеграфная связь.</a:t>
            </a:r>
          </a:p>
        </p:txBody>
      </p:sp>
      <p:pic>
        <p:nvPicPr>
          <p:cNvPr id="5" name="Рисунок 4"/>
          <p:cNvPicPr>
            <a:picLocks noChangeAspect="1"/>
          </p:cNvPicPr>
          <p:nvPr/>
        </p:nvPicPr>
        <p:blipFill rotWithShape="1">
          <a:blip r:embed="rId2"/>
          <a:srcRect l="13383" r="16765"/>
          <a:stretch/>
        </p:blipFill>
        <p:spPr>
          <a:xfrm>
            <a:off x="4034118" y="857250"/>
            <a:ext cx="3576917" cy="2880359"/>
          </a:xfrm>
          <a:prstGeom prst="rect">
            <a:avLst/>
          </a:prstGeom>
        </p:spPr>
      </p:pic>
      <p:pic>
        <p:nvPicPr>
          <p:cNvPr id="6" name="Рисунок 5"/>
          <p:cNvPicPr>
            <a:picLocks noChangeAspect="1"/>
          </p:cNvPicPr>
          <p:nvPr/>
        </p:nvPicPr>
        <p:blipFill>
          <a:blip r:embed="rId3"/>
          <a:stretch>
            <a:fillRect/>
          </a:stretch>
        </p:blipFill>
        <p:spPr>
          <a:xfrm>
            <a:off x="552984" y="857250"/>
            <a:ext cx="3170195" cy="2932430"/>
          </a:xfrm>
          <a:prstGeom prst="rect">
            <a:avLst/>
          </a:prstGeom>
        </p:spPr>
      </p:pic>
    </p:spTree>
    <p:extLst>
      <p:ext uri="{BB962C8B-B14F-4D97-AF65-F5344CB8AC3E}">
        <p14:creationId xmlns:p14="http://schemas.microsoft.com/office/powerpoint/2010/main" val="3158900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12944" y="0"/>
            <a:ext cx="2585197" cy="430305"/>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Телеграфная </a:t>
            </a:r>
            <a:r>
              <a:rPr lang="ru-RU" sz="2000" b="1" dirty="0">
                <a:solidFill>
                  <a:srgbClr val="C00000"/>
                </a:solidFill>
                <a:latin typeface="+mn-lt"/>
              </a:rPr>
              <a:t>связь  </a:t>
            </a:r>
            <a:br>
              <a:rPr lang="ru-RU" sz="2000" b="1" dirty="0">
                <a:solidFill>
                  <a:srgbClr val="C00000"/>
                </a:solidFill>
                <a:latin typeface="+mn-lt"/>
              </a:rPr>
            </a:br>
            <a:endParaRPr lang="ru-RU" sz="2000" dirty="0">
              <a:latin typeface="+mn-lt"/>
            </a:endParaRPr>
          </a:p>
        </p:txBody>
      </p:sp>
      <p:sp>
        <p:nvSpPr>
          <p:cNvPr id="3" name="Объект 2"/>
          <p:cNvSpPr>
            <a:spLocks noGrp="1"/>
          </p:cNvSpPr>
          <p:nvPr>
            <p:ph idx="1"/>
          </p:nvPr>
        </p:nvSpPr>
        <p:spPr>
          <a:xfrm>
            <a:off x="0" y="4195482"/>
            <a:ext cx="9144000" cy="2628339"/>
          </a:xfrm>
        </p:spPr>
        <p:txBody>
          <a:bodyPr>
            <a:normAutofit lnSpcReduction="10000"/>
          </a:bodyPr>
          <a:lstStyle/>
          <a:p>
            <a:pPr marL="0" indent="0" algn="just">
              <a:buNone/>
            </a:pPr>
            <a:r>
              <a:rPr lang="ru-RU" sz="2000" dirty="0" smtClean="0"/>
              <a:t>           </a:t>
            </a:r>
            <a:r>
              <a:rPr lang="ru-RU" sz="2000" b="1" dirty="0" smtClean="0">
                <a:solidFill>
                  <a:srgbClr val="002060"/>
                </a:solidFill>
              </a:rPr>
              <a:t>Как </a:t>
            </a:r>
            <a:r>
              <a:rPr lang="ru-RU" sz="2000" b="1" dirty="0">
                <a:solidFill>
                  <a:srgbClr val="002060"/>
                </a:solidFill>
              </a:rPr>
              <a:t>электромеханические, так и электронно-механические аппараты </a:t>
            </a:r>
            <a:r>
              <a:rPr lang="ru-RU" sz="2000" b="1" dirty="0" smtClean="0"/>
              <a:t>выпускаются</a:t>
            </a:r>
            <a:r>
              <a:rPr lang="ru-RU" sz="2000" b="1" dirty="0" smtClean="0">
                <a:solidFill>
                  <a:srgbClr val="002060"/>
                </a:solidFill>
              </a:rPr>
              <a:t> </a:t>
            </a:r>
            <a:r>
              <a:rPr lang="ru-RU" sz="2000" b="1" dirty="0" smtClean="0">
                <a:solidFill>
                  <a:srgbClr val="C00000"/>
                </a:solidFill>
              </a:rPr>
              <a:t>автоматизированными </a:t>
            </a:r>
            <a:r>
              <a:rPr lang="ru-RU" sz="2000" b="1" dirty="0"/>
              <a:t>и </a:t>
            </a:r>
            <a:r>
              <a:rPr lang="ru-RU" sz="2000" b="1" dirty="0">
                <a:solidFill>
                  <a:srgbClr val="C00000"/>
                </a:solidFill>
              </a:rPr>
              <a:t>неавтоматизированными</a:t>
            </a:r>
            <a:r>
              <a:rPr lang="ru-RU" sz="2000" b="1" dirty="0">
                <a:solidFill>
                  <a:srgbClr val="002060"/>
                </a:solidFill>
              </a:rPr>
              <a:t>. </a:t>
            </a:r>
            <a:r>
              <a:rPr lang="ru-RU" sz="2000" b="1" dirty="0" smtClean="0"/>
              <a:t>Автоматизированные </a:t>
            </a:r>
            <a:r>
              <a:rPr lang="ru-RU" sz="2000" b="1" dirty="0"/>
              <a:t>имеют в своем составе автоматический передатчик сообщений — </a:t>
            </a:r>
            <a:r>
              <a:rPr lang="ru-RU" sz="2000" b="1" dirty="0">
                <a:solidFill>
                  <a:srgbClr val="002060"/>
                </a:solidFill>
              </a:rPr>
              <a:t>трансмиттер</a:t>
            </a:r>
            <a:r>
              <a:rPr lang="ru-RU" sz="2000" b="1" dirty="0"/>
              <a:t> и приемник сообщений на перфорированную ленту — </a:t>
            </a:r>
            <a:r>
              <a:rPr lang="ru-RU" sz="2000" b="1" dirty="0">
                <a:solidFill>
                  <a:srgbClr val="002060"/>
                </a:solidFill>
              </a:rPr>
              <a:t>реперфоратор.</a:t>
            </a:r>
            <a:r>
              <a:rPr lang="ru-RU" sz="2000" b="1" dirty="0"/>
              <a:t> </a:t>
            </a:r>
            <a:r>
              <a:rPr lang="ru-RU" sz="2000" dirty="0"/>
              <a:t>С этой ленты принятое сообщение можно передавать с трансмиттера в канал связи или вводить в память ЭВМ. С начала 1980-х годов на транспорте широко внедрялись электронно-механические рулонные </a:t>
            </a:r>
            <a:r>
              <a:rPr lang="ru-RU" sz="2000" dirty="0" smtClean="0"/>
              <a:t>аппараты РТА-80 </a:t>
            </a:r>
            <a:r>
              <a:rPr lang="ru-RU" sz="2000" dirty="0"/>
              <a:t>и F-1100, F-2000. Все эти аппараты в большинстве случаев являются полностью автоматизированными и рассчитаны на две скорости передачи: 50 и 100 Бод.</a:t>
            </a:r>
          </a:p>
        </p:txBody>
      </p:sp>
      <p:sp>
        <p:nvSpPr>
          <p:cNvPr id="4" name="Прямоугольник 3"/>
          <p:cNvSpPr/>
          <p:nvPr/>
        </p:nvSpPr>
        <p:spPr>
          <a:xfrm>
            <a:off x="874059" y="230250"/>
            <a:ext cx="7167283" cy="400110"/>
          </a:xfrm>
          <a:prstGeom prst="rect">
            <a:avLst/>
          </a:prstGeom>
        </p:spPr>
        <p:txBody>
          <a:bodyPr wrap="square">
            <a:spAutoFit/>
          </a:bodyPr>
          <a:lstStyle/>
          <a:p>
            <a:r>
              <a:rPr lang="ru-RU" sz="2000" b="1" dirty="0">
                <a:solidFill>
                  <a:srgbClr val="002060"/>
                </a:solidFill>
              </a:rPr>
              <a:t> Телеграфные аппараты. Автоматическая телеграфная связь.</a:t>
            </a:r>
          </a:p>
        </p:txBody>
      </p:sp>
      <p:pic>
        <p:nvPicPr>
          <p:cNvPr id="7" name="Рисунок 6"/>
          <p:cNvPicPr>
            <a:picLocks noChangeAspect="1"/>
          </p:cNvPicPr>
          <p:nvPr/>
        </p:nvPicPr>
        <p:blipFill>
          <a:blip r:embed="rId2"/>
          <a:stretch>
            <a:fillRect/>
          </a:stretch>
        </p:blipFill>
        <p:spPr>
          <a:xfrm>
            <a:off x="4814046" y="630360"/>
            <a:ext cx="3659281" cy="3525689"/>
          </a:xfrm>
          <a:prstGeom prst="rect">
            <a:avLst/>
          </a:prstGeom>
        </p:spPr>
      </p:pic>
      <p:pic>
        <p:nvPicPr>
          <p:cNvPr id="9" name="Рисунок 8"/>
          <p:cNvPicPr>
            <a:picLocks noChangeAspect="1"/>
          </p:cNvPicPr>
          <p:nvPr/>
        </p:nvPicPr>
        <p:blipFill rotWithShape="1">
          <a:blip r:embed="rId3"/>
          <a:srcRect b="3157"/>
          <a:stretch/>
        </p:blipFill>
        <p:spPr>
          <a:xfrm>
            <a:off x="1225225" y="630360"/>
            <a:ext cx="3116166" cy="3565122"/>
          </a:xfrm>
          <a:prstGeom prst="rect">
            <a:avLst/>
          </a:prstGeom>
        </p:spPr>
      </p:pic>
    </p:spTree>
    <p:extLst>
      <p:ext uri="{BB962C8B-B14F-4D97-AF65-F5344CB8AC3E}">
        <p14:creationId xmlns:p14="http://schemas.microsoft.com/office/powerpoint/2010/main" val="37810509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12944" y="0"/>
            <a:ext cx="2585197" cy="430305"/>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Телеграфная </a:t>
            </a:r>
            <a:r>
              <a:rPr lang="ru-RU" sz="2000" b="1" dirty="0">
                <a:solidFill>
                  <a:srgbClr val="C00000"/>
                </a:solidFill>
                <a:latin typeface="+mn-lt"/>
              </a:rPr>
              <a:t>связь  </a:t>
            </a:r>
            <a:br>
              <a:rPr lang="ru-RU" sz="2000" b="1" dirty="0">
                <a:solidFill>
                  <a:srgbClr val="C00000"/>
                </a:solidFill>
                <a:latin typeface="+mn-lt"/>
              </a:rPr>
            </a:br>
            <a:endParaRPr lang="ru-RU" sz="2000" dirty="0">
              <a:latin typeface="+mn-lt"/>
            </a:endParaRPr>
          </a:p>
        </p:txBody>
      </p:sp>
      <p:sp>
        <p:nvSpPr>
          <p:cNvPr id="3" name="Объект 2"/>
          <p:cNvSpPr>
            <a:spLocks noGrp="1"/>
          </p:cNvSpPr>
          <p:nvPr>
            <p:ph idx="1"/>
          </p:nvPr>
        </p:nvSpPr>
        <p:spPr>
          <a:xfrm>
            <a:off x="0" y="4679576"/>
            <a:ext cx="9144000" cy="2070848"/>
          </a:xfrm>
        </p:spPr>
        <p:txBody>
          <a:bodyPr>
            <a:normAutofit/>
          </a:bodyPr>
          <a:lstStyle/>
          <a:p>
            <a:pPr marL="0" indent="0" algn="just">
              <a:buNone/>
            </a:pPr>
            <a:r>
              <a:rPr lang="ru-RU" sz="2000" dirty="0" smtClean="0"/>
              <a:t>         </a:t>
            </a:r>
            <a:r>
              <a:rPr lang="ru-RU" sz="2000" b="1" dirty="0" smtClean="0">
                <a:solidFill>
                  <a:srgbClr val="002060"/>
                </a:solidFill>
              </a:rPr>
              <a:t>В </a:t>
            </a:r>
            <a:r>
              <a:rPr lang="ru-RU" sz="2000" b="1" dirty="0">
                <a:solidFill>
                  <a:srgbClr val="002060"/>
                </a:solidFill>
              </a:rPr>
              <a:t>настоящее время разрабатываются предложения по интеграции документальной телеграфной связи в </a:t>
            </a:r>
            <a:r>
              <a:rPr lang="ru-RU" sz="2000" b="1" dirty="0">
                <a:solidFill>
                  <a:srgbClr val="C00000"/>
                </a:solidFill>
              </a:rPr>
              <a:t>цифровую мультисервисную сеть России. </a:t>
            </a:r>
            <a:r>
              <a:rPr lang="ru-RU" sz="2000" dirty="0"/>
              <a:t>Разрабатывается программно-технический комплекс почтово-телеграфной связи, коммуникационные серверы и автономные телеграфные и СОМ-принтеры, базирующиеся на современной технологии IP-сетей передачи данных. Введено новое понятие для телеграфной сети связи России — </a:t>
            </a:r>
            <a:r>
              <a:rPr lang="ru-RU" sz="2000" b="1" dirty="0"/>
              <a:t>IP-телеграфия</a:t>
            </a:r>
            <a:r>
              <a:rPr lang="ru-RU" sz="2000" dirty="0"/>
              <a:t>. Терминалом такой сети является телеграфный принтер.</a:t>
            </a:r>
          </a:p>
        </p:txBody>
      </p:sp>
      <p:sp>
        <p:nvSpPr>
          <p:cNvPr id="4" name="Прямоугольник 3"/>
          <p:cNvSpPr/>
          <p:nvPr/>
        </p:nvSpPr>
        <p:spPr>
          <a:xfrm>
            <a:off x="847165" y="230250"/>
            <a:ext cx="7167283" cy="400110"/>
          </a:xfrm>
          <a:prstGeom prst="rect">
            <a:avLst/>
          </a:prstGeom>
        </p:spPr>
        <p:txBody>
          <a:bodyPr wrap="square">
            <a:spAutoFit/>
          </a:bodyPr>
          <a:lstStyle/>
          <a:p>
            <a:r>
              <a:rPr lang="ru-RU" sz="2000" b="1" dirty="0">
                <a:solidFill>
                  <a:srgbClr val="002060"/>
                </a:solidFill>
              </a:rPr>
              <a:t> Телеграфные аппараты. Автоматическая телеграфная связь.</a:t>
            </a:r>
          </a:p>
        </p:txBody>
      </p:sp>
      <p:pic>
        <p:nvPicPr>
          <p:cNvPr id="6" name="Рисунок 5"/>
          <p:cNvPicPr>
            <a:picLocks noChangeAspect="1"/>
          </p:cNvPicPr>
          <p:nvPr/>
        </p:nvPicPr>
        <p:blipFill>
          <a:blip r:embed="rId2"/>
          <a:stretch>
            <a:fillRect/>
          </a:stretch>
        </p:blipFill>
        <p:spPr>
          <a:xfrm>
            <a:off x="3156815" y="630360"/>
            <a:ext cx="5987185" cy="4116451"/>
          </a:xfrm>
          <a:prstGeom prst="rect">
            <a:avLst/>
          </a:prstGeom>
        </p:spPr>
      </p:pic>
      <p:pic>
        <p:nvPicPr>
          <p:cNvPr id="5" name="Рисунок 4"/>
          <p:cNvPicPr>
            <a:picLocks noChangeAspect="1"/>
          </p:cNvPicPr>
          <p:nvPr/>
        </p:nvPicPr>
        <p:blipFill rotWithShape="1">
          <a:blip r:embed="rId3"/>
          <a:srcRect l="23181" t="35694" r="21183" b="6276"/>
          <a:stretch/>
        </p:blipFill>
        <p:spPr>
          <a:xfrm>
            <a:off x="268223" y="660555"/>
            <a:ext cx="2620370" cy="2047166"/>
          </a:xfrm>
          <a:prstGeom prst="rect">
            <a:avLst/>
          </a:prstGeom>
        </p:spPr>
      </p:pic>
      <p:sp>
        <p:nvSpPr>
          <p:cNvPr id="7" name="Прямоугольник 6"/>
          <p:cNvSpPr/>
          <p:nvPr/>
        </p:nvSpPr>
        <p:spPr>
          <a:xfrm>
            <a:off x="536445" y="2688585"/>
            <a:ext cx="1951630" cy="1077218"/>
          </a:xfrm>
          <a:prstGeom prst="rect">
            <a:avLst/>
          </a:prstGeom>
        </p:spPr>
        <p:txBody>
          <a:bodyPr wrap="square">
            <a:spAutoFit/>
          </a:bodyPr>
          <a:lstStyle/>
          <a:p>
            <a:pPr algn="just"/>
            <a:r>
              <a:rPr lang="ru-RU" sz="1600" dirty="0" smtClean="0">
                <a:latin typeface="+mj-lt"/>
              </a:rPr>
              <a:t>Импульсно-кодовая  модуляция широко </a:t>
            </a:r>
          </a:p>
          <a:p>
            <a:pPr algn="just"/>
            <a:r>
              <a:rPr lang="ru-RU" sz="1600" dirty="0" smtClean="0">
                <a:latin typeface="+mj-lt"/>
              </a:rPr>
              <a:t>  используется в</a:t>
            </a:r>
          </a:p>
          <a:p>
            <a:pPr algn="just"/>
            <a:r>
              <a:rPr lang="ru-RU" sz="1600" dirty="0" smtClean="0">
                <a:latin typeface="+mj-lt"/>
              </a:rPr>
              <a:t>   </a:t>
            </a:r>
            <a:r>
              <a:rPr lang="en-US" sz="1600" dirty="0" smtClean="0">
                <a:latin typeface="+mj-lt"/>
              </a:rPr>
              <a:t>IP</a:t>
            </a:r>
            <a:r>
              <a:rPr lang="ru-RU" sz="1600" dirty="0" smtClean="0">
                <a:latin typeface="+mj-lt"/>
              </a:rPr>
              <a:t>-телеграфии</a:t>
            </a:r>
            <a:endParaRPr lang="ru-RU" sz="1600" dirty="0">
              <a:latin typeface="+mj-lt"/>
            </a:endParaRPr>
          </a:p>
        </p:txBody>
      </p:sp>
      <p:sp>
        <p:nvSpPr>
          <p:cNvPr id="8" name="Прямоугольник 7"/>
          <p:cNvSpPr/>
          <p:nvPr/>
        </p:nvSpPr>
        <p:spPr>
          <a:xfrm>
            <a:off x="268223" y="630360"/>
            <a:ext cx="2625102" cy="362774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7160553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12944" y="0"/>
            <a:ext cx="2585197" cy="430305"/>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Телеграфная </a:t>
            </a:r>
            <a:r>
              <a:rPr lang="ru-RU" sz="2000" b="1" dirty="0">
                <a:solidFill>
                  <a:srgbClr val="C00000"/>
                </a:solidFill>
                <a:latin typeface="+mn-lt"/>
              </a:rPr>
              <a:t>связь  </a:t>
            </a:r>
            <a:br>
              <a:rPr lang="ru-RU" sz="2000" b="1" dirty="0">
                <a:solidFill>
                  <a:srgbClr val="C00000"/>
                </a:solidFill>
                <a:latin typeface="+mn-lt"/>
              </a:rPr>
            </a:br>
            <a:endParaRPr lang="ru-RU" sz="2000" dirty="0">
              <a:latin typeface="+mn-lt"/>
            </a:endParaRPr>
          </a:p>
        </p:txBody>
      </p:sp>
      <p:sp>
        <p:nvSpPr>
          <p:cNvPr id="3" name="Объект 2"/>
          <p:cNvSpPr>
            <a:spLocks noGrp="1"/>
          </p:cNvSpPr>
          <p:nvPr>
            <p:ph idx="1"/>
          </p:nvPr>
        </p:nvSpPr>
        <p:spPr>
          <a:xfrm>
            <a:off x="0" y="4222376"/>
            <a:ext cx="9144000" cy="2635624"/>
          </a:xfrm>
        </p:spPr>
        <p:txBody>
          <a:bodyPr>
            <a:normAutofit/>
          </a:bodyPr>
          <a:lstStyle/>
          <a:p>
            <a:pPr marL="0" indent="0" algn="just">
              <a:buNone/>
            </a:pPr>
            <a:r>
              <a:rPr lang="ru-RU" sz="2000" dirty="0" smtClean="0"/>
              <a:t>        </a:t>
            </a:r>
            <a:r>
              <a:rPr lang="ru-RU" sz="2000" b="1" dirty="0" smtClean="0">
                <a:solidFill>
                  <a:srgbClr val="C00000"/>
                </a:solidFill>
              </a:rPr>
              <a:t>Телеграфный </a:t>
            </a:r>
            <a:r>
              <a:rPr lang="ru-RU" sz="2000" b="1" dirty="0">
                <a:solidFill>
                  <a:srgbClr val="C00000"/>
                </a:solidFill>
              </a:rPr>
              <a:t>принтер ТГА-1 </a:t>
            </a:r>
            <a:r>
              <a:rPr lang="ru-RU" sz="2000" b="1" dirty="0"/>
              <a:t>предназначен</a:t>
            </a:r>
            <a:r>
              <a:rPr lang="ru-RU" sz="2000" dirty="0"/>
              <a:t> </a:t>
            </a:r>
            <a:r>
              <a:rPr lang="ru-RU" sz="2000" b="1" dirty="0">
                <a:solidFill>
                  <a:srgbClr val="002060"/>
                </a:solidFill>
              </a:rPr>
              <a:t>для автономного приема и печати информации, получаемой с телеграфной линии. </a:t>
            </a:r>
            <a:r>
              <a:rPr lang="ru-RU" sz="2000" dirty="0"/>
              <a:t>Может использоваться в локомотивных и вагонных депо, технических конторах связи, дистанциях сигнализации и связи. Является оптимальным решением при замене устаревших принтеров F-1213 зарубежного производства. Скорости телеграфирования 50, 75, 100, 200 Бод. Принтер обеспечивает автоматический прием и сохранение текста последней принятой телеграммы в оперативной памяти устройства, дает возможность печати любого числа копий телеграммы в фоновом режиме одновременно с приемом новой телеграммы. </a:t>
            </a:r>
          </a:p>
        </p:txBody>
      </p:sp>
      <p:sp>
        <p:nvSpPr>
          <p:cNvPr id="4" name="Прямоугольник 3"/>
          <p:cNvSpPr/>
          <p:nvPr/>
        </p:nvSpPr>
        <p:spPr>
          <a:xfrm>
            <a:off x="874059" y="363070"/>
            <a:ext cx="7167283" cy="400110"/>
          </a:xfrm>
          <a:prstGeom prst="rect">
            <a:avLst/>
          </a:prstGeom>
        </p:spPr>
        <p:txBody>
          <a:bodyPr wrap="square">
            <a:spAutoFit/>
          </a:bodyPr>
          <a:lstStyle/>
          <a:p>
            <a:r>
              <a:rPr lang="ru-RU" sz="2000" b="1" dirty="0">
                <a:solidFill>
                  <a:srgbClr val="002060"/>
                </a:solidFill>
              </a:rPr>
              <a:t> Телеграфные аппараты. Автоматическая телеграфная связь.</a:t>
            </a:r>
          </a:p>
        </p:txBody>
      </p:sp>
      <p:pic>
        <p:nvPicPr>
          <p:cNvPr id="7" name="Рисунок 6"/>
          <p:cNvPicPr>
            <a:picLocks noChangeAspect="1"/>
          </p:cNvPicPr>
          <p:nvPr/>
        </p:nvPicPr>
        <p:blipFill>
          <a:blip r:embed="rId2"/>
          <a:stretch>
            <a:fillRect/>
          </a:stretch>
        </p:blipFill>
        <p:spPr>
          <a:xfrm>
            <a:off x="4457700" y="743259"/>
            <a:ext cx="4303059" cy="3363166"/>
          </a:xfrm>
          <a:prstGeom prst="rect">
            <a:avLst/>
          </a:prstGeom>
        </p:spPr>
      </p:pic>
      <p:pic>
        <p:nvPicPr>
          <p:cNvPr id="8" name="Рисунок 7"/>
          <p:cNvPicPr>
            <a:picLocks noChangeAspect="1"/>
          </p:cNvPicPr>
          <p:nvPr/>
        </p:nvPicPr>
        <p:blipFill>
          <a:blip r:embed="rId3"/>
          <a:stretch>
            <a:fillRect/>
          </a:stretch>
        </p:blipFill>
        <p:spPr>
          <a:xfrm>
            <a:off x="485819" y="743259"/>
            <a:ext cx="3794828" cy="3363166"/>
          </a:xfrm>
          <a:prstGeom prst="rect">
            <a:avLst/>
          </a:prstGeom>
        </p:spPr>
      </p:pic>
    </p:spTree>
    <p:extLst>
      <p:ext uri="{BB962C8B-B14F-4D97-AF65-F5344CB8AC3E}">
        <p14:creationId xmlns:p14="http://schemas.microsoft.com/office/powerpoint/2010/main" val="17122481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12944" y="0"/>
            <a:ext cx="2585197" cy="430305"/>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Телеграфная </a:t>
            </a:r>
            <a:r>
              <a:rPr lang="ru-RU" sz="2000" b="1" dirty="0">
                <a:solidFill>
                  <a:srgbClr val="C00000"/>
                </a:solidFill>
                <a:latin typeface="+mn-lt"/>
              </a:rPr>
              <a:t>связь  </a:t>
            </a:r>
            <a:br>
              <a:rPr lang="ru-RU" sz="2000" b="1" dirty="0">
                <a:solidFill>
                  <a:srgbClr val="C00000"/>
                </a:solidFill>
                <a:latin typeface="+mn-lt"/>
              </a:rPr>
            </a:br>
            <a:endParaRPr lang="ru-RU" sz="2000" dirty="0">
              <a:latin typeface="+mn-lt"/>
            </a:endParaRPr>
          </a:p>
        </p:txBody>
      </p:sp>
      <p:sp>
        <p:nvSpPr>
          <p:cNvPr id="3" name="Объект 2"/>
          <p:cNvSpPr>
            <a:spLocks noGrp="1"/>
          </p:cNvSpPr>
          <p:nvPr>
            <p:ph idx="1"/>
          </p:nvPr>
        </p:nvSpPr>
        <p:spPr>
          <a:xfrm>
            <a:off x="13447" y="4313603"/>
            <a:ext cx="9144000" cy="2609450"/>
          </a:xfrm>
        </p:spPr>
        <p:txBody>
          <a:bodyPr>
            <a:normAutofit/>
          </a:bodyPr>
          <a:lstStyle/>
          <a:p>
            <a:pPr marL="0" indent="0" algn="just">
              <a:buNone/>
            </a:pPr>
            <a:r>
              <a:rPr lang="ru-RU" sz="2000" b="1" dirty="0" smtClean="0">
                <a:solidFill>
                  <a:srgbClr val="002060"/>
                </a:solidFill>
              </a:rPr>
              <a:t>      Автоматическая </a:t>
            </a:r>
            <a:r>
              <a:rPr lang="ru-RU" sz="2000" b="1" dirty="0">
                <a:solidFill>
                  <a:srgbClr val="002060"/>
                </a:solidFill>
              </a:rPr>
              <a:t>телеграфная сеть </a:t>
            </a:r>
            <a:r>
              <a:rPr lang="ru-RU" sz="2000" b="1" dirty="0" smtClean="0"/>
              <a:t>построена </a:t>
            </a:r>
            <a:r>
              <a:rPr lang="ru-RU" sz="2000" b="1" dirty="0"/>
              <a:t>с применением </a:t>
            </a:r>
            <a:r>
              <a:rPr lang="ru-RU" sz="2000" b="1" dirty="0">
                <a:solidFill>
                  <a:srgbClr val="C00000"/>
                </a:solidFill>
              </a:rPr>
              <a:t>автоматических телеграфных коммутационных станций (АКТС),</a:t>
            </a:r>
            <a:r>
              <a:rPr lang="ru-RU" sz="2000" b="1" dirty="0">
                <a:solidFill>
                  <a:srgbClr val="002060"/>
                </a:solidFill>
              </a:rPr>
              <a:t> </a:t>
            </a:r>
            <a:r>
              <a:rPr lang="ru-RU" sz="2000" dirty="0"/>
              <a:t>установленных в </a:t>
            </a:r>
            <a:r>
              <a:rPr lang="ru-RU" sz="2000" dirty="0" smtClean="0"/>
              <a:t>ОАО РЖД, </a:t>
            </a:r>
            <a:r>
              <a:rPr lang="ru-RU" sz="2000" dirty="0"/>
              <a:t>а также при управлениях, отделениях дорог и на отдельных станциях и  построены с использованием координатных и электронных систем</a:t>
            </a:r>
            <a:r>
              <a:rPr lang="ru-RU" sz="2000" dirty="0" smtClean="0"/>
              <a:t>. </a:t>
            </a:r>
            <a:r>
              <a:rPr lang="ru-RU" sz="2000" b="1" dirty="0" smtClean="0">
                <a:solidFill>
                  <a:srgbClr val="C00000"/>
                </a:solidFill>
              </a:rPr>
              <a:t>Основная </a:t>
            </a:r>
            <a:r>
              <a:rPr lang="ru-RU" sz="2000" b="1" dirty="0">
                <a:solidFill>
                  <a:srgbClr val="C00000"/>
                </a:solidFill>
              </a:rPr>
              <a:t>задача</a:t>
            </a:r>
            <a:r>
              <a:rPr lang="ru-RU" sz="2000" dirty="0"/>
              <a:t>, выполняемая АКТС, </a:t>
            </a:r>
            <a:r>
              <a:rPr lang="ru-RU" sz="2000" b="1" dirty="0">
                <a:solidFill>
                  <a:srgbClr val="002060"/>
                </a:solidFill>
              </a:rPr>
              <a:t>заключается</a:t>
            </a:r>
            <a:r>
              <a:rPr lang="ru-RU" sz="2000" dirty="0"/>
              <a:t> </a:t>
            </a:r>
            <a:r>
              <a:rPr lang="ru-RU" sz="2000" b="1" dirty="0"/>
              <a:t>в установлении временного, на период передачи телеграфных сообщений, соединения между двумя телеграфными аппаратами Т, установленными в различных оконечных пунктах (ОП) телеграфной сети.</a:t>
            </a:r>
            <a:r>
              <a:rPr lang="ru-RU" sz="2000" dirty="0"/>
              <a:t> Такими пунктами могут быть станции, депо, станционные технологические центры, сортировочные горки, грузовые районы и т.д. </a:t>
            </a:r>
          </a:p>
        </p:txBody>
      </p:sp>
      <p:sp>
        <p:nvSpPr>
          <p:cNvPr id="4" name="Прямоугольник 3"/>
          <p:cNvSpPr/>
          <p:nvPr/>
        </p:nvSpPr>
        <p:spPr>
          <a:xfrm>
            <a:off x="874059" y="363070"/>
            <a:ext cx="7167283" cy="400110"/>
          </a:xfrm>
          <a:prstGeom prst="rect">
            <a:avLst/>
          </a:prstGeom>
        </p:spPr>
        <p:txBody>
          <a:bodyPr wrap="square">
            <a:spAutoFit/>
          </a:bodyPr>
          <a:lstStyle/>
          <a:p>
            <a:r>
              <a:rPr lang="ru-RU" sz="2000" b="1" dirty="0">
                <a:solidFill>
                  <a:srgbClr val="002060"/>
                </a:solidFill>
              </a:rPr>
              <a:t> Телеграфные аппараты. Автоматическая телеграфная связь.</a:t>
            </a:r>
          </a:p>
        </p:txBody>
      </p:sp>
      <p:sp>
        <p:nvSpPr>
          <p:cNvPr id="6" name="Овал 5"/>
          <p:cNvSpPr/>
          <p:nvPr/>
        </p:nvSpPr>
        <p:spPr>
          <a:xfrm>
            <a:off x="4005542" y="2003612"/>
            <a:ext cx="445434" cy="40341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4024039" y="1832652"/>
            <a:ext cx="439544" cy="707886"/>
          </a:xfrm>
          <a:prstGeom prst="rect">
            <a:avLst/>
          </a:prstGeom>
        </p:spPr>
        <p:txBody>
          <a:bodyPr wrap="none">
            <a:spAutoFit/>
          </a:bodyPr>
          <a:lstStyle/>
          <a:p>
            <a:r>
              <a:rPr lang="ru-RU" sz="4000" b="1" dirty="0" smtClean="0"/>
              <a:t>+</a:t>
            </a:r>
            <a:endParaRPr lang="ru-RU" sz="4000" b="1" dirty="0"/>
          </a:p>
        </p:txBody>
      </p:sp>
      <p:sp>
        <p:nvSpPr>
          <p:cNvPr id="8" name="Равнобедренный треугольник 7"/>
          <p:cNvSpPr/>
          <p:nvPr/>
        </p:nvSpPr>
        <p:spPr>
          <a:xfrm>
            <a:off x="3845859" y="1809810"/>
            <a:ext cx="739588" cy="597214"/>
          </a:xfrm>
          <a:prstGeom prst="triangle">
            <a:avLst>
              <a:gd name="adj" fmla="val 54545"/>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0" name="Прямая со стрелкой 9"/>
          <p:cNvCxnSpPr>
            <a:stCxn id="7" idx="0"/>
          </p:cNvCxnSpPr>
          <p:nvPr/>
        </p:nvCxnSpPr>
        <p:spPr>
          <a:xfrm flipV="1">
            <a:off x="4243811" y="1107790"/>
            <a:ext cx="0" cy="72486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Прямоугольник 11"/>
          <p:cNvSpPr/>
          <p:nvPr/>
        </p:nvSpPr>
        <p:spPr>
          <a:xfrm>
            <a:off x="3725230" y="732215"/>
            <a:ext cx="980846" cy="400110"/>
          </a:xfrm>
          <a:prstGeom prst="rect">
            <a:avLst/>
          </a:prstGeom>
        </p:spPr>
        <p:txBody>
          <a:bodyPr wrap="none">
            <a:spAutoFit/>
          </a:bodyPr>
          <a:lstStyle/>
          <a:p>
            <a:r>
              <a:rPr lang="ru-RU" sz="2000" b="1" dirty="0" smtClean="0"/>
              <a:t>к АКТС </a:t>
            </a:r>
            <a:endParaRPr lang="ru-RU" sz="2000" b="1" dirty="0"/>
          </a:p>
        </p:txBody>
      </p:sp>
      <p:sp>
        <p:nvSpPr>
          <p:cNvPr id="14" name="Прямоугольник 13"/>
          <p:cNvSpPr/>
          <p:nvPr/>
        </p:nvSpPr>
        <p:spPr>
          <a:xfrm>
            <a:off x="3299962" y="1809810"/>
            <a:ext cx="2105575" cy="2503793"/>
          </a:xfrm>
          <a:prstGeom prst="rect">
            <a:avLst/>
          </a:prstGeom>
          <a:noFill/>
          <a:ln>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3561775" y="3294529"/>
            <a:ext cx="443767" cy="60511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Т</a:t>
            </a:r>
            <a:endParaRPr lang="ru-RU" sz="2000" b="1" dirty="0">
              <a:solidFill>
                <a:schemeClr val="tx1"/>
              </a:solidFill>
            </a:endParaRPr>
          </a:p>
        </p:txBody>
      </p:sp>
      <p:sp>
        <p:nvSpPr>
          <p:cNvPr id="16" name="Прямоугольник 15"/>
          <p:cNvSpPr/>
          <p:nvPr/>
        </p:nvSpPr>
        <p:spPr>
          <a:xfrm>
            <a:off x="4429957" y="3294529"/>
            <a:ext cx="443767" cy="60511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Т</a:t>
            </a:r>
            <a:endParaRPr lang="ru-RU" sz="2000" b="1" dirty="0">
              <a:solidFill>
                <a:schemeClr val="tx1"/>
              </a:solidFill>
            </a:endParaRPr>
          </a:p>
        </p:txBody>
      </p:sp>
      <p:cxnSp>
        <p:nvCxnSpPr>
          <p:cNvPr id="18" name="Прямая соединительная линия 17"/>
          <p:cNvCxnSpPr>
            <a:stCxn id="8" idx="3"/>
            <a:endCxn id="16" idx="0"/>
          </p:cNvCxnSpPr>
          <p:nvPr/>
        </p:nvCxnSpPr>
        <p:spPr>
          <a:xfrm>
            <a:off x="4249267" y="2407024"/>
            <a:ext cx="402574" cy="88750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a:endCxn id="15" idx="0"/>
          </p:cNvCxnSpPr>
          <p:nvPr/>
        </p:nvCxnSpPr>
        <p:spPr>
          <a:xfrm flipH="1">
            <a:off x="3783659" y="2417599"/>
            <a:ext cx="460152" cy="8769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Прямоугольник 21"/>
          <p:cNvSpPr/>
          <p:nvPr/>
        </p:nvSpPr>
        <p:spPr>
          <a:xfrm>
            <a:off x="3738255" y="3419327"/>
            <a:ext cx="829073" cy="400110"/>
          </a:xfrm>
          <a:prstGeom prst="rect">
            <a:avLst/>
          </a:prstGeom>
        </p:spPr>
        <p:txBody>
          <a:bodyPr wrap="none">
            <a:spAutoFit/>
          </a:bodyPr>
          <a:lstStyle/>
          <a:p>
            <a:r>
              <a:rPr lang="ru-RU" dirty="0" smtClean="0"/>
              <a:t>     </a:t>
            </a:r>
            <a:r>
              <a:rPr lang="ru-RU" sz="2000" b="1" dirty="0" smtClean="0"/>
              <a:t>. . . </a:t>
            </a:r>
            <a:endParaRPr lang="ru-RU" sz="2000" b="1" dirty="0"/>
          </a:p>
        </p:txBody>
      </p:sp>
      <p:sp>
        <p:nvSpPr>
          <p:cNvPr id="23" name="Прямоугольник 22"/>
          <p:cNvSpPr/>
          <p:nvPr/>
        </p:nvSpPr>
        <p:spPr>
          <a:xfrm>
            <a:off x="3299962" y="3986793"/>
            <a:ext cx="2149243" cy="369332"/>
          </a:xfrm>
          <a:prstGeom prst="rect">
            <a:avLst/>
          </a:prstGeom>
        </p:spPr>
        <p:txBody>
          <a:bodyPr wrap="none">
            <a:spAutoFit/>
          </a:bodyPr>
          <a:lstStyle/>
          <a:p>
            <a:r>
              <a:rPr lang="ru-RU" b="1" dirty="0" smtClean="0"/>
              <a:t>Управление дороги</a:t>
            </a:r>
            <a:endParaRPr lang="ru-RU" b="1" dirty="0"/>
          </a:p>
        </p:txBody>
      </p:sp>
      <p:cxnSp>
        <p:nvCxnSpPr>
          <p:cNvPr id="25" name="Прямая со стрелкой 24"/>
          <p:cNvCxnSpPr>
            <a:stCxn id="8" idx="2"/>
          </p:cNvCxnSpPr>
          <p:nvPr/>
        </p:nvCxnSpPr>
        <p:spPr>
          <a:xfrm flipH="1">
            <a:off x="2151529" y="2407024"/>
            <a:ext cx="1694330" cy="76648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a:stCxn id="8" idx="1"/>
          </p:cNvCxnSpPr>
          <p:nvPr/>
        </p:nvCxnSpPr>
        <p:spPr>
          <a:xfrm flipH="1" flipV="1">
            <a:off x="2086111" y="1616296"/>
            <a:ext cx="1961452" cy="49212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Прямоугольник 27"/>
          <p:cNvSpPr/>
          <p:nvPr/>
        </p:nvSpPr>
        <p:spPr>
          <a:xfrm rot="20251089">
            <a:off x="2091811" y="2550272"/>
            <a:ext cx="1217256" cy="369332"/>
          </a:xfrm>
          <a:prstGeom prst="rect">
            <a:avLst/>
          </a:prstGeom>
        </p:spPr>
        <p:txBody>
          <a:bodyPr wrap="none">
            <a:spAutoFit/>
          </a:bodyPr>
          <a:lstStyle/>
          <a:p>
            <a:r>
              <a:rPr lang="ru-RU" b="1" dirty="0" smtClean="0"/>
              <a:t>каналы ТТ</a:t>
            </a:r>
            <a:endParaRPr lang="ru-RU" b="1" dirty="0"/>
          </a:p>
        </p:txBody>
      </p:sp>
      <p:sp>
        <p:nvSpPr>
          <p:cNvPr id="29" name="Прямоугольник 28"/>
          <p:cNvSpPr/>
          <p:nvPr/>
        </p:nvSpPr>
        <p:spPr>
          <a:xfrm>
            <a:off x="247538" y="3164013"/>
            <a:ext cx="2298728" cy="646331"/>
          </a:xfrm>
          <a:prstGeom prst="rect">
            <a:avLst/>
          </a:prstGeom>
        </p:spPr>
        <p:txBody>
          <a:bodyPr wrap="square">
            <a:spAutoFit/>
          </a:bodyPr>
          <a:lstStyle/>
          <a:p>
            <a:r>
              <a:rPr lang="ru-RU" b="1" dirty="0" smtClean="0"/>
              <a:t>к АКТС управлений </a:t>
            </a:r>
          </a:p>
          <a:p>
            <a:r>
              <a:rPr lang="ru-RU" b="1" dirty="0" smtClean="0"/>
              <a:t>дорог и НОД</a:t>
            </a:r>
            <a:endParaRPr lang="ru-RU" b="1" dirty="0"/>
          </a:p>
        </p:txBody>
      </p:sp>
      <p:sp>
        <p:nvSpPr>
          <p:cNvPr id="30" name="Овал 29"/>
          <p:cNvSpPr/>
          <p:nvPr/>
        </p:nvSpPr>
        <p:spPr>
          <a:xfrm>
            <a:off x="1629317" y="1406398"/>
            <a:ext cx="445434" cy="40341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Прямоугольник 30"/>
          <p:cNvSpPr/>
          <p:nvPr/>
        </p:nvSpPr>
        <p:spPr>
          <a:xfrm>
            <a:off x="1646567" y="1254161"/>
            <a:ext cx="439544" cy="707886"/>
          </a:xfrm>
          <a:prstGeom prst="rect">
            <a:avLst/>
          </a:prstGeom>
        </p:spPr>
        <p:txBody>
          <a:bodyPr wrap="none">
            <a:spAutoFit/>
          </a:bodyPr>
          <a:lstStyle/>
          <a:p>
            <a:r>
              <a:rPr lang="ru-RU" sz="4000" b="1" dirty="0" smtClean="0"/>
              <a:t>+</a:t>
            </a:r>
            <a:endParaRPr lang="ru-RU" sz="4000" b="1" dirty="0"/>
          </a:p>
        </p:txBody>
      </p:sp>
      <p:sp>
        <p:nvSpPr>
          <p:cNvPr id="32" name="Равнобедренный треугольник 31"/>
          <p:cNvSpPr/>
          <p:nvPr/>
        </p:nvSpPr>
        <p:spPr>
          <a:xfrm>
            <a:off x="1465730" y="1208827"/>
            <a:ext cx="739588" cy="597214"/>
          </a:xfrm>
          <a:prstGeom prst="triangle">
            <a:avLst>
              <a:gd name="adj" fmla="val 54545"/>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Прямоугольник 33"/>
          <p:cNvSpPr/>
          <p:nvPr/>
        </p:nvSpPr>
        <p:spPr>
          <a:xfrm>
            <a:off x="247538" y="932270"/>
            <a:ext cx="2298728" cy="1485329"/>
          </a:xfrm>
          <a:prstGeom prst="rect">
            <a:avLst/>
          </a:prstGeom>
          <a:noFill/>
          <a:ln>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Прямоугольник 34"/>
          <p:cNvSpPr/>
          <p:nvPr/>
        </p:nvSpPr>
        <p:spPr>
          <a:xfrm>
            <a:off x="1580322" y="877439"/>
            <a:ext cx="734881" cy="369332"/>
          </a:xfrm>
          <a:prstGeom prst="rect">
            <a:avLst/>
          </a:prstGeom>
        </p:spPr>
        <p:txBody>
          <a:bodyPr wrap="none">
            <a:spAutoFit/>
          </a:bodyPr>
          <a:lstStyle/>
          <a:p>
            <a:r>
              <a:rPr lang="ru-RU" b="1" dirty="0"/>
              <a:t>АКТС </a:t>
            </a:r>
          </a:p>
        </p:txBody>
      </p:sp>
      <p:sp>
        <p:nvSpPr>
          <p:cNvPr id="36" name="Прямоугольник 35"/>
          <p:cNvSpPr/>
          <p:nvPr/>
        </p:nvSpPr>
        <p:spPr>
          <a:xfrm>
            <a:off x="801801" y="894779"/>
            <a:ext cx="752450" cy="369332"/>
          </a:xfrm>
          <a:prstGeom prst="rect">
            <a:avLst/>
          </a:prstGeom>
        </p:spPr>
        <p:txBody>
          <a:bodyPr wrap="none">
            <a:spAutoFit/>
          </a:bodyPr>
          <a:lstStyle/>
          <a:p>
            <a:r>
              <a:rPr lang="ru-RU" b="1" dirty="0" smtClean="0">
                <a:solidFill>
                  <a:srgbClr val="002060"/>
                </a:solidFill>
              </a:rPr>
              <a:t>НОД1</a:t>
            </a:r>
            <a:endParaRPr lang="ru-RU" b="1" dirty="0">
              <a:solidFill>
                <a:srgbClr val="002060"/>
              </a:solidFill>
            </a:endParaRPr>
          </a:p>
        </p:txBody>
      </p:sp>
      <p:sp>
        <p:nvSpPr>
          <p:cNvPr id="37" name="Прямоугольник 36"/>
          <p:cNvSpPr/>
          <p:nvPr/>
        </p:nvSpPr>
        <p:spPr>
          <a:xfrm>
            <a:off x="325190" y="1002986"/>
            <a:ext cx="443767" cy="60511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Т</a:t>
            </a:r>
            <a:endParaRPr lang="ru-RU" sz="2000" b="1" dirty="0">
              <a:solidFill>
                <a:schemeClr val="tx1"/>
              </a:solidFill>
            </a:endParaRPr>
          </a:p>
        </p:txBody>
      </p:sp>
      <p:sp>
        <p:nvSpPr>
          <p:cNvPr id="38" name="Прямоугольник 37"/>
          <p:cNvSpPr/>
          <p:nvPr/>
        </p:nvSpPr>
        <p:spPr>
          <a:xfrm>
            <a:off x="315160" y="1710292"/>
            <a:ext cx="443767" cy="60511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Т</a:t>
            </a:r>
            <a:endParaRPr lang="ru-RU" sz="2000" b="1" dirty="0">
              <a:solidFill>
                <a:schemeClr val="tx1"/>
              </a:solidFill>
            </a:endParaRPr>
          </a:p>
        </p:txBody>
      </p:sp>
      <p:cxnSp>
        <p:nvCxnSpPr>
          <p:cNvPr id="40" name="Прямая соединительная линия 39"/>
          <p:cNvCxnSpPr>
            <a:stCxn id="32" idx="1"/>
            <a:endCxn id="37" idx="3"/>
          </p:cNvCxnSpPr>
          <p:nvPr/>
        </p:nvCxnSpPr>
        <p:spPr>
          <a:xfrm flipH="1" flipV="1">
            <a:off x="768957" y="1305545"/>
            <a:ext cx="898477" cy="2018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a:stCxn id="32" idx="1"/>
            <a:endCxn id="38" idx="3"/>
          </p:cNvCxnSpPr>
          <p:nvPr/>
        </p:nvCxnSpPr>
        <p:spPr>
          <a:xfrm flipH="1">
            <a:off x="758927" y="1507434"/>
            <a:ext cx="908507" cy="5054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4" name="Прямоугольник 43"/>
          <p:cNvSpPr/>
          <p:nvPr/>
        </p:nvSpPr>
        <p:spPr>
          <a:xfrm rot="963909">
            <a:off x="2205475" y="1450193"/>
            <a:ext cx="1217256" cy="369332"/>
          </a:xfrm>
          <a:prstGeom prst="rect">
            <a:avLst/>
          </a:prstGeom>
        </p:spPr>
        <p:txBody>
          <a:bodyPr wrap="none">
            <a:spAutoFit/>
          </a:bodyPr>
          <a:lstStyle/>
          <a:p>
            <a:r>
              <a:rPr lang="ru-RU" b="1" dirty="0" smtClean="0"/>
              <a:t>каналы ТТ</a:t>
            </a:r>
            <a:endParaRPr lang="ru-RU" b="1" dirty="0"/>
          </a:p>
        </p:txBody>
      </p:sp>
      <p:sp>
        <p:nvSpPr>
          <p:cNvPr id="46" name="Прямоугольник 45"/>
          <p:cNvSpPr/>
          <p:nvPr/>
        </p:nvSpPr>
        <p:spPr>
          <a:xfrm rot="719014">
            <a:off x="1171625" y="1145613"/>
            <a:ext cx="470000" cy="369332"/>
          </a:xfrm>
          <a:prstGeom prst="rect">
            <a:avLst/>
          </a:prstGeom>
        </p:spPr>
        <p:txBody>
          <a:bodyPr wrap="none">
            <a:spAutoFit/>
          </a:bodyPr>
          <a:lstStyle/>
          <a:p>
            <a:r>
              <a:rPr lang="ru-RU" dirty="0" smtClean="0"/>
              <a:t>АЛ</a:t>
            </a:r>
            <a:endParaRPr lang="ru-RU" dirty="0"/>
          </a:p>
        </p:txBody>
      </p:sp>
      <p:sp>
        <p:nvSpPr>
          <p:cNvPr id="47" name="Прямоугольник 46"/>
          <p:cNvSpPr/>
          <p:nvPr/>
        </p:nvSpPr>
        <p:spPr>
          <a:xfrm rot="19885653">
            <a:off x="787283" y="1554844"/>
            <a:ext cx="470000" cy="369332"/>
          </a:xfrm>
          <a:prstGeom prst="rect">
            <a:avLst/>
          </a:prstGeom>
        </p:spPr>
        <p:txBody>
          <a:bodyPr wrap="none">
            <a:spAutoFit/>
          </a:bodyPr>
          <a:lstStyle/>
          <a:p>
            <a:r>
              <a:rPr lang="ru-RU" dirty="0" smtClean="0"/>
              <a:t>АЛ</a:t>
            </a:r>
            <a:endParaRPr lang="ru-RU" dirty="0"/>
          </a:p>
        </p:txBody>
      </p:sp>
      <p:sp>
        <p:nvSpPr>
          <p:cNvPr id="48" name="Прямоугольник 47"/>
          <p:cNvSpPr/>
          <p:nvPr/>
        </p:nvSpPr>
        <p:spPr>
          <a:xfrm rot="16200000">
            <a:off x="3514271" y="1055853"/>
            <a:ext cx="989630" cy="646331"/>
          </a:xfrm>
          <a:prstGeom prst="rect">
            <a:avLst/>
          </a:prstGeom>
        </p:spPr>
        <p:txBody>
          <a:bodyPr wrap="none">
            <a:spAutoFit/>
          </a:bodyPr>
          <a:lstStyle/>
          <a:p>
            <a:r>
              <a:rPr lang="ru-RU" b="1" dirty="0" smtClean="0"/>
              <a:t>каналы </a:t>
            </a:r>
          </a:p>
          <a:p>
            <a:r>
              <a:rPr lang="ru-RU" b="1" dirty="0" smtClean="0"/>
              <a:t>ТТ</a:t>
            </a:r>
            <a:endParaRPr lang="ru-RU" b="1" dirty="0"/>
          </a:p>
        </p:txBody>
      </p:sp>
      <p:cxnSp>
        <p:nvCxnSpPr>
          <p:cNvPr id="50" name="Прямая соединительная линия 49"/>
          <p:cNvCxnSpPr>
            <a:stCxn id="8" idx="4"/>
            <a:endCxn id="60" idx="1"/>
          </p:cNvCxnSpPr>
          <p:nvPr/>
        </p:nvCxnSpPr>
        <p:spPr>
          <a:xfrm>
            <a:off x="4585447" y="2407024"/>
            <a:ext cx="2038318" cy="9893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a:stCxn id="8" idx="5"/>
            <a:endCxn id="59" idx="1"/>
          </p:cNvCxnSpPr>
          <p:nvPr/>
        </p:nvCxnSpPr>
        <p:spPr>
          <a:xfrm flipV="1">
            <a:off x="4417357" y="1562718"/>
            <a:ext cx="2139169" cy="5456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3" name="Прямоугольник 52"/>
          <p:cNvSpPr/>
          <p:nvPr/>
        </p:nvSpPr>
        <p:spPr>
          <a:xfrm>
            <a:off x="6279776" y="763180"/>
            <a:ext cx="2716306" cy="1777358"/>
          </a:xfrm>
          <a:prstGeom prst="rect">
            <a:avLst/>
          </a:prstGeom>
          <a:noFill/>
          <a:ln>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Прямоугольник 53"/>
          <p:cNvSpPr/>
          <p:nvPr/>
        </p:nvSpPr>
        <p:spPr>
          <a:xfrm>
            <a:off x="6293404" y="2707088"/>
            <a:ext cx="2716306" cy="1606515"/>
          </a:xfrm>
          <a:prstGeom prst="rect">
            <a:avLst/>
          </a:prstGeom>
          <a:noFill/>
          <a:ln>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7" name="Прямоугольник 56"/>
          <p:cNvSpPr/>
          <p:nvPr/>
        </p:nvSpPr>
        <p:spPr>
          <a:xfrm>
            <a:off x="6279776" y="789919"/>
            <a:ext cx="752450" cy="369332"/>
          </a:xfrm>
          <a:prstGeom prst="rect">
            <a:avLst/>
          </a:prstGeom>
        </p:spPr>
        <p:txBody>
          <a:bodyPr wrap="none">
            <a:spAutoFit/>
          </a:bodyPr>
          <a:lstStyle/>
          <a:p>
            <a:r>
              <a:rPr lang="ru-RU" b="1" dirty="0" smtClean="0">
                <a:solidFill>
                  <a:srgbClr val="002060"/>
                </a:solidFill>
              </a:rPr>
              <a:t>НОД2</a:t>
            </a:r>
            <a:endParaRPr lang="ru-RU" b="1" dirty="0">
              <a:solidFill>
                <a:srgbClr val="002060"/>
              </a:solidFill>
            </a:endParaRPr>
          </a:p>
        </p:txBody>
      </p:sp>
      <p:sp>
        <p:nvSpPr>
          <p:cNvPr id="58" name="Прямоугольник 57"/>
          <p:cNvSpPr/>
          <p:nvPr/>
        </p:nvSpPr>
        <p:spPr>
          <a:xfrm>
            <a:off x="6274745" y="2728392"/>
            <a:ext cx="752450" cy="369332"/>
          </a:xfrm>
          <a:prstGeom prst="rect">
            <a:avLst/>
          </a:prstGeom>
        </p:spPr>
        <p:txBody>
          <a:bodyPr wrap="none">
            <a:spAutoFit/>
          </a:bodyPr>
          <a:lstStyle/>
          <a:p>
            <a:r>
              <a:rPr lang="ru-RU" b="1" dirty="0" smtClean="0">
                <a:solidFill>
                  <a:srgbClr val="002060"/>
                </a:solidFill>
              </a:rPr>
              <a:t>НОД3</a:t>
            </a:r>
            <a:endParaRPr lang="ru-RU" b="1" dirty="0">
              <a:solidFill>
                <a:srgbClr val="002060"/>
              </a:solidFill>
            </a:endParaRPr>
          </a:p>
        </p:txBody>
      </p:sp>
      <p:sp>
        <p:nvSpPr>
          <p:cNvPr id="59" name="Равнобедренный треугольник 58"/>
          <p:cNvSpPr/>
          <p:nvPr/>
        </p:nvSpPr>
        <p:spPr>
          <a:xfrm>
            <a:off x="6354822" y="1264111"/>
            <a:ext cx="739588" cy="597214"/>
          </a:xfrm>
          <a:prstGeom prst="triangle">
            <a:avLst>
              <a:gd name="adj" fmla="val 54545"/>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0" name="Равнобедренный треугольник 59"/>
          <p:cNvSpPr/>
          <p:nvPr/>
        </p:nvSpPr>
        <p:spPr>
          <a:xfrm>
            <a:off x="6422061" y="3097724"/>
            <a:ext cx="739588" cy="597214"/>
          </a:xfrm>
          <a:prstGeom prst="triangle">
            <a:avLst>
              <a:gd name="adj" fmla="val 54545"/>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3" name="Овал 62"/>
          <p:cNvSpPr/>
          <p:nvPr/>
        </p:nvSpPr>
        <p:spPr>
          <a:xfrm>
            <a:off x="6521227" y="1470422"/>
            <a:ext cx="445434" cy="40341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4" name="Овал 63"/>
          <p:cNvSpPr/>
          <p:nvPr/>
        </p:nvSpPr>
        <p:spPr>
          <a:xfrm>
            <a:off x="6605235" y="3295007"/>
            <a:ext cx="445434" cy="40341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5" name="Прямоугольник 64"/>
          <p:cNvSpPr/>
          <p:nvPr/>
        </p:nvSpPr>
        <p:spPr>
          <a:xfrm>
            <a:off x="6539693" y="1291751"/>
            <a:ext cx="439544" cy="707886"/>
          </a:xfrm>
          <a:prstGeom prst="rect">
            <a:avLst/>
          </a:prstGeom>
        </p:spPr>
        <p:txBody>
          <a:bodyPr wrap="none">
            <a:spAutoFit/>
          </a:bodyPr>
          <a:lstStyle/>
          <a:p>
            <a:r>
              <a:rPr lang="ru-RU" sz="4000" b="1" dirty="0" smtClean="0"/>
              <a:t>+</a:t>
            </a:r>
            <a:endParaRPr lang="ru-RU" sz="4000" b="1" dirty="0"/>
          </a:p>
        </p:txBody>
      </p:sp>
      <p:sp>
        <p:nvSpPr>
          <p:cNvPr id="66" name="Прямоугольник 65"/>
          <p:cNvSpPr/>
          <p:nvPr/>
        </p:nvSpPr>
        <p:spPr>
          <a:xfrm>
            <a:off x="6611360" y="3111551"/>
            <a:ext cx="439544" cy="707886"/>
          </a:xfrm>
          <a:prstGeom prst="rect">
            <a:avLst/>
          </a:prstGeom>
        </p:spPr>
        <p:txBody>
          <a:bodyPr wrap="none">
            <a:spAutoFit/>
          </a:bodyPr>
          <a:lstStyle/>
          <a:p>
            <a:r>
              <a:rPr lang="ru-RU" sz="4000" b="1" dirty="0" smtClean="0"/>
              <a:t>+</a:t>
            </a:r>
            <a:endParaRPr lang="ru-RU" sz="4000" b="1" dirty="0"/>
          </a:p>
        </p:txBody>
      </p:sp>
      <p:sp>
        <p:nvSpPr>
          <p:cNvPr id="67" name="Прямоугольник 66"/>
          <p:cNvSpPr/>
          <p:nvPr/>
        </p:nvSpPr>
        <p:spPr>
          <a:xfrm rot="20767413">
            <a:off x="5148484" y="1423438"/>
            <a:ext cx="1217256" cy="369332"/>
          </a:xfrm>
          <a:prstGeom prst="rect">
            <a:avLst/>
          </a:prstGeom>
        </p:spPr>
        <p:txBody>
          <a:bodyPr wrap="none">
            <a:spAutoFit/>
          </a:bodyPr>
          <a:lstStyle/>
          <a:p>
            <a:r>
              <a:rPr lang="ru-RU" b="1" dirty="0" smtClean="0"/>
              <a:t>каналы ТТ</a:t>
            </a:r>
            <a:endParaRPr lang="ru-RU" b="1" dirty="0"/>
          </a:p>
        </p:txBody>
      </p:sp>
      <p:sp>
        <p:nvSpPr>
          <p:cNvPr id="68" name="Прямоугольник 67"/>
          <p:cNvSpPr/>
          <p:nvPr/>
        </p:nvSpPr>
        <p:spPr>
          <a:xfrm rot="1511516">
            <a:off x="5202921" y="2701820"/>
            <a:ext cx="1217256" cy="369332"/>
          </a:xfrm>
          <a:prstGeom prst="rect">
            <a:avLst/>
          </a:prstGeom>
        </p:spPr>
        <p:txBody>
          <a:bodyPr wrap="none">
            <a:spAutoFit/>
          </a:bodyPr>
          <a:lstStyle/>
          <a:p>
            <a:r>
              <a:rPr lang="ru-RU" b="1" dirty="0" smtClean="0"/>
              <a:t>каналы ТТ</a:t>
            </a:r>
            <a:endParaRPr lang="ru-RU" b="1" dirty="0"/>
          </a:p>
        </p:txBody>
      </p:sp>
      <p:sp>
        <p:nvSpPr>
          <p:cNvPr id="69" name="Прямоугольник 68"/>
          <p:cNvSpPr/>
          <p:nvPr/>
        </p:nvSpPr>
        <p:spPr>
          <a:xfrm rot="20830361">
            <a:off x="7353313" y="1075878"/>
            <a:ext cx="470000" cy="369332"/>
          </a:xfrm>
          <a:prstGeom prst="rect">
            <a:avLst/>
          </a:prstGeom>
        </p:spPr>
        <p:txBody>
          <a:bodyPr wrap="none">
            <a:spAutoFit/>
          </a:bodyPr>
          <a:lstStyle/>
          <a:p>
            <a:r>
              <a:rPr lang="ru-RU" dirty="0" smtClean="0"/>
              <a:t>АЛ</a:t>
            </a:r>
            <a:endParaRPr lang="ru-RU" dirty="0"/>
          </a:p>
        </p:txBody>
      </p:sp>
      <p:sp>
        <p:nvSpPr>
          <p:cNvPr id="70" name="Прямоугольник 69"/>
          <p:cNvSpPr/>
          <p:nvPr/>
        </p:nvSpPr>
        <p:spPr>
          <a:xfrm>
            <a:off x="8339865" y="878537"/>
            <a:ext cx="443767" cy="60511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Т</a:t>
            </a:r>
            <a:endParaRPr lang="ru-RU" sz="2000" b="1" dirty="0">
              <a:solidFill>
                <a:schemeClr val="tx1"/>
              </a:solidFill>
            </a:endParaRPr>
          </a:p>
        </p:txBody>
      </p:sp>
      <p:sp>
        <p:nvSpPr>
          <p:cNvPr id="71" name="Прямоугольник 70"/>
          <p:cNvSpPr/>
          <p:nvPr/>
        </p:nvSpPr>
        <p:spPr>
          <a:xfrm>
            <a:off x="8336720" y="1684851"/>
            <a:ext cx="443767" cy="60511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Т</a:t>
            </a:r>
            <a:endParaRPr lang="ru-RU" sz="2000" b="1" dirty="0">
              <a:solidFill>
                <a:schemeClr val="tx1"/>
              </a:solidFill>
            </a:endParaRPr>
          </a:p>
        </p:txBody>
      </p:sp>
      <p:sp>
        <p:nvSpPr>
          <p:cNvPr id="72" name="Прямоугольник 71"/>
          <p:cNvSpPr/>
          <p:nvPr/>
        </p:nvSpPr>
        <p:spPr>
          <a:xfrm>
            <a:off x="8335523" y="2825471"/>
            <a:ext cx="443767" cy="60511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Т</a:t>
            </a:r>
            <a:endParaRPr lang="ru-RU" sz="2000" b="1" dirty="0">
              <a:solidFill>
                <a:schemeClr val="tx1"/>
              </a:solidFill>
            </a:endParaRPr>
          </a:p>
        </p:txBody>
      </p:sp>
      <p:sp>
        <p:nvSpPr>
          <p:cNvPr id="73" name="Прямоугольник 72"/>
          <p:cNvSpPr/>
          <p:nvPr/>
        </p:nvSpPr>
        <p:spPr>
          <a:xfrm>
            <a:off x="8339865" y="3634949"/>
            <a:ext cx="443767" cy="60511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Т</a:t>
            </a:r>
            <a:endParaRPr lang="ru-RU" sz="2000" b="1" dirty="0">
              <a:solidFill>
                <a:schemeClr val="tx1"/>
              </a:solidFill>
            </a:endParaRPr>
          </a:p>
        </p:txBody>
      </p:sp>
      <p:sp>
        <p:nvSpPr>
          <p:cNvPr id="74" name="Прямоугольник 73"/>
          <p:cNvSpPr/>
          <p:nvPr/>
        </p:nvSpPr>
        <p:spPr>
          <a:xfrm rot="20933251">
            <a:off x="7385692" y="2960770"/>
            <a:ext cx="470000" cy="369332"/>
          </a:xfrm>
          <a:prstGeom prst="rect">
            <a:avLst/>
          </a:prstGeom>
        </p:spPr>
        <p:txBody>
          <a:bodyPr wrap="none">
            <a:spAutoFit/>
          </a:bodyPr>
          <a:lstStyle/>
          <a:p>
            <a:r>
              <a:rPr lang="ru-RU" dirty="0" smtClean="0"/>
              <a:t>АЛ</a:t>
            </a:r>
            <a:endParaRPr lang="ru-RU" dirty="0"/>
          </a:p>
        </p:txBody>
      </p:sp>
      <p:cxnSp>
        <p:nvCxnSpPr>
          <p:cNvPr id="76" name="Прямая соединительная линия 75"/>
          <p:cNvCxnSpPr>
            <a:stCxn id="63" idx="7"/>
            <a:endCxn id="70" idx="1"/>
          </p:cNvCxnSpPr>
          <p:nvPr/>
        </p:nvCxnSpPr>
        <p:spPr>
          <a:xfrm flipV="1">
            <a:off x="6901429" y="1181096"/>
            <a:ext cx="1438436" cy="34840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Прямая соединительная линия 77"/>
          <p:cNvCxnSpPr>
            <a:stCxn id="63" idx="7"/>
            <a:endCxn id="71" idx="1"/>
          </p:cNvCxnSpPr>
          <p:nvPr/>
        </p:nvCxnSpPr>
        <p:spPr>
          <a:xfrm>
            <a:off x="6901429" y="1529500"/>
            <a:ext cx="1435291" cy="4579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Прямая соединительная линия 79"/>
          <p:cNvCxnSpPr>
            <a:stCxn id="64" idx="7"/>
            <a:endCxn id="72" idx="1"/>
          </p:cNvCxnSpPr>
          <p:nvPr/>
        </p:nvCxnSpPr>
        <p:spPr>
          <a:xfrm flipV="1">
            <a:off x="6985437" y="3128030"/>
            <a:ext cx="1350086" cy="2260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Прямая соединительная линия 81"/>
          <p:cNvCxnSpPr>
            <a:stCxn id="64" idx="7"/>
            <a:endCxn id="73" idx="1"/>
          </p:cNvCxnSpPr>
          <p:nvPr/>
        </p:nvCxnSpPr>
        <p:spPr>
          <a:xfrm>
            <a:off x="6985437" y="3354085"/>
            <a:ext cx="1354428" cy="58342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3" name="Прямоугольник 82"/>
          <p:cNvSpPr/>
          <p:nvPr/>
        </p:nvSpPr>
        <p:spPr>
          <a:xfrm rot="1519591">
            <a:off x="7459807" y="3364529"/>
            <a:ext cx="470000" cy="369332"/>
          </a:xfrm>
          <a:prstGeom prst="rect">
            <a:avLst/>
          </a:prstGeom>
        </p:spPr>
        <p:txBody>
          <a:bodyPr wrap="none">
            <a:spAutoFit/>
          </a:bodyPr>
          <a:lstStyle/>
          <a:p>
            <a:r>
              <a:rPr lang="ru-RU" dirty="0" smtClean="0"/>
              <a:t>АЛ</a:t>
            </a:r>
            <a:endParaRPr lang="ru-RU" dirty="0"/>
          </a:p>
        </p:txBody>
      </p:sp>
      <p:sp>
        <p:nvSpPr>
          <p:cNvPr id="84" name="Прямоугольник 83"/>
          <p:cNvSpPr/>
          <p:nvPr/>
        </p:nvSpPr>
        <p:spPr>
          <a:xfrm rot="1099594">
            <a:off x="7480565" y="1506641"/>
            <a:ext cx="470000" cy="369332"/>
          </a:xfrm>
          <a:prstGeom prst="rect">
            <a:avLst/>
          </a:prstGeom>
        </p:spPr>
        <p:txBody>
          <a:bodyPr wrap="none">
            <a:spAutoFit/>
          </a:bodyPr>
          <a:lstStyle/>
          <a:p>
            <a:r>
              <a:rPr lang="ru-RU" dirty="0" smtClean="0"/>
              <a:t>АЛ</a:t>
            </a:r>
            <a:endParaRPr lang="ru-RU" dirty="0"/>
          </a:p>
        </p:txBody>
      </p:sp>
      <p:sp>
        <p:nvSpPr>
          <p:cNvPr id="85" name="Прямоугольник 84"/>
          <p:cNvSpPr/>
          <p:nvPr/>
        </p:nvSpPr>
        <p:spPr>
          <a:xfrm rot="16200000">
            <a:off x="8070238" y="3423362"/>
            <a:ext cx="829073" cy="400110"/>
          </a:xfrm>
          <a:prstGeom prst="rect">
            <a:avLst/>
          </a:prstGeom>
        </p:spPr>
        <p:txBody>
          <a:bodyPr wrap="none">
            <a:spAutoFit/>
          </a:bodyPr>
          <a:lstStyle/>
          <a:p>
            <a:r>
              <a:rPr lang="ru-RU" dirty="0" smtClean="0"/>
              <a:t>     </a:t>
            </a:r>
            <a:r>
              <a:rPr lang="ru-RU" sz="2000" b="1" dirty="0" smtClean="0"/>
              <a:t>. . . </a:t>
            </a:r>
            <a:endParaRPr lang="ru-RU" sz="2000" b="1" dirty="0"/>
          </a:p>
        </p:txBody>
      </p:sp>
      <p:sp>
        <p:nvSpPr>
          <p:cNvPr id="86" name="Прямоугольник 85"/>
          <p:cNvSpPr/>
          <p:nvPr/>
        </p:nvSpPr>
        <p:spPr>
          <a:xfrm rot="5400000">
            <a:off x="8208136" y="1264885"/>
            <a:ext cx="829073" cy="400110"/>
          </a:xfrm>
          <a:prstGeom prst="rect">
            <a:avLst/>
          </a:prstGeom>
        </p:spPr>
        <p:txBody>
          <a:bodyPr wrap="none">
            <a:spAutoFit/>
          </a:bodyPr>
          <a:lstStyle/>
          <a:p>
            <a:r>
              <a:rPr lang="ru-RU" dirty="0" smtClean="0"/>
              <a:t>     </a:t>
            </a:r>
            <a:r>
              <a:rPr lang="ru-RU" sz="2000" b="1" dirty="0" smtClean="0"/>
              <a:t>. . . </a:t>
            </a:r>
            <a:endParaRPr lang="ru-RU" sz="2000" b="1" dirty="0"/>
          </a:p>
        </p:txBody>
      </p:sp>
    </p:spTree>
    <p:extLst>
      <p:ext uri="{BB962C8B-B14F-4D97-AF65-F5344CB8AC3E}">
        <p14:creationId xmlns:p14="http://schemas.microsoft.com/office/powerpoint/2010/main" val="35766954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12944" y="0"/>
            <a:ext cx="2585197" cy="430305"/>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Телеграфная </a:t>
            </a:r>
            <a:r>
              <a:rPr lang="ru-RU" sz="2000" b="1" dirty="0">
                <a:solidFill>
                  <a:srgbClr val="C00000"/>
                </a:solidFill>
                <a:latin typeface="+mn-lt"/>
              </a:rPr>
              <a:t>связь  </a:t>
            </a:r>
            <a:br>
              <a:rPr lang="ru-RU" sz="2000" b="1" dirty="0">
                <a:solidFill>
                  <a:srgbClr val="C00000"/>
                </a:solidFill>
                <a:latin typeface="+mn-lt"/>
              </a:rPr>
            </a:br>
            <a:endParaRPr lang="ru-RU" sz="2000" dirty="0">
              <a:latin typeface="+mn-lt"/>
            </a:endParaRPr>
          </a:p>
        </p:txBody>
      </p:sp>
      <p:sp>
        <p:nvSpPr>
          <p:cNvPr id="3" name="Объект 2"/>
          <p:cNvSpPr>
            <a:spLocks noGrp="1"/>
          </p:cNvSpPr>
          <p:nvPr>
            <p:ph idx="1"/>
          </p:nvPr>
        </p:nvSpPr>
        <p:spPr>
          <a:xfrm>
            <a:off x="0" y="4397187"/>
            <a:ext cx="9144000" cy="1842248"/>
          </a:xfrm>
        </p:spPr>
        <p:txBody>
          <a:bodyPr>
            <a:normAutofit/>
          </a:bodyPr>
          <a:lstStyle/>
          <a:p>
            <a:pPr marL="0" indent="0" algn="just">
              <a:buNone/>
            </a:pPr>
            <a:r>
              <a:rPr lang="ru-RU" sz="2000" dirty="0" smtClean="0"/>
              <a:t>      </a:t>
            </a:r>
            <a:r>
              <a:rPr lang="ru-RU" sz="2000" b="1" dirty="0" smtClean="0">
                <a:solidFill>
                  <a:srgbClr val="002060"/>
                </a:solidFill>
              </a:rPr>
              <a:t>При </a:t>
            </a:r>
            <a:r>
              <a:rPr lang="ru-RU" sz="2000" b="1" dirty="0">
                <a:solidFill>
                  <a:srgbClr val="002060"/>
                </a:solidFill>
              </a:rPr>
              <a:t>передаче сообщения по телеграфным каналам </a:t>
            </a:r>
            <a:r>
              <a:rPr lang="ru-RU" sz="2000" b="1" dirty="0">
                <a:solidFill>
                  <a:srgbClr val="C00000"/>
                </a:solidFill>
              </a:rPr>
              <a:t>каждый абонент имеет свой номер</a:t>
            </a:r>
            <a:r>
              <a:rPr lang="ru-RU" sz="2000" b="1" dirty="0">
                <a:solidFill>
                  <a:srgbClr val="002060"/>
                </a:solidFill>
              </a:rPr>
              <a:t>, однозначно идентифицирующий его в телеграфной сети. </a:t>
            </a:r>
            <a:r>
              <a:rPr lang="ru-RU" sz="2000" dirty="0"/>
              <a:t>В рамках новой цифровой сети, базирующейся на протоколе TCP/IP (протокол управления </a:t>
            </a:r>
            <a:r>
              <a:rPr lang="ru-RU" sz="2000" dirty="0" smtClean="0"/>
              <a:t>передачей/межсетевой </a:t>
            </a:r>
            <a:r>
              <a:rPr lang="ru-RU" sz="2000" dirty="0"/>
              <a:t>протокол) таким номером является постоянный IP-адрес подключенного к сети устройства, например, компьютера телеграфного цеха отделения дороги. </a:t>
            </a:r>
            <a:endParaRPr lang="ru-RU" sz="2000" dirty="0">
              <a:solidFill>
                <a:srgbClr val="FF0000"/>
              </a:solidFill>
            </a:endParaRPr>
          </a:p>
        </p:txBody>
      </p:sp>
      <p:sp>
        <p:nvSpPr>
          <p:cNvPr id="4" name="Прямоугольник 3"/>
          <p:cNvSpPr/>
          <p:nvPr/>
        </p:nvSpPr>
        <p:spPr>
          <a:xfrm>
            <a:off x="874059" y="363070"/>
            <a:ext cx="7167283" cy="400110"/>
          </a:xfrm>
          <a:prstGeom prst="rect">
            <a:avLst/>
          </a:prstGeom>
        </p:spPr>
        <p:txBody>
          <a:bodyPr wrap="square">
            <a:spAutoFit/>
          </a:bodyPr>
          <a:lstStyle/>
          <a:p>
            <a:r>
              <a:rPr lang="ru-RU" sz="2000" b="1" dirty="0">
                <a:solidFill>
                  <a:srgbClr val="002060"/>
                </a:solidFill>
              </a:rPr>
              <a:t> Телеграфные аппараты. Автоматическая телеграфная связь.</a:t>
            </a:r>
          </a:p>
        </p:txBody>
      </p:sp>
      <p:pic>
        <p:nvPicPr>
          <p:cNvPr id="5" name="Рисунок 4"/>
          <p:cNvPicPr>
            <a:picLocks noChangeAspect="1"/>
          </p:cNvPicPr>
          <p:nvPr/>
        </p:nvPicPr>
        <p:blipFill rotWithShape="1">
          <a:blip r:embed="rId2"/>
          <a:srcRect b="12821"/>
          <a:stretch/>
        </p:blipFill>
        <p:spPr>
          <a:xfrm>
            <a:off x="80298" y="793375"/>
            <a:ext cx="8942161" cy="2743201"/>
          </a:xfrm>
          <a:prstGeom prst="rect">
            <a:avLst/>
          </a:prstGeom>
        </p:spPr>
      </p:pic>
    </p:spTree>
    <p:extLst>
      <p:ext uri="{BB962C8B-B14F-4D97-AF65-F5344CB8AC3E}">
        <p14:creationId xmlns:p14="http://schemas.microsoft.com/office/powerpoint/2010/main" val="19440234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17812" y="0"/>
            <a:ext cx="6508376" cy="430305"/>
          </a:xfrm>
        </p:spPr>
        <p:txBody>
          <a:bodyPr>
            <a:noAutofit/>
          </a:bodyPr>
          <a:lstStyle/>
          <a:p>
            <a:r>
              <a:rPr lang="ru-RU" sz="2000" b="1" dirty="0">
                <a:solidFill>
                  <a:srgbClr val="C00000"/>
                </a:solidFill>
                <a:latin typeface="+mn-lt"/>
              </a:rPr>
              <a:t>Передача данных на железнодорожном транспорте </a:t>
            </a:r>
            <a:endParaRPr lang="ru-RU" sz="2000" dirty="0">
              <a:latin typeface="+mn-lt"/>
            </a:endParaRPr>
          </a:p>
        </p:txBody>
      </p:sp>
      <p:sp>
        <p:nvSpPr>
          <p:cNvPr id="3" name="Объект 2"/>
          <p:cNvSpPr>
            <a:spLocks noGrp="1"/>
          </p:cNvSpPr>
          <p:nvPr>
            <p:ph idx="1"/>
          </p:nvPr>
        </p:nvSpPr>
        <p:spPr>
          <a:xfrm>
            <a:off x="0" y="5593977"/>
            <a:ext cx="9144000" cy="968188"/>
          </a:xfrm>
        </p:spPr>
        <p:txBody>
          <a:bodyPr>
            <a:normAutofit/>
          </a:bodyPr>
          <a:lstStyle/>
          <a:p>
            <a:pPr marL="0" indent="0" algn="just">
              <a:buNone/>
            </a:pPr>
            <a:r>
              <a:rPr lang="ru-RU" sz="2000" dirty="0" smtClean="0"/>
              <a:t>    В </a:t>
            </a:r>
            <a:r>
              <a:rPr lang="ru-RU" sz="2000" dirty="0"/>
              <a:t>решении задач оперативного управления перевозками и регулирования движения поездов большую роль играет </a:t>
            </a:r>
            <a:r>
              <a:rPr lang="ru-RU" sz="2000" b="1" dirty="0">
                <a:solidFill>
                  <a:srgbClr val="002060"/>
                </a:solidFill>
              </a:rPr>
              <a:t>автоматизированная система управления железнодорожным транспортом </a:t>
            </a:r>
            <a:r>
              <a:rPr lang="ru-RU" sz="2000" dirty="0"/>
              <a:t>(</a:t>
            </a:r>
            <a:r>
              <a:rPr lang="ru-RU" sz="2000" b="1" dirty="0">
                <a:solidFill>
                  <a:srgbClr val="C00000"/>
                </a:solidFill>
              </a:rPr>
              <a:t>АСУЖТ</a:t>
            </a:r>
            <a:r>
              <a:rPr lang="ru-RU" sz="2000" dirty="0"/>
              <a:t>). </a:t>
            </a:r>
          </a:p>
        </p:txBody>
      </p:sp>
      <p:pic>
        <p:nvPicPr>
          <p:cNvPr id="6" name="Рисунок 5"/>
          <p:cNvPicPr>
            <a:picLocks noChangeAspect="1"/>
          </p:cNvPicPr>
          <p:nvPr/>
        </p:nvPicPr>
        <p:blipFill rotWithShape="1">
          <a:blip r:embed="rId2"/>
          <a:srcRect t="5229" b="10850"/>
          <a:stretch/>
        </p:blipFill>
        <p:spPr>
          <a:xfrm>
            <a:off x="638924" y="477370"/>
            <a:ext cx="8054412" cy="5069542"/>
          </a:xfrm>
          <a:prstGeom prst="rect">
            <a:avLst/>
          </a:prstGeom>
          <a:ln>
            <a:solidFill>
              <a:schemeClr val="tx1"/>
            </a:solidFill>
          </a:ln>
        </p:spPr>
      </p:pic>
    </p:spTree>
    <p:extLst>
      <p:ext uri="{BB962C8B-B14F-4D97-AF65-F5344CB8AC3E}">
        <p14:creationId xmlns:p14="http://schemas.microsoft.com/office/powerpoint/2010/main" val="3929494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17812" y="0"/>
            <a:ext cx="6508376" cy="430305"/>
          </a:xfrm>
        </p:spPr>
        <p:txBody>
          <a:bodyPr>
            <a:noAutofit/>
          </a:bodyPr>
          <a:lstStyle/>
          <a:p>
            <a:r>
              <a:rPr lang="ru-RU" sz="2000" b="1" dirty="0">
                <a:solidFill>
                  <a:srgbClr val="C00000"/>
                </a:solidFill>
                <a:latin typeface="+mn-lt"/>
              </a:rPr>
              <a:t>Передача данных на железнодорожном транспорте </a:t>
            </a:r>
            <a:endParaRPr lang="ru-RU" sz="2000" dirty="0">
              <a:latin typeface="+mn-lt"/>
            </a:endParaRPr>
          </a:p>
        </p:txBody>
      </p:sp>
      <p:sp>
        <p:nvSpPr>
          <p:cNvPr id="3" name="Объект 2"/>
          <p:cNvSpPr>
            <a:spLocks noGrp="1"/>
          </p:cNvSpPr>
          <p:nvPr>
            <p:ph idx="1"/>
          </p:nvPr>
        </p:nvSpPr>
        <p:spPr>
          <a:xfrm>
            <a:off x="13447" y="4901450"/>
            <a:ext cx="9144000" cy="1559859"/>
          </a:xfrm>
        </p:spPr>
        <p:txBody>
          <a:bodyPr>
            <a:normAutofit/>
          </a:bodyPr>
          <a:lstStyle/>
          <a:p>
            <a:pPr marL="0" indent="0" algn="just">
              <a:buNone/>
            </a:pPr>
            <a:r>
              <a:rPr lang="ru-RU" sz="2000" b="1" dirty="0" smtClean="0">
                <a:solidFill>
                  <a:srgbClr val="002060"/>
                </a:solidFill>
              </a:rPr>
              <a:t>      На </a:t>
            </a:r>
            <a:r>
              <a:rPr lang="ru-RU" sz="2000" b="1" dirty="0">
                <a:solidFill>
                  <a:srgbClr val="002060"/>
                </a:solidFill>
              </a:rPr>
              <a:t>железнодорожном транспорте для получения информации, требующей обработки посредством ЭВМ </a:t>
            </a:r>
            <a:r>
              <a:rPr lang="ru-RU" sz="2000" dirty="0"/>
              <a:t>(например, различных учетно-отчетных и статистических данных, необходимых для планирования, контроля, оценки эффективности работы дорог и оперативного управления перевозочным процессом) </a:t>
            </a:r>
            <a:r>
              <a:rPr lang="ru-RU" sz="2000" b="1" dirty="0"/>
              <a:t>используются </a:t>
            </a:r>
            <a:r>
              <a:rPr lang="ru-RU" sz="2000" b="1" dirty="0">
                <a:solidFill>
                  <a:srgbClr val="C00000"/>
                </a:solidFill>
              </a:rPr>
              <a:t>средства передачи данных.</a:t>
            </a:r>
          </a:p>
        </p:txBody>
      </p:sp>
      <p:pic>
        <p:nvPicPr>
          <p:cNvPr id="4" name="Рисунок 3"/>
          <p:cNvPicPr>
            <a:picLocks noChangeAspect="1"/>
          </p:cNvPicPr>
          <p:nvPr/>
        </p:nvPicPr>
        <p:blipFill rotWithShape="1">
          <a:blip r:embed="rId2"/>
          <a:srcRect b="14706"/>
          <a:stretch/>
        </p:blipFill>
        <p:spPr>
          <a:xfrm>
            <a:off x="1143000" y="514347"/>
            <a:ext cx="6858000" cy="4387103"/>
          </a:xfrm>
          <a:prstGeom prst="rect">
            <a:avLst/>
          </a:prstGeom>
        </p:spPr>
      </p:pic>
    </p:spTree>
    <p:extLst>
      <p:ext uri="{BB962C8B-B14F-4D97-AF65-F5344CB8AC3E}">
        <p14:creationId xmlns:p14="http://schemas.microsoft.com/office/powerpoint/2010/main" val="6189879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17812" y="0"/>
            <a:ext cx="6508376" cy="430305"/>
          </a:xfrm>
        </p:spPr>
        <p:txBody>
          <a:bodyPr>
            <a:noAutofit/>
          </a:bodyPr>
          <a:lstStyle/>
          <a:p>
            <a:r>
              <a:rPr lang="ru-RU" sz="2000" b="1" dirty="0">
                <a:solidFill>
                  <a:srgbClr val="C00000"/>
                </a:solidFill>
                <a:latin typeface="+mn-lt"/>
              </a:rPr>
              <a:t>Передача данных на железнодорожном транспорте </a:t>
            </a:r>
            <a:endParaRPr lang="ru-RU" sz="2000" dirty="0">
              <a:latin typeface="+mn-lt"/>
            </a:endParaRPr>
          </a:p>
        </p:txBody>
      </p:sp>
      <p:sp>
        <p:nvSpPr>
          <p:cNvPr id="3" name="Объект 2"/>
          <p:cNvSpPr>
            <a:spLocks noGrp="1"/>
          </p:cNvSpPr>
          <p:nvPr>
            <p:ph idx="1"/>
          </p:nvPr>
        </p:nvSpPr>
        <p:spPr>
          <a:xfrm>
            <a:off x="13447" y="5109882"/>
            <a:ext cx="9144000" cy="1748118"/>
          </a:xfrm>
        </p:spPr>
        <p:txBody>
          <a:bodyPr>
            <a:normAutofit/>
          </a:bodyPr>
          <a:lstStyle/>
          <a:p>
            <a:pPr marL="0" indent="0" algn="just">
              <a:buNone/>
            </a:pPr>
            <a:r>
              <a:rPr lang="ru-RU" sz="2000" dirty="0" smtClean="0"/>
              <a:t>         Для </a:t>
            </a:r>
            <a:r>
              <a:rPr lang="ru-RU" sz="2000" dirty="0"/>
              <a:t>нормального функционирования АСУЖТ необходимо обеспечить сбор, передачу и обработку огромного объема различных данных о работе всех подразделений железнодорожного транспорта. </a:t>
            </a:r>
            <a:r>
              <a:rPr lang="ru-RU" sz="2000" b="1" dirty="0">
                <a:solidFill>
                  <a:srgbClr val="002060"/>
                </a:solidFill>
              </a:rPr>
              <a:t>Под термином </a:t>
            </a:r>
            <a:r>
              <a:rPr lang="ru-RU" sz="2000" b="1" dirty="0">
                <a:solidFill>
                  <a:srgbClr val="C00000"/>
                </a:solidFill>
              </a:rPr>
              <a:t>«данные» </a:t>
            </a:r>
            <a:r>
              <a:rPr lang="ru-RU" sz="2000" b="1" dirty="0">
                <a:solidFill>
                  <a:srgbClr val="002060"/>
                </a:solidFill>
              </a:rPr>
              <a:t>понимается информация</a:t>
            </a:r>
            <a:r>
              <a:rPr lang="ru-RU" sz="2000" dirty="0"/>
              <a:t>, представленная в формализованном виде, предназначенная для обработки ее техническими средствами или уже обработанная ими. </a:t>
            </a:r>
          </a:p>
        </p:txBody>
      </p:sp>
      <p:pic>
        <p:nvPicPr>
          <p:cNvPr id="4" name="Рисунок 3"/>
          <p:cNvPicPr>
            <a:picLocks noChangeAspect="1"/>
          </p:cNvPicPr>
          <p:nvPr/>
        </p:nvPicPr>
        <p:blipFill rotWithShape="1">
          <a:blip r:embed="rId2"/>
          <a:srcRect t="10196" b="7059"/>
          <a:stretch/>
        </p:blipFill>
        <p:spPr>
          <a:xfrm>
            <a:off x="857042" y="336175"/>
            <a:ext cx="7533921" cy="4675464"/>
          </a:xfrm>
          <a:prstGeom prst="rect">
            <a:avLst/>
          </a:prstGeom>
        </p:spPr>
      </p:pic>
      <p:sp>
        <p:nvSpPr>
          <p:cNvPr id="6" name="Прямоугольник 5"/>
          <p:cNvSpPr/>
          <p:nvPr/>
        </p:nvSpPr>
        <p:spPr>
          <a:xfrm>
            <a:off x="968188" y="4625788"/>
            <a:ext cx="1815353" cy="3858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8384727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17812" y="0"/>
            <a:ext cx="6508376" cy="430305"/>
          </a:xfrm>
        </p:spPr>
        <p:txBody>
          <a:bodyPr>
            <a:noAutofit/>
          </a:bodyPr>
          <a:lstStyle/>
          <a:p>
            <a:r>
              <a:rPr lang="ru-RU" sz="2000" b="1" dirty="0">
                <a:solidFill>
                  <a:srgbClr val="C00000"/>
                </a:solidFill>
                <a:latin typeface="+mn-lt"/>
              </a:rPr>
              <a:t>Передача данных на железнодорожном транспорте </a:t>
            </a:r>
            <a:endParaRPr lang="ru-RU" sz="2000" dirty="0">
              <a:latin typeface="+mn-lt"/>
            </a:endParaRPr>
          </a:p>
        </p:txBody>
      </p:sp>
      <p:sp>
        <p:nvSpPr>
          <p:cNvPr id="3" name="Объект 2"/>
          <p:cNvSpPr>
            <a:spLocks noGrp="1"/>
          </p:cNvSpPr>
          <p:nvPr>
            <p:ph idx="1"/>
          </p:nvPr>
        </p:nvSpPr>
        <p:spPr>
          <a:xfrm>
            <a:off x="0" y="4366553"/>
            <a:ext cx="9144000" cy="2218765"/>
          </a:xfrm>
        </p:spPr>
        <p:txBody>
          <a:bodyPr>
            <a:normAutofit/>
          </a:bodyPr>
          <a:lstStyle/>
          <a:p>
            <a:pPr marL="0" indent="0" algn="just">
              <a:buNone/>
            </a:pPr>
            <a:r>
              <a:rPr lang="ru-RU" sz="2000" dirty="0" smtClean="0"/>
              <a:t>      </a:t>
            </a:r>
            <a:r>
              <a:rPr lang="ru-RU" sz="2000" b="1" dirty="0" smtClean="0">
                <a:solidFill>
                  <a:srgbClr val="002060"/>
                </a:solidFill>
              </a:rPr>
              <a:t>Чтобы </a:t>
            </a:r>
            <a:r>
              <a:rPr lang="ru-RU" sz="2000" b="1" dirty="0">
                <a:solidFill>
                  <a:srgbClr val="002060"/>
                </a:solidFill>
              </a:rPr>
              <a:t>данные использовались эффективно, </a:t>
            </a:r>
            <a:r>
              <a:rPr lang="ru-RU" sz="2000" b="1" dirty="0"/>
              <a:t>они должны быть </a:t>
            </a:r>
            <a:r>
              <a:rPr lang="ru-RU" sz="2000" b="1" dirty="0">
                <a:solidFill>
                  <a:srgbClr val="C00000"/>
                </a:solidFill>
              </a:rPr>
              <a:t>верными</a:t>
            </a:r>
            <a:r>
              <a:rPr lang="ru-RU" sz="2000" b="1" dirty="0">
                <a:solidFill>
                  <a:srgbClr val="002060"/>
                </a:solidFill>
              </a:rPr>
              <a:t> </a:t>
            </a:r>
            <a:r>
              <a:rPr lang="ru-RU" sz="2000" b="1" dirty="0"/>
              <a:t>и </a:t>
            </a:r>
            <a:r>
              <a:rPr lang="ru-RU" sz="2000" b="1" dirty="0">
                <a:solidFill>
                  <a:srgbClr val="C00000"/>
                </a:solidFill>
              </a:rPr>
              <a:t>своевременно поступать на вычислительные центры</a:t>
            </a:r>
            <a:r>
              <a:rPr lang="ru-RU" sz="2000" b="1" dirty="0">
                <a:solidFill>
                  <a:srgbClr val="002060"/>
                </a:solidFill>
              </a:rPr>
              <a:t>. </a:t>
            </a:r>
          </a:p>
          <a:p>
            <a:pPr marL="0" indent="0" algn="just">
              <a:buNone/>
            </a:pPr>
            <a:r>
              <a:rPr lang="ru-RU" sz="2000" b="1" dirty="0" smtClean="0"/>
              <a:t>Под</a:t>
            </a:r>
            <a:r>
              <a:rPr lang="ru-RU" sz="2000" dirty="0" smtClean="0"/>
              <a:t> </a:t>
            </a:r>
            <a:r>
              <a:rPr lang="ru-RU" sz="2000" b="1" dirty="0">
                <a:solidFill>
                  <a:srgbClr val="C00000"/>
                </a:solidFill>
              </a:rPr>
              <a:t>верностью данных</a:t>
            </a:r>
            <a:r>
              <a:rPr lang="ru-RU" sz="2000" dirty="0">
                <a:solidFill>
                  <a:srgbClr val="C00000"/>
                </a:solidFill>
              </a:rPr>
              <a:t> </a:t>
            </a:r>
            <a:r>
              <a:rPr lang="ru-RU" sz="2000" b="1" dirty="0"/>
              <a:t>понимают</a:t>
            </a:r>
            <a:r>
              <a:rPr lang="ru-RU" sz="2000" dirty="0"/>
              <a:t> </a:t>
            </a:r>
            <a:r>
              <a:rPr lang="ru-RU" sz="2000" b="1" dirty="0">
                <a:solidFill>
                  <a:srgbClr val="002060"/>
                </a:solidFill>
              </a:rPr>
              <a:t>одинаковость их в моменты составления и использования. </a:t>
            </a:r>
            <a:r>
              <a:rPr lang="ru-RU" sz="2000" dirty="0"/>
              <a:t>Различные неточности в полученных данных могут появиться из-за искажений в процессе их сбора, передачи или обработки. К верности данных, передаваемых и обрабатываемых в АСУЖТ, предъявляются достаточно высокие требования. </a:t>
            </a:r>
          </a:p>
          <a:p>
            <a:pPr marL="0" indent="0" algn="just">
              <a:buNone/>
            </a:pPr>
            <a:endParaRPr lang="ru-RU" sz="2000" dirty="0"/>
          </a:p>
        </p:txBody>
      </p:sp>
      <p:pic>
        <p:nvPicPr>
          <p:cNvPr id="5" name="Рисунок 4"/>
          <p:cNvPicPr>
            <a:picLocks noChangeAspect="1"/>
          </p:cNvPicPr>
          <p:nvPr/>
        </p:nvPicPr>
        <p:blipFill rotWithShape="1">
          <a:blip r:embed="rId2"/>
          <a:srcRect l="14683" t="-1" r="7103" b="18091"/>
          <a:stretch/>
        </p:blipFill>
        <p:spPr>
          <a:xfrm>
            <a:off x="13447" y="1020105"/>
            <a:ext cx="3509682" cy="2756648"/>
          </a:xfrm>
          <a:prstGeom prst="rect">
            <a:avLst/>
          </a:prstGeom>
        </p:spPr>
      </p:pic>
      <p:pic>
        <p:nvPicPr>
          <p:cNvPr id="7" name="Рисунок 6"/>
          <p:cNvPicPr>
            <a:picLocks noChangeAspect="1"/>
          </p:cNvPicPr>
          <p:nvPr/>
        </p:nvPicPr>
        <p:blipFill>
          <a:blip r:embed="rId3"/>
          <a:stretch>
            <a:fillRect/>
          </a:stretch>
        </p:blipFill>
        <p:spPr>
          <a:xfrm>
            <a:off x="3603810" y="430305"/>
            <a:ext cx="5432612" cy="3936248"/>
          </a:xfrm>
          <a:prstGeom prst="rect">
            <a:avLst/>
          </a:prstGeom>
        </p:spPr>
      </p:pic>
    </p:spTree>
    <p:extLst>
      <p:ext uri="{BB962C8B-B14F-4D97-AF65-F5344CB8AC3E}">
        <p14:creationId xmlns:p14="http://schemas.microsoft.com/office/powerpoint/2010/main" val="868010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12944" y="0"/>
            <a:ext cx="2585197" cy="430305"/>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Телеграфная </a:t>
            </a:r>
            <a:r>
              <a:rPr lang="ru-RU" sz="2000" b="1" dirty="0">
                <a:solidFill>
                  <a:srgbClr val="C00000"/>
                </a:solidFill>
                <a:latin typeface="+mn-lt"/>
              </a:rPr>
              <a:t>связь  </a:t>
            </a:r>
            <a:br>
              <a:rPr lang="ru-RU" sz="2000" b="1" dirty="0">
                <a:solidFill>
                  <a:srgbClr val="C00000"/>
                </a:solidFill>
                <a:latin typeface="+mn-lt"/>
              </a:rPr>
            </a:br>
            <a:endParaRPr lang="ru-RU" sz="2000" dirty="0">
              <a:latin typeface="+mn-lt"/>
            </a:endParaRPr>
          </a:p>
        </p:txBody>
      </p:sp>
      <p:sp>
        <p:nvSpPr>
          <p:cNvPr id="3" name="Объект 2"/>
          <p:cNvSpPr>
            <a:spLocks noGrp="1"/>
          </p:cNvSpPr>
          <p:nvPr>
            <p:ph idx="1"/>
          </p:nvPr>
        </p:nvSpPr>
        <p:spPr>
          <a:xfrm>
            <a:off x="0" y="5217458"/>
            <a:ext cx="9144000" cy="1479177"/>
          </a:xfrm>
        </p:spPr>
        <p:txBody>
          <a:bodyPr>
            <a:normAutofit/>
          </a:bodyPr>
          <a:lstStyle/>
          <a:p>
            <a:pPr marL="0" indent="0" algn="just">
              <a:buNone/>
            </a:pPr>
            <a:r>
              <a:rPr lang="ru-RU" sz="2000" dirty="0" smtClean="0"/>
              <a:t>        </a:t>
            </a:r>
            <a:r>
              <a:rPr lang="ru-RU" sz="2000" b="1" dirty="0" smtClean="0">
                <a:solidFill>
                  <a:srgbClr val="C00000"/>
                </a:solidFill>
              </a:rPr>
              <a:t>Телеграфная </a:t>
            </a:r>
            <a:r>
              <a:rPr lang="ru-RU" sz="2000" b="1" dirty="0">
                <a:solidFill>
                  <a:srgbClr val="C00000"/>
                </a:solidFill>
              </a:rPr>
              <a:t>связь </a:t>
            </a:r>
            <a:r>
              <a:rPr lang="ru-RU" sz="2000" b="1" dirty="0"/>
              <a:t>на железнодорожном транспорте служит </a:t>
            </a:r>
            <a:r>
              <a:rPr lang="ru-RU" sz="2000" b="1" dirty="0">
                <a:solidFill>
                  <a:srgbClr val="002060"/>
                </a:solidFill>
              </a:rPr>
              <a:t>для передачи документальных сообщений от источника к получателю. </a:t>
            </a:r>
            <a:r>
              <a:rPr lang="ru-RU" sz="2000" dirty="0"/>
              <a:t>Передача и прием сообщений осуществляются с помощью буквопечатающих телеграфных аппаратов (телетайпов), имеющих клавиатуру, аналогичную клавиатуре пишущей машинки. </a:t>
            </a:r>
          </a:p>
        </p:txBody>
      </p:sp>
      <p:pic>
        <p:nvPicPr>
          <p:cNvPr id="4" name="Рисунок 3"/>
          <p:cNvPicPr>
            <a:picLocks noChangeAspect="1"/>
          </p:cNvPicPr>
          <p:nvPr/>
        </p:nvPicPr>
        <p:blipFill rotWithShape="1">
          <a:blip r:embed="rId2"/>
          <a:srcRect b="2466"/>
          <a:stretch/>
        </p:blipFill>
        <p:spPr>
          <a:xfrm>
            <a:off x="1729628" y="308770"/>
            <a:ext cx="7137026" cy="4787665"/>
          </a:xfrm>
          <a:prstGeom prst="rect">
            <a:avLst/>
          </a:prstGeom>
        </p:spPr>
      </p:pic>
      <p:pic>
        <p:nvPicPr>
          <p:cNvPr id="5" name="Рисунок 4"/>
          <p:cNvPicPr>
            <a:picLocks noChangeAspect="1"/>
          </p:cNvPicPr>
          <p:nvPr/>
        </p:nvPicPr>
        <p:blipFill rotWithShape="1">
          <a:blip r:embed="rId3"/>
          <a:srcRect l="4705" t="59151" r="60196" b="3464"/>
          <a:stretch/>
        </p:blipFill>
        <p:spPr>
          <a:xfrm>
            <a:off x="685798" y="3173506"/>
            <a:ext cx="2407025" cy="1922929"/>
          </a:xfrm>
          <a:prstGeom prst="rect">
            <a:avLst/>
          </a:prstGeom>
        </p:spPr>
      </p:pic>
    </p:spTree>
    <p:extLst>
      <p:ext uri="{BB962C8B-B14F-4D97-AF65-F5344CB8AC3E}">
        <p14:creationId xmlns:p14="http://schemas.microsoft.com/office/powerpoint/2010/main" val="17775456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17812" y="0"/>
            <a:ext cx="6508376" cy="430305"/>
          </a:xfrm>
        </p:spPr>
        <p:txBody>
          <a:bodyPr>
            <a:noAutofit/>
          </a:bodyPr>
          <a:lstStyle/>
          <a:p>
            <a:r>
              <a:rPr lang="ru-RU" sz="2000" b="1" dirty="0">
                <a:solidFill>
                  <a:srgbClr val="C00000"/>
                </a:solidFill>
                <a:latin typeface="+mn-lt"/>
              </a:rPr>
              <a:t>Передача данных на железнодорожном транспорте </a:t>
            </a:r>
            <a:endParaRPr lang="ru-RU" sz="2000" dirty="0">
              <a:latin typeface="+mn-lt"/>
            </a:endParaRPr>
          </a:p>
        </p:txBody>
      </p:sp>
      <p:sp>
        <p:nvSpPr>
          <p:cNvPr id="3" name="Объект 2"/>
          <p:cNvSpPr>
            <a:spLocks noGrp="1"/>
          </p:cNvSpPr>
          <p:nvPr>
            <p:ph idx="1"/>
          </p:nvPr>
        </p:nvSpPr>
        <p:spPr>
          <a:xfrm>
            <a:off x="0" y="3939988"/>
            <a:ext cx="9144000" cy="2702859"/>
          </a:xfrm>
        </p:spPr>
        <p:txBody>
          <a:bodyPr>
            <a:normAutofit/>
          </a:bodyPr>
          <a:lstStyle/>
          <a:p>
            <a:pPr marL="0" indent="0" algn="just">
              <a:buNone/>
            </a:pPr>
            <a:r>
              <a:rPr lang="ru-RU" sz="2000" dirty="0" smtClean="0"/>
              <a:t>     В </a:t>
            </a:r>
            <a:r>
              <a:rPr lang="ru-RU" sz="2000" dirty="0"/>
              <a:t>телеграфной технике и передаче данных используется понятие </a:t>
            </a:r>
            <a:r>
              <a:rPr lang="ru-RU" sz="2000" b="1" dirty="0">
                <a:solidFill>
                  <a:srgbClr val="C00000"/>
                </a:solidFill>
              </a:rPr>
              <a:t>вероятности ошибки</a:t>
            </a:r>
            <a:r>
              <a:rPr lang="ru-RU" sz="2000" dirty="0"/>
              <a:t>, количественное значение которой упрощенно находится из отношения </a:t>
            </a:r>
            <a:r>
              <a:rPr lang="ru-RU" sz="2000" b="1" dirty="0">
                <a:solidFill>
                  <a:srgbClr val="002060"/>
                </a:solidFill>
              </a:rPr>
              <a:t>числа обнаруженных ошибок к общему числу переданных знаков. </a:t>
            </a:r>
            <a:r>
              <a:rPr lang="ru-RU" sz="2000" dirty="0"/>
              <a:t>Заметим, что ошибка, возникшая в тексте обычной телеграммы, в большинстве случаев легко обнаруживается по смыслу, а при передаче данных, представляющих собой сочетания цифр, обнаружить ошибку по смыслу практически невозможно, а даже редкие ошибки в данных, введенных в ЭВМ, могут исказить результаты работы целого звена АСУЖТ. </a:t>
            </a:r>
            <a:r>
              <a:rPr lang="ru-RU" sz="2000" b="1" dirty="0">
                <a:solidFill>
                  <a:srgbClr val="002060"/>
                </a:solidFill>
              </a:rPr>
              <a:t>Поэтому при передаче данных применяют специальные методы обнаружения и исправления ошибок. </a:t>
            </a:r>
          </a:p>
        </p:txBody>
      </p:sp>
      <p:pic>
        <p:nvPicPr>
          <p:cNvPr id="4" name="Рисунок 3"/>
          <p:cNvPicPr>
            <a:picLocks noChangeAspect="1"/>
          </p:cNvPicPr>
          <p:nvPr/>
        </p:nvPicPr>
        <p:blipFill rotWithShape="1">
          <a:blip r:embed="rId2"/>
          <a:srcRect r="29469"/>
          <a:stretch/>
        </p:blipFill>
        <p:spPr>
          <a:xfrm>
            <a:off x="242046" y="589710"/>
            <a:ext cx="3617259" cy="3056404"/>
          </a:xfrm>
          <a:prstGeom prst="rect">
            <a:avLst/>
          </a:prstGeom>
        </p:spPr>
      </p:pic>
      <p:pic>
        <p:nvPicPr>
          <p:cNvPr id="5" name="Рисунок 4"/>
          <p:cNvPicPr>
            <a:picLocks noChangeAspect="1"/>
          </p:cNvPicPr>
          <p:nvPr/>
        </p:nvPicPr>
        <p:blipFill rotWithShape="1">
          <a:blip r:embed="rId3"/>
          <a:srcRect t="17454"/>
          <a:stretch/>
        </p:blipFill>
        <p:spPr>
          <a:xfrm>
            <a:off x="3993777" y="589710"/>
            <a:ext cx="4910983" cy="3056404"/>
          </a:xfrm>
          <a:prstGeom prst="rect">
            <a:avLst/>
          </a:prstGeom>
        </p:spPr>
      </p:pic>
    </p:spTree>
    <p:extLst>
      <p:ext uri="{BB962C8B-B14F-4D97-AF65-F5344CB8AC3E}">
        <p14:creationId xmlns:p14="http://schemas.microsoft.com/office/powerpoint/2010/main" val="41898821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17812" y="0"/>
            <a:ext cx="6508376" cy="430305"/>
          </a:xfrm>
        </p:spPr>
        <p:txBody>
          <a:bodyPr>
            <a:noAutofit/>
          </a:bodyPr>
          <a:lstStyle/>
          <a:p>
            <a:r>
              <a:rPr lang="ru-RU" sz="2000" b="1" dirty="0">
                <a:solidFill>
                  <a:srgbClr val="C00000"/>
                </a:solidFill>
                <a:latin typeface="+mn-lt"/>
              </a:rPr>
              <a:t>Передача данных на железнодорожном транспорте </a:t>
            </a:r>
            <a:endParaRPr lang="ru-RU" sz="2000" dirty="0">
              <a:latin typeface="+mn-lt"/>
            </a:endParaRPr>
          </a:p>
        </p:txBody>
      </p:sp>
      <p:sp>
        <p:nvSpPr>
          <p:cNvPr id="3" name="Объект 2"/>
          <p:cNvSpPr>
            <a:spLocks noGrp="1"/>
          </p:cNvSpPr>
          <p:nvPr>
            <p:ph idx="1"/>
          </p:nvPr>
        </p:nvSpPr>
        <p:spPr>
          <a:xfrm>
            <a:off x="0" y="4424082"/>
            <a:ext cx="9144000" cy="2433918"/>
          </a:xfrm>
        </p:spPr>
        <p:txBody>
          <a:bodyPr>
            <a:normAutofit/>
          </a:bodyPr>
          <a:lstStyle/>
          <a:p>
            <a:pPr marL="0" indent="0" algn="just">
              <a:buNone/>
            </a:pPr>
            <a:r>
              <a:rPr lang="ru-RU" sz="2000" b="1" dirty="0">
                <a:solidFill>
                  <a:srgbClr val="002060"/>
                </a:solidFill>
              </a:rPr>
              <a:t>Существующие методы повышения верности передачи </a:t>
            </a:r>
            <a:r>
              <a:rPr lang="ru-RU" sz="2000" b="1" dirty="0"/>
              <a:t>можно разделить </a:t>
            </a:r>
            <a:r>
              <a:rPr lang="ru-RU" sz="2000" b="1" dirty="0">
                <a:solidFill>
                  <a:srgbClr val="002060"/>
                </a:solidFill>
              </a:rPr>
              <a:t>на </a:t>
            </a:r>
            <a:r>
              <a:rPr lang="ru-RU" sz="2000" b="1" dirty="0">
                <a:solidFill>
                  <a:srgbClr val="C00000"/>
                </a:solidFill>
              </a:rPr>
              <a:t>три группы:</a:t>
            </a:r>
            <a:r>
              <a:rPr lang="ru-RU" sz="2000" b="1" dirty="0">
                <a:solidFill>
                  <a:srgbClr val="002060"/>
                </a:solidFill>
              </a:rPr>
              <a:t> </a:t>
            </a:r>
            <a:r>
              <a:rPr lang="ru-RU" sz="2000" b="1" u="sng" dirty="0"/>
              <a:t>организационно-технические</a:t>
            </a:r>
            <a:r>
              <a:rPr lang="ru-RU" sz="2000" dirty="0"/>
              <a:t> (в том числе улучшение амплитудно- и фазочастотных характеристик каналов, увеличение переходного затухания между цепями, улучшение фильтрации в цепях питания), </a:t>
            </a:r>
            <a:r>
              <a:rPr lang="ru-RU" sz="2000" b="1" u="sng" dirty="0"/>
              <a:t>электротехнические </a:t>
            </a:r>
            <a:r>
              <a:rPr lang="ru-RU" sz="2000" dirty="0"/>
              <a:t>(выбор наиболее помехоустойчивого вида модуляции, увеличение мощности сигнала по отношению к мощности помехи, замена стартстопных аппаратов </a:t>
            </a:r>
            <a:r>
              <a:rPr lang="ru-RU" sz="2000" dirty="0" smtClean="0"/>
              <a:t>синхронными), </a:t>
            </a:r>
            <a:r>
              <a:rPr lang="ru-RU" sz="2000" b="1" u="sng" dirty="0"/>
              <a:t>введение дополнительной избыточности</a:t>
            </a:r>
            <a:r>
              <a:rPr lang="ru-RU" sz="2000" b="1" dirty="0"/>
              <a:t> </a:t>
            </a:r>
            <a:r>
              <a:rPr lang="ru-RU" sz="2000" dirty="0"/>
              <a:t>(повторная передача информации, применение корректирующих кодов, применение систем с обратной связью).</a:t>
            </a:r>
          </a:p>
        </p:txBody>
      </p:sp>
      <p:pic>
        <p:nvPicPr>
          <p:cNvPr id="4" name="Рисунок 3"/>
          <p:cNvPicPr>
            <a:picLocks noChangeAspect="1"/>
          </p:cNvPicPr>
          <p:nvPr/>
        </p:nvPicPr>
        <p:blipFill>
          <a:blip r:embed="rId2"/>
          <a:stretch>
            <a:fillRect/>
          </a:stretch>
        </p:blipFill>
        <p:spPr>
          <a:xfrm>
            <a:off x="599795" y="598393"/>
            <a:ext cx="7648575" cy="3657600"/>
          </a:xfrm>
          <a:prstGeom prst="rect">
            <a:avLst/>
          </a:prstGeom>
        </p:spPr>
      </p:pic>
      <p:sp>
        <p:nvSpPr>
          <p:cNvPr id="5" name="Прямоугольник 4"/>
          <p:cNvSpPr/>
          <p:nvPr/>
        </p:nvSpPr>
        <p:spPr>
          <a:xfrm>
            <a:off x="599795" y="3012141"/>
            <a:ext cx="1820676" cy="123040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2603406" y="3012140"/>
            <a:ext cx="1726547" cy="123040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4625788" y="1680882"/>
            <a:ext cx="3609135" cy="72614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2218765" y="584946"/>
            <a:ext cx="4383741" cy="638736"/>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7689084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17812" y="0"/>
            <a:ext cx="6508376" cy="430305"/>
          </a:xfrm>
        </p:spPr>
        <p:txBody>
          <a:bodyPr>
            <a:noAutofit/>
          </a:bodyPr>
          <a:lstStyle/>
          <a:p>
            <a:r>
              <a:rPr lang="ru-RU" sz="2000" b="1" dirty="0">
                <a:solidFill>
                  <a:srgbClr val="C00000"/>
                </a:solidFill>
                <a:latin typeface="+mn-lt"/>
              </a:rPr>
              <a:t>Передача данных на железнодорожном транспорте </a:t>
            </a:r>
            <a:endParaRPr lang="ru-RU" sz="2000" dirty="0">
              <a:latin typeface="+mn-lt"/>
            </a:endParaRPr>
          </a:p>
        </p:txBody>
      </p:sp>
      <p:sp>
        <p:nvSpPr>
          <p:cNvPr id="3" name="Объект 2"/>
          <p:cNvSpPr>
            <a:spLocks noGrp="1"/>
          </p:cNvSpPr>
          <p:nvPr>
            <p:ph idx="1"/>
          </p:nvPr>
        </p:nvSpPr>
        <p:spPr>
          <a:xfrm>
            <a:off x="0" y="4760258"/>
            <a:ext cx="9144000" cy="2097742"/>
          </a:xfrm>
        </p:spPr>
        <p:txBody>
          <a:bodyPr>
            <a:normAutofit/>
          </a:bodyPr>
          <a:lstStyle/>
          <a:p>
            <a:pPr marL="0" indent="0" algn="just">
              <a:buNone/>
            </a:pPr>
            <a:r>
              <a:rPr lang="ru-RU" sz="2000" dirty="0"/>
              <a:t> </a:t>
            </a:r>
            <a:r>
              <a:rPr lang="ru-RU" sz="2000" dirty="0" smtClean="0"/>
              <a:t>    Большинство </a:t>
            </a:r>
            <a:r>
              <a:rPr lang="ru-RU" sz="2000" dirty="0"/>
              <a:t>причин снижения верности передачи связано со свойствами каналов, по которым осуществляется передача. Поэтому </a:t>
            </a:r>
            <a:r>
              <a:rPr lang="ru-RU" sz="2000" b="1" dirty="0">
                <a:solidFill>
                  <a:srgbClr val="C00000"/>
                </a:solidFill>
              </a:rPr>
              <a:t>первую группу методов </a:t>
            </a:r>
            <a:r>
              <a:rPr lang="ru-RU" sz="2000" b="1" dirty="0"/>
              <a:t>составляют</a:t>
            </a:r>
            <a:r>
              <a:rPr lang="ru-RU" sz="2000" dirty="0"/>
              <a:t> </a:t>
            </a:r>
            <a:r>
              <a:rPr lang="ru-RU" sz="2000" b="1" dirty="0">
                <a:solidFill>
                  <a:srgbClr val="C00000"/>
                </a:solidFill>
              </a:rPr>
              <a:t>меры организационно-технического характера</a:t>
            </a:r>
            <a:r>
              <a:rPr lang="ru-RU" sz="2000" b="1" dirty="0">
                <a:solidFill>
                  <a:srgbClr val="002060"/>
                </a:solidFill>
              </a:rPr>
              <a:t>, </a:t>
            </a:r>
            <a:r>
              <a:rPr lang="ru-RU" sz="2000" b="1" dirty="0"/>
              <a:t>направленные на </a:t>
            </a:r>
            <a:r>
              <a:rPr lang="ru-RU" sz="2000" b="1" dirty="0">
                <a:solidFill>
                  <a:srgbClr val="002060"/>
                </a:solidFill>
              </a:rPr>
              <a:t>улучшение качественных показателей каналов связи. </a:t>
            </a:r>
            <a:r>
              <a:rPr lang="ru-RU" sz="2000" dirty="0"/>
              <a:t>Они способствуют уменьшению действия помех, приводящих к искажениям элементов дискретных сигналов и появлению ошибок. Опыт показывает, что данные мероприятия позволяют уменьшить вероятность ошибки в среднем в 5 раз.</a:t>
            </a:r>
          </a:p>
        </p:txBody>
      </p:sp>
      <p:pic>
        <p:nvPicPr>
          <p:cNvPr id="5" name="Рисунок 4"/>
          <p:cNvPicPr>
            <a:picLocks noChangeAspect="1"/>
          </p:cNvPicPr>
          <p:nvPr/>
        </p:nvPicPr>
        <p:blipFill rotWithShape="1">
          <a:blip r:embed="rId2"/>
          <a:srcRect l="11492" t="23484" r="10299" b="10249"/>
          <a:stretch/>
        </p:blipFill>
        <p:spPr>
          <a:xfrm>
            <a:off x="1050878" y="331159"/>
            <a:ext cx="7083886" cy="4501783"/>
          </a:xfrm>
          <a:prstGeom prst="rect">
            <a:avLst/>
          </a:prstGeom>
        </p:spPr>
      </p:pic>
      <p:sp>
        <p:nvSpPr>
          <p:cNvPr id="6" name="Прямоугольник 5"/>
          <p:cNvSpPr/>
          <p:nvPr/>
        </p:nvSpPr>
        <p:spPr>
          <a:xfrm>
            <a:off x="7424382" y="4353636"/>
            <a:ext cx="401806" cy="2320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7410734" y="4353636"/>
            <a:ext cx="710382" cy="406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5183739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17812" y="0"/>
            <a:ext cx="6508376" cy="430305"/>
          </a:xfrm>
        </p:spPr>
        <p:txBody>
          <a:bodyPr>
            <a:noAutofit/>
          </a:bodyPr>
          <a:lstStyle/>
          <a:p>
            <a:r>
              <a:rPr lang="ru-RU" sz="2000" b="1" dirty="0">
                <a:solidFill>
                  <a:srgbClr val="C00000"/>
                </a:solidFill>
                <a:latin typeface="+mn-lt"/>
              </a:rPr>
              <a:t>Передача данных на железнодорожном транспорте </a:t>
            </a:r>
            <a:endParaRPr lang="ru-RU" sz="2000" dirty="0">
              <a:latin typeface="+mn-lt"/>
            </a:endParaRPr>
          </a:p>
        </p:txBody>
      </p:sp>
      <p:sp>
        <p:nvSpPr>
          <p:cNvPr id="3" name="Объект 2"/>
          <p:cNvSpPr>
            <a:spLocks noGrp="1"/>
          </p:cNvSpPr>
          <p:nvPr>
            <p:ph idx="1"/>
          </p:nvPr>
        </p:nvSpPr>
        <p:spPr>
          <a:xfrm>
            <a:off x="0" y="3697941"/>
            <a:ext cx="9144000" cy="1828800"/>
          </a:xfrm>
        </p:spPr>
        <p:txBody>
          <a:bodyPr>
            <a:normAutofit/>
          </a:bodyPr>
          <a:lstStyle/>
          <a:p>
            <a:pPr marL="0" indent="0" algn="just">
              <a:buNone/>
            </a:pPr>
            <a:r>
              <a:rPr lang="ru-RU" sz="2000" dirty="0"/>
              <a:t> </a:t>
            </a:r>
            <a:r>
              <a:rPr lang="ru-RU" sz="2000" b="1" dirty="0">
                <a:solidFill>
                  <a:srgbClr val="C00000"/>
                </a:solidFill>
              </a:rPr>
              <a:t>Вторую группу методов</a:t>
            </a:r>
            <a:r>
              <a:rPr lang="ru-RU" sz="2000" dirty="0"/>
              <a:t> </a:t>
            </a:r>
            <a:r>
              <a:rPr lang="ru-RU" sz="2000" b="1" dirty="0"/>
              <a:t>составляют</a:t>
            </a:r>
            <a:r>
              <a:rPr lang="ru-RU" sz="2000" dirty="0"/>
              <a:t> </a:t>
            </a:r>
            <a:r>
              <a:rPr lang="ru-RU" sz="2000" b="1" dirty="0">
                <a:solidFill>
                  <a:srgbClr val="C00000"/>
                </a:solidFill>
              </a:rPr>
              <a:t>меры электротехнического характера</a:t>
            </a:r>
            <a:r>
              <a:rPr lang="ru-RU" sz="2000" dirty="0"/>
              <a:t>, </a:t>
            </a:r>
            <a:r>
              <a:rPr lang="ru-RU" sz="2000" b="1" dirty="0"/>
              <a:t>направленные на </a:t>
            </a:r>
            <a:r>
              <a:rPr lang="ru-RU" sz="2000" b="1" dirty="0">
                <a:solidFill>
                  <a:srgbClr val="002060"/>
                </a:solidFill>
              </a:rPr>
              <a:t>увеличение помехоустойчивости передачи элементов дискретных сигналов</a:t>
            </a:r>
            <a:r>
              <a:rPr lang="ru-RU" sz="2000" dirty="0"/>
              <a:t>, т. е. меры по улучшению способов образования и регистрации импульсов. Возможности этой группы методов практически довольно ограничены. Применение их позволяет уменьшить вероятность ошибки в 3—5 раз.</a:t>
            </a:r>
          </a:p>
        </p:txBody>
      </p:sp>
      <p:pic>
        <p:nvPicPr>
          <p:cNvPr id="4" name="Рисунок 3"/>
          <p:cNvPicPr>
            <a:picLocks noChangeAspect="1"/>
          </p:cNvPicPr>
          <p:nvPr/>
        </p:nvPicPr>
        <p:blipFill>
          <a:blip r:embed="rId2"/>
          <a:stretch>
            <a:fillRect/>
          </a:stretch>
        </p:blipFill>
        <p:spPr>
          <a:xfrm>
            <a:off x="78799" y="850246"/>
            <a:ext cx="8986402" cy="2148448"/>
          </a:xfrm>
          <a:prstGeom prst="rect">
            <a:avLst/>
          </a:prstGeom>
          <a:ln>
            <a:solidFill>
              <a:schemeClr val="tx1"/>
            </a:solidFill>
          </a:ln>
        </p:spPr>
      </p:pic>
    </p:spTree>
    <p:extLst>
      <p:ext uri="{BB962C8B-B14F-4D97-AF65-F5344CB8AC3E}">
        <p14:creationId xmlns:p14="http://schemas.microsoft.com/office/powerpoint/2010/main" val="18066091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666129"/>
            <a:ext cx="9144000" cy="2191871"/>
          </a:xfrm>
        </p:spPr>
        <p:txBody>
          <a:bodyPr>
            <a:normAutofit/>
          </a:bodyPr>
          <a:lstStyle/>
          <a:p>
            <a:pPr marL="0" indent="0" algn="just">
              <a:buNone/>
            </a:pPr>
            <a:r>
              <a:rPr lang="ru-RU" sz="2000" dirty="0" smtClean="0"/>
              <a:t>        К </a:t>
            </a:r>
            <a:r>
              <a:rPr lang="ru-RU" sz="2000" b="1" dirty="0">
                <a:solidFill>
                  <a:srgbClr val="C00000"/>
                </a:solidFill>
              </a:rPr>
              <a:t>третьей группе методов </a:t>
            </a:r>
            <a:r>
              <a:rPr lang="ru-RU" sz="2000" dirty="0"/>
              <a:t>повышения верности передачи </a:t>
            </a:r>
            <a:r>
              <a:rPr lang="ru-RU" sz="2000" b="1" dirty="0"/>
              <a:t>относятся </a:t>
            </a:r>
            <a:r>
              <a:rPr lang="ru-RU" sz="2000" b="1" dirty="0">
                <a:solidFill>
                  <a:srgbClr val="C00000"/>
                </a:solidFill>
              </a:rPr>
              <a:t>методы </a:t>
            </a:r>
            <a:r>
              <a:rPr lang="ru-RU" sz="2000" b="1" dirty="0">
                <a:solidFill>
                  <a:srgbClr val="002060"/>
                </a:solidFill>
              </a:rPr>
              <a:t>обнаружения и исправления ошибок введением </a:t>
            </a:r>
            <a:r>
              <a:rPr lang="ru-RU" sz="2000" b="1" dirty="0">
                <a:solidFill>
                  <a:srgbClr val="C00000"/>
                </a:solidFill>
              </a:rPr>
              <a:t>дополнительной избыточности в передаваемые сообщения.</a:t>
            </a:r>
            <a:r>
              <a:rPr lang="ru-RU" sz="2000" dirty="0"/>
              <a:t> Они реализуются системами </a:t>
            </a:r>
            <a:r>
              <a:rPr lang="ru-RU" sz="2000" b="1" dirty="0"/>
              <a:t>без обратной связи </a:t>
            </a:r>
            <a:r>
              <a:rPr lang="ru-RU" sz="2000" dirty="0"/>
              <a:t>(повторная передача, корректирующие коды) и системами </a:t>
            </a:r>
            <a:r>
              <a:rPr lang="ru-RU" sz="2000" b="1" dirty="0"/>
              <a:t>с обратной связью</a:t>
            </a:r>
            <a:r>
              <a:rPr lang="ru-RU" sz="2000" b="1" dirty="0" smtClean="0"/>
              <a:t>.</a:t>
            </a:r>
          </a:p>
          <a:p>
            <a:pPr marL="0" indent="0" algn="just">
              <a:buNone/>
            </a:pPr>
            <a:r>
              <a:rPr lang="ru-RU" sz="2000" dirty="0"/>
              <a:t>Наиболее действенными из перечисленных являются методы третьей группы, позволяющие повысить верность передачи теоретически в неограниченное число раз. </a:t>
            </a:r>
          </a:p>
        </p:txBody>
      </p:sp>
      <p:sp>
        <p:nvSpPr>
          <p:cNvPr id="5" name="Заголовок 1"/>
          <p:cNvSpPr>
            <a:spLocks noGrp="1"/>
          </p:cNvSpPr>
          <p:nvPr>
            <p:ph type="title"/>
          </p:nvPr>
        </p:nvSpPr>
        <p:spPr>
          <a:xfrm>
            <a:off x="1317812" y="0"/>
            <a:ext cx="6508376" cy="430305"/>
          </a:xfrm>
        </p:spPr>
        <p:txBody>
          <a:bodyPr>
            <a:noAutofit/>
          </a:bodyPr>
          <a:lstStyle/>
          <a:p>
            <a:r>
              <a:rPr lang="ru-RU" sz="2000" b="1" dirty="0">
                <a:solidFill>
                  <a:srgbClr val="C00000"/>
                </a:solidFill>
                <a:latin typeface="+mn-lt"/>
              </a:rPr>
              <a:t>Передача данных на железнодорожном транспорте </a:t>
            </a:r>
            <a:endParaRPr lang="ru-RU" sz="2000" dirty="0">
              <a:latin typeface="+mn-lt"/>
            </a:endParaRPr>
          </a:p>
        </p:txBody>
      </p:sp>
      <p:pic>
        <p:nvPicPr>
          <p:cNvPr id="7" name="Рисунок 6"/>
          <p:cNvPicPr>
            <a:picLocks noChangeAspect="1"/>
          </p:cNvPicPr>
          <p:nvPr/>
        </p:nvPicPr>
        <p:blipFill rotWithShape="1">
          <a:blip r:embed="rId2"/>
          <a:srcRect b="1905"/>
          <a:stretch/>
        </p:blipFill>
        <p:spPr>
          <a:xfrm>
            <a:off x="1869623" y="322588"/>
            <a:ext cx="1652663" cy="4427084"/>
          </a:xfrm>
          <a:prstGeom prst="rect">
            <a:avLst/>
          </a:prstGeom>
        </p:spPr>
      </p:pic>
      <p:pic>
        <p:nvPicPr>
          <p:cNvPr id="8" name="Рисунок 7"/>
          <p:cNvPicPr>
            <a:picLocks noChangeAspect="1"/>
          </p:cNvPicPr>
          <p:nvPr/>
        </p:nvPicPr>
        <p:blipFill>
          <a:blip r:embed="rId3"/>
          <a:stretch>
            <a:fillRect/>
          </a:stretch>
        </p:blipFill>
        <p:spPr>
          <a:xfrm>
            <a:off x="4433214" y="322588"/>
            <a:ext cx="3463681" cy="4451259"/>
          </a:xfrm>
          <a:prstGeom prst="rect">
            <a:avLst/>
          </a:prstGeom>
        </p:spPr>
      </p:pic>
      <p:sp>
        <p:nvSpPr>
          <p:cNvPr id="9" name="Прямоугольник 8"/>
          <p:cNvSpPr/>
          <p:nvPr/>
        </p:nvSpPr>
        <p:spPr>
          <a:xfrm>
            <a:off x="37736" y="1065930"/>
            <a:ext cx="1583319" cy="646331"/>
          </a:xfrm>
          <a:prstGeom prst="rect">
            <a:avLst/>
          </a:prstGeom>
        </p:spPr>
        <p:txBody>
          <a:bodyPr wrap="none">
            <a:spAutoFit/>
          </a:bodyPr>
          <a:lstStyle/>
          <a:p>
            <a:r>
              <a:rPr lang="ru-RU" b="1" dirty="0" smtClean="0">
                <a:solidFill>
                  <a:srgbClr val="002060"/>
                </a:solidFill>
              </a:rPr>
              <a:t>Без </a:t>
            </a:r>
            <a:r>
              <a:rPr lang="ru-RU" b="1" dirty="0">
                <a:solidFill>
                  <a:srgbClr val="002060"/>
                </a:solidFill>
              </a:rPr>
              <a:t>обратной </a:t>
            </a:r>
            <a:endParaRPr lang="ru-RU" b="1" dirty="0" smtClean="0">
              <a:solidFill>
                <a:srgbClr val="002060"/>
              </a:solidFill>
            </a:endParaRPr>
          </a:p>
          <a:p>
            <a:r>
              <a:rPr lang="ru-RU" b="1" dirty="0">
                <a:solidFill>
                  <a:srgbClr val="002060"/>
                </a:solidFill>
              </a:rPr>
              <a:t> </a:t>
            </a:r>
            <a:r>
              <a:rPr lang="ru-RU" b="1" dirty="0" smtClean="0">
                <a:solidFill>
                  <a:srgbClr val="002060"/>
                </a:solidFill>
              </a:rPr>
              <a:t>     связи </a:t>
            </a:r>
            <a:endParaRPr lang="ru-RU" b="1" dirty="0">
              <a:solidFill>
                <a:srgbClr val="002060"/>
              </a:solidFill>
            </a:endParaRPr>
          </a:p>
        </p:txBody>
      </p:sp>
      <p:sp>
        <p:nvSpPr>
          <p:cNvPr id="10" name="Прямоугольник 9"/>
          <p:cNvSpPr/>
          <p:nvPr/>
        </p:nvSpPr>
        <p:spPr>
          <a:xfrm>
            <a:off x="7444116" y="742764"/>
            <a:ext cx="1363707" cy="646331"/>
          </a:xfrm>
          <a:prstGeom prst="rect">
            <a:avLst/>
          </a:prstGeom>
        </p:spPr>
        <p:txBody>
          <a:bodyPr wrap="none">
            <a:spAutoFit/>
          </a:bodyPr>
          <a:lstStyle/>
          <a:p>
            <a:r>
              <a:rPr lang="ru-RU" b="1" dirty="0" smtClean="0">
                <a:solidFill>
                  <a:srgbClr val="002060"/>
                </a:solidFill>
              </a:rPr>
              <a:t>С обратной </a:t>
            </a:r>
          </a:p>
          <a:p>
            <a:r>
              <a:rPr lang="ru-RU" b="1" dirty="0">
                <a:solidFill>
                  <a:srgbClr val="002060"/>
                </a:solidFill>
              </a:rPr>
              <a:t> </a:t>
            </a:r>
            <a:r>
              <a:rPr lang="ru-RU" b="1" dirty="0" smtClean="0">
                <a:solidFill>
                  <a:srgbClr val="002060"/>
                </a:solidFill>
              </a:rPr>
              <a:t>     связью </a:t>
            </a:r>
            <a:endParaRPr lang="ru-RU" b="1" dirty="0">
              <a:solidFill>
                <a:srgbClr val="002060"/>
              </a:solidFill>
            </a:endParaRPr>
          </a:p>
        </p:txBody>
      </p:sp>
    </p:spTree>
    <p:extLst>
      <p:ext uri="{BB962C8B-B14F-4D97-AF65-F5344CB8AC3E}">
        <p14:creationId xmlns:p14="http://schemas.microsoft.com/office/powerpoint/2010/main" val="16805218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3765176"/>
            <a:ext cx="9144000" cy="3092824"/>
          </a:xfrm>
        </p:spPr>
        <p:txBody>
          <a:bodyPr>
            <a:normAutofit lnSpcReduction="10000"/>
          </a:bodyPr>
          <a:lstStyle/>
          <a:p>
            <a:pPr marL="0" indent="0" algn="just">
              <a:buNone/>
            </a:pPr>
            <a:r>
              <a:rPr lang="ru-RU" sz="2000" b="1" dirty="0" smtClean="0">
                <a:solidFill>
                  <a:srgbClr val="C00000"/>
                </a:solidFill>
              </a:rPr>
              <a:t>     Метод </a:t>
            </a:r>
            <a:r>
              <a:rPr lang="ru-RU" sz="2000" b="1" dirty="0">
                <a:solidFill>
                  <a:srgbClr val="C00000"/>
                </a:solidFill>
              </a:rPr>
              <a:t>повторной передачи информации </a:t>
            </a:r>
            <a:r>
              <a:rPr lang="ru-RU" sz="2000" b="1" dirty="0"/>
              <a:t>заключается в том, что </a:t>
            </a:r>
            <a:r>
              <a:rPr lang="ru-RU" sz="2000" b="1" dirty="0">
                <a:solidFill>
                  <a:srgbClr val="002060"/>
                </a:solidFill>
              </a:rPr>
              <a:t>одна и та же информация передается несколько раз</a:t>
            </a:r>
            <a:r>
              <a:rPr lang="ru-RU" sz="2000" dirty="0"/>
              <a:t>. Решение о принятом символе выносится методом голосования по большинству. Несмотря на то, что при передаче некоторых символов в отдельных случаях могут иметься ошибки, окончательное решение ошибочных символов не имеет, если все три раза кодовая комбинация принята правильно или когда она принята правильно два раза из трех. При трехкратном повторении информации верность повышается примерно в 5-10 раз по сравнению с однократной передачей. </a:t>
            </a:r>
            <a:r>
              <a:rPr lang="ru-RU" sz="2000" b="1" dirty="0">
                <a:solidFill>
                  <a:srgbClr val="C00000"/>
                </a:solidFill>
              </a:rPr>
              <a:t>Существенным недостатком </a:t>
            </a:r>
            <a:r>
              <a:rPr lang="ru-RU" sz="2000" b="1" dirty="0"/>
              <a:t>этого метода является уменьшение скорости доставки сообщения во столько раз, сколько используется, повторений. </a:t>
            </a:r>
            <a:r>
              <a:rPr lang="ru-RU" sz="2000" dirty="0"/>
              <a:t>Это приводит к ограничению области применения данного метода.</a:t>
            </a:r>
          </a:p>
        </p:txBody>
      </p:sp>
      <p:sp>
        <p:nvSpPr>
          <p:cNvPr id="5" name="Заголовок 1"/>
          <p:cNvSpPr>
            <a:spLocks noGrp="1"/>
          </p:cNvSpPr>
          <p:nvPr>
            <p:ph type="title"/>
          </p:nvPr>
        </p:nvSpPr>
        <p:spPr>
          <a:xfrm>
            <a:off x="1317812" y="0"/>
            <a:ext cx="6508376" cy="430305"/>
          </a:xfrm>
        </p:spPr>
        <p:txBody>
          <a:bodyPr>
            <a:noAutofit/>
          </a:bodyPr>
          <a:lstStyle/>
          <a:p>
            <a:r>
              <a:rPr lang="ru-RU" sz="2000" b="1" dirty="0">
                <a:solidFill>
                  <a:srgbClr val="C00000"/>
                </a:solidFill>
                <a:latin typeface="+mn-lt"/>
              </a:rPr>
              <a:t>Передача данных на железнодорожном транспорте </a:t>
            </a:r>
            <a:endParaRPr lang="ru-RU" sz="2000" dirty="0">
              <a:latin typeface="+mn-lt"/>
            </a:endParaRPr>
          </a:p>
        </p:txBody>
      </p:sp>
      <p:pic>
        <p:nvPicPr>
          <p:cNvPr id="2" name="Рисунок 1"/>
          <p:cNvPicPr>
            <a:picLocks noChangeAspect="1"/>
          </p:cNvPicPr>
          <p:nvPr/>
        </p:nvPicPr>
        <p:blipFill>
          <a:blip r:embed="rId2"/>
          <a:stretch>
            <a:fillRect/>
          </a:stretch>
        </p:blipFill>
        <p:spPr>
          <a:xfrm>
            <a:off x="152017" y="665056"/>
            <a:ext cx="8839966" cy="2865368"/>
          </a:xfrm>
          <a:prstGeom prst="rect">
            <a:avLst/>
          </a:prstGeom>
        </p:spPr>
      </p:pic>
      <p:sp>
        <p:nvSpPr>
          <p:cNvPr id="4" name="Прямоугольник 3"/>
          <p:cNvSpPr/>
          <p:nvPr/>
        </p:nvSpPr>
        <p:spPr>
          <a:xfrm>
            <a:off x="7799294" y="1694329"/>
            <a:ext cx="1317812" cy="672353"/>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0441317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1317812" y="0"/>
            <a:ext cx="6508376" cy="430305"/>
          </a:xfrm>
        </p:spPr>
        <p:txBody>
          <a:bodyPr>
            <a:noAutofit/>
          </a:bodyPr>
          <a:lstStyle/>
          <a:p>
            <a:r>
              <a:rPr lang="ru-RU" sz="2000" b="1" dirty="0">
                <a:solidFill>
                  <a:srgbClr val="C00000"/>
                </a:solidFill>
                <a:latin typeface="+mn-lt"/>
              </a:rPr>
              <a:t>Передача данных на железнодорожном транспорте </a:t>
            </a:r>
            <a:endParaRPr lang="ru-RU" sz="2000" dirty="0">
              <a:latin typeface="+mn-lt"/>
            </a:endParaRPr>
          </a:p>
        </p:txBody>
      </p:sp>
      <p:pic>
        <p:nvPicPr>
          <p:cNvPr id="7" name="Рисунок 6"/>
          <p:cNvPicPr>
            <a:picLocks noChangeAspect="1"/>
          </p:cNvPicPr>
          <p:nvPr/>
        </p:nvPicPr>
        <p:blipFill rotWithShape="1">
          <a:blip r:embed="rId2"/>
          <a:srcRect b="5332"/>
          <a:stretch/>
        </p:blipFill>
        <p:spPr>
          <a:xfrm>
            <a:off x="0" y="430305"/>
            <a:ext cx="5715000" cy="5951277"/>
          </a:xfrm>
          <a:prstGeom prst="rect">
            <a:avLst/>
          </a:prstGeom>
        </p:spPr>
      </p:pic>
      <p:sp>
        <p:nvSpPr>
          <p:cNvPr id="3" name="Объект 2"/>
          <p:cNvSpPr>
            <a:spLocks noGrp="1"/>
          </p:cNvSpPr>
          <p:nvPr>
            <p:ph idx="1"/>
          </p:nvPr>
        </p:nvSpPr>
        <p:spPr>
          <a:xfrm>
            <a:off x="3971499" y="4245255"/>
            <a:ext cx="4967784" cy="2237432"/>
          </a:xfrm>
        </p:spPr>
        <p:txBody>
          <a:bodyPr>
            <a:normAutofit/>
          </a:bodyPr>
          <a:lstStyle/>
          <a:p>
            <a:pPr marL="0" indent="0" algn="just">
              <a:buNone/>
            </a:pPr>
            <a:r>
              <a:rPr lang="ru-RU" sz="2000" dirty="0"/>
              <a:t> </a:t>
            </a:r>
            <a:r>
              <a:rPr lang="en-US" sz="2000" dirty="0" smtClean="0"/>
              <a:t>      </a:t>
            </a:r>
            <a:r>
              <a:rPr lang="ru-RU" sz="2000" b="1" dirty="0" smtClean="0">
                <a:solidFill>
                  <a:srgbClr val="C00000"/>
                </a:solidFill>
              </a:rPr>
              <a:t>Требование </a:t>
            </a:r>
            <a:r>
              <a:rPr lang="ru-RU" sz="2000" b="1" dirty="0">
                <a:solidFill>
                  <a:srgbClr val="C00000"/>
                </a:solidFill>
              </a:rPr>
              <a:t>своевременности получения данных </a:t>
            </a:r>
            <a:r>
              <a:rPr lang="ru-RU" sz="2000" b="1" dirty="0"/>
              <a:t>связано </a:t>
            </a:r>
            <a:r>
              <a:rPr lang="ru-RU" sz="2000" b="1" dirty="0">
                <a:solidFill>
                  <a:srgbClr val="002060"/>
                </a:solidFill>
              </a:rPr>
              <a:t>с интенсификацией процессов управления. </a:t>
            </a:r>
            <a:r>
              <a:rPr lang="ru-RU" sz="2000" dirty="0"/>
              <a:t>Многие звенья АСУЖТ работают в реальном масштабе времени, т. е. решения по вопросам управления принимаются </a:t>
            </a:r>
            <a:r>
              <a:rPr lang="ru-RU" sz="2000" dirty="0" smtClean="0"/>
              <a:t>немедленно.</a:t>
            </a:r>
            <a:endParaRPr lang="en-US" sz="2000" dirty="0" smtClean="0"/>
          </a:p>
        </p:txBody>
      </p:sp>
    </p:spTree>
    <p:extLst>
      <p:ext uri="{BB962C8B-B14F-4D97-AF65-F5344CB8AC3E}">
        <p14:creationId xmlns:p14="http://schemas.microsoft.com/office/powerpoint/2010/main" val="27389208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319441"/>
            <a:ext cx="9144000" cy="2226191"/>
          </a:xfrm>
        </p:spPr>
        <p:txBody>
          <a:bodyPr>
            <a:normAutofit/>
          </a:bodyPr>
          <a:lstStyle/>
          <a:p>
            <a:pPr marL="0" indent="0" algn="just">
              <a:buNone/>
            </a:pPr>
            <a:r>
              <a:rPr lang="en-US" sz="2000" dirty="0" smtClean="0"/>
              <a:t>          </a:t>
            </a:r>
            <a:r>
              <a:rPr lang="ru-RU" sz="2000" b="1" dirty="0" smtClean="0">
                <a:solidFill>
                  <a:srgbClr val="002060"/>
                </a:solidFill>
              </a:rPr>
              <a:t>В </a:t>
            </a:r>
            <a:r>
              <a:rPr lang="ru-RU" sz="2000" b="1" dirty="0">
                <a:solidFill>
                  <a:srgbClr val="002060"/>
                </a:solidFill>
              </a:rPr>
              <a:t>связи с высокими требованиями, предъявляемыми к данным</a:t>
            </a:r>
            <a:r>
              <a:rPr lang="ru-RU" sz="2000" b="1" dirty="0"/>
              <a:t>, передача их осуществляется с помощью </a:t>
            </a:r>
            <a:r>
              <a:rPr lang="ru-RU" sz="2000" b="1" dirty="0">
                <a:solidFill>
                  <a:srgbClr val="002060"/>
                </a:solidFill>
              </a:rPr>
              <a:t>специальной аппаратуры передачи данных </a:t>
            </a:r>
            <a:r>
              <a:rPr lang="ru-RU" sz="2000" b="1" dirty="0">
                <a:solidFill>
                  <a:srgbClr val="C00000"/>
                </a:solidFill>
              </a:rPr>
              <a:t>(АПД) </a:t>
            </a:r>
            <a:r>
              <a:rPr lang="ru-RU" sz="2000" b="1" dirty="0"/>
              <a:t>по телеграфным или телефонным каналам связи. </a:t>
            </a:r>
            <a:r>
              <a:rPr lang="ru-RU" sz="2000" b="1" dirty="0">
                <a:solidFill>
                  <a:srgbClr val="C00000"/>
                </a:solidFill>
              </a:rPr>
              <a:t>Основными элементами АПД </a:t>
            </a:r>
            <a:r>
              <a:rPr lang="ru-RU" sz="2000" dirty="0"/>
              <a:t>являются приемопередатчик </a:t>
            </a:r>
            <a:r>
              <a:rPr lang="ru-RU" sz="2000" b="1" dirty="0">
                <a:solidFill>
                  <a:srgbClr val="002060"/>
                </a:solidFill>
              </a:rPr>
              <a:t>(ПП)</a:t>
            </a:r>
            <a:r>
              <a:rPr lang="ru-RU" sz="2000" dirty="0"/>
              <a:t>, устройство защиты от ошибок </a:t>
            </a:r>
            <a:r>
              <a:rPr lang="ru-RU" sz="2000" b="1" dirty="0">
                <a:solidFill>
                  <a:srgbClr val="002060"/>
                </a:solidFill>
              </a:rPr>
              <a:t>(УЗО)</a:t>
            </a:r>
            <a:r>
              <a:rPr lang="ru-RU" sz="2000" dirty="0"/>
              <a:t>, устройство преобразования сигналов </a:t>
            </a:r>
            <a:r>
              <a:rPr lang="ru-RU" sz="2000" b="1" dirty="0">
                <a:solidFill>
                  <a:srgbClr val="002060"/>
                </a:solidFill>
              </a:rPr>
              <a:t>(УПС)</a:t>
            </a:r>
            <a:r>
              <a:rPr lang="ru-RU" sz="2000" dirty="0"/>
              <a:t>, автоматическое вызывное </a:t>
            </a:r>
            <a:r>
              <a:rPr lang="ru-RU" sz="2000" dirty="0" smtClean="0"/>
              <a:t>устройство</a:t>
            </a:r>
            <a:r>
              <a:rPr lang="en-US" sz="2000" dirty="0" smtClean="0"/>
              <a:t> </a:t>
            </a:r>
            <a:r>
              <a:rPr lang="ru-RU" sz="2000" b="1" dirty="0" smtClean="0">
                <a:solidFill>
                  <a:srgbClr val="002060"/>
                </a:solidFill>
              </a:rPr>
              <a:t>(</a:t>
            </a:r>
            <a:r>
              <a:rPr lang="ru-RU" sz="2000" b="1" dirty="0">
                <a:solidFill>
                  <a:srgbClr val="002060"/>
                </a:solidFill>
              </a:rPr>
              <a:t>АВУ). </a:t>
            </a:r>
            <a:r>
              <a:rPr lang="ru-RU" sz="2000" dirty="0"/>
              <a:t>Кроме того, для АПД характерно наличие нескольких типов устройств ввода и вывода информации.</a:t>
            </a:r>
          </a:p>
        </p:txBody>
      </p:sp>
      <p:sp>
        <p:nvSpPr>
          <p:cNvPr id="5" name="Заголовок 1"/>
          <p:cNvSpPr>
            <a:spLocks noGrp="1"/>
          </p:cNvSpPr>
          <p:nvPr>
            <p:ph type="title"/>
          </p:nvPr>
        </p:nvSpPr>
        <p:spPr>
          <a:xfrm>
            <a:off x="1317812" y="0"/>
            <a:ext cx="6508376" cy="430305"/>
          </a:xfrm>
        </p:spPr>
        <p:txBody>
          <a:bodyPr>
            <a:noAutofit/>
          </a:bodyPr>
          <a:lstStyle/>
          <a:p>
            <a:r>
              <a:rPr lang="ru-RU" sz="2000" b="1" dirty="0">
                <a:solidFill>
                  <a:srgbClr val="C00000"/>
                </a:solidFill>
                <a:latin typeface="+mn-lt"/>
              </a:rPr>
              <a:t>Передача данных на железнодорожном транспорте </a:t>
            </a:r>
            <a:endParaRPr lang="ru-RU" sz="2000" dirty="0">
              <a:latin typeface="+mn-lt"/>
            </a:endParaRPr>
          </a:p>
        </p:txBody>
      </p:sp>
      <p:pic>
        <p:nvPicPr>
          <p:cNvPr id="7" name="Рисунок 6"/>
          <p:cNvPicPr>
            <a:picLocks noChangeAspect="1"/>
          </p:cNvPicPr>
          <p:nvPr/>
        </p:nvPicPr>
        <p:blipFill>
          <a:blip r:embed="rId2"/>
          <a:stretch>
            <a:fillRect/>
          </a:stretch>
        </p:blipFill>
        <p:spPr>
          <a:xfrm>
            <a:off x="0" y="586035"/>
            <a:ext cx="9144000" cy="3529584"/>
          </a:xfrm>
          <a:prstGeom prst="rect">
            <a:avLst/>
          </a:prstGeom>
        </p:spPr>
      </p:pic>
      <p:sp>
        <p:nvSpPr>
          <p:cNvPr id="2" name="Прямоугольник 1"/>
          <p:cNvSpPr/>
          <p:nvPr/>
        </p:nvSpPr>
        <p:spPr>
          <a:xfrm>
            <a:off x="744279" y="1552353"/>
            <a:ext cx="2551814" cy="882503"/>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744279" y="2615609"/>
            <a:ext cx="2551814" cy="935665"/>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5433237" y="1541720"/>
            <a:ext cx="2806996" cy="882503"/>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5433237" y="2615609"/>
            <a:ext cx="2806996" cy="935665"/>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2009553" y="1679944"/>
            <a:ext cx="1212112" cy="520996"/>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2009553" y="2780411"/>
            <a:ext cx="1212112" cy="520996"/>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5518297" y="1679944"/>
            <a:ext cx="1318437" cy="520996"/>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5518297" y="2780411"/>
            <a:ext cx="1318437" cy="520996"/>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0923808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832636"/>
            <a:ext cx="9144000" cy="2144305"/>
          </a:xfrm>
        </p:spPr>
        <p:txBody>
          <a:bodyPr>
            <a:normAutofit/>
          </a:bodyPr>
          <a:lstStyle/>
          <a:p>
            <a:pPr marL="0" indent="0" algn="just">
              <a:buNone/>
            </a:pPr>
            <a:r>
              <a:rPr lang="ru-RU" sz="2000" b="1" dirty="0">
                <a:solidFill>
                  <a:srgbClr val="C00000"/>
                </a:solidFill>
              </a:rPr>
              <a:t>Совокупность АПД и каналов связи называется сетью передачи данных (СПД). </a:t>
            </a:r>
            <a:r>
              <a:rPr lang="ru-RU" sz="2000" b="1" dirty="0"/>
              <a:t>По своей структуре СПД бывает</a:t>
            </a:r>
            <a:r>
              <a:rPr lang="ru-RU" sz="2000" dirty="0"/>
              <a:t>, как </a:t>
            </a:r>
            <a:r>
              <a:rPr lang="ru-RU" sz="2000" b="1" dirty="0">
                <a:solidFill>
                  <a:srgbClr val="002060"/>
                </a:solidFill>
              </a:rPr>
              <a:t>с коммутируемыми </a:t>
            </a:r>
            <a:r>
              <a:rPr lang="ru-RU" sz="2000" dirty="0"/>
              <a:t>(АТС, АТ-ПС-ПД), так и </a:t>
            </a:r>
            <a:r>
              <a:rPr lang="ru-RU" sz="2000" b="1" dirty="0">
                <a:solidFill>
                  <a:srgbClr val="002060"/>
                </a:solidFill>
              </a:rPr>
              <a:t>с некоммутируемыми</a:t>
            </a:r>
            <a:r>
              <a:rPr lang="ru-RU" sz="2000" dirty="0"/>
              <a:t> (выделенными или закрепленными) </a:t>
            </a:r>
            <a:r>
              <a:rPr lang="ru-RU" sz="2000" b="1" dirty="0">
                <a:solidFill>
                  <a:srgbClr val="002060"/>
                </a:solidFill>
              </a:rPr>
              <a:t>каналами. </a:t>
            </a:r>
            <a:r>
              <a:rPr lang="ru-RU" sz="2000" dirty="0"/>
              <a:t>Использование закрепленных каналов целесообразно только при передаче большого объема данных, например, между информационно-вычислительными центрами (ИВЦ) и Главным информационно-вычислительным центром (ГИВЦ) </a:t>
            </a:r>
            <a:r>
              <a:rPr lang="ru-RU" sz="2000" dirty="0" smtClean="0"/>
              <a:t>и </a:t>
            </a:r>
            <a:r>
              <a:rPr lang="ru-RU" sz="2000" dirty="0"/>
              <a:t>ИВЦ между собой. </a:t>
            </a:r>
          </a:p>
        </p:txBody>
      </p:sp>
      <p:sp>
        <p:nvSpPr>
          <p:cNvPr id="5" name="Заголовок 1"/>
          <p:cNvSpPr>
            <a:spLocks noGrp="1"/>
          </p:cNvSpPr>
          <p:nvPr>
            <p:ph type="title"/>
          </p:nvPr>
        </p:nvSpPr>
        <p:spPr>
          <a:xfrm>
            <a:off x="1317812" y="0"/>
            <a:ext cx="6508376" cy="430305"/>
          </a:xfrm>
        </p:spPr>
        <p:txBody>
          <a:bodyPr>
            <a:noAutofit/>
          </a:bodyPr>
          <a:lstStyle/>
          <a:p>
            <a:r>
              <a:rPr lang="ru-RU" sz="2000" b="1" dirty="0">
                <a:solidFill>
                  <a:srgbClr val="C00000"/>
                </a:solidFill>
                <a:latin typeface="+mn-lt"/>
              </a:rPr>
              <a:t>Передача данных на железнодорожном транспорте </a:t>
            </a:r>
            <a:endParaRPr lang="ru-RU" sz="2000" dirty="0">
              <a:latin typeface="+mn-lt"/>
            </a:endParaRPr>
          </a:p>
        </p:txBody>
      </p:sp>
      <p:pic>
        <p:nvPicPr>
          <p:cNvPr id="4" name="Рисунок 3"/>
          <p:cNvPicPr>
            <a:picLocks noChangeAspect="1"/>
          </p:cNvPicPr>
          <p:nvPr/>
        </p:nvPicPr>
        <p:blipFill rotWithShape="1">
          <a:blip r:embed="rId2"/>
          <a:srcRect l="4350"/>
          <a:stretch/>
        </p:blipFill>
        <p:spPr>
          <a:xfrm>
            <a:off x="1611735" y="430305"/>
            <a:ext cx="6463296" cy="4402331"/>
          </a:xfrm>
          <a:prstGeom prst="rect">
            <a:avLst/>
          </a:prstGeom>
        </p:spPr>
      </p:pic>
      <p:sp>
        <p:nvSpPr>
          <p:cNvPr id="7" name="Прямоугольник 6"/>
          <p:cNvSpPr/>
          <p:nvPr/>
        </p:nvSpPr>
        <p:spPr>
          <a:xfrm>
            <a:off x="4462818" y="1146412"/>
            <a:ext cx="1460310" cy="2197289"/>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5776113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713695"/>
            <a:ext cx="9144000" cy="2144305"/>
          </a:xfrm>
        </p:spPr>
        <p:txBody>
          <a:bodyPr>
            <a:normAutofit/>
          </a:bodyPr>
          <a:lstStyle/>
          <a:p>
            <a:pPr marL="0" indent="0" algn="just">
              <a:buNone/>
            </a:pPr>
            <a:r>
              <a:rPr lang="en-US" sz="2000" dirty="0" smtClean="0"/>
              <a:t>   </a:t>
            </a:r>
            <a:r>
              <a:rPr lang="ru-RU" sz="2000" b="1" dirty="0" smtClean="0">
                <a:solidFill>
                  <a:srgbClr val="C00000"/>
                </a:solidFill>
              </a:rPr>
              <a:t>По </a:t>
            </a:r>
            <a:r>
              <a:rPr lang="ru-RU" sz="2000" b="1" dirty="0">
                <a:solidFill>
                  <a:srgbClr val="C00000"/>
                </a:solidFill>
              </a:rPr>
              <a:t>пропускной способности </a:t>
            </a:r>
            <a:r>
              <a:rPr lang="ru-RU" sz="2000" b="1" dirty="0"/>
              <a:t>каналы для передачи данных подразделяются </a:t>
            </a:r>
            <a:r>
              <a:rPr lang="ru-RU" sz="2000" b="1" dirty="0">
                <a:solidFill>
                  <a:srgbClr val="002060"/>
                </a:solidFill>
              </a:rPr>
              <a:t>на три группы</a:t>
            </a:r>
            <a:r>
              <a:rPr lang="ru-RU" sz="2000" b="1" dirty="0"/>
              <a:t>: </a:t>
            </a:r>
            <a:r>
              <a:rPr lang="ru-RU" sz="2000" b="1" dirty="0">
                <a:solidFill>
                  <a:srgbClr val="C00000"/>
                </a:solidFill>
              </a:rPr>
              <a:t>низкоскоростные</a:t>
            </a:r>
            <a:r>
              <a:rPr lang="ru-RU" sz="2000" b="1" dirty="0"/>
              <a:t> </a:t>
            </a:r>
            <a:r>
              <a:rPr lang="ru-RU" sz="2000" dirty="0"/>
              <a:t>(</a:t>
            </a:r>
            <a:r>
              <a:rPr lang="ru-RU" sz="2000" i="1" dirty="0"/>
              <a:t>телеграфные</a:t>
            </a:r>
            <a:r>
              <a:rPr lang="ru-RU" sz="2000" dirty="0"/>
              <a:t>) со скоростями передачи 50...200 бит/с; </a:t>
            </a:r>
            <a:r>
              <a:rPr lang="ru-RU" sz="2000" b="1" dirty="0">
                <a:solidFill>
                  <a:srgbClr val="C00000"/>
                </a:solidFill>
              </a:rPr>
              <a:t>среднескоростные</a:t>
            </a:r>
            <a:r>
              <a:rPr lang="ru-RU" sz="2000" dirty="0"/>
              <a:t> (</a:t>
            </a:r>
            <a:r>
              <a:rPr lang="ru-RU" sz="2000" i="1" dirty="0"/>
              <a:t>телефонные</a:t>
            </a:r>
            <a:r>
              <a:rPr lang="ru-RU" sz="2000" dirty="0"/>
              <a:t>), по которым передача ведется со скоростью от 200 до 9600 бит/с (аппаратурой «Аккорд-1200», ТАП-3С, ТАП-34); </a:t>
            </a:r>
            <a:r>
              <a:rPr lang="ru-RU" sz="2000" b="1" dirty="0">
                <a:solidFill>
                  <a:srgbClr val="C00000"/>
                </a:solidFill>
              </a:rPr>
              <a:t>высокоскоростные</a:t>
            </a:r>
            <a:r>
              <a:rPr lang="ru-RU" sz="2000" dirty="0"/>
              <a:t> (</a:t>
            </a:r>
            <a:r>
              <a:rPr lang="ru-RU" sz="2000" i="1" dirty="0"/>
              <a:t>широкополосные</a:t>
            </a:r>
            <a:r>
              <a:rPr lang="ru-RU" sz="2000" dirty="0"/>
              <a:t>), имеющие большую полосу частот, чем у телефонного канала; данные по таким каналам передаются со скоростью более 9600 бит/с. </a:t>
            </a:r>
          </a:p>
        </p:txBody>
      </p:sp>
      <p:sp>
        <p:nvSpPr>
          <p:cNvPr id="5" name="Заголовок 1"/>
          <p:cNvSpPr>
            <a:spLocks noGrp="1"/>
          </p:cNvSpPr>
          <p:nvPr>
            <p:ph type="title"/>
          </p:nvPr>
        </p:nvSpPr>
        <p:spPr>
          <a:xfrm>
            <a:off x="1317812" y="0"/>
            <a:ext cx="6508376" cy="430305"/>
          </a:xfrm>
        </p:spPr>
        <p:txBody>
          <a:bodyPr>
            <a:noAutofit/>
          </a:bodyPr>
          <a:lstStyle/>
          <a:p>
            <a:r>
              <a:rPr lang="ru-RU" sz="2000" b="1" dirty="0">
                <a:solidFill>
                  <a:srgbClr val="C00000"/>
                </a:solidFill>
                <a:latin typeface="+mn-lt"/>
              </a:rPr>
              <a:t>Передача данных на железнодорожном транспорте </a:t>
            </a:r>
            <a:endParaRPr lang="ru-RU" sz="2000" dirty="0">
              <a:latin typeface="+mn-lt"/>
            </a:endParaRPr>
          </a:p>
        </p:txBody>
      </p:sp>
      <p:pic>
        <p:nvPicPr>
          <p:cNvPr id="2" name="Рисунок 1"/>
          <p:cNvPicPr>
            <a:picLocks noChangeAspect="1"/>
          </p:cNvPicPr>
          <p:nvPr/>
        </p:nvPicPr>
        <p:blipFill rotWithShape="1">
          <a:blip r:embed="rId2"/>
          <a:srcRect l="5971" t="3880" r="8955" b="89903"/>
          <a:stretch/>
        </p:blipFill>
        <p:spPr>
          <a:xfrm>
            <a:off x="682388" y="532263"/>
            <a:ext cx="7779224" cy="425840"/>
          </a:xfrm>
          <a:prstGeom prst="rect">
            <a:avLst/>
          </a:prstGeom>
        </p:spPr>
      </p:pic>
      <p:sp>
        <p:nvSpPr>
          <p:cNvPr id="4" name="Прямоугольник 3"/>
          <p:cNvSpPr/>
          <p:nvPr/>
        </p:nvSpPr>
        <p:spPr>
          <a:xfrm>
            <a:off x="409432" y="1364474"/>
            <a:ext cx="2743200" cy="491319"/>
          </a:xfrm>
          <a:prstGeom prst="rect">
            <a:avLst/>
          </a:prstGeom>
          <a:solidFill>
            <a:schemeClr val="accent4">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низкоскоростные</a:t>
            </a:r>
            <a:endParaRPr lang="ru-RU" sz="2000" b="1" dirty="0">
              <a:solidFill>
                <a:schemeClr val="tx1"/>
              </a:solidFill>
            </a:endParaRPr>
          </a:p>
        </p:txBody>
      </p:sp>
      <p:sp>
        <p:nvSpPr>
          <p:cNvPr id="6" name="Прямоугольник 5"/>
          <p:cNvSpPr/>
          <p:nvPr/>
        </p:nvSpPr>
        <p:spPr>
          <a:xfrm>
            <a:off x="409432" y="2477318"/>
            <a:ext cx="2743200" cy="491319"/>
          </a:xfrm>
          <a:prstGeom prst="rect">
            <a:avLst/>
          </a:prstGeom>
          <a:solidFill>
            <a:schemeClr val="accent2">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среднескоростные</a:t>
            </a:r>
            <a:endParaRPr lang="ru-RU" sz="2000" b="1" dirty="0">
              <a:solidFill>
                <a:schemeClr val="tx1"/>
              </a:solidFill>
            </a:endParaRPr>
          </a:p>
        </p:txBody>
      </p:sp>
      <p:sp>
        <p:nvSpPr>
          <p:cNvPr id="7" name="Прямоугольник 6"/>
          <p:cNvSpPr/>
          <p:nvPr/>
        </p:nvSpPr>
        <p:spPr>
          <a:xfrm>
            <a:off x="409432" y="3620668"/>
            <a:ext cx="2743200" cy="491319"/>
          </a:xfrm>
          <a:prstGeom prst="rect">
            <a:avLst/>
          </a:prstGeom>
          <a:solidFill>
            <a:schemeClr val="accent6">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высокоскоростные</a:t>
            </a:r>
            <a:endParaRPr lang="ru-RU" sz="2000" b="1" dirty="0">
              <a:solidFill>
                <a:schemeClr val="tx1"/>
              </a:solidFill>
            </a:endParaRPr>
          </a:p>
        </p:txBody>
      </p:sp>
      <p:sp>
        <p:nvSpPr>
          <p:cNvPr id="9" name="Прямоугольник 8"/>
          <p:cNvSpPr/>
          <p:nvPr/>
        </p:nvSpPr>
        <p:spPr>
          <a:xfrm>
            <a:off x="6400800" y="1364473"/>
            <a:ext cx="2210938" cy="491319"/>
          </a:xfrm>
          <a:prstGeom prst="rect">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50 – 200 бит/с</a:t>
            </a:r>
            <a:endParaRPr lang="ru-RU" sz="2000" b="1" dirty="0">
              <a:solidFill>
                <a:schemeClr val="tx1"/>
              </a:solidFill>
            </a:endParaRPr>
          </a:p>
        </p:txBody>
      </p:sp>
      <p:sp>
        <p:nvSpPr>
          <p:cNvPr id="10" name="Прямоугольник 9"/>
          <p:cNvSpPr/>
          <p:nvPr/>
        </p:nvSpPr>
        <p:spPr>
          <a:xfrm>
            <a:off x="6430380" y="3620667"/>
            <a:ext cx="2210938" cy="491319"/>
          </a:xfrm>
          <a:prstGeom prst="rect">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более 9600 бит/с</a:t>
            </a:r>
            <a:endParaRPr lang="ru-RU" sz="2000" b="1" dirty="0">
              <a:solidFill>
                <a:schemeClr val="tx1"/>
              </a:solidFill>
            </a:endParaRPr>
          </a:p>
        </p:txBody>
      </p:sp>
      <p:sp>
        <p:nvSpPr>
          <p:cNvPr id="11" name="Прямоугольник 10"/>
          <p:cNvSpPr/>
          <p:nvPr/>
        </p:nvSpPr>
        <p:spPr>
          <a:xfrm>
            <a:off x="6430380" y="2477317"/>
            <a:ext cx="2210938" cy="491319"/>
          </a:xfrm>
          <a:prstGeom prst="rect">
            <a:avLst/>
          </a:prstGeom>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200 – 9600 бит/с</a:t>
            </a:r>
            <a:endParaRPr lang="ru-RU" sz="2000" b="1" dirty="0">
              <a:solidFill>
                <a:schemeClr val="tx1"/>
              </a:solidFill>
            </a:endParaRPr>
          </a:p>
        </p:txBody>
      </p:sp>
      <p:sp>
        <p:nvSpPr>
          <p:cNvPr id="12" name="Стрелка вправо 11"/>
          <p:cNvSpPr/>
          <p:nvPr/>
        </p:nvSpPr>
        <p:spPr>
          <a:xfrm>
            <a:off x="3473354" y="1289258"/>
            <a:ext cx="2606723" cy="641748"/>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телеграфные</a:t>
            </a:r>
            <a:endParaRPr lang="ru-RU" sz="2000" b="1" dirty="0">
              <a:solidFill>
                <a:schemeClr val="tx1"/>
              </a:solidFill>
            </a:endParaRPr>
          </a:p>
        </p:txBody>
      </p:sp>
      <p:sp>
        <p:nvSpPr>
          <p:cNvPr id="13" name="Стрелка вправо 12"/>
          <p:cNvSpPr/>
          <p:nvPr/>
        </p:nvSpPr>
        <p:spPr>
          <a:xfrm>
            <a:off x="3460848" y="2402102"/>
            <a:ext cx="2606723" cy="641748"/>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телефонные</a:t>
            </a:r>
            <a:endParaRPr lang="ru-RU" sz="2000" b="1" dirty="0">
              <a:solidFill>
                <a:schemeClr val="tx1"/>
              </a:solidFill>
            </a:endParaRPr>
          </a:p>
        </p:txBody>
      </p:sp>
      <p:sp>
        <p:nvSpPr>
          <p:cNvPr id="14" name="Стрелка вправо 13"/>
          <p:cNvSpPr/>
          <p:nvPr/>
        </p:nvSpPr>
        <p:spPr>
          <a:xfrm>
            <a:off x="3488144" y="3495131"/>
            <a:ext cx="2606723" cy="641748"/>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широкополосные</a:t>
            </a:r>
            <a:endParaRPr lang="ru-RU" sz="2000" b="1" dirty="0">
              <a:solidFill>
                <a:schemeClr val="tx1"/>
              </a:solidFill>
            </a:endParaRPr>
          </a:p>
        </p:txBody>
      </p:sp>
    </p:spTree>
    <p:extLst>
      <p:ext uri="{BB962C8B-B14F-4D97-AF65-F5344CB8AC3E}">
        <p14:creationId xmlns:p14="http://schemas.microsoft.com/office/powerpoint/2010/main" val="26678854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12944" y="0"/>
            <a:ext cx="2585197" cy="430305"/>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Телеграфная </a:t>
            </a:r>
            <a:r>
              <a:rPr lang="ru-RU" sz="2000" b="1" dirty="0">
                <a:solidFill>
                  <a:srgbClr val="C00000"/>
                </a:solidFill>
                <a:latin typeface="+mn-lt"/>
              </a:rPr>
              <a:t>связь  </a:t>
            </a:r>
            <a:br>
              <a:rPr lang="ru-RU" sz="2000" b="1" dirty="0">
                <a:solidFill>
                  <a:srgbClr val="C00000"/>
                </a:solidFill>
                <a:latin typeface="+mn-lt"/>
              </a:rPr>
            </a:br>
            <a:endParaRPr lang="ru-RU" sz="2000" dirty="0">
              <a:latin typeface="+mn-lt"/>
            </a:endParaRPr>
          </a:p>
        </p:txBody>
      </p:sp>
      <p:sp>
        <p:nvSpPr>
          <p:cNvPr id="3" name="Объект 2"/>
          <p:cNvSpPr>
            <a:spLocks noGrp="1"/>
          </p:cNvSpPr>
          <p:nvPr>
            <p:ph idx="1"/>
          </p:nvPr>
        </p:nvSpPr>
        <p:spPr>
          <a:xfrm>
            <a:off x="0" y="3617258"/>
            <a:ext cx="9144000" cy="1869142"/>
          </a:xfrm>
        </p:spPr>
        <p:txBody>
          <a:bodyPr>
            <a:normAutofit/>
          </a:bodyPr>
          <a:lstStyle/>
          <a:p>
            <a:pPr marL="0" indent="0" algn="just">
              <a:buNone/>
            </a:pPr>
            <a:r>
              <a:rPr lang="ru-RU" sz="2000" dirty="0" smtClean="0">
                <a:solidFill>
                  <a:srgbClr val="002060"/>
                </a:solidFill>
              </a:rPr>
              <a:t>       </a:t>
            </a:r>
            <a:r>
              <a:rPr lang="ru-RU" sz="2000" b="1" dirty="0" smtClean="0">
                <a:solidFill>
                  <a:srgbClr val="002060"/>
                </a:solidFill>
              </a:rPr>
              <a:t>В </a:t>
            </a:r>
            <a:r>
              <a:rPr lang="ru-RU" sz="2000" b="1" dirty="0">
                <a:solidFill>
                  <a:srgbClr val="002060"/>
                </a:solidFill>
              </a:rPr>
              <a:t>телеграфных сообщениях </a:t>
            </a:r>
            <a:r>
              <a:rPr lang="ru-RU" sz="2000" b="1" dirty="0"/>
              <a:t>передаются </a:t>
            </a:r>
            <a:r>
              <a:rPr lang="ru-RU" sz="2000" b="1" dirty="0">
                <a:solidFill>
                  <a:srgbClr val="002060"/>
                </a:solidFill>
              </a:rPr>
              <a:t>сведения о работе подразделений железных дорог.</a:t>
            </a:r>
            <a:r>
              <a:rPr lang="ru-RU" sz="2000" b="1" dirty="0"/>
              <a:t> </a:t>
            </a:r>
            <a:r>
              <a:rPr lang="ru-RU" sz="2000" dirty="0"/>
              <a:t>Сообщения состоят из знаков — букв, цифр, символов и знаков препинания. </a:t>
            </a:r>
            <a:r>
              <a:rPr lang="ru-RU" sz="2000" b="1" dirty="0"/>
              <a:t>Для передачи сообщения из одного пункта в другой телеграфные аппараты</a:t>
            </a:r>
            <a:r>
              <a:rPr lang="ru-RU" sz="2000" dirty="0"/>
              <a:t> </a:t>
            </a:r>
            <a:r>
              <a:rPr lang="ru-RU" sz="2000" b="1" dirty="0">
                <a:solidFill>
                  <a:srgbClr val="002060"/>
                </a:solidFill>
              </a:rPr>
              <a:t>Т</a:t>
            </a:r>
            <a:r>
              <a:rPr lang="ru-RU" sz="2000" dirty="0"/>
              <a:t> </a:t>
            </a:r>
            <a:r>
              <a:rPr lang="ru-RU" sz="2000" b="1" dirty="0"/>
              <a:t>соединяются между собой каналом телеграфной </a:t>
            </a:r>
            <a:r>
              <a:rPr lang="ru-RU" sz="2000" b="1" dirty="0" smtClean="0"/>
              <a:t>связи. </a:t>
            </a:r>
            <a:r>
              <a:rPr lang="ru-RU" sz="2000" dirty="0"/>
              <a:t>При этом сообщение для передачи по каналу преобразуется в электрические сигналы.</a:t>
            </a:r>
          </a:p>
        </p:txBody>
      </p:sp>
      <p:pic>
        <p:nvPicPr>
          <p:cNvPr id="4" name="Рисунок 3"/>
          <p:cNvPicPr>
            <a:picLocks noChangeAspect="1"/>
          </p:cNvPicPr>
          <p:nvPr/>
        </p:nvPicPr>
        <p:blipFill rotWithShape="1">
          <a:blip r:embed="rId2"/>
          <a:srcRect l="1495" b="63143"/>
          <a:stretch/>
        </p:blipFill>
        <p:spPr>
          <a:xfrm>
            <a:off x="242046" y="773194"/>
            <a:ext cx="8496271" cy="1351441"/>
          </a:xfrm>
          <a:prstGeom prst="rect">
            <a:avLst/>
          </a:prstGeom>
        </p:spPr>
      </p:pic>
    </p:spTree>
    <p:extLst>
      <p:ext uri="{BB962C8B-B14F-4D97-AF65-F5344CB8AC3E}">
        <p14:creationId xmlns:p14="http://schemas.microsoft.com/office/powerpoint/2010/main" val="39247483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095833"/>
            <a:ext cx="9144000" cy="1925940"/>
          </a:xfrm>
        </p:spPr>
        <p:txBody>
          <a:bodyPr>
            <a:normAutofit/>
          </a:bodyPr>
          <a:lstStyle/>
          <a:p>
            <a:pPr marL="0" indent="0" algn="just">
              <a:buNone/>
            </a:pPr>
            <a:r>
              <a:rPr lang="ru-RU" sz="2000" dirty="0" smtClean="0"/>
              <a:t>      </a:t>
            </a:r>
            <a:r>
              <a:rPr lang="ru-RU" sz="2000" b="1" dirty="0" smtClean="0">
                <a:solidFill>
                  <a:srgbClr val="C00000"/>
                </a:solidFill>
              </a:rPr>
              <a:t>СПД </a:t>
            </a:r>
            <a:r>
              <a:rPr lang="ru-RU" sz="2000" b="1" dirty="0">
                <a:solidFill>
                  <a:srgbClr val="C00000"/>
                </a:solidFill>
              </a:rPr>
              <a:t>железнодорожного транспорта </a:t>
            </a:r>
            <a:r>
              <a:rPr lang="ru-RU" sz="2000" b="1" dirty="0"/>
              <a:t>предназначена</a:t>
            </a:r>
            <a:r>
              <a:rPr lang="ru-RU" sz="2000" dirty="0"/>
              <a:t> </a:t>
            </a:r>
            <a:r>
              <a:rPr lang="ru-RU" sz="2000" b="1" dirty="0">
                <a:solidFill>
                  <a:srgbClr val="002060"/>
                </a:solidFill>
              </a:rPr>
              <a:t>для распределения и доставки потоков данных к потребителям, которыми являются вычислительные центры и информационные пункты (ИП). </a:t>
            </a:r>
            <a:r>
              <a:rPr lang="ru-RU" sz="2000" dirty="0"/>
              <a:t>Организуются ИП в расчетных технологических центрах, на контейнерных площадках, в депо, местах погрузки-разгрузки, на сортировочных горках, откуда необходимо передавать данные в ВЦ и принимать данные, уже обработанные на ЭВМ.</a:t>
            </a:r>
          </a:p>
        </p:txBody>
      </p:sp>
      <p:sp>
        <p:nvSpPr>
          <p:cNvPr id="5" name="Заголовок 1"/>
          <p:cNvSpPr>
            <a:spLocks noGrp="1"/>
          </p:cNvSpPr>
          <p:nvPr>
            <p:ph type="title"/>
          </p:nvPr>
        </p:nvSpPr>
        <p:spPr>
          <a:xfrm>
            <a:off x="1317812" y="0"/>
            <a:ext cx="6508376" cy="430305"/>
          </a:xfrm>
        </p:spPr>
        <p:txBody>
          <a:bodyPr>
            <a:noAutofit/>
          </a:bodyPr>
          <a:lstStyle/>
          <a:p>
            <a:r>
              <a:rPr lang="ru-RU" sz="2000" b="1" dirty="0">
                <a:solidFill>
                  <a:srgbClr val="C00000"/>
                </a:solidFill>
                <a:latin typeface="+mn-lt"/>
              </a:rPr>
              <a:t>Передача данных на железнодорожном транспорте </a:t>
            </a:r>
            <a:endParaRPr lang="ru-RU" sz="2000" dirty="0">
              <a:latin typeface="+mn-lt"/>
            </a:endParaRPr>
          </a:p>
        </p:txBody>
      </p:sp>
      <p:pic>
        <p:nvPicPr>
          <p:cNvPr id="2" name="Рисунок 1"/>
          <p:cNvPicPr>
            <a:picLocks noChangeAspect="1"/>
          </p:cNvPicPr>
          <p:nvPr/>
        </p:nvPicPr>
        <p:blipFill rotWithShape="1">
          <a:blip r:embed="rId2"/>
          <a:srcRect t="10537"/>
          <a:stretch/>
        </p:blipFill>
        <p:spPr>
          <a:xfrm>
            <a:off x="1317812" y="391109"/>
            <a:ext cx="6826155" cy="4580147"/>
          </a:xfrm>
          <a:prstGeom prst="rect">
            <a:avLst/>
          </a:prstGeom>
        </p:spPr>
      </p:pic>
    </p:spTree>
    <p:extLst>
      <p:ext uri="{BB962C8B-B14F-4D97-AF65-F5344CB8AC3E}">
        <p14:creationId xmlns:p14="http://schemas.microsoft.com/office/powerpoint/2010/main" val="34001792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822877"/>
            <a:ext cx="9144000" cy="2035123"/>
          </a:xfrm>
        </p:spPr>
        <p:txBody>
          <a:bodyPr>
            <a:normAutofit/>
          </a:bodyPr>
          <a:lstStyle/>
          <a:p>
            <a:pPr marL="0" indent="0" algn="just">
              <a:buNone/>
            </a:pPr>
            <a:r>
              <a:rPr lang="ru-RU" sz="2000" dirty="0" smtClean="0"/>
              <a:t>     </a:t>
            </a:r>
            <a:r>
              <a:rPr lang="ru-RU" sz="2000" b="1" dirty="0" smtClean="0">
                <a:solidFill>
                  <a:srgbClr val="002060"/>
                </a:solidFill>
              </a:rPr>
              <a:t>На </a:t>
            </a:r>
            <a:r>
              <a:rPr lang="ru-RU" sz="2000" b="1" dirty="0">
                <a:solidFill>
                  <a:srgbClr val="002060"/>
                </a:solidFill>
              </a:rPr>
              <a:t>железнодорожном транспорте применяются различные способы построения СПД. </a:t>
            </a:r>
            <a:r>
              <a:rPr lang="ru-RU" sz="2000" dirty="0"/>
              <a:t>В большинстве случаев АПД, устанавливаемая в ИП, не функционирует непрерывно в течение целого дня, поэтому нет необходимости в том, чтобы дорогостоящий канал связи между </a:t>
            </a:r>
            <a:r>
              <a:rPr lang="ru-RU" sz="2000" dirty="0" smtClean="0"/>
              <a:t>информационных пунктах (ИП) </a:t>
            </a:r>
            <a:r>
              <a:rPr lang="ru-RU" sz="2000" dirty="0"/>
              <a:t>и ВЦ был постоянно включен. В таких случаях экономия в стоимости каналов связи достигается за счет применения коммутируемой телефонной или телеграфной сети. Выбор сети определяется необходимой скоростью передачи данных. </a:t>
            </a:r>
          </a:p>
        </p:txBody>
      </p:sp>
      <p:sp>
        <p:nvSpPr>
          <p:cNvPr id="5" name="Заголовок 1"/>
          <p:cNvSpPr>
            <a:spLocks noGrp="1"/>
          </p:cNvSpPr>
          <p:nvPr>
            <p:ph type="title"/>
          </p:nvPr>
        </p:nvSpPr>
        <p:spPr>
          <a:xfrm>
            <a:off x="1317812" y="0"/>
            <a:ext cx="6508376" cy="430305"/>
          </a:xfrm>
        </p:spPr>
        <p:txBody>
          <a:bodyPr>
            <a:noAutofit/>
          </a:bodyPr>
          <a:lstStyle/>
          <a:p>
            <a:r>
              <a:rPr lang="ru-RU" sz="2000" b="1" dirty="0">
                <a:solidFill>
                  <a:srgbClr val="C00000"/>
                </a:solidFill>
                <a:latin typeface="+mn-lt"/>
              </a:rPr>
              <a:t>Передача данных на железнодорожном транспорте </a:t>
            </a:r>
            <a:endParaRPr lang="ru-RU" sz="2000" dirty="0">
              <a:latin typeface="+mn-lt"/>
            </a:endParaRPr>
          </a:p>
        </p:txBody>
      </p:sp>
      <p:pic>
        <p:nvPicPr>
          <p:cNvPr id="7" name="Рисунок 6"/>
          <p:cNvPicPr>
            <a:picLocks noChangeAspect="1"/>
          </p:cNvPicPr>
          <p:nvPr/>
        </p:nvPicPr>
        <p:blipFill rotWithShape="1">
          <a:blip r:embed="rId2"/>
          <a:srcRect t="9238" b="10389"/>
          <a:stretch/>
        </p:blipFill>
        <p:spPr>
          <a:xfrm>
            <a:off x="1035747" y="404864"/>
            <a:ext cx="7316681" cy="4418013"/>
          </a:xfrm>
          <a:prstGeom prst="rect">
            <a:avLst/>
          </a:prstGeom>
        </p:spPr>
      </p:pic>
    </p:spTree>
    <p:extLst>
      <p:ext uri="{BB962C8B-B14F-4D97-AF65-F5344CB8AC3E}">
        <p14:creationId xmlns:p14="http://schemas.microsoft.com/office/powerpoint/2010/main" val="21088387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Прямая соединительная линия 27"/>
          <p:cNvCxnSpPr/>
          <p:nvPr/>
        </p:nvCxnSpPr>
        <p:spPr>
          <a:xfrm>
            <a:off x="2593074" y="4418641"/>
            <a:ext cx="129653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Объект 2"/>
          <p:cNvSpPr>
            <a:spLocks noGrp="1"/>
          </p:cNvSpPr>
          <p:nvPr>
            <p:ph idx="1"/>
          </p:nvPr>
        </p:nvSpPr>
        <p:spPr>
          <a:xfrm>
            <a:off x="0" y="4822877"/>
            <a:ext cx="9144000" cy="2035123"/>
          </a:xfrm>
        </p:spPr>
        <p:txBody>
          <a:bodyPr>
            <a:normAutofit/>
          </a:bodyPr>
          <a:lstStyle/>
          <a:p>
            <a:pPr marL="0" indent="0" algn="just">
              <a:buNone/>
            </a:pPr>
            <a:r>
              <a:rPr lang="ru-RU" sz="2000" dirty="0"/>
              <a:t> </a:t>
            </a:r>
            <a:r>
              <a:rPr lang="ru-RU" sz="2000" b="1" u="sng" dirty="0">
                <a:solidFill>
                  <a:srgbClr val="C00000"/>
                </a:solidFill>
              </a:rPr>
              <a:t>На </a:t>
            </a:r>
            <a:r>
              <a:rPr lang="ru-RU" sz="2000" b="1" u="sng" dirty="0" smtClean="0">
                <a:solidFill>
                  <a:srgbClr val="C00000"/>
                </a:solidFill>
              </a:rPr>
              <a:t>рисунке </a:t>
            </a:r>
            <a:r>
              <a:rPr lang="ru-RU" sz="2000" b="1" u="sng" dirty="0">
                <a:solidFill>
                  <a:srgbClr val="C00000"/>
                </a:solidFill>
              </a:rPr>
              <a:t>показано включение АПД через ЖАТС.</a:t>
            </a:r>
            <a:r>
              <a:rPr lang="ru-RU" sz="2000" b="1" dirty="0">
                <a:solidFill>
                  <a:srgbClr val="C00000"/>
                </a:solidFill>
              </a:rPr>
              <a:t> </a:t>
            </a:r>
            <a:r>
              <a:rPr lang="ru-RU" sz="2000" dirty="0"/>
              <a:t>При этом АПД устанавливается на </a:t>
            </a:r>
            <a:r>
              <a:rPr lang="ru-RU" sz="2000" dirty="0" smtClean="0"/>
              <a:t>информационных пунктах (ИП) </a:t>
            </a:r>
            <a:r>
              <a:rPr lang="ru-RU" sz="2000" dirty="0"/>
              <a:t>вместе с телефонным аппаратом, который обычно используется для телефонных переговоров. При необходимости передать данные в ИВЦ оператор ИП набирает номер АПД ИВЦ и, установив связь, переключает абонентскую линию на АПД информационного пункта и передает или принимает данные. </a:t>
            </a:r>
            <a:r>
              <a:rPr lang="ru-RU" sz="2000" b="1" dirty="0"/>
              <a:t>Скорость передачи при таком способе включения АПД может быть от 600 до 9600 бит/с. </a:t>
            </a:r>
          </a:p>
        </p:txBody>
      </p:sp>
      <p:sp>
        <p:nvSpPr>
          <p:cNvPr id="5" name="Заголовок 1"/>
          <p:cNvSpPr>
            <a:spLocks noGrp="1"/>
          </p:cNvSpPr>
          <p:nvPr>
            <p:ph type="title"/>
          </p:nvPr>
        </p:nvSpPr>
        <p:spPr>
          <a:xfrm>
            <a:off x="1317812" y="0"/>
            <a:ext cx="6508376" cy="430305"/>
          </a:xfrm>
        </p:spPr>
        <p:txBody>
          <a:bodyPr>
            <a:noAutofit/>
          </a:bodyPr>
          <a:lstStyle/>
          <a:p>
            <a:r>
              <a:rPr lang="ru-RU" sz="2000" b="1" dirty="0">
                <a:solidFill>
                  <a:srgbClr val="C00000"/>
                </a:solidFill>
                <a:latin typeface="+mn-lt"/>
              </a:rPr>
              <a:t>Передача данных на железнодорожном транспорте </a:t>
            </a:r>
            <a:endParaRPr lang="ru-RU" sz="2000" dirty="0">
              <a:latin typeface="+mn-lt"/>
            </a:endParaRPr>
          </a:p>
        </p:txBody>
      </p:sp>
      <p:sp>
        <p:nvSpPr>
          <p:cNvPr id="7" name="Равнобедренный треугольник 6"/>
          <p:cNvSpPr/>
          <p:nvPr/>
        </p:nvSpPr>
        <p:spPr>
          <a:xfrm>
            <a:off x="6657904" y="2196372"/>
            <a:ext cx="739588" cy="597214"/>
          </a:xfrm>
          <a:prstGeom prst="triangle">
            <a:avLst>
              <a:gd name="adj" fmla="val 54545"/>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6821574" y="2224278"/>
            <a:ext cx="439544" cy="707886"/>
          </a:xfrm>
          <a:prstGeom prst="rect">
            <a:avLst/>
          </a:prstGeom>
        </p:spPr>
        <p:txBody>
          <a:bodyPr wrap="none">
            <a:spAutoFit/>
          </a:bodyPr>
          <a:lstStyle/>
          <a:p>
            <a:r>
              <a:rPr lang="ru-RU" sz="4000" b="1" dirty="0" smtClean="0"/>
              <a:t>+</a:t>
            </a:r>
            <a:endParaRPr lang="ru-RU" sz="4000" b="1" dirty="0"/>
          </a:p>
        </p:txBody>
      </p:sp>
      <p:sp>
        <p:nvSpPr>
          <p:cNvPr id="10" name="Овал 9"/>
          <p:cNvSpPr/>
          <p:nvPr/>
        </p:nvSpPr>
        <p:spPr>
          <a:xfrm>
            <a:off x="6818629" y="2381414"/>
            <a:ext cx="445434" cy="403412"/>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6244733" y="3729576"/>
            <a:ext cx="1487887" cy="698922"/>
          </a:xfrm>
          <a:prstGeom prst="rect">
            <a:avLst/>
          </a:prstGeom>
          <a:solidFill>
            <a:schemeClr val="bg1"/>
          </a:solidFill>
          <a:ln w="28575">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ИВЦ</a:t>
            </a:r>
            <a:endParaRPr lang="ru-RU" sz="2400" b="1" dirty="0">
              <a:solidFill>
                <a:schemeClr val="tx1"/>
              </a:solidFill>
            </a:endParaRPr>
          </a:p>
        </p:txBody>
      </p:sp>
      <p:cxnSp>
        <p:nvCxnSpPr>
          <p:cNvPr id="13" name="Прямая соединительная линия 12"/>
          <p:cNvCxnSpPr/>
          <p:nvPr/>
        </p:nvCxnSpPr>
        <p:spPr>
          <a:xfrm>
            <a:off x="7027698" y="2793586"/>
            <a:ext cx="0" cy="93599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rotWithShape="1">
          <a:blip r:embed="rId2"/>
          <a:srcRect r="52097" b="3680"/>
          <a:stretch/>
        </p:blipFill>
        <p:spPr>
          <a:xfrm>
            <a:off x="1630410" y="902882"/>
            <a:ext cx="1418936" cy="807216"/>
          </a:xfrm>
          <a:prstGeom prst="rect">
            <a:avLst/>
          </a:prstGeom>
        </p:spPr>
      </p:pic>
      <p:pic>
        <p:nvPicPr>
          <p:cNvPr id="19" name="Рисунок 18"/>
          <p:cNvPicPr>
            <a:picLocks noChangeAspect="1"/>
          </p:cNvPicPr>
          <p:nvPr/>
        </p:nvPicPr>
        <p:blipFill rotWithShape="1">
          <a:blip r:embed="rId2"/>
          <a:srcRect r="52097" b="3680"/>
          <a:stretch/>
        </p:blipFill>
        <p:spPr>
          <a:xfrm>
            <a:off x="1630410" y="3036861"/>
            <a:ext cx="1418936" cy="807216"/>
          </a:xfrm>
          <a:prstGeom prst="rect">
            <a:avLst/>
          </a:prstGeom>
        </p:spPr>
      </p:pic>
      <p:cxnSp>
        <p:nvCxnSpPr>
          <p:cNvPr id="23" name="Прямая соединительная линия 22"/>
          <p:cNvCxnSpPr/>
          <p:nvPr/>
        </p:nvCxnSpPr>
        <p:spPr>
          <a:xfrm>
            <a:off x="2593075" y="2438031"/>
            <a:ext cx="129653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Прямоугольник 24"/>
          <p:cNvSpPr/>
          <p:nvPr/>
        </p:nvSpPr>
        <p:spPr>
          <a:xfrm>
            <a:off x="1630410" y="2101477"/>
            <a:ext cx="1115065" cy="57348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АПД</a:t>
            </a:r>
            <a:endParaRPr lang="ru-RU" sz="2400" b="1" dirty="0">
              <a:solidFill>
                <a:schemeClr val="tx1"/>
              </a:solidFill>
            </a:endParaRPr>
          </a:p>
        </p:txBody>
      </p:sp>
      <p:sp>
        <p:nvSpPr>
          <p:cNvPr id="26" name="Прямоугольник 25"/>
          <p:cNvSpPr/>
          <p:nvPr/>
        </p:nvSpPr>
        <p:spPr>
          <a:xfrm>
            <a:off x="1630410" y="4131899"/>
            <a:ext cx="1115065" cy="57348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АПД</a:t>
            </a:r>
            <a:endParaRPr lang="ru-RU" sz="2400" b="1" dirty="0">
              <a:solidFill>
                <a:schemeClr val="tx1"/>
              </a:solidFill>
            </a:endParaRPr>
          </a:p>
        </p:txBody>
      </p:sp>
      <p:cxnSp>
        <p:nvCxnSpPr>
          <p:cNvPr id="30" name="Прямая соединительная линия 29"/>
          <p:cNvCxnSpPr/>
          <p:nvPr/>
        </p:nvCxnSpPr>
        <p:spPr>
          <a:xfrm>
            <a:off x="3889611" y="1560097"/>
            <a:ext cx="0" cy="20170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3889611" y="2101477"/>
            <a:ext cx="0" cy="33002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a:off x="3889611" y="4102262"/>
            <a:ext cx="0" cy="33002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3875963" y="3628723"/>
            <a:ext cx="0" cy="20170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a:off x="3698543" y="1710098"/>
            <a:ext cx="873457" cy="25341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a:off x="3698543" y="3787947"/>
            <a:ext cx="873457" cy="25341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a:off x="4572000" y="1949861"/>
            <a:ext cx="4230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4558352" y="4055006"/>
            <a:ext cx="4230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a:endCxn id="7" idx="1"/>
          </p:cNvCxnSpPr>
          <p:nvPr/>
        </p:nvCxnSpPr>
        <p:spPr>
          <a:xfrm>
            <a:off x="4981433" y="1949861"/>
            <a:ext cx="1878175" cy="54511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Прямая соединительная линия 49"/>
          <p:cNvCxnSpPr/>
          <p:nvPr/>
        </p:nvCxnSpPr>
        <p:spPr>
          <a:xfrm flipV="1">
            <a:off x="4981433" y="3261581"/>
            <a:ext cx="13648" cy="7934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a:endCxn id="7" idx="1"/>
          </p:cNvCxnSpPr>
          <p:nvPr/>
        </p:nvCxnSpPr>
        <p:spPr>
          <a:xfrm flipV="1">
            <a:off x="4981433" y="2494979"/>
            <a:ext cx="1878175" cy="78151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4" name="Прямоугольник 53"/>
          <p:cNvSpPr/>
          <p:nvPr/>
        </p:nvSpPr>
        <p:spPr>
          <a:xfrm>
            <a:off x="6675537" y="1756483"/>
            <a:ext cx="792205" cy="400110"/>
          </a:xfrm>
          <a:prstGeom prst="rect">
            <a:avLst/>
          </a:prstGeom>
          <a:ln>
            <a:solidFill>
              <a:schemeClr val="tx1"/>
            </a:solidFill>
          </a:ln>
        </p:spPr>
        <p:txBody>
          <a:bodyPr wrap="none">
            <a:spAutoFit/>
          </a:bodyPr>
          <a:lstStyle/>
          <a:p>
            <a:r>
              <a:rPr lang="ru-RU" sz="2000" b="1" dirty="0"/>
              <a:t>ЖАТС</a:t>
            </a:r>
            <a:endParaRPr lang="ru-RU" sz="2000" dirty="0"/>
          </a:p>
        </p:txBody>
      </p:sp>
      <p:sp>
        <p:nvSpPr>
          <p:cNvPr id="55" name="Прямоугольник 54"/>
          <p:cNvSpPr/>
          <p:nvPr/>
        </p:nvSpPr>
        <p:spPr>
          <a:xfrm>
            <a:off x="2720454" y="567133"/>
            <a:ext cx="643125" cy="400110"/>
          </a:xfrm>
          <a:prstGeom prst="rect">
            <a:avLst/>
          </a:prstGeom>
        </p:spPr>
        <p:txBody>
          <a:bodyPr wrap="none">
            <a:spAutoFit/>
          </a:bodyPr>
          <a:lstStyle/>
          <a:p>
            <a:r>
              <a:rPr lang="ru-RU" sz="2000" b="1" dirty="0" smtClean="0"/>
              <a:t>ИП1</a:t>
            </a:r>
            <a:endParaRPr lang="ru-RU" sz="2000" dirty="0"/>
          </a:p>
        </p:txBody>
      </p:sp>
      <p:sp>
        <p:nvSpPr>
          <p:cNvPr id="56" name="Прямоугольник 55"/>
          <p:cNvSpPr/>
          <p:nvPr/>
        </p:nvSpPr>
        <p:spPr>
          <a:xfrm>
            <a:off x="2928539" y="3087148"/>
            <a:ext cx="651140" cy="400110"/>
          </a:xfrm>
          <a:prstGeom prst="rect">
            <a:avLst/>
          </a:prstGeom>
        </p:spPr>
        <p:txBody>
          <a:bodyPr wrap="none">
            <a:spAutoFit/>
          </a:bodyPr>
          <a:lstStyle/>
          <a:p>
            <a:r>
              <a:rPr lang="ru-RU" sz="2000" b="1" dirty="0" smtClean="0"/>
              <a:t>ИП</a:t>
            </a:r>
            <a:r>
              <a:rPr lang="en-US" sz="2000" b="1" dirty="0" smtClean="0"/>
              <a:t>n</a:t>
            </a:r>
            <a:endParaRPr lang="ru-RU" sz="2000" dirty="0"/>
          </a:p>
        </p:txBody>
      </p:sp>
      <p:sp>
        <p:nvSpPr>
          <p:cNvPr id="57" name="Прямоугольник 56"/>
          <p:cNvSpPr/>
          <p:nvPr/>
        </p:nvSpPr>
        <p:spPr>
          <a:xfrm rot="16200000">
            <a:off x="1809083" y="2792702"/>
            <a:ext cx="829073" cy="400110"/>
          </a:xfrm>
          <a:prstGeom prst="rect">
            <a:avLst/>
          </a:prstGeom>
        </p:spPr>
        <p:txBody>
          <a:bodyPr wrap="none">
            <a:spAutoFit/>
          </a:bodyPr>
          <a:lstStyle/>
          <a:p>
            <a:r>
              <a:rPr lang="ru-RU" b="1" dirty="0" smtClean="0"/>
              <a:t>     </a:t>
            </a:r>
            <a:r>
              <a:rPr lang="ru-RU" sz="2000" b="1" dirty="0" smtClean="0"/>
              <a:t>. . . </a:t>
            </a:r>
            <a:endParaRPr lang="ru-RU" sz="2000" b="1" dirty="0"/>
          </a:p>
        </p:txBody>
      </p:sp>
      <p:sp>
        <p:nvSpPr>
          <p:cNvPr id="58" name="Прямоугольник 57"/>
          <p:cNvSpPr/>
          <p:nvPr/>
        </p:nvSpPr>
        <p:spPr>
          <a:xfrm rot="16200000">
            <a:off x="6298012" y="2934083"/>
            <a:ext cx="955133" cy="646331"/>
          </a:xfrm>
          <a:prstGeom prst="rect">
            <a:avLst/>
          </a:prstGeom>
        </p:spPr>
        <p:txBody>
          <a:bodyPr wrap="none">
            <a:spAutoFit/>
          </a:bodyPr>
          <a:lstStyle/>
          <a:p>
            <a:r>
              <a:rPr lang="ru-RU" b="1" dirty="0" smtClean="0">
                <a:solidFill>
                  <a:srgbClr val="002060"/>
                </a:solidFill>
              </a:rPr>
              <a:t>Каналы</a:t>
            </a:r>
          </a:p>
          <a:p>
            <a:r>
              <a:rPr lang="ru-RU" b="1" dirty="0">
                <a:solidFill>
                  <a:srgbClr val="002060"/>
                </a:solidFill>
              </a:rPr>
              <a:t> </a:t>
            </a:r>
            <a:r>
              <a:rPr lang="ru-RU" b="1" dirty="0" smtClean="0">
                <a:solidFill>
                  <a:srgbClr val="002060"/>
                </a:solidFill>
              </a:rPr>
              <a:t>     ТЧ</a:t>
            </a:r>
            <a:endParaRPr lang="ru-RU" b="1" dirty="0">
              <a:solidFill>
                <a:srgbClr val="002060"/>
              </a:solidFill>
            </a:endParaRPr>
          </a:p>
        </p:txBody>
      </p:sp>
      <p:pic>
        <p:nvPicPr>
          <p:cNvPr id="60" name="Рисунок 59"/>
          <p:cNvPicPr>
            <a:picLocks noChangeAspect="1"/>
          </p:cNvPicPr>
          <p:nvPr/>
        </p:nvPicPr>
        <p:blipFill rotWithShape="1">
          <a:blip r:embed="rId3"/>
          <a:srcRect l="57441"/>
          <a:stretch/>
        </p:blipFill>
        <p:spPr>
          <a:xfrm>
            <a:off x="1602931" y="868483"/>
            <a:ext cx="1325607" cy="905960"/>
          </a:xfrm>
          <a:prstGeom prst="rect">
            <a:avLst/>
          </a:prstGeom>
        </p:spPr>
      </p:pic>
      <p:cxnSp>
        <p:nvCxnSpPr>
          <p:cNvPr id="22" name="Прямая соединительная линия 21"/>
          <p:cNvCxnSpPr/>
          <p:nvPr/>
        </p:nvCxnSpPr>
        <p:spPr>
          <a:xfrm>
            <a:off x="2593075" y="1560097"/>
            <a:ext cx="129653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61" name="Рисунок 60"/>
          <p:cNvPicPr>
            <a:picLocks noChangeAspect="1"/>
          </p:cNvPicPr>
          <p:nvPr/>
        </p:nvPicPr>
        <p:blipFill rotWithShape="1">
          <a:blip r:embed="rId3"/>
          <a:srcRect l="57441"/>
          <a:stretch/>
        </p:blipFill>
        <p:spPr>
          <a:xfrm>
            <a:off x="1606293" y="2972993"/>
            <a:ext cx="1325607" cy="905960"/>
          </a:xfrm>
          <a:prstGeom prst="rect">
            <a:avLst/>
          </a:prstGeom>
        </p:spPr>
      </p:pic>
      <p:cxnSp>
        <p:nvCxnSpPr>
          <p:cNvPr id="24" name="Прямая соединительная линия 23"/>
          <p:cNvCxnSpPr/>
          <p:nvPr/>
        </p:nvCxnSpPr>
        <p:spPr>
          <a:xfrm>
            <a:off x="2593075" y="3645447"/>
            <a:ext cx="129653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76470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485959"/>
            <a:ext cx="9144000" cy="2372042"/>
          </a:xfrm>
        </p:spPr>
        <p:txBody>
          <a:bodyPr>
            <a:normAutofit/>
          </a:bodyPr>
          <a:lstStyle/>
          <a:p>
            <a:pPr marL="0" indent="0" algn="just">
              <a:buNone/>
            </a:pPr>
            <a:r>
              <a:rPr lang="ru-RU" sz="2000" dirty="0"/>
              <a:t> </a:t>
            </a:r>
            <a:r>
              <a:rPr lang="ru-RU" sz="2000" b="1" u="sng" dirty="0">
                <a:solidFill>
                  <a:srgbClr val="C00000"/>
                </a:solidFill>
              </a:rPr>
              <a:t>На </a:t>
            </a:r>
            <a:r>
              <a:rPr lang="ru-RU" sz="2000" b="1" u="sng" dirty="0" smtClean="0">
                <a:solidFill>
                  <a:srgbClr val="C00000"/>
                </a:solidFill>
              </a:rPr>
              <a:t>рисунке показана передача </a:t>
            </a:r>
            <a:r>
              <a:rPr lang="ru-RU" sz="2000" b="1" u="sng" dirty="0">
                <a:solidFill>
                  <a:srgbClr val="C00000"/>
                </a:solidFill>
              </a:rPr>
              <a:t>данных по коммутируемой телеграфной </a:t>
            </a:r>
            <a:r>
              <a:rPr lang="ru-RU" sz="2000" b="1" u="sng" dirty="0" smtClean="0">
                <a:solidFill>
                  <a:srgbClr val="C00000"/>
                </a:solidFill>
              </a:rPr>
              <a:t>сети.</a:t>
            </a:r>
            <a:r>
              <a:rPr lang="ru-RU" sz="2000" b="1" dirty="0" smtClean="0">
                <a:solidFill>
                  <a:srgbClr val="C00000"/>
                </a:solidFill>
              </a:rPr>
              <a:t> </a:t>
            </a:r>
            <a:r>
              <a:rPr lang="ru-RU" sz="2000" dirty="0" smtClean="0"/>
              <a:t>Передача</a:t>
            </a:r>
            <a:r>
              <a:rPr lang="ru-RU" sz="2000" b="1" dirty="0" smtClean="0">
                <a:solidFill>
                  <a:srgbClr val="C00000"/>
                </a:solidFill>
              </a:rPr>
              <a:t> </a:t>
            </a:r>
            <a:r>
              <a:rPr lang="ru-RU" sz="2000" dirty="0" smtClean="0"/>
              <a:t>осуществляется </a:t>
            </a:r>
            <a:r>
              <a:rPr lang="ru-RU" sz="2000" dirty="0"/>
              <a:t>через автоматические коммутационные станции АТ-ПС-ПД. Установка соединения, передача или прием данных осуществляются так же, как и при телеграфной связи. </a:t>
            </a:r>
            <a:r>
              <a:rPr lang="ru-RU" sz="2000" b="1" dirty="0"/>
              <a:t>Скорость передачи может быть 50, 100 или 200 бит/с.</a:t>
            </a:r>
            <a:r>
              <a:rPr lang="ru-RU" sz="2000" dirty="0"/>
              <a:t> </a:t>
            </a:r>
            <a:r>
              <a:rPr lang="ru-RU" sz="2000" dirty="0" smtClean="0"/>
              <a:t>В </a:t>
            </a:r>
            <a:r>
              <a:rPr lang="ru-RU" sz="2000" dirty="0"/>
              <a:t>системах реального времени АПД функционирует большую часть дня. В этом случае АПД не коммутируется, а остается постоянно включенной. </a:t>
            </a:r>
            <a:r>
              <a:rPr lang="ru-RU" sz="2000" i="1" dirty="0"/>
              <a:t>Такой способ включения АПД находит применение в системе резервирования и распределения билетов «Экспресс». </a:t>
            </a:r>
          </a:p>
        </p:txBody>
      </p:sp>
      <p:sp>
        <p:nvSpPr>
          <p:cNvPr id="5" name="Заголовок 1"/>
          <p:cNvSpPr>
            <a:spLocks noGrp="1"/>
          </p:cNvSpPr>
          <p:nvPr>
            <p:ph type="title"/>
          </p:nvPr>
        </p:nvSpPr>
        <p:spPr>
          <a:xfrm>
            <a:off x="1317812" y="0"/>
            <a:ext cx="6508376" cy="430305"/>
          </a:xfrm>
        </p:spPr>
        <p:txBody>
          <a:bodyPr>
            <a:noAutofit/>
          </a:bodyPr>
          <a:lstStyle/>
          <a:p>
            <a:r>
              <a:rPr lang="ru-RU" sz="2000" b="1" dirty="0">
                <a:solidFill>
                  <a:srgbClr val="C00000"/>
                </a:solidFill>
                <a:latin typeface="+mn-lt"/>
              </a:rPr>
              <a:t>Передача данных на железнодорожном транспорте </a:t>
            </a:r>
            <a:endParaRPr lang="ru-RU" sz="2000" dirty="0">
              <a:latin typeface="+mn-lt"/>
            </a:endParaRPr>
          </a:p>
        </p:txBody>
      </p:sp>
      <p:sp>
        <p:nvSpPr>
          <p:cNvPr id="7" name="Равнобедренный треугольник 6"/>
          <p:cNvSpPr/>
          <p:nvPr/>
        </p:nvSpPr>
        <p:spPr>
          <a:xfrm>
            <a:off x="6618882" y="1827220"/>
            <a:ext cx="739588" cy="597214"/>
          </a:xfrm>
          <a:prstGeom prst="triangle">
            <a:avLst>
              <a:gd name="adj" fmla="val 54545"/>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6821574" y="1841842"/>
            <a:ext cx="439544" cy="707886"/>
          </a:xfrm>
          <a:prstGeom prst="rect">
            <a:avLst/>
          </a:prstGeom>
        </p:spPr>
        <p:txBody>
          <a:bodyPr wrap="none">
            <a:spAutoFit/>
          </a:bodyPr>
          <a:lstStyle/>
          <a:p>
            <a:r>
              <a:rPr lang="ru-RU" sz="4000" b="1" dirty="0" smtClean="0"/>
              <a:t>+</a:t>
            </a:r>
            <a:endParaRPr lang="ru-RU" sz="4000" b="1" dirty="0"/>
          </a:p>
        </p:txBody>
      </p:sp>
      <p:sp>
        <p:nvSpPr>
          <p:cNvPr id="10" name="Овал 9"/>
          <p:cNvSpPr/>
          <p:nvPr/>
        </p:nvSpPr>
        <p:spPr>
          <a:xfrm>
            <a:off x="6793255" y="2027225"/>
            <a:ext cx="445434" cy="403412"/>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6285677" y="3374733"/>
            <a:ext cx="1487887" cy="698922"/>
          </a:xfrm>
          <a:prstGeom prst="rect">
            <a:avLst/>
          </a:prstGeom>
          <a:solidFill>
            <a:schemeClr val="bg1"/>
          </a:solidFill>
          <a:ln w="28575">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ИВЦ</a:t>
            </a:r>
            <a:endParaRPr lang="ru-RU" sz="2400" b="1" dirty="0">
              <a:solidFill>
                <a:schemeClr val="tx1"/>
              </a:solidFill>
            </a:endParaRPr>
          </a:p>
        </p:txBody>
      </p:sp>
      <p:cxnSp>
        <p:nvCxnSpPr>
          <p:cNvPr id="13" name="Прямая соединительная линия 12"/>
          <p:cNvCxnSpPr/>
          <p:nvPr/>
        </p:nvCxnSpPr>
        <p:spPr>
          <a:xfrm>
            <a:off x="7027698" y="2438738"/>
            <a:ext cx="0" cy="93599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Прямоугольник 24"/>
          <p:cNvSpPr/>
          <p:nvPr/>
        </p:nvSpPr>
        <p:spPr>
          <a:xfrm>
            <a:off x="1733266" y="1173944"/>
            <a:ext cx="1271775" cy="59198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АПД</a:t>
            </a:r>
            <a:endParaRPr lang="ru-RU" sz="2400" b="1" dirty="0">
              <a:solidFill>
                <a:schemeClr val="tx1"/>
              </a:solidFill>
            </a:endParaRPr>
          </a:p>
        </p:txBody>
      </p:sp>
      <p:sp>
        <p:nvSpPr>
          <p:cNvPr id="26" name="Прямоугольник 25"/>
          <p:cNvSpPr/>
          <p:nvPr/>
        </p:nvSpPr>
        <p:spPr>
          <a:xfrm>
            <a:off x="1811620" y="3174171"/>
            <a:ext cx="1115065" cy="57348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АПД</a:t>
            </a:r>
            <a:endParaRPr lang="ru-RU" sz="2400" b="1" dirty="0">
              <a:solidFill>
                <a:schemeClr val="tx1"/>
              </a:solidFill>
            </a:endParaRPr>
          </a:p>
        </p:txBody>
      </p:sp>
      <p:cxnSp>
        <p:nvCxnSpPr>
          <p:cNvPr id="48" name="Прямая соединительная линия 47"/>
          <p:cNvCxnSpPr>
            <a:stCxn id="25" idx="3"/>
            <a:endCxn id="7" idx="1"/>
          </p:cNvCxnSpPr>
          <p:nvPr/>
        </p:nvCxnSpPr>
        <p:spPr>
          <a:xfrm>
            <a:off x="3005041" y="1469934"/>
            <a:ext cx="3815545" cy="65589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a:stCxn id="26" idx="3"/>
            <a:endCxn id="7" idx="1"/>
          </p:cNvCxnSpPr>
          <p:nvPr/>
        </p:nvCxnSpPr>
        <p:spPr>
          <a:xfrm flipV="1">
            <a:off x="2926685" y="2125827"/>
            <a:ext cx="3893901" cy="13350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4" name="Прямоугольник 53"/>
          <p:cNvSpPr/>
          <p:nvPr/>
        </p:nvSpPr>
        <p:spPr>
          <a:xfrm>
            <a:off x="6450210" y="1055240"/>
            <a:ext cx="1275892" cy="400110"/>
          </a:xfrm>
          <a:prstGeom prst="rect">
            <a:avLst/>
          </a:prstGeom>
          <a:ln>
            <a:solidFill>
              <a:schemeClr val="tx1"/>
            </a:solidFill>
          </a:ln>
        </p:spPr>
        <p:txBody>
          <a:bodyPr wrap="square">
            <a:spAutoFit/>
          </a:bodyPr>
          <a:lstStyle/>
          <a:p>
            <a:r>
              <a:rPr lang="ru-RU" sz="2000" b="1" dirty="0" smtClean="0"/>
              <a:t>АТ-ПС-ПД</a:t>
            </a:r>
            <a:endParaRPr lang="ru-RU" sz="2000" dirty="0"/>
          </a:p>
        </p:txBody>
      </p:sp>
      <p:sp>
        <p:nvSpPr>
          <p:cNvPr id="55" name="Прямоугольник 54"/>
          <p:cNvSpPr/>
          <p:nvPr/>
        </p:nvSpPr>
        <p:spPr>
          <a:xfrm>
            <a:off x="2040094" y="656340"/>
            <a:ext cx="643125" cy="400110"/>
          </a:xfrm>
          <a:prstGeom prst="rect">
            <a:avLst/>
          </a:prstGeom>
        </p:spPr>
        <p:txBody>
          <a:bodyPr wrap="none">
            <a:spAutoFit/>
          </a:bodyPr>
          <a:lstStyle/>
          <a:p>
            <a:r>
              <a:rPr lang="ru-RU" sz="2000" b="1" dirty="0" smtClean="0"/>
              <a:t>ИП1</a:t>
            </a:r>
            <a:endParaRPr lang="ru-RU" sz="2000" dirty="0"/>
          </a:p>
        </p:txBody>
      </p:sp>
      <p:sp>
        <p:nvSpPr>
          <p:cNvPr id="56" name="Прямоугольник 55"/>
          <p:cNvSpPr/>
          <p:nvPr/>
        </p:nvSpPr>
        <p:spPr>
          <a:xfrm>
            <a:off x="1967239" y="2694235"/>
            <a:ext cx="651140" cy="400110"/>
          </a:xfrm>
          <a:prstGeom prst="rect">
            <a:avLst/>
          </a:prstGeom>
        </p:spPr>
        <p:txBody>
          <a:bodyPr wrap="none">
            <a:spAutoFit/>
          </a:bodyPr>
          <a:lstStyle/>
          <a:p>
            <a:r>
              <a:rPr lang="ru-RU" sz="2000" b="1" dirty="0" smtClean="0"/>
              <a:t>ИП</a:t>
            </a:r>
            <a:r>
              <a:rPr lang="en-US" sz="2000" b="1" dirty="0" smtClean="0"/>
              <a:t>n</a:t>
            </a:r>
            <a:endParaRPr lang="ru-RU" sz="2000" dirty="0"/>
          </a:p>
        </p:txBody>
      </p:sp>
      <p:sp>
        <p:nvSpPr>
          <p:cNvPr id="58" name="Прямоугольник 57"/>
          <p:cNvSpPr/>
          <p:nvPr/>
        </p:nvSpPr>
        <p:spPr>
          <a:xfrm rot="16200000">
            <a:off x="6216341" y="2579984"/>
            <a:ext cx="955133" cy="646331"/>
          </a:xfrm>
          <a:prstGeom prst="rect">
            <a:avLst/>
          </a:prstGeom>
        </p:spPr>
        <p:txBody>
          <a:bodyPr wrap="none">
            <a:spAutoFit/>
          </a:bodyPr>
          <a:lstStyle/>
          <a:p>
            <a:r>
              <a:rPr lang="ru-RU" b="1" dirty="0" smtClean="0">
                <a:solidFill>
                  <a:srgbClr val="002060"/>
                </a:solidFill>
              </a:rPr>
              <a:t>Каналы</a:t>
            </a:r>
          </a:p>
          <a:p>
            <a:r>
              <a:rPr lang="ru-RU" b="1" dirty="0">
                <a:solidFill>
                  <a:srgbClr val="002060"/>
                </a:solidFill>
              </a:rPr>
              <a:t> </a:t>
            </a:r>
            <a:r>
              <a:rPr lang="ru-RU" b="1" dirty="0" smtClean="0">
                <a:solidFill>
                  <a:srgbClr val="002060"/>
                </a:solidFill>
              </a:rPr>
              <a:t>     ТТ</a:t>
            </a:r>
            <a:endParaRPr lang="ru-RU" b="1" dirty="0">
              <a:solidFill>
                <a:srgbClr val="002060"/>
              </a:solidFill>
            </a:endParaRPr>
          </a:p>
        </p:txBody>
      </p:sp>
      <p:sp>
        <p:nvSpPr>
          <p:cNvPr id="39" name="Прямоугольник 38"/>
          <p:cNvSpPr/>
          <p:nvPr/>
        </p:nvSpPr>
        <p:spPr>
          <a:xfrm rot="16200000">
            <a:off x="1602284" y="2203087"/>
            <a:ext cx="1127232" cy="523220"/>
          </a:xfrm>
          <a:prstGeom prst="rect">
            <a:avLst/>
          </a:prstGeom>
        </p:spPr>
        <p:txBody>
          <a:bodyPr wrap="none">
            <a:spAutoFit/>
          </a:bodyPr>
          <a:lstStyle/>
          <a:p>
            <a:r>
              <a:rPr lang="ru-RU" sz="2800" b="1" dirty="0" smtClean="0"/>
              <a:t>     . . . </a:t>
            </a:r>
            <a:endParaRPr lang="ru-RU" sz="2800" b="1" dirty="0"/>
          </a:p>
        </p:txBody>
      </p:sp>
    </p:spTree>
    <p:extLst>
      <p:ext uri="{BB962C8B-B14F-4D97-AF65-F5344CB8AC3E}">
        <p14:creationId xmlns:p14="http://schemas.microsoft.com/office/powerpoint/2010/main" val="19392781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3765176"/>
            <a:ext cx="9144000" cy="1721224"/>
          </a:xfrm>
        </p:spPr>
        <p:txBody>
          <a:bodyPr>
            <a:normAutofit/>
          </a:bodyPr>
          <a:lstStyle/>
          <a:p>
            <a:pPr marL="0" indent="0" algn="just">
              <a:buNone/>
            </a:pPr>
            <a:r>
              <a:rPr lang="ru-RU" sz="2000" b="1" u="sng" dirty="0">
                <a:solidFill>
                  <a:srgbClr val="C00000"/>
                </a:solidFill>
              </a:rPr>
              <a:t>На рисунке </a:t>
            </a:r>
            <a:r>
              <a:rPr lang="ru-RU" sz="2000" b="1" u="sng" dirty="0" smtClean="0">
                <a:solidFill>
                  <a:srgbClr val="C00000"/>
                </a:solidFill>
              </a:rPr>
              <a:t>показана </a:t>
            </a:r>
            <a:r>
              <a:rPr lang="ru-RU" sz="2000" b="1" u="sng" dirty="0">
                <a:solidFill>
                  <a:srgbClr val="C00000"/>
                </a:solidFill>
              </a:rPr>
              <a:t>передача данных по </a:t>
            </a:r>
            <a:r>
              <a:rPr lang="ru-RU" sz="2000" b="1" u="sng" dirty="0" smtClean="0">
                <a:solidFill>
                  <a:srgbClr val="C00000"/>
                </a:solidFill>
              </a:rPr>
              <a:t>некоммутируемому телеграфному каналу.</a:t>
            </a:r>
            <a:r>
              <a:rPr lang="ru-RU" sz="2000" b="1" dirty="0" smtClean="0">
                <a:solidFill>
                  <a:srgbClr val="C00000"/>
                </a:solidFill>
              </a:rPr>
              <a:t> </a:t>
            </a:r>
            <a:r>
              <a:rPr lang="ru-RU" sz="2000" dirty="0" smtClean="0"/>
              <a:t>При </a:t>
            </a:r>
            <a:r>
              <a:rPr lang="ru-RU" sz="2000" dirty="0"/>
              <a:t>включении АПД по некоммутируемому телеграфному каналу </a:t>
            </a:r>
            <a:r>
              <a:rPr lang="ru-RU" sz="2000" dirty="0" smtClean="0"/>
              <a:t>скорость </a:t>
            </a:r>
            <a:r>
              <a:rPr lang="ru-RU" sz="2000" dirty="0"/>
              <a:t>передачи может быть 50, 100 или 200 бит/с. </a:t>
            </a:r>
            <a:r>
              <a:rPr lang="ru-RU" sz="2000" b="1" dirty="0"/>
              <a:t>При работе АПД по некоммутируемому телефонному каналу тональной частоты скорость передачи данных может достигать 9600 бит/с. </a:t>
            </a:r>
          </a:p>
        </p:txBody>
      </p:sp>
      <p:sp>
        <p:nvSpPr>
          <p:cNvPr id="5" name="Заголовок 1"/>
          <p:cNvSpPr>
            <a:spLocks noGrp="1"/>
          </p:cNvSpPr>
          <p:nvPr>
            <p:ph type="title"/>
          </p:nvPr>
        </p:nvSpPr>
        <p:spPr>
          <a:xfrm>
            <a:off x="1317812" y="0"/>
            <a:ext cx="6508376" cy="430305"/>
          </a:xfrm>
        </p:spPr>
        <p:txBody>
          <a:bodyPr>
            <a:noAutofit/>
          </a:bodyPr>
          <a:lstStyle/>
          <a:p>
            <a:r>
              <a:rPr lang="ru-RU" sz="2000" b="1" dirty="0">
                <a:solidFill>
                  <a:srgbClr val="C00000"/>
                </a:solidFill>
                <a:latin typeface="+mn-lt"/>
              </a:rPr>
              <a:t>Передача данных на железнодорожном транспорте </a:t>
            </a:r>
            <a:endParaRPr lang="ru-RU" sz="2000" dirty="0">
              <a:latin typeface="+mn-lt"/>
            </a:endParaRPr>
          </a:p>
        </p:txBody>
      </p:sp>
      <p:sp>
        <p:nvSpPr>
          <p:cNvPr id="4" name="Прямоугольник 3"/>
          <p:cNvSpPr/>
          <p:nvPr/>
        </p:nvSpPr>
        <p:spPr>
          <a:xfrm>
            <a:off x="491319" y="1181581"/>
            <a:ext cx="1271775" cy="591980"/>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АПД</a:t>
            </a:r>
            <a:endParaRPr lang="ru-RU" sz="2400" b="1" dirty="0">
              <a:solidFill>
                <a:schemeClr val="tx1"/>
              </a:solidFill>
            </a:endParaRPr>
          </a:p>
        </p:txBody>
      </p:sp>
      <p:sp>
        <p:nvSpPr>
          <p:cNvPr id="6" name="Прямоугольник 5"/>
          <p:cNvSpPr/>
          <p:nvPr/>
        </p:nvSpPr>
        <p:spPr>
          <a:xfrm>
            <a:off x="7071815" y="1181581"/>
            <a:ext cx="1271775" cy="591980"/>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АПД</a:t>
            </a:r>
            <a:endParaRPr lang="ru-RU" sz="2400" b="1" dirty="0">
              <a:solidFill>
                <a:schemeClr val="tx1"/>
              </a:solidFill>
            </a:endParaRPr>
          </a:p>
        </p:txBody>
      </p:sp>
      <p:cxnSp>
        <p:nvCxnSpPr>
          <p:cNvPr id="8" name="Прямая соединительная линия 7"/>
          <p:cNvCxnSpPr>
            <a:stCxn id="4" idx="3"/>
            <a:endCxn id="6" idx="1"/>
          </p:cNvCxnSpPr>
          <p:nvPr/>
        </p:nvCxnSpPr>
        <p:spPr>
          <a:xfrm>
            <a:off x="1763094" y="1477571"/>
            <a:ext cx="530872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Прямоугольник 8"/>
          <p:cNvSpPr/>
          <p:nvPr/>
        </p:nvSpPr>
        <p:spPr>
          <a:xfrm>
            <a:off x="5269195" y="1077461"/>
            <a:ext cx="1399110" cy="400110"/>
          </a:xfrm>
          <a:prstGeom prst="rect">
            <a:avLst/>
          </a:prstGeom>
        </p:spPr>
        <p:txBody>
          <a:bodyPr wrap="square">
            <a:spAutoFit/>
          </a:bodyPr>
          <a:lstStyle/>
          <a:p>
            <a:r>
              <a:rPr lang="ru-RU" sz="2000" b="1" dirty="0" smtClean="0">
                <a:solidFill>
                  <a:srgbClr val="002060"/>
                </a:solidFill>
              </a:rPr>
              <a:t>Каналы ТТ</a:t>
            </a:r>
            <a:endParaRPr lang="ru-RU" sz="2000" b="1" dirty="0">
              <a:solidFill>
                <a:srgbClr val="002060"/>
              </a:solidFill>
            </a:endParaRPr>
          </a:p>
        </p:txBody>
      </p:sp>
      <p:sp>
        <p:nvSpPr>
          <p:cNvPr id="10" name="Прямоугольник 9"/>
          <p:cNvSpPr/>
          <p:nvPr/>
        </p:nvSpPr>
        <p:spPr>
          <a:xfrm>
            <a:off x="1933454" y="1077461"/>
            <a:ext cx="1399110" cy="400110"/>
          </a:xfrm>
          <a:prstGeom prst="rect">
            <a:avLst/>
          </a:prstGeom>
        </p:spPr>
        <p:txBody>
          <a:bodyPr wrap="square">
            <a:spAutoFit/>
          </a:bodyPr>
          <a:lstStyle/>
          <a:p>
            <a:r>
              <a:rPr lang="ru-RU" sz="2000" b="1" dirty="0" smtClean="0">
                <a:solidFill>
                  <a:srgbClr val="002060"/>
                </a:solidFill>
              </a:rPr>
              <a:t>Каналы ТЧ</a:t>
            </a:r>
            <a:endParaRPr lang="ru-RU" sz="2000" b="1" dirty="0">
              <a:solidFill>
                <a:srgbClr val="002060"/>
              </a:solidFill>
            </a:endParaRPr>
          </a:p>
        </p:txBody>
      </p:sp>
      <p:sp>
        <p:nvSpPr>
          <p:cNvPr id="11" name="Прямоугольник 10"/>
          <p:cNvSpPr/>
          <p:nvPr/>
        </p:nvSpPr>
        <p:spPr>
          <a:xfrm>
            <a:off x="931607" y="608852"/>
            <a:ext cx="513282" cy="400110"/>
          </a:xfrm>
          <a:prstGeom prst="rect">
            <a:avLst/>
          </a:prstGeom>
        </p:spPr>
        <p:txBody>
          <a:bodyPr wrap="none">
            <a:spAutoFit/>
          </a:bodyPr>
          <a:lstStyle/>
          <a:p>
            <a:r>
              <a:rPr lang="ru-RU" sz="2000" b="1" dirty="0" smtClean="0"/>
              <a:t>ИП</a:t>
            </a:r>
            <a:endParaRPr lang="ru-RU" sz="2000" dirty="0"/>
          </a:p>
        </p:txBody>
      </p:sp>
      <p:sp>
        <p:nvSpPr>
          <p:cNvPr id="12" name="Прямоугольник 11"/>
          <p:cNvSpPr/>
          <p:nvPr/>
        </p:nvSpPr>
        <p:spPr>
          <a:xfrm>
            <a:off x="7451061" y="605888"/>
            <a:ext cx="513282" cy="400110"/>
          </a:xfrm>
          <a:prstGeom prst="rect">
            <a:avLst/>
          </a:prstGeom>
        </p:spPr>
        <p:txBody>
          <a:bodyPr wrap="none">
            <a:spAutoFit/>
          </a:bodyPr>
          <a:lstStyle/>
          <a:p>
            <a:r>
              <a:rPr lang="ru-RU" sz="2000" b="1" dirty="0" smtClean="0"/>
              <a:t>ИП</a:t>
            </a:r>
            <a:endParaRPr lang="ru-RU" sz="2000" dirty="0"/>
          </a:p>
        </p:txBody>
      </p:sp>
      <p:sp>
        <p:nvSpPr>
          <p:cNvPr id="13" name="Прямоугольник 12"/>
          <p:cNvSpPr/>
          <p:nvPr/>
        </p:nvSpPr>
        <p:spPr>
          <a:xfrm>
            <a:off x="3579553" y="1129007"/>
            <a:ext cx="1487887" cy="698922"/>
          </a:xfrm>
          <a:prstGeom prst="rect">
            <a:avLst/>
          </a:prstGeom>
          <a:solidFill>
            <a:schemeClr val="bg1"/>
          </a:solidFill>
          <a:ln w="28575">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ИВЦ</a:t>
            </a:r>
            <a:endParaRPr lang="ru-RU" sz="2400" b="1" dirty="0">
              <a:solidFill>
                <a:schemeClr val="tx1"/>
              </a:solidFill>
            </a:endParaRPr>
          </a:p>
        </p:txBody>
      </p:sp>
    </p:spTree>
    <p:extLst>
      <p:ext uri="{BB962C8B-B14F-4D97-AF65-F5344CB8AC3E}">
        <p14:creationId xmlns:p14="http://schemas.microsoft.com/office/powerpoint/2010/main" val="25826505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775110"/>
            <a:ext cx="9144000" cy="1530155"/>
          </a:xfrm>
        </p:spPr>
        <p:txBody>
          <a:bodyPr>
            <a:normAutofit/>
          </a:bodyPr>
          <a:lstStyle/>
          <a:p>
            <a:pPr marL="0" indent="0" algn="just">
              <a:buNone/>
            </a:pPr>
            <a:r>
              <a:rPr lang="ru-RU" sz="2000" b="1" u="sng" dirty="0">
                <a:solidFill>
                  <a:srgbClr val="C00000"/>
                </a:solidFill>
              </a:rPr>
              <a:t>На рисунке показана передача данных </a:t>
            </a:r>
            <a:r>
              <a:rPr lang="ru-RU" sz="2000" b="1" u="sng" dirty="0" smtClean="0">
                <a:solidFill>
                  <a:srgbClr val="C00000"/>
                </a:solidFill>
              </a:rPr>
              <a:t>ручной телефонной станцией (РТС).</a:t>
            </a:r>
            <a:endParaRPr lang="ru-RU" sz="2000" dirty="0" smtClean="0"/>
          </a:p>
          <a:p>
            <a:pPr marL="0" indent="0" algn="just">
              <a:buNone/>
            </a:pPr>
            <a:r>
              <a:rPr lang="ru-RU" sz="2000" dirty="0" smtClean="0"/>
              <a:t>При </a:t>
            </a:r>
            <a:r>
              <a:rPr lang="ru-RU" sz="2000" dirty="0"/>
              <a:t>наличии на железнодорожной станции ручной телефонной станции РТС коммутация АПД осуществляется </a:t>
            </a:r>
            <a:r>
              <a:rPr lang="ru-RU" sz="2000" dirty="0" smtClean="0"/>
              <a:t>телефонисткой. </a:t>
            </a:r>
            <a:r>
              <a:rPr lang="ru-RU" sz="2000" b="1" dirty="0"/>
              <a:t>Скорость передачи может достигать 9600 бит/с. </a:t>
            </a:r>
          </a:p>
        </p:txBody>
      </p:sp>
      <p:sp>
        <p:nvSpPr>
          <p:cNvPr id="5" name="Заголовок 1"/>
          <p:cNvSpPr>
            <a:spLocks noGrp="1"/>
          </p:cNvSpPr>
          <p:nvPr>
            <p:ph type="title"/>
          </p:nvPr>
        </p:nvSpPr>
        <p:spPr>
          <a:xfrm>
            <a:off x="1317812" y="0"/>
            <a:ext cx="6508376" cy="430305"/>
          </a:xfrm>
        </p:spPr>
        <p:txBody>
          <a:bodyPr>
            <a:noAutofit/>
          </a:bodyPr>
          <a:lstStyle/>
          <a:p>
            <a:r>
              <a:rPr lang="ru-RU" sz="2000" b="1" dirty="0">
                <a:solidFill>
                  <a:srgbClr val="C00000"/>
                </a:solidFill>
                <a:latin typeface="+mn-lt"/>
              </a:rPr>
              <a:t>Передача данных на железнодорожном транспорте </a:t>
            </a:r>
            <a:endParaRPr lang="ru-RU" sz="2000" dirty="0">
              <a:latin typeface="+mn-lt"/>
            </a:endParaRPr>
          </a:p>
        </p:txBody>
      </p:sp>
      <p:sp>
        <p:nvSpPr>
          <p:cNvPr id="4" name="Прямоугольник 3"/>
          <p:cNvSpPr/>
          <p:nvPr/>
        </p:nvSpPr>
        <p:spPr>
          <a:xfrm>
            <a:off x="2599758" y="519847"/>
            <a:ext cx="1487887" cy="698922"/>
          </a:xfrm>
          <a:prstGeom prst="rect">
            <a:avLst/>
          </a:prstGeom>
          <a:solidFill>
            <a:schemeClr val="bg1"/>
          </a:solidFill>
          <a:ln w="28575">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ИВЦ</a:t>
            </a:r>
            <a:endParaRPr lang="ru-RU" sz="2400" b="1" dirty="0">
              <a:solidFill>
                <a:schemeClr val="tx1"/>
              </a:solidFill>
            </a:endParaRPr>
          </a:p>
        </p:txBody>
      </p:sp>
      <p:sp>
        <p:nvSpPr>
          <p:cNvPr id="6" name="Фигура, имеющая форму буквы L 5"/>
          <p:cNvSpPr/>
          <p:nvPr/>
        </p:nvSpPr>
        <p:spPr>
          <a:xfrm flipH="1">
            <a:off x="1325371" y="2424501"/>
            <a:ext cx="1152433" cy="1482324"/>
          </a:xfrm>
          <a:prstGeom prst="corner">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8" name="Прямая соединительная линия 7"/>
          <p:cNvCxnSpPr/>
          <p:nvPr/>
        </p:nvCxnSpPr>
        <p:spPr>
          <a:xfrm>
            <a:off x="2292824" y="2674961"/>
            <a:ext cx="105087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flipV="1">
            <a:off x="2292824" y="3066899"/>
            <a:ext cx="2141571" cy="1100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Прямоугольник 10"/>
          <p:cNvSpPr/>
          <p:nvPr/>
        </p:nvSpPr>
        <p:spPr>
          <a:xfrm>
            <a:off x="5021248" y="1652446"/>
            <a:ext cx="1271775" cy="591980"/>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АПД</a:t>
            </a:r>
            <a:endParaRPr lang="ru-RU" sz="2400" b="1" dirty="0">
              <a:solidFill>
                <a:schemeClr val="tx1"/>
              </a:solidFill>
            </a:endParaRPr>
          </a:p>
        </p:txBody>
      </p:sp>
      <p:cxnSp>
        <p:nvCxnSpPr>
          <p:cNvPr id="13" name="Прямая соединительная линия 12"/>
          <p:cNvCxnSpPr/>
          <p:nvPr/>
        </p:nvCxnSpPr>
        <p:spPr>
          <a:xfrm flipV="1">
            <a:off x="3343702" y="1203172"/>
            <a:ext cx="0" cy="147178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Прямоугольник 14"/>
          <p:cNvSpPr/>
          <p:nvPr/>
        </p:nvSpPr>
        <p:spPr>
          <a:xfrm>
            <a:off x="5021248" y="3314845"/>
            <a:ext cx="1271775" cy="591980"/>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АПД</a:t>
            </a:r>
            <a:endParaRPr lang="ru-RU" sz="2400" b="1" dirty="0">
              <a:solidFill>
                <a:schemeClr val="tx1"/>
              </a:solidFill>
            </a:endParaRPr>
          </a:p>
        </p:txBody>
      </p:sp>
      <p:cxnSp>
        <p:nvCxnSpPr>
          <p:cNvPr id="22" name="Прямая соединительная линия 21"/>
          <p:cNvCxnSpPr/>
          <p:nvPr/>
        </p:nvCxnSpPr>
        <p:spPr>
          <a:xfrm>
            <a:off x="2271086" y="3630518"/>
            <a:ext cx="275016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Прямая соединительная линия 23"/>
          <p:cNvCxnSpPr/>
          <p:nvPr/>
        </p:nvCxnSpPr>
        <p:spPr>
          <a:xfrm flipV="1">
            <a:off x="4434395" y="1948436"/>
            <a:ext cx="0" cy="111846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a:endCxn id="11" idx="1"/>
          </p:cNvCxnSpPr>
          <p:nvPr/>
        </p:nvCxnSpPr>
        <p:spPr>
          <a:xfrm>
            <a:off x="4434395" y="1948436"/>
            <a:ext cx="58685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Прямоугольник 26"/>
          <p:cNvSpPr/>
          <p:nvPr/>
        </p:nvSpPr>
        <p:spPr>
          <a:xfrm>
            <a:off x="5335572" y="1100614"/>
            <a:ext cx="643125" cy="400110"/>
          </a:xfrm>
          <a:prstGeom prst="rect">
            <a:avLst/>
          </a:prstGeom>
        </p:spPr>
        <p:txBody>
          <a:bodyPr wrap="none">
            <a:spAutoFit/>
          </a:bodyPr>
          <a:lstStyle/>
          <a:p>
            <a:r>
              <a:rPr lang="ru-RU" sz="2000" b="1" dirty="0" smtClean="0"/>
              <a:t>ИП1</a:t>
            </a:r>
            <a:endParaRPr lang="ru-RU" sz="2000" dirty="0"/>
          </a:p>
        </p:txBody>
      </p:sp>
      <p:sp>
        <p:nvSpPr>
          <p:cNvPr id="28" name="Прямоугольник 27"/>
          <p:cNvSpPr/>
          <p:nvPr/>
        </p:nvSpPr>
        <p:spPr>
          <a:xfrm>
            <a:off x="5335571" y="2866844"/>
            <a:ext cx="651140" cy="400110"/>
          </a:xfrm>
          <a:prstGeom prst="rect">
            <a:avLst/>
          </a:prstGeom>
        </p:spPr>
        <p:txBody>
          <a:bodyPr wrap="none">
            <a:spAutoFit/>
          </a:bodyPr>
          <a:lstStyle/>
          <a:p>
            <a:r>
              <a:rPr lang="ru-RU" sz="2000" b="1" dirty="0" smtClean="0"/>
              <a:t>ИП</a:t>
            </a:r>
            <a:r>
              <a:rPr lang="en-US" sz="2000" b="1" dirty="0" smtClean="0"/>
              <a:t>n</a:t>
            </a:r>
            <a:endParaRPr lang="ru-RU" sz="2000" dirty="0"/>
          </a:p>
        </p:txBody>
      </p:sp>
      <p:sp>
        <p:nvSpPr>
          <p:cNvPr id="29" name="Прямоугольник 28"/>
          <p:cNvSpPr/>
          <p:nvPr/>
        </p:nvSpPr>
        <p:spPr>
          <a:xfrm rot="16200000">
            <a:off x="5005847" y="2501471"/>
            <a:ext cx="1127232" cy="523220"/>
          </a:xfrm>
          <a:prstGeom prst="rect">
            <a:avLst/>
          </a:prstGeom>
        </p:spPr>
        <p:txBody>
          <a:bodyPr wrap="none">
            <a:spAutoFit/>
          </a:bodyPr>
          <a:lstStyle/>
          <a:p>
            <a:r>
              <a:rPr lang="ru-RU" sz="2800" b="1" dirty="0" smtClean="0"/>
              <a:t>     . . . </a:t>
            </a:r>
            <a:endParaRPr lang="ru-RU" sz="2800" b="1" dirty="0"/>
          </a:p>
        </p:txBody>
      </p:sp>
      <p:cxnSp>
        <p:nvCxnSpPr>
          <p:cNvPr id="31" name="Прямая соединительная линия 30"/>
          <p:cNvCxnSpPr>
            <a:stCxn id="6" idx="0"/>
          </p:cNvCxnSpPr>
          <p:nvPr/>
        </p:nvCxnSpPr>
        <p:spPr>
          <a:xfrm>
            <a:off x="1325371" y="3618717"/>
            <a:ext cx="401807" cy="28810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Равнобедренный треугольник 31"/>
          <p:cNvSpPr/>
          <p:nvPr/>
        </p:nvSpPr>
        <p:spPr>
          <a:xfrm rot="20159515">
            <a:off x="550900" y="3301224"/>
            <a:ext cx="1060704" cy="9144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Прямоугольник 33"/>
          <p:cNvSpPr/>
          <p:nvPr/>
        </p:nvSpPr>
        <p:spPr>
          <a:xfrm>
            <a:off x="1757537" y="1867919"/>
            <a:ext cx="789319" cy="400110"/>
          </a:xfrm>
          <a:prstGeom prst="rect">
            <a:avLst/>
          </a:prstGeom>
        </p:spPr>
        <p:txBody>
          <a:bodyPr wrap="none">
            <a:spAutoFit/>
          </a:bodyPr>
          <a:lstStyle/>
          <a:p>
            <a:r>
              <a:rPr lang="ru-RU" sz="2000" b="1" dirty="0" smtClean="0"/>
              <a:t>ЖРТС</a:t>
            </a:r>
            <a:endParaRPr lang="ru-RU" sz="2000" dirty="0"/>
          </a:p>
        </p:txBody>
      </p:sp>
      <p:cxnSp>
        <p:nvCxnSpPr>
          <p:cNvPr id="38" name="Прямая соединительная линия 37"/>
          <p:cNvCxnSpPr/>
          <p:nvPr/>
        </p:nvCxnSpPr>
        <p:spPr>
          <a:xfrm flipH="1">
            <a:off x="2169994" y="2667010"/>
            <a:ext cx="122830" cy="14568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flipH="1">
            <a:off x="2190275" y="3080325"/>
            <a:ext cx="122830" cy="14568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flipH="1">
            <a:off x="2172268" y="3624306"/>
            <a:ext cx="122830" cy="14568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flipH="1" flipV="1">
            <a:off x="2067339" y="3630518"/>
            <a:ext cx="112880" cy="12790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flipH="1" flipV="1">
            <a:off x="2077395" y="2685744"/>
            <a:ext cx="112880" cy="12790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flipH="1" flipV="1">
            <a:off x="2082343" y="3101819"/>
            <a:ext cx="112880" cy="12790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Прямоугольник 45"/>
          <p:cNvSpPr/>
          <p:nvPr/>
        </p:nvSpPr>
        <p:spPr>
          <a:xfrm rot="16200000">
            <a:off x="2434153" y="1759843"/>
            <a:ext cx="1399110" cy="400110"/>
          </a:xfrm>
          <a:prstGeom prst="rect">
            <a:avLst/>
          </a:prstGeom>
        </p:spPr>
        <p:txBody>
          <a:bodyPr wrap="square">
            <a:spAutoFit/>
          </a:bodyPr>
          <a:lstStyle/>
          <a:p>
            <a:r>
              <a:rPr lang="ru-RU" sz="2000" b="1" dirty="0" smtClean="0">
                <a:solidFill>
                  <a:srgbClr val="002060"/>
                </a:solidFill>
              </a:rPr>
              <a:t>Каналы ТЧ</a:t>
            </a:r>
            <a:endParaRPr lang="ru-RU" sz="2000" b="1" dirty="0">
              <a:solidFill>
                <a:srgbClr val="002060"/>
              </a:solidFill>
            </a:endParaRPr>
          </a:p>
        </p:txBody>
      </p:sp>
    </p:spTree>
    <p:extLst>
      <p:ext uri="{BB962C8B-B14F-4D97-AF65-F5344CB8AC3E}">
        <p14:creationId xmlns:p14="http://schemas.microsoft.com/office/powerpoint/2010/main" val="38844492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147312"/>
            <a:ext cx="9144000" cy="2212545"/>
          </a:xfrm>
        </p:spPr>
        <p:txBody>
          <a:bodyPr>
            <a:normAutofit/>
          </a:bodyPr>
          <a:lstStyle/>
          <a:p>
            <a:pPr marL="0" indent="0" algn="just">
              <a:buNone/>
            </a:pPr>
            <a:r>
              <a:rPr lang="ru-RU" sz="2000" b="1" u="sng" dirty="0">
                <a:solidFill>
                  <a:srgbClr val="C00000"/>
                </a:solidFill>
              </a:rPr>
              <a:t>На рисунке показана передача данных </a:t>
            </a:r>
            <a:r>
              <a:rPr lang="ru-RU" sz="2000" b="1" u="sng" dirty="0" smtClean="0">
                <a:solidFill>
                  <a:srgbClr val="C00000"/>
                </a:solidFill>
              </a:rPr>
              <a:t>по компьютерной системе.</a:t>
            </a:r>
            <a:endParaRPr lang="ru-RU" sz="2000" dirty="0"/>
          </a:p>
          <a:p>
            <a:pPr marL="0" indent="0" algn="just">
              <a:buNone/>
            </a:pPr>
            <a:r>
              <a:rPr lang="ru-RU" sz="2000" dirty="0" smtClean="0"/>
              <a:t>На </a:t>
            </a:r>
            <a:r>
              <a:rPr lang="ru-RU" sz="2000" dirty="0"/>
              <a:t>ряде отделений железных дорог и станций устанавливаются компьютерные системы, имеющие специальные коммутационные устройства для подключения аппаратуры передачи данных, установленной на информационных </a:t>
            </a:r>
            <a:r>
              <a:rPr lang="ru-RU" sz="2000" dirty="0" smtClean="0"/>
              <a:t>пунктах. </a:t>
            </a:r>
            <a:r>
              <a:rPr lang="ru-RU" sz="2000" dirty="0"/>
              <a:t>Такие коммутационные устройства носят название мультиплексоров. </a:t>
            </a:r>
            <a:r>
              <a:rPr lang="ru-RU" sz="2000" b="1" dirty="0"/>
              <a:t>Скорость передачи данных в этом случае может быть весьма различной — 50, 100, 200, 600 бит/с и более. </a:t>
            </a:r>
          </a:p>
        </p:txBody>
      </p:sp>
      <p:sp>
        <p:nvSpPr>
          <p:cNvPr id="5" name="Заголовок 1"/>
          <p:cNvSpPr>
            <a:spLocks noGrp="1"/>
          </p:cNvSpPr>
          <p:nvPr>
            <p:ph type="title"/>
          </p:nvPr>
        </p:nvSpPr>
        <p:spPr>
          <a:xfrm>
            <a:off x="1317812" y="0"/>
            <a:ext cx="6508376" cy="430305"/>
          </a:xfrm>
        </p:spPr>
        <p:txBody>
          <a:bodyPr>
            <a:noAutofit/>
          </a:bodyPr>
          <a:lstStyle/>
          <a:p>
            <a:r>
              <a:rPr lang="ru-RU" sz="2000" b="1" dirty="0">
                <a:solidFill>
                  <a:srgbClr val="C00000"/>
                </a:solidFill>
                <a:latin typeface="+mn-lt"/>
              </a:rPr>
              <a:t>Передача данных на железнодорожном транспорте </a:t>
            </a:r>
            <a:endParaRPr lang="ru-RU" sz="2000" dirty="0">
              <a:latin typeface="+mn-lt"/>
            </a:endParaRPr>
          </a:p>
        </p:txBody>
      </p:sp>
      <p:sp>
        <p:nvSpPr>
          <p:cNvPr id="4" name="Прямоугольник 3"/>
          <p:cNvSpPr/>
          <p:nvPr/>
        </p:nvSpPr>
        <p:spPr>
          <a:xfrm>
            <a:off x="228015" y="540844"/>
            <a:ext cx="1487887" cy="698922"/>
          </a:xfrm>
          <a:prstGeom prst="rect">
            <a:avLst/>
          </a:prstGeom>
          <a:solidFill>
            <a:schemeClr val="bg1"/>
          </a:solidFill>
          <a:ln w="28575">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ИВЦ</a:t>
            </a:r>
            <a:endParaRPr lang="ru-RU" sz="2400" b="1" dirty="0">
              <a:solidFill>
                <a:schemeClr val="tx1"/>
              </a:solidFill>
            </a:endParaRPr>
          </a:p>
        </p:txBody>
      </p:sp>
      <p:sp>
        <p:nvSpPr>
          <p:cNvPr id="6" name="Прямоугольник 5"/>
          <p:cNvSpPr/>
          <p:nvPr/>
        </p:nvSpPr>
        <p:spPr>
          <a:xfrm>
            <a:off x="2061056" y="2174888"/>
            <a:ext cx="1271775" cy="591980"/>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ЭВМ</a:t>
            </a:r>
            <a:endParaRPr lang="ru-RU" sz="2400" b="1" dirty="0">
              <a:solidFill>
                <a:schemeClr val="tx1"/>
              </a:solidFill>
            </a:endParaRPr>
          </a:p>
        </p:txBody>
      </p:sp>
      <p:sp>
        <p:nvSpPr>
          <p:cNvPr id="7" name="Прямоугольник 6"/>
          <p:cNvSpPr/>
          <p:nvPr/>
        </p:nvSpPr>
        <p:spPr>
          <a:xfrm>
            <a:off x="6367215" y="3426997"/>
            <a:ext cx="1271775" cy="591980"/>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АПД</a:t>
            </a:r>
            <a:endParaRPr lang="ru-RU" sz="2400" b="1" dirty="0">
              <a:solidFill>
                <a:schemeClr val="tx1"/>
              </a:solidFill>
            </a:endParaRPr>
          </a:p>
        </p:txBody>
      </p:sp>
      <p:sp>
        <p:nvSpPr>
          <p:cNvPr id="8" name="Прямоугольник 7"/>
          <p:cNvSpPr/>
          <p:nvPr/>
        </p:nvSpPr>
        <p:spPr>
          <a:xfrm>
            <a:off x="6367215" y="2174888"/>
            <a:ext cx="1271775" cy="591980"/>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АПД</a:t>
            </a:r>
            <a:endParaRPr lang="ru-RU" sz="2400" b="1" dirty="0">
              <a:solidFill>
                <a:schemeClr val="tx1"/>
              </a:solidFill>
            </a:endParaRPr>
          </a:p>
        </p:txBody>
      </p:sp>
      <p:sp>
        <p:nvSpPr>
          <p:cNvPr id="9" name="Прямоугольник 8"/>
          <p:cNvSpPr/>
          <p:nvPr/>
        </p:nvSpPr>
        <p:spPr>
          <a:xfrm>
            <a:off x="6367216" y="922779"/>
            <a:ext cx="1271775" cy="591980"/>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АПД</a:t>
            </a:r>
            <a:endParaRPr lang="ru-RU" sz="2400" b="1" dirty="0">
              <a:solidFill>
                <a:schemeClr val="tx1"/>
              </a:solidFill>
            </a:endParaRPr>
          </a:p>
        </p:txBody>
      </p:sp>
      <p:cxnSp>
        <p:nvCxnSpPr>
          <p:cNvPr id="10" name="Прямая соединительная линия 9"/>
          <p:cNvCxnSpPr>
            <a:stCxn id="6" idx="3"/>
            <a:endCxn id="8" idx="1"/>
          </p:cNvCxnSpPr>
          <p:nvPr/>
        </p:nvCxnSpPr>
        <p:spPr>
          <a:xfrm>
            <a:off x="3332831" y="2470878"/>
            <a:ext cx="303438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5363568" y="1218769"/>
            <a:ext cx="102358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5365840" y="3732239"/>
            <a:ext cx="102358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a:stCxn id="6" idx="3"/>
          </p:cNvCxnSpPr>
          <p:nvPr/>
        </p:nvCxnSpPr>
        <p:spPr>
          <a:xfrm>
            <a:off x="3332831" y="2470878"/>
            <a:ext cx="2033009" cy="125210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a:stCxn id="6" idx="3"/>
          </p:cNvCxnSpPr>
          <p:nvPr/>
        </p:nvCxnSpPr>
        <p:spPr>
          <a:xfrm flipV="1">
            <a:off x="3332831" y="1218769"/>
            <a:ext cx="2030737" cy="125210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a:stCxn id="4" idx="2"/>
            <a:endCxn id="6" idx="0"/>
          </p:cNvCxnSpPr>
          <p:nvPr/>
        </p:nvCxnSpPr>
        <p:spPr>
          <a:xfrm>
            <a:off x="971959" y="1239766"/>
            <a:ext cx="1724985" cy="93512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Прямоугольник 19"/>
          <p:cNvSpPr/>
          <p:nvPr/>
        </p:nvSpPr>
        <p:spPr>
          <a:xfrm rot="1765498">
            <a:off x="1506868" y="1477613"/>
            <a:ext cx="1399110" cy="400110"/>
          </a:xfrm>
          <a:prstGeom prst="rect">
            <a:avLst/>
          </a:prstGeom>
        </p:spPr>
        <p:txBody>
          <a:bodyPr wrap="square">
            <a:spAutoFit/>
          </a:bodyPr>
          <a:lstStyle/>
          <a:p>
            <a:r>
              <a:rPr lang="ru-RU" sz="2000" b="1" dirty="0" smtClean="0">
                <a:solidFill>
                  <a:srgbClr val="002060"/>
                </a:solidFill>
              </a:rPr>
              <a:t>Каналы ТЧ</a:t>
            </a:r>
            <a:endParaRPr lang="ru-RU" sz="2000" b="1" dirty="0">
              <a:solidFill>
                <a:srgbClr val="002060"/>
              </a:solidFill>
            </a:endParaRPr>
          </a:p>
        </p:txBody>
      </p:sp>
      <p:sp>
        <p:nvSpPr>
          <p:cNvPr id="23" name="Прямоугольник 22"/>
          <p:cNvSpPr/>
          <p:nvPr/>
        </p:nvSpPr>
        <p:spPr>
          <a:xfrm rot="1765498">
            <a:off x="870980" y="1557639"/>
            <a:ext cx="1399110" cy="400110"/>
          </a:xfrm>
          <a:prstGeom prst="rect">
            <a:avLst/>
          </a:prstGeom>
        </p:spPr>
        <p:txBody>
          <a:bodyPr wrap="square">
            <a:spAutoFit/>
          </a:bodyPr>
          <a:lstStyle/>
          <a:p>
            <a:r>
              <a:rPr lang="ru-RU" sz="2000" b="1" dirty="0" smtClean="0">
                <a:solidFill>
                  <a:srgbClr val="002060"/>
                </a:solidFill>
              </a:rPr>
              <a:t>Каналы ТТ</a:t>
            </a:r>
            <a:endParaRPr lang="ru-RU" sz="2000" b="1" dirty="0">
              <a:solidFill>
                <a:srgbClr val="002060"/>
              </a:solidFill>
            </a:endParaRPr>
          </a:p>
        </p:txBody>
      </p:sp>
      <p:sp>
        <p:nvSpPr>
          <p:cNvPr id="24" name="Прямоугольник 23"/>
          <p:cNvSpPr/>
          <p:nvPr/>
        </p:nvSpPr>
        <p:spPr>
          <a:xfrm>
            <a:off x="6681539" y="486068"/>
            <a:ext cx="643125" cy="400110"/>
          </a:xfrm>
          <a:prstGeom prst="rect">
            <a:avLst/>
          </a:prstGeom>
        </p:spPr>
        <p:txBody>
          <a:bodyPr wrap="none">
            <a:spAutoFit/>
          </a:bodyPr>
          <a:lstStyle/>
          <a:p>
            <a:r>
              <a:rPr lang="ru-RU" sz="2000" b="1" dirty="0" smtClean="0"/>
              <a:t>ИП1</a:t>
            </a:r>
            <a:endParaRPr lang="ru-RU" sz="2000" dirty="0"/>
          </a:p>
        </p:txBody>
      </p:sp>
      <p:sp>
        <p:nvSpPr>
          <p:cNvPr id="25" name="Прямоугольник 24"/>
          <p:cNvSpPr/>
          <p:nvPr/>
        </p:nvSpPr>
        <p:spPr>
          <a:xfrm>
            <a:off x="6681539" y="1704788"/>
            <a:ext cx="643125" cy="400110"/>
          </a:xfrm>
          <a:prstGeom prst="rect">
            <a:avLst/>
          </a:prstGeom>
        </p:spPr>
        <p:txBody>
          <a:bodyPr wrap="none">
            <a:spAutoFit/>
          </a:bodyPr>
          <a:lstStyle/>
          <a:p>
            <a:r>
              <a:rPr lang="ru-RU" sz="2000" b="1" dirty="0" smtClean="0"/>
              <a:t>ИП2</a:t>
            </a:r>
            <a:endParaRPr lang="ru-RU" sz="2000" dirty="0"/>
          </a:p>
        </p:txBody>
      </p:sp>
      <p:sp>
        <p:nvSpPr>
          <p:cNvPr id="26" name="Прямоугольник 25"/>
          <p:cNvSpPr/>
          <p:nvPr/>
        </p:nvSpPr>
        <p:spPr>
          <a:xfrm>
            <a:off x="6782235" y="3061016"/>
            <a:ext cx="651140" cy="400110"/>
          </a:xfrm>
          <a:prstGeom prst="rect">
            <a:avLst/>
          </a:prstGeom>
        </p:spPr>
        <p:txBody>
          <a:bodyPr wrap="none">
            <a:spAutoFit/>
          </a:bodyPr>
          <a:lstStyle/>
          <a:p>
            <a:r>
              <a:rPr lang="ru-RU" sz="2000" b="1" dirty="0" smtClean="0"/>
              <a:t>ИП</a:t>
            </a:r>
            <a:r>
              <a:rPr lang="en-US" sz="2000" b="1" dirty="0" smtClean="0"/>
              <a:t>n</a:t>
            </a:r>
            <a:endParaRPr lang="ru-RU" sz="2000" dirty="0"/>
          </a:p>
        </p:txBody>
      </p:sp>
      <p:sp>
        <p:nvSpPr>
          <p:cNvPr id="27" name="Прямоугольник 26"/>
          <p:cNvSpPr/>
          <p:nvPr/>
        </p:nvSpPr>
        <p:spPr>
          <a:xfrm rot="16200000">
            <a:off x="6367458" y="2897760"/>
            <a:ext cx="1127232" cy="523220"/>
          </a:xfrm>
          <a:prstGeom prst="rect">
            <a:avLst/>
          </a:prstGeom>
        </p:spPr>
        <p:txBody>
          <a:bodyPr wrap="none">
            <a:spAutoFit/>
          </a:bodyPr>
          <a:lstStyle/>
          <a:p>
            <a:r>
              <a:rPr lang="ru-RU" sz="2800" b="1" dirty="0" smtClean="0"/>
              <a:t>     . . . </a:t>
            </a:r>
            <a:endParaRPr lang="ru-RU" sz="2800" b="1" dirty="0"/>
          </a:p>
        </p:txBody>
      </p:sp>
    </p:spTree>
    <p:extLst>
      <p:ext uri="{BB962C8B-B14F-4D97-AF65-F5344CB8AC3E}">
        <p14:creationId xmlns:p14="http://schemas.microsoft.com/office/powerpoint/2010/main" val="37326678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081381"/>
            <a:ext cx="9144000" cy="1803111"/>
          </a:xfrm>
        </p:spPr>
        <p:txBody>
          <a:bodyPr>
            <a:normAutofit/>
          </a:bodyPr>
          <a:lstStyle/>
          <a:p>
            <a:pPr marL="0" indent="0" algn="just">
              <a:buNone/>
            </a:pPr>
            <a:r>
              <a:rPr lang="ru-RU" sz="2000" dirty="0" smtClean="0"/>
              <a:t>         В </a:t>
            </a:r>
            <a:r>
              <a:rPr lang="ru-RU" sz="2000" dirty="0"/>
              <a:t>настоящее время создается СПД, использующая современные телекоммуникационные технологии, с целью замены физически устаревших систем передачи данных, используемых в АСУЖТ. Это необходимо для обеспечения возможностей внедрения новых информационных технологий, отвечающих современным международным требованиям и концепции информатизации железнодорожного транспорта. </a:t>
            </a:r>
          </a:p>
        </p:txBody>
      </p:sp>
      <p:sp>
        <p:nvSpPr>
          <p:cNvPr id="5" name="Заголовок 1"/>
          <p:cNvSpPr>
            <a:spLocks noGrp="1"/>
          </p:cNvSpPr>
          <p:nvPr>
            <p:ph type="title"/>
          </p:nvPr>
        </p:nvSpPr>
        <p:spPr>
          <a:xfrm>
            <a:off x="1317812" y="0"/>
            <a:ext cx="6508376" cy="430305"/>
          </a:xfrm>
        </p:spPr>
        <p:txBody>
          <a:bodyPr>
            <a:noAutofit/>
          </a:bodyPr>
          <a:lstStyle/>
          <a:p>
            <a:r>
              <a:rPr lang="ru-RU" sz="2000" b="1" dirty="0">
                <a:solidFill>
                  <a:srgbClr val="C00000"/>
                </a:solidFill>
                <a:latin typeface="+mn-lt"/>
              </a:rPr>
              <a:t>Передача данных на железнодорожном транспорте </a:t>
            </a:r>
            <a:endParaRPr lang="ru-RU" sz="2000" dirty="0">
              <a:latin typeface="+mn-lt"/>
            </a:endParaRPr>
          </a:p>
        </p:txBody>
      </p:sp>
      <p:pic>
        <p:nvPicPr>
          <p:cNvPr id="2" name="Рисунок 1"/>
          <p:cNvPicPr>
            <a:picLocks noChangeAspect="1"/>
          </p:cNvPicPr>
          <p:nvPr/>
        </p:nvPicPr>
        <p:blipFill rotWithShape="1">
          <a:blip r:embed="rId2"/>
          <a:srcRect l="2985"/>
          <a:stretch/>
        </p:blipFill>
        <p:spPr>
          <a:xfrm>
            <a:off x="1317812" y="430305"/>
            <a:ext cx="6400799" cy="4534254"/>
          </a:xfrm>
          <a:prstGeom prst="rect">
            <a:avLst/>
          </a:prstGeom>
        </p:spPr>
      </p:pic>
    </p:spTree>
    <p:extLst>
      <p:ext uri="{BB962C8B-B14F-4D97-AF65-F5344CB8AC3E}">
        <p14:creationId xmlns:p14="http://schemas.microsoft.com/office/powerpoint/2010/main" val="39261657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522627"/>
            <a:ext cx="9144000" cy="2335373"/>
          </a:xfrm>
        </p:spPr>
        <p:txBody>
          <a:bodyPr>
            <a:normAutofit/>
          </a:bodyPr>
          <a:lstStyle/>
          <a:p>
            <a:pPr marL="0" indent="0" algn="just">
              <a:buNone/>
            </a:pPr>
            <a:r>
              <a:rPr lang="ru-RU" sz="2000" dirty="0" smtClean="0"/>
              <a:t>       СПД </a:t>
            </a:r>
            <a:r>
              <a:rPr lang="ru-RU" sz="2000" dirty="0"/>
              <a:t>базируется на технологиях передачи данных с пакетной коммутацией (протокол Х.25) по аналоговым каналам передачи и ретрансляции кадров (Frame Relay) по высокоскоростным цифровым каналам. </a:t>
            </a:r>
            <a:r>
              <a:rPr lang="ru-RU" sz="2000" b="1" dirty="0">
                <a:solidFill>
                  <a:srgbClr val="002060"/>
                </a:solidFill>
              </a:rPr>
              <a:t>СПД представляет собой совокупность специализированных программно-аппаратных средств передаче данных</a:t>
            </a:r>
            <a:r>
              <a:rPr lang="ru-RU" sz="2000" dirty="0"/>
              <a:t> (коммутаторов и аппаратуры передачи данных) </a:t>
            </a:r>
            <a:r>
              <a:rPr lang="ru-RU" sz="2000" b="1" dirty="0">
                <a:solidFill>
                  <a:srgbClr val="002060"/>
                </a:solidFill>
              </a:rPr>
              <a:t>и каналов передачи </a:t>
            </a:r>
            <a:r>
              <a:rPr lang="ru-RU" sz="2000" dirty="0"/>
              <a:t>(аналоговых и цифровых), </a:t>
            </a:r>
            <a:r>
              <a:rPr lang="ru-RU" sz="2000" b="1" dirty="0">
                <a:solidFill>
                  <a:srgbClr val="002060"/>
                </a:solidFill>
              </a:rPr>
              <a:t>обеспечивающих услуги по достоверной передачи данных между абонентами, подключенными к сети. </a:t>
            </a:r>
            <a:r>
              <a:rPr lang="ru-RU" sz="2000" b="1" dirty="0"/>
              <a:t>СПД должна объединить в единую сеть дорожные сети передачи данных и сеть передачи данных ГИВЦ.</a:t>
            </a:r>
          </a:p>
        </p:txBody>
      </p:sp>
      <p:sp>
        <p:nvSpPr>
          <p:cNvPr id="5" name="Заголовок 1"/>
          <p:cNvSpPr>
            <a:spLocks noGrp="1"/>
          </p:cNvSpPr>
          <p:nvPr>
            <p:ph type="title"/>
          </p:nvPr>
        </p:nvSpPr>
        <p:spPr>
          <a:xfrm>
            <a:off x="1317812" y="0"/>
            <a:ext cx="6508376" cy="430305"/>
          </a:xfrm>
        </p:spPr>
        <p:txBody>
          <a:bodyPr>
            <a:noAutofit/>
          </a:bodyPr>
          <a:lstStyle/>
          <a:p>
            <a:r>
              <a:rPr lang="ru-RU" sz="2000" b="1" dirty="0">
                <a:solidFill>
                  <a:srgbClr val="C00000"/>
                </a:solidFill>
                <a:latin typeface="+mn-lt"/>
              </a:rPr>
              <a:t>Передача данных на железнодорожном транспорте </a:t>
            </a:r>
            <a:endParaRPr lang="ru-RU" sz="2000" dirty="0">
              <a:latin typeface="+mn-lt"/>
            </a:endParaRPr>
          </a:p>
        </p:txBody>
      </p:sp>
      <p:pic>
        <p:nvPicPr>
          <p:cNvPr id="6" name="Рисунок 5"/>
          <p:cNvPicPr>
            <a:picLocks noChangeAspect="1"/>
          </p:cNvPicPr>
          <p:nvPr/>
        </p:nvPicPr>
        <p:blipFill>
          <a:blip r:embed="rId2"/>
          <a:stretch>
            <a:fillRect/>
          </a:stretch>
        </p:blipFill>
        <p:spPr>
          <a:xfrm>
            <a:off x="1317812" y="430305"/>
            <a:ext cx="6877902" cy="4034809"/>
          </a:xfrm>
          <a:prstGeom prst="rect">
            <a:avLst/>
          </a:prstGeom>
        </p:spPr>
      </p:pic>
      <p:sp>
        <p:nvSpPr>
          <p:cNvPr id="7" name="Прямоугольник 6"/>
          <p:cNvSpPr/>
          <p:nvPr/>
        </p:nvSpPr>
        <p:spPr>
          <a:xfrm>
            <a:off x="3316406" y="982639"/>
            <a:ext cx="1037230" cy="20471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solidFill>
              </a:rPr>
              <a:t>ГИВЦ</a:t>
            </a:r>
            <a:endParaRPr lang="ru-RU" sz="1600" b="1" dirty="0">
              <a:solidFill>
                <a:schemeClr val="tx1"/>
              </a:solidFill>
            </a:endParaRPr>
          </a:p>
        </p:txBody>
      </p:sp>
    </p:spTree>
    <p:extLst>
      <p:ext uri="{BB962C8B-B14F-4D97-AF65-F5344CB8AC3E}">
        <p14:creationId xmlns:p14="http://schemas.microsoft.com/office/powerpoint/2010/main" val="37528830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 y="4631809"/>
            <a:ext cx="9144000" cy="2226191"/>
          </a:xfrm>
        </p:spPr>
        <p:txBody>
          <a:bodyPr>
            <a:normAutofit lnSpcReduction="10000"/>
          </a:bodyPr>
          <a:lstStyle/>
          <a:p>
            <a:pPr marL="0" indent="0" algn="just">
              <a:buNone/>
            </a:pPr>
            <a:r>
              <a:rPr lang="ru-RU" sz="2000" dirty="0" smtClean="0"/>
              <a:t>      Взаимодействие </a:t>
            </a:r>
            <a:r>
              <a:rPr lang="ru-RU" sz="2000" dirty="0"/>
              <a:t>региональных СПД между собой должно обеспечиваться через региональные и главные узлы или по цифровым каналам передачи данных со скоростью до 2048 кбит/с с использованием технологии Frame Relay. </a:t>
            </a:r>
          </a:p>
          <a:p>
            <a:pPr marL="0" indent="0" algn="just">
              <a:buNone/>
            </a:pPr>
            <a:r>
              <a:rPr lang="ru-RU" sz="2000" dirty="0"/>
              <a:t>          На нижнем уровне СПД отделения дороги создаются СПД АСУ (АСОУП, СФТО, «</a:t>
            </a:r>
            <a:r>
              <a:rPr lang="ru-RU" sz="2000" dirty="0" smtClean="0"/>
              <a:t>Экспресс-3» </a:t>
            </a:r>
            <a:r>
              <a:rPr lang="ru-RU" sz="2000" dirty="0"/>
              <a:t>и др.) и сеть автоматизированной системы сбора оперативных данных, предназначенная для автоматического съема данных с контролируемых технических объектов — источников первичной информации, находящихся на станциях и перегонах. </a:t>
            </a:r>
          </a:p>
          <a:p>
            <a:pPr marL="0" indent="0" algn="just">
              <a:buNone/>
            </a:pPr>
            <a:endParaRPr lang="ru-RU" sz="2000" dirty="0"/>
          </a:p>
        </p:txBody>
      </p:sp>
      <p:sp>
        <p:nvSpPr>
          <p:cNvPr id="5" name="Заголовок 1"/>
          <p:cNvSpPr>
            <a:spLocks noGrp="1"/>
          </p:cNvSpPr>
          <p:nvPr>
            <p:ph type="title"/>
          </p:nvPr>
        </p:nvSpPr>
        <p:spPr>
          <a:xfrm>
            <a:off x="1317812" y="0"/>
            <a:ext cx="6508376" cy="430305"/>
          </a:xfrm>
        </p:spPr>
        <p:txBody>
          <a:bodyPr>
            <a:noAutofit/>
          </a:bodyPr>
          <a:lstStyle/>
          <a:p>
            <a:r>
              <a:rPr lang="ru-RU" sz="2000" b="1" dirty="0">
                <a:solidFill>
                  <a:srgbClr val="C00000"/>
                </a:solidFill>
                <a:latin typeface="+mn-lt"/>
              </a:rPr>
              <a:t>Передача данных на железнодорожном транспорте </a:t>
            </a:r>
            <a:endParaRPr lang="ru-RU" sz="2000" dirty="0">
              <a:latin typeface="+mn-lt"/>
            </a:endParaRPr>
          </a:p>
        </p:txBody>
      </p:sp>
      <p:pic>
        <p:nvPicPr>
          <p:cNvPr id="4" name="Рисунок 3"/>
          <p:cNvPicPr>
            <a:picLocks noChangeAspect="1"/>
          </p:cNvPicPr>
          <p:nvPr/>
        </p:nvPicPr>
        <p:blipFill>
          <a:blip r:embed="rId2"/>
          <a:stretch>
            <a:fillRect/>
          </a:stretch>
        </p:blipFill>
        <p:spPr>
          <a:xfrm>
            <a:off x="614149" y="363296"/>
            <a:ext cx="6509980" cy="4335523"/>
          </a:xfrm>
          <a:prstGeom prst="rect">
            <a:avLst/>
          </a:prstGeom>
        </p:spPr>
      </p:pic>
      <p:pic>
        <p:nvPicPr>
          <p:cNvPr id="2" name="Рисунок 1"/>
          <p:cNvPicPr>
            <a:picLocks noChangeAspect="1"/>
          </p:cNvPicPr>
          <p:nvPr/>
        </p:nvPicPr>
        <p:blipFill rotWithShape="1">
          <a:blip r:embed="rId3"/>
          <a:srcRect t="8359" b="40099"/>
          <a:stretch/>
        </p:blipFill>
        <p:spPr>
          <a:xfrm>
            <a:off x="6059355" y="2661527"/>
            <a:ext cx="3084644" cy="1391857"/>
          </a:xfrm>
          <a:prstGeom prst="rect">
            <a:avLst/>
          </a:prstGeom>
        </p:spPr>
      </p:pic>
    </p:spTree>
    <p:extLst>
      <p:ext uri="{BB962C8B-B14F-4D97-AF65-F5344CB8AC3E}">
        <p14:creationId xmlns:p14="http://schemas.microsoft.com/office/powerpoint/2010/main" val="4057044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12944" y="0"/>
            <a:ext cx="2585197" cy="430305"/>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Телеграфная </a:t>
            </a:r>
            <a:r>
              <a:rPr lang="ru-RU" sz="2000" b="1" dirty="0">
                <a:solidFill>
                  <a:srgbClr val="C00000"/>
                </a:solidFill>
                <a:latin typeface="+mn-lt"/>
              </a:rPr>
              <a:t>связь  </a:t>
            </a:r>
            <a:br>
              <a:rPr lang="ru-RU" sz="2000" b="1" dirty="0">
                <a:solidFill>
                  <a:srgbClr val="C00000"/>
                </a:solidFill>
                <a:latin typeface="+mn-lt"/>
              </a:rPr>
            </a:br>
            <a:endParaRPr lang="ru-RU" sz="2000" dirty="0">
              <a:latin typeface="+mn-lt"/>
            </a:endParaRPr>
          </a:p>
        </p:txBody>
      </p:sp>
      <p:sp>
        <p:nvSpPr>
          <p:cNvPr id="3" name="Объект 2"/>
          <p:cNvSpPr>
            <a:spLocks noGrp="1"/>
          </p:cNvSpPr>
          <p:nvPr>
            <p:ph idx="1"/>
          </p:nvPr>
        </p:nvSpPr>
        <p:spPr>
          <a:xfrm>
            <a:off x="0" y="3765176"/>
            <a:ext cx="9144000" cy="1855695"/>
          </a:xfrm>
        </p:spPr>
        <p:txBody>
          <a:bodyPr>
            <a:normAutofit/>
          </a:bodyPr>
          <a:lstStyle/>
          <a:p>
            <a:pPr marL="0" indent="0" algn="just">
              <a:buNone/>
            </a:pPr>
            <a:r>
              <a:rPr lang="ru-RU" sz="2000" b="1" u="sng" dirty="0">
                <a:solidFill>
                  <a:srgbClr val="002060"/>
                </a:solidFill>
              </a:rPr>
              <a:t>Принцип работы телеграфных буквопечатающих </a:t>
            </a:r>
            <a:r>
              <a:rPr lang="ru-RU" sz="2000" b="1" u="sng" dirty="0" smtClean="0">
                <a:solidFill>
                  <a:srgbClr val="002060"/>
                </a:solidFill>
              </a:rPr>
              <a:t>аппаратов. </a:t>
            </a:r>
            <a:r>
              <a:rPr lang="ru-RU" sz="2000" dirty="0" smtClean="0"/>
              <a:t>По </a:t>
            </a:r>
            <a:r>
              <a:rPr lang="ru-RU" sz="2000" dirty="0"/>
              <a:t>этой схеме передача сообщений осуществляется </a:t>
            </a:r>
            <a:r>
              <a:rPr lang="ru-RU" sz="2000" b="1" dirty="0"/>
              <a:t>от</a:t>
            </a:r>
            <a:r>
              <a:rPr lang="ru-RU" sz="2000" dirty="0"/>
              <a:t> </a:t>
            </a:r>
            <a:r>
              <a:rPr lang="ru-RU" sz="2000" b="1" dirty="0"/>
              <a:t>станции А к станции Б</a:t>
            </a:r>
            <a:r>
              <a:rPr lang="ru-RU" sz="2000" dirty="0"/>
              <a:t>. На станции А передаваемое сообщение с помощью передатчика </a:t>
            </a:r>
            <a:r>
              <a:rPr lang="ru-RU" sz="2000" b="1" dirty="0">
                <a:solidFill>
                  <a:srgbClr val="C00000"/>
                </a:solidFill>
              </a:rPr>
              <a:t>ПРД</a:t>
            </a:r>
            <a:r>
              <a:rPr lang="ru-RU" sz="2000" dirty="0"/>
              <a:t> преобразуется в электрические сигналы. Эти сигналы представляют собой </a:t>
            </a:r>
            <a:r>
              <a:rPr lang="ru-RU" sz="2000" b="1" dirty="0" smtClean="0"/>
              <a:t>токовые (</a:t>
            </a:r>
            <a:r>
              <a:rPr lang="ru-RU" sz="2000" b="1" dirty="0"/>
              <a:t>1)</a:t>
            </a:r>
            <a:r>
              <a:rPr lang="ru-RU" sz="2000" dirty="0"/>
              <a:t> и </a:t>
            </a:r>
            <a:r>
              <a:rPr lang="ru-RU" sz="2000" b="1" dirty="0"/>
              <a:t>бестоковые (0) импульсы</a:t>
            </a:r>
            <a:r>
              <a:rPr lang="ru-RU" sz="2000" dirty="0"/>
              <a:t>. На станции Б эти сигналы принимаются приемником </a:t>
            </a:r>
            <a:r>
              <a:rPr lang="ru-RU" sz="2000" b="1" dirty="0">
                <a:solidFill>
                  <a:srgbClr val="C00000"/>
                </a:solidFill>
              </a:rPr>
              <a:t>ПРМ</a:t>
            </a:r>
            <a:r>
              <a:rPr lang="ru-RU" sz="2000" dirty="0"/>
              <a:t>, который связан с печатающим устройством. </a:t>
            </a:r>
          </a:p>
        </p:txBody>
      </p:sp>
      <p:pic>
        <p:nvPicPr>
          <p:cNvPr id="4" name="Рисунок 3"/>
          <p:cNvPicPr>
            <a:picLocks noChangeAspect="1"/>
          </p:cNvPicPr>
          <p:nvPr/>
        </p:nvPicPr>
        <p:blipFill rotWithShape="1">
          <a:blip r:embed="rId2"/>
          <a:srcRect l="1504" t="34571" r="3525"/>
          <a:stretch/>
        </p:blipFill>
        <p:spPr>
          <a:xfrm>
            <a:off x="282387" y="430305"/>
            <a:ext cx="8861613" cy="2595283"/>
          </a:xfrm>
          <a:prstGeom prst="rect">
            <a:avLst/>
          </a:prstGeom>
        </p:spPr>
      </p:pic>
      <p:sp>
        <p:nvSpPr>
          <p:cNvPr id="5" name="Прямоугольник 4"/>
          <p:cNvSpPr/>
          <p:nvPr/>
        </p:nvSpPr>
        <p:spPr>
          <a:xfrm>
            <a:off x="1667435" y="1264023"/>
            <a:ext cx="927847" cy="126402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5432612" y="1169894"/>
            <a:ext cx="712694" cy="107576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2850776" y="2191871"/>
            <a:ext cx="2017059" cy="779929"/>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1337805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481683"/>
            <a:ext cx="9144000" cy="2376317"/>
          </a:xfrm>
        </p:spPr>
        <p:txBody>
          <a:bodyPr>
            <a:normAutofit/>
          </a:bodyPr>
          <a:lstStyle/>
          <a:p>
            <a:pPr marL="0" indent="0" algn="just">
              <a:buNone/>
            </a:pPr>
            <a:r>
              <a:rPr lang="ru-RU" sz="2000" dirty="0" smtClean="0"/>
              <a:t>       Проблема </a:t>
            </a:r>
            <a:r>
              <a:rPr lang="ru-RU" sz="2000" dirty="0"/>
              <a:t>информационной безопасности в сети выходит за рамки задач сетевой операционной системы. </a:t>
            </a:r>
            <a:r>
              <a:rPr lang="ru-RU" sz="2000" b="1" dirty="0">
                <a:solidFill>
                  <a:srgbClr val="C00000"/>
                </a:solidFill>
              </a:rPr>
              <a:t>Назначение систем информационной безопасности сети: </a:t>
            </a:r>
            <a:r>
              <a:rPr lang="ru-RU" sz="2000" b="1" dirty="0"/>
              <a:t>защита от несанкционированных доступа и модификации информации, восстановление информации после разрушений</a:t>
            </a:r>
            <a:r>
              <a:rPr lang="ru-RU" sz="2000" dirty="0"/>
              <a:t>. </a:t>
            </a:r>
            <a:r>
              <a:rPr lang="ru-RU" sz="2000" b="1" dirty="0">
                <a:solidFill>
                  <a:srgbClr val="C00000"/>
                </a:solidFill>
              </a:rPr>
              <a:t>Функции систем информационной безопасности: </a:t>
            </a:r>
            <a:r>
              <a:rPr lang="ru-RU" sz="2000" b="1" dirty="0">
                <a:solidFill>
                  <a:srgbClr val="002060"/>
                </a:solidFill>
              </a:rPr>
              <a:t>аутентификация, разграничение доступа, защита на сетевом уровне.</a:t>
            </a:r>
            <a:r>
              <a:rPr lang="ru-RU" sz="2000" dirty="0"/>
              <a:t> В настоящее время ни одна операционная система не способна с достаточной степенью безопасности защитить критически важные данные без дополнительных продуктов или специальных разработок.</a:t>
            </a:r>
          </a:p>
        </p:txBody>
      </p:sp>
      <p:sp>
        <p:nvSpPr>
          <p:cNvPr id="5" name="Заголовок 1"/>
          <p:cNvSpPr>
            <a:spLocks noGrp="1"/>
          </p:cNvSpPr>
          <p:nvPr>
            <p:ph type="title"/>
          </p:nvPr>
        </p:nvSpPr>
        <p:spPr>
          <a:xfrm>
            <a:off x="1317812" y="0"/>
            <a:ext cx="6508376" cy="430305"/>
          </a:xfrm>
        </p:spPr>
        <p:txBody>
          <a:bodyPr>
            <a:noAutofit/>
          </a:bodyPr>
          <a:lstStyle/>
          <a:p>
            <a:r>
              <a:rPr lang="ru-RU" sz="2000" b="1" dirty="0">
                <a:solidFill>
                  <a:srgbClr val="C00000"/>
                </a:solidFill>
                <a:latin typeface="+mn-lt"/>
              </a:rPr>
              <a:t>Передача данных на железнодорожном транспорте </a:t>
            </a:r>
            <a:endParaRPr lang="ru-RU" sz="2000" dirty="0">
              <a:latin typeface="+mn-lt"/>
            </a:endParaRPr>
          </a:p>
        </p:txBody>
      </p:sp>
      <p:sp>
        <p:nvSpPr>
          <p:cNvPr id="2" name="Прямоугольник 1"/>
          <p:cNvSpPr/>
          <p:nvPr/>
        </p:nvSpPr>
        <p:spPr>
          <a:xfrm>
            <a:off x="457200" y="284038"/>
            <a:ext cx="8229600" cy="400110"/>
          </a:xfrm>
          <a:prstGeom prst="rect">
            <a:avLst/>
          </a:prstGeom>
        </p:spPr>
        <p:txBody>
          <a:bodyPr wrap="square">
            <a:spAutoFit/>
          </a:bodyPr>
          <a:lstStyle/>
          <a:p>
            <a:r>
              <a:rPr lang="ru-RU" sz="2000" b="1" dirty="0" smtClean="0">
                <a:solidFill>
                  <a:srgbClr val="002060"/>
                </a:solidFill>
              </a:rPr>
              <a:t>Информационная безопасность </a:t>
            </a:r>
            <a:r>
              <a:rPr lang="ru-RU" sz="2000" b="1" dirty="0">
                <a:solidFill>
                  <a:srgbClr val="002060"/>
                </a:solidFill>
              </a:rPr>
              <a:t>в СПД железнодорожного транспорта </a:t>
            </a:r>
          </a:p>
        </p:txBody>
      </p:sp>
      <p:pic>
        <p:nvPicPr>
          <p:cNvPr id="6" name="Рисунок 5"/>
          <p:cNvPicPr>
            <a:picLocks noChangeAspect="1"/>
          </p:cNvPicPr>
          <p:nvPr/>
        </p:nvPicPr>
        <p:blipFill rotWithShape="1">
          <a:blip r:embed="rId2"/>
          <a:srcRect l="16717" t="27080" r="20149" b="11009"/>
          <a:stretch/>
        </p:blipFill>
        <p:spPr>
          <a:xfrm>
            <a:off x="3370996" y="624462"/>
            <a:ext cx="5773004" cy="3916908"/>
          </a:xfrm>
          <a:prstGeom prst="rect">
            <a:avLst/>
          </a:prstGeom>
        </p:spPr>
      </p:pic>
      <p:pic>
        <p:nvPicPr>
          <p:cNvPr id="7" name="Рисунок 6"/>
          <p:cNvPicPr>
            <a:picLocks noChangeAspect="1"/>
          </p:cNvPicPr>
          <p:nvPr/>
        </p:nvPicPr>
        <p:blipFill>
          <a:blip r:embed="rId3"/>
          <a:stretch>
            <a:fillRect/>
          </a:stretch>
        </p:blipFill>
        <p:spPr>
          <a:xfrm>
            <a:off x="40944" y="714343"/>
            <a:ext cx="3276190" cy="3276190"/>
          </a:xfrm>
          <a:prstGeom prst="rect">
            <a:avLst/>
          </a:prstGeom>
        </p:spPr>
      </p:pic>
    </p:spTree>
    <p:extLst>
      <p:ext uri="{BB962C8B-B14F-4D97-AF65-F5344CB8AC3E}">
        <p14:creationId xmlns:p14="http://schemas.microsoft.com/office/powerpoint/2010/main" val="31904633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1317812" y="0"/>
            <a:ext cx="6508376" cy="430305"/>
          </a:xfrm>
        </p:spPr>
        <p:txBody>
          <a:bodyPr>
            <a:noAutofit/>
          </a:bodyPr>
          <a:lstStyle/>
          <a:p>
            <a:r>
              <a:rPr lang="ru-RU" sz="2000" b="1" dirty="0">
                <a:solidFill>
                  <a:srgbClr val="C00000"/>
                </a:solidFill>
                <a:latin typeface="+mn-lt"/>
              </a:rPr>
              <a:t>Передача данных на железнодорожном транспорте </a:t>
            </a:r>
            <a:endParaRPr lang="ru-RU" sz="2000" dirty="0">
              <a:latin typeface="+mn-lt"/>
            </a:endParaRPr>
          </a:p>
        </p:txBody>
      </p:sp>
      <p:sp>
        <p:nvSpPr>
          <p:cNvPr id="2" name="Прямоугольник 1"/>
          <p:cNvSpPr/>
          <p:nvPr/>
        </p:nvSpPr>
        <p:spPr>
          <a:xfrm>
            <a:off x="457200" y="284038"/>
            <a:ext cx="8229600" cy="400110"/>
          </a:xfrm>
          <a:prstGeom prst="rect">
            <a:avLst/>
          </a:prstGeom>
        </p:spPr>
        <p:txBody>
          <a:bodyPr wrap="square">
            <a:spAutoFit/>
          </a:bodyPr>
          <a:lstStyle/>
          <a:p>
            <a:r>
              <a:rPr lang="ru-RU" sz="2000" b="1" dirty="0" smtClean="0">
                <a:solidFill>
                  <a:srgbClr val="002060"/>
                </a:solidFill>
              </a:rPr>
              <a:t>Информационная безопасность </a:t>
            </a:r>
            <a:r>
              <a:rPr lang="ru-RU" sz="2000" b="1" dirty="0">
                <a:solidFill>
                  <a:srgbClr val="002060"/>
                </a:solidFill>
              </a:rPr>
              <a:t>в СПД железнодорожного транспорта </a:t>
            </a:r>
          </a:p>
        </p:txBody>
      </p:sp>
      <p:pic>
        <p:nvPicPr>
          <p:cNvPr id="7" name="Рисунок 6"/>
          <p:cNvPicPr>
            <a:picLocks noChangeAspect="1"/>
          </p:cNvPicPr>
          <p:nvPr/>
        </p:nvPicPr>
        <p:blipFill rotWithShape="1">
          <a:blip r:embed="rId2"/>
          <a:srcRect l="6418" t="8359" r="3881" b="24975"/>
          <a:stretch/>
        </p:blipFill>
        <p:spPr>
          <a:xfrm>
            <a:off x="1925666" y="714343"/>
            <a:ext cx="7218334" cy="4023531"/>
          </a:xfrm>
          <a:prstGeom prst="rect">
            <a:avLst/>
          </a:prstGeom>
        </p:spPr>
      </p:pic>
      <p:pic>
        <p:nvPicPr>
          <p:cNvPr id="6" name="Рисунок 5"/>
          <p:cNvPicPr>
            <a:picLocks noChangeAspect="1"/>
          </p:cNvPicPr>
          <p:nvPr/>
        </p:nvPicPr>
        <p:blipFill>
          <a:blip r:embed="rId3"/>
          <a:stretch>
            <a:fillRect/>
          </a:stretch>
        </p:blipFill>
        <p:spPr>
          <a:xfrm>
            <a:off x="109181" y="643204"/>
            <a:ext cx="2632110" cy="1595028"/>
          </a:xfrm>
          <a:prstGeom prst="rect">
            <a:avLst/>
          </a:prstGeom>
        </p:spPr>
      </p:pic>
      <p:sp>
        <p:nvSpPr>
          <p:cNvPr id="3" name="Объект 2"/>
          <p:cNvSpPr>
            <a:spLocks noGrp="1"/>
          </p:cNvSpPr>
          <p:nvPr>
            <p:ph idx="1"/>
          </p:nvPr>
        </p:nvSpPr>
        <p:spPr>
          <a:xfrm>
            <a:off x="0" y="4611338"/>
            <a:ext cx="9144000" cy="2246662"/>
          </a:xfrm>
        </p:spPr>
        <p:txBody>
          <a:bodyPr>
            <a:normAutofit/>
          </a:bodyPr>
          <a:lstStyle/>
          <a:p>
            <a:pPr marL="0" indent="0" algn="just">
              <a:buNone/>
            </a:pPr>
            <a:r>
              <a:rPr lang="ru-RU" sz="2000" dirty="0"/>
              <a:t> </a:t>
            </a:r>
            <a:r>
              <a:rPr lang="ru-RU" sz="2000" b="1" u="sng" dirty="0">
                <a:solidFill>
                  <a:srgbClr val="C00000"/>
                </a:solidFill>
              </a:rPr>
              <a:t>Аутентификация</a:t>
            </a:r>
            <a:r>
              <a:rPr lang="ru-RU" sz="2000" dirty="0"/>
              <a:t> </a:t>
            </a:r>
            <a:r>
              <a:rPr lang="ru-RU" sz="2000" b="1" dirty="0"/>
              <a:t>чаще всего выполняется через пароли</a:t>
            </a:r>
            <a:r>
              <a:rPr lang="ru-RU" sz="2000" dirty="0"/>
              <a:t>. Разработаны серверы, предназначенные для аутентификации пользователя, получающего доступ к услугам сети с любого узла. Целесообразна периодическая смена паролей, доступ к файлам пароля должен быть только у администратора сети. </a:t>
            </a:r>
            <a:endParaRPr lang="ru-RU" sz="2000" dirty="0" smtClean="0"/>
          </a:p>
          <a:p>
            <a:pPr marL="0" indent="0" algn="just">
              <a:buNone/>
            </a:pPr>
            <a:r>
              <a:rPr lang="ru-RU" sz="2000" dirty="0"/>
              <a:t> </a:t>
            </a:r>
            <a:r>
              <a:rPr lang="ru-RU" sz="2000" b="1" i="1" dirty="0">
                <a:solidFill>
                  <a:srgbClr val="002060"/>
                </a:solidFill>
              </a:rPr>
              <a:t>Аутентификация </a:t>
            </a:r>
            <a:r>
              <a:rPr lang="ru-RU" sz="2000" i="1" dirty="0"/>
              <a:t>— </a:t>
            </a:r>
            <a:r>
              <a:rPr lang="ru-RU" sz="2000" b="1" i="1" dirty="0"/>
              <a:t>процедура проверки подлинности</a:t>
            </a:r>
            <a:r>
              <a:rPr lang="ru-RU" sz="2000" i="1" dirty="0"/>
              <a:t>, например проверка подлинности пользователя путем сравнения введенного им пароля с паролем, сохраненным в базе данных.</a:t>
            </a:r>
          </a:p>
        </p:txBody>
      </p:sp>
    </p:spTree>
    <p:extLst>
      <p:ext uri="{BB962C8B-B14F-4D97-AF65-F5344CB8AC3E}">
        <p14:creationId xmlns:p14="http://schemas.microsoft.com/office/powerpoint/2010/main" val="12389185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754639"/>
            <a:ext cx="9144000" cy="2103361"/>
          </a:xfrm>
        </p:spPr>
        <p:txBody>
          <a:bodyPr>
            <a:normAutofit/>
          </a:bodyPr>
          <a:lstStyle/>
          <a:p>
            <a:pPr marL="0" indent="0" algn="just">
              <a:buNone/>
            </a:pPr>
            <a:r>
              <a:rPr lang="ru-RU" sz="2000" dirty="0"/>
              <a:t> </a:t>
            </a:r>
            <a:r>
              <a:rPr lang="ru-RU" sz="2000" b="1" u="sng" dirty="0">
                <a:solidFill>
                  <a:srgbClr val="C00000"/>
                </a:solidFill>
              </a:rPr>
              <a:t>Разграничение доступа</a:t>
            </a:r>
            <a:r>
              <a:rPr lang="ru-RU" sz="2000" dirty="0">
                <a:solidFill>
                  <a:srgbClr val="C00000"/>
                </a:solidFill>
              </a:rPr>
              <a:t> </a:t>
            </a:r>
            <a:r>
              <a:rPr lang="ru-RU" sz="2000" dirty="0"/>
              <a:t>должно обеспечиваться на нескольких уровнях. На внешнем уровне устанавливаются </a:t>
            </a:r>
            <a:r>
              <a:rPr lang="ru-RU" sz="2000" b="1" dirty="0"/>
              <a:t>права доступа извне и выхода изнутри корпоративной сети.</a:t>
            </a:r>
            <a:r>
              <a:rPr lang="ru-RU" sz="2000" dirty="0"/>
              <a:t> На сетевом, системном и прикладном уровнях регламентируются права доступа к сетевым информационным ресурсам, ресурсам операционной системы и к пользовательским данным соответственно. Другая модель устанавливает уровни входа в систему, доступа к базам данных, доступа к приложениям.</a:t>
            </a:r>
          </a:p>
        </p:txBody>
      </p:sp>
      <p:sp>
        <p:nvSpPr>
          <p:cNvPr id="5" name="Заголовок 1"/>
          <p:cNvSpPr>
            <a:spLocks noGrp="1"/>
          </p:cNvSpPr>
          <p:nvPr>
            <p:ph type="title"/>
          </p:nvPr>
        </p:nvSpPr>
        <p:spPr>
          <a:xfrm>
            <a:off x="1317812" y="0"/>
            <a:ext cx="6508376" cy="430305"/>
          </a:xfrm>
        </p:spPr>
        <p:txBody>
          <a:bodyPr>
            <a:noAutofit/>
          </a:bodyPr>
          <a:lstStyle/>
          <a:p>
            <a:r>
              <a:rPr lang="ru-RU" sz="2000" b="1" dirty="0">
                <a:solidFill>
                  <a:srgbClr val="C00000"/>
                </a:solidFill>
                <a:latin typeface="+mn-lt"/>
              </a:rPr>
              <a:t>Передача данных на железнодорожном транспорте </a:t>
            </a:r>
            <a:endParaRPr lang="ru-RU" sz="2000" dirty="0">
              <a:latin typeface="+mn-lt"/>
            </a:endParaRPr>
          </a:p>
        </p:txBody>
      </p:sp>
      <p:sp>
        <p:nvSpPr>
          <p:cNvPr id="2" name="Прямоугольник 1"/>
          <p:cNvSpPr/>
          <p:nvPr/>
        </p:nvSpPr>
        <p:spPr>
          <a:xfrm>
            <a:off x="457200" y="284038"/>
            <a:ext cx="8229600" cy="400110"/>
          </a:xfrm>
          <a:prstGeom prst="rect">
            <a:avLst/>
          </a:prstGeom>
        </p:spPr>
        <p:txBody>
          <a:bodyPr wrap="square">
            <a:spAutoFit/>
          </a:bodyPr>
          <a:lstStyle/>
          <a:p>
            <a:r>
              <a:rPr lang="ru-RU" sz="2000" b="1" dirty="0" smtClean="0">
                <a:solidFill>
                  <a:srgbClr val="002060"/>
                </a:solidFill>
              </a:rPr>
              <a:t>Информационная безопасность </a:t>
            </a:r>
            <a:r>
              <a:rPr lang="ru-RU" sz="2000" b="1" dirty="0">
                <a:solidFill>
                  <a:srgbClr val="002060"/>
                </a:solidFill>
              </a:rPr>
              <a:t>в СПД железнодорожного транспорта </a:t>
            </a:r>
          </a:p>
        </p:txBody>
      </p:sp>
      <p:pic>
        <p:nvPicPr>
          <p:cNvPr id="6" name="Рисунок 5"/>
          <p:cNvPicPr>
            <a:picLocks noChangeAspect="1"/>
          </p:cNvPicPr>
          <p:nvPr/>
        </p:nvPicPr>
        <p:blipFill>
          <a:blip r:embed="rId2"/>
          <a:stretch>
            <a:fillRect/>
          </a:stretch>
        </p:blipFill>
        <p:spPr>
          <a:xfrm>
            <a:off x="457200" y="620789"/>
            <a:ext cx="8477250" cy="4133850"/>
          </a:xfrm>
          <a:prstGeom prst="rect">
            <a:avLst/>
          </a:prstGeom>
        </p:spPr>
      </p:pic>
    </p:spTree>
    <p:extLst>
      <p:ext uri="{BB962C8B-B14F-4D97-AF65-F5344CB8AC3E}">
        <p14:creationId xmlns:p14="http://schemas.microsoft.com/office/powerpoint/2010/main" val="11509828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647" y="4208574"/>
            <a:ext cx="9144000" cy="1516508"/>
          </a:xfrm>
        </p:spPr>
        <p:txBody>
          <a:bodyPr>
            <a:normAutofit/>
          </a:bodyPr>
          <a:lstStyle/>
          <a:p>
            <a:pPr marL="0" indent="0" algn="just">
              <a:buNone/>
            </a:pPr>
            <a:r>
              <a:rPr lang="ru-RU" sz="2000" dirty="0"/>
              <a:t>Между общедоступными и секретными объектами в сети (между общедоступными и частными сетями) можно установить специальное программное обеспечение, называемое </a:t>
            </a:r>
            <a:r>
              <a:rPr lang="ru-RU" sz="2000" b="1" dirty="0">
                <a:solidFill>
                  <a:srgbClr val="C00000"/>
                </a:solidFill>
              </a:rPr>
              <a:t>брандмауэром</a:t>
            </a:r>
            <a:r>
              <a:rPr lang="ru-RU" sz="2000" dirty="0"/>
              <a:t>, </a:t>
            </a:r>
            <a:r>
              <a:rPr lang="ru-RU" sz="2000" b="1" dirty="0">
                <a:solidFill>
                  <a:srgbClr val="002060"/>
                </a:solidFill>
              </a:rPr>
              <a:t>которое либо запрещает выполнение определенных действий на сервере, либо фильтрует пакеты, разрешая проход только от оговоренных узлов. </a:t>
            </a:r>
          </a:p>
        </p:txBody>
      </p:sp>
      <p:sp>
        <p:nvSpPr>
          <p:cNvPr id="5" name="Заголовок 1"/>
          <p:cNvSpPr>
            <a:spLocks noGrp="1"/>
          </p:cNvSpPr>
          <p:nvPr>
            <p:ph type="title"/>
          </p:nvPr>
        </p:nvSpPr>
        <p:spPr>
          <a:xfrm>
            <a:off x="1317812" y="0"/>
            <a:ext cx="6508376" cy="430305"/>
          </a:xfrm>
        </p:spPr>
        <p:txBody>
          <a:bodyPr>
            <a:noAutofit/>
          </a:bodyPr>
          <a:lstStyle/>
          <a:p>
            <a:r>
              <a:rPr lang="ru-RU" sz="2000" b="1" dirty="0">
                <a:solidFill>
                  <a:srgbClr val="C00000"/>
                </a:solidFill>
                <a:latin typeface="+mn-lt"/>
              </a:rPr>
              <a:t>Передача данных на железнодорожном транспорте </a:t>
            </a:r>
            <a:endParaRPr lang="ru-RU" sz="2000" dirty="0">
              <a:latin typeface="+mn-lt"/>
            </a:endParaRPr>
          </a:p>
        </p:txBody>
      </p:sp>
      <p:sp>
        <p:nvSpPr>
          <p:cNvPr id="2" name="Прямоугольник 1"/>
          <p:cNvSpPr/>
          <p:nvPr/>
        </p:nvSpPr>
        <p:spPr>
          <a:xfrm>
            <a:off x="457200" y="284038"/>
            <a:ext cx="8229600" cy="400110"/>
          </a:xfrm>
          <a:prstGeom prst="rect">
            <a:avLst/>
          </a:prstGeom>
        </p:spPr>
        <p:txBody>
          <a:bodyPr wrap="square">
            <a:spAutoFit/>
          </a:bodyPr>
          <a:lstStyle/>
          <a:p>
            <a:r>
              <a:rPr lang="ru-RU" sz="2000" b="1" dirty="0" smtClean="0">
                <a:solidFill>
                  <a:srgbClr val="002060"/>
                </a:solidFill>
              </a:rPr>
              <a:t>Информационная безопасность </a:t>
            </a:r>
            <a:r>
              <a:rPr lang="ru-RU" sz="2000" b="1" dirty="0">
                <a:solidFill>
                  <a:srgbClr val="002060"/>
                </a:solidFill>
              </a:rPr>
              <a:t>в СПД железнодорожного транспорта </a:t>
            </a:r>
          </a:p>
        </p:txBody>
      </p:sp>
      <p:pic>
        <p:nvPicPr>
          <p:cNvPr id="4" name="Рисунок 3"/>
          <p:cNvPicPr>
            <a:picLocks noChangeAspect="1"/>
          </p:cNvPicPr>
          <p:nvPr/>
        </p:nvPicPr>
        <p:blipFill>
          <a:blip r:embed="rId2"/>
          <a:stretch>
            <a:fillRect/>
          </a:stretch>
        </p:blipFill>
        <p:spPr>
          <a:xfrm>
            <a:off x="0" y="1252606"/>
            <a:ext cx="9144000" cy="2387510"/>
          </a:xfrm>
          <a:prstGeom prst="rect">
            <a:avLst/>
          </a:prstGeom>
        </p:spPr>
      </p:pic>
    </p:spTree>
    <p:extLst>
      <p:ext uri="{BB962C8B-B14F-4D97-AF65-F5344CB8AC3E}">
        <p14:creationId xmlns:p14="http://schemas.microsoft.com/office/powerpoint/2010/main" val="30931695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186149"/>
            <a:ext cx="9144000" cy="1822217"/>
          </a:xfrm>
        </p:spPr>
        <p:txBody>
          <a:bodyPr>
            <a:normAutofit/>
          </a:bodyPr>
          <a:lstStyle/>
          <a:p>
            <a:pPr marL="0" indent="0" algn="just">
              <a:buNone/>
            </a:pPr>
            <a:r>
              <a:rPr lang="ru-RU" sz="2000" dirty="0"/>
              <a:t> </a:t>
            </a:r>
            <a:r>
              <a:rPr lang="ru-RU" sz="2000" b="1" dirty="0">
                <a:solidFill>
                  <a:srgbClr val="C00000"/>
                </a:solidFill>
              </a:rPr>
              <a:t>Борьба с перехватом сообщений на сетевом уровне</a:t>
            </a:r>
            <a:r>
              <a:rPr lang="ru-RU" sz="2000" dirty="0">
                <a:solidFill>
                  <a:srgbClr val="C00000"/>
                </a:solidFill>
              </a:rPr>
              <a:t> </a:t>
            </a:r>
            <a:r>
              <a:rPr lang="ru-RU" sz="2000" dirty="0"/>
              <a:t>— </a:t>
            </a:r>
            <a:r>
              <a:rPr lang="ru-RU" sz="2000" b="1" dirty="0">
                <a:solidFill>
                  <a:srgbClr val="002060"/>
                </a:solidFill>
              </a:rPr>
              <a:t>шифрование при передаче через канал (криптография).</a:t>
            </a:r>
            <a:r>
              <a:rPr lang="ru-RU" sz="2000" dirty="0"/>
              <a:t> Разработан стандарт шифрования DES (Data Encryption Standard). </a:t>
            </a:r>
            <a:r>
              <a:rPr lang="ru-RU" sz="2000" b="1" dirty="0"/>
              <a:t>Различают симметричную и асимметричную схемы шифрования.</a:t>
            </a:r>
            <a:r>
              <a:rPr lang="ru-RU" sz="2000" dirty="0"/>
              <a:t> </a:t>
            </a:r>
            <a:r>
              <a:rPr lang="ru-RU" sz="2000" b="1" dirty="0">
                <a:solidFill>
                  <a:srgbClr val="C00000"/>
                </a:solidFill>
              </a:rPr>
              <a:t>В симметричных схемах </a:t>
            </a:r>
            <a:r>
              <a:rPr lang="ru-RU" sz="2000" dirty="0"/>
              <a:t>секретный ключ должен быть известен как отправителю, так и получателю. Это затрудняет смену ключей, полезность которой очевидна. </a:t>
            </a:r>
            <a:endParaRPr lang="ru-RU" sz="2000" i="1" dirty="0"/>
          </a:p>
        </p:txBody>
      </p:sp>
      <p:sp>
        <p:nvSpPr>
          <p:cNvPr id="5" name="Заголовок 1"/>
          <p:cNvSpPr>
            <a:spLocks noGrp="1"/>
          </p:cNvSpPr>
          <p:nvPr>
            <p:ph type="title"/>
          </p:nvPr>
        </p:nvSpPr>
        <p:spPr>
          <a:xfrm>
            <a:off x="1317812" y="0"/>
            <a:ext cx="6508376" cy="430305"/>
          </a:xfrm>
        </p:spPr>
        <p:txBody>
          <a:bodyPr>
            <a:noAutofit/>
          </a:bodyPr>
          <a:lstStyle/>
          <a:p>
            <a:r>
              <a:rPr lang="ru-RU" sz="2000" b="1" dirty="0">
                <a:solidFill>
                  <a:srgbClr val="C00000"/>
                </a:solidFill>
                <a:latin typeface="+mn-lt"/>
              </a:rPr>
              <a:t>Передача данных на железнодорожном транспорте </a:t>
            </a:r>
            <a:endParaRPr lang="ru-RU" sz="2000" dirty="0">
              <a:latin typeface="+mn-lt"/>
            </a:endParaRPr>
          </a:p>
        </p:txBody>
      </p:sp>
      <p:sp>
        <p:nvSpPr>
          <p:cNvPr id="2" name="Прямоугольник 1"/>
          <p:cNvSpPr/>
          <p:nvPr/>
        </p:nvSpPr>
        <p:spPr>
          <a:xfrm>
            <a:off x="457200" y="284038"/>
            <a:ext cx="8229600" cy="400110"/>
          </a:xfrm>
          <a:prstGeom prst="rect">
            <a:avLst/>
          </a:prstGeom>
        </p:spPr>
        <p:txBody>
          <a:bodyPr wrap="square">
            <a:spAutoFit/>
          </a:bodyPr>
          <a:lstStyle/>
          <a:p>
            <a:r>
              <a:rPr lang="ru-RU" sz="2000" b="1" dirty="0" smtClean="0">
                <a:solidFill>
                  <a:srgbClr val="002060"/>
                </a:solidFill>
              </a:rPr>
              <a:t>Информационная безопасность </a:t>
            </a:r>
            <a:r>
              <a:rPr lang="ru-RU" sz="2000" b="1" dirty="0">
                <a:solidFill>
                  <a:srgbClr val="002060"/>
                </a:solidFill>
              </a:rPr>
              <a:t>в СПД железнодорожного транспорта </a:t>
            </a:r>
          </a:p>
        </p:txBody>
      </p:sp>
      <p:pic>
        <p:nvPicPr>
          <p:cNvPr id="4" name="Рисунок 3"/>
          <p:cNvPicPr>
            <a:picLocks noChangeAspect="1"/>
          </p:cNvPicPr>
          <p:nvPr/>
        </p:nvPicPr>
        <p:blipFill rotWithShape="1">
          <a:blip r:embed="rId2"/>
          <a:srcRect l="6866" t="8840" b="15025"/>
          <a:stretch/>
        </p:blipFill>
        <p:spPr>
          <a:xfrm>
            <a:off x="866633" y="600022"/>
            <a:ext cx="7480204" cy="4586127"/>
          </a:xfrm>
          <a:prstGeom prst="rect">
            <a:avLst/>
          </a:prstGeom>
        </p:spPr>
      </p:pic>
      <p:sp>
        <p:nvSpPr>
          <p:cNvPr id="6" name="Прямоугольник 5"/>
          <p:cNvSpPr/>
          <p:nvPr/>
        </p:nvSpPr>
        <p:spPr>
          <a:xfrm>
            <a:off x="866633" y="600022"/>
            <a:ext cx="293427" cy="7784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0292824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027594"/>
            <a:ext cx="9144000" cy="1830406"/>
          </a:xfrm>
        </p:spPr>
        <p:txBody>
          <a:bodyPr>
            <a:normAutofit/>
          </a:bodyPr>
          <a:lstStyle/>
          <a:p>
            <a:pPr marL="0" indent="0" algn="just">
              <a:buNone/>
            </a:pPr>
            <a:r>
              <a:rPr lang="ru-RU" sz="2000" b="1" dirty="0" smtClean="0">
                <a:solidFill>
                  <a:srgbClr val="C00000"/>
                </a:solidFill>
              </a:rPr>
              <a:t>    В </a:t>
            </a:r>
            <a:r>
              <a:rPr lang="ru-RU" sz="2000" b="1" dirty="0">
                <a:solidFill>
                  <a:srgbClr val="C00000"/>
                </a:solidFill>
              </a:rPr>
              <a:t>асимметричных схемах </a:t>
            </a:r>
            <a:r>
              <a:rPr lang="ru-RU" sz="2000" dirty="0"/>
              <a:t>шифрование производится открытым ключом, а дешифрование — секретным ключом, известным только получателю. Случайно подобрать секретный ключ злоумышленник не может, так как это требует громадного перебора вариантов. </a:t>
            </a:r>
            <a:r>
              <a:rPr lang="ru-RU" sz="2000" i="1" dirty="0"/>
              <a:t>Одним из применений шифрования является </a:t>
            </a:r>
            <a:r>
              <a:rPr lang="ru-RU" sz="2000" b="1" i="1" dirty="0"/>
              <a:t>электронная подпись</a:t>
            </a:r>
            <a:r>
              <a:rPr lang="ru-RU" sz="2000" i="1" dirty="0"/>
              <a:t>, предназначенная для удостоверения подлинности документа, пересылаемого по сети.</a:t>
            </a:r>
          </a:p>
        </p:txBody>
      </p:sp>
      <p:sp>
        <p:nvSpPr>
          <p:cNvPr id="5" name="Заголовок 1"/>
          <p:cNvSpPr>
            <a:spLocks noGrp="1"/>
          </p:cNvSpPr>
          <p:nvPr>
            <p:ph type="title"/>
          </p:nvPr>
        </p:nvSpPr>
        <p:spPr>
          <a:xfrm>
            <a:off x="1317812" y="0"/>
            <a:ext cx="6508376" cy="430305"/>
          </a:xfrm>
        </p:spPr>
        <p:txBody>
          <a:bodyPr>
            <a:noAutofit/>
          </a:bodyPr>
          <a:lstStyle/>
          <a:p>
            <a:r>
              <a:rPr lang="ru-RU" sz="2000" b="1" dirty="0">
                <a:solidFill>
                  <a:srgbClr val="C00000"/>
                </a:solidFill>
                <a:latin typeface="+mn-lt"/>
              </a:rPr>
              <a:t>Передача данных на железнодорожном транспорте </a:t>
            </a:r>
            <a:endParaRPr lang="ru-RU" sz="2000" dirty="0">
              <a:latin typeface="+mn-lt"/>
            </a:endParaRPr>
          </a:p>
        </p:txBody>
      </p:sp>
      <p:sp>
        <p:nvSpPr>
          <p:cNvPr id="2" name="Прямоугольник 1"/>
          <p:cNvSpPr/>
          <p:nvPr/>
        </p:nvSpPr>
        <p:spPr>
          <a:xfrm>
            <a:off x="457200" y="284038"/>
            <a:ext cx="8229600" cy="400110"/>
          </a:xfrm>
          <a:prstGeom prst="rect">
            <a:avLst/>
          </a:prstGeom>
        </p:spPr>
        <p:txBody>
          <a:bodyPr wrap="square">
            <a:spAutoFit/>
          </a:bodyPr>
          <a:lstStyle/>
          <a:p>
            <a:r>
              <a:rPr lang="ru-RU" sz="2000" b="1" dirty="0" smtClean="0">
                <a:solidFill>
                  <a:srgbClr val="002060"/>
                </a:solidFill>
              </a:rPr>
              <a:t>Информационная безопасность </a:t>
            </a:r>
            <a:r>
              <a:rPr lang="ru-RU" sz="2000" b="1" dirty="0">
                <a:solidFill>
                  <a:srgbClr val="002060"/>
                </a:solidFill>
              </a:rPr>
              <a:t>в СПД железнодорожного транспорта </a:t>
            </a:r>
          </a:p>
        </p:txBody>
      </p:sp>
      <p:pic>
        <p:nvPicPr>
          <p:cNvPr id="6" name="Рисунок 5"/>
          <p:cNvPicPr>
            <a:picLocks noChangeAspect="1"/>
          </p:cNvPicPr>
          <p:nvPr/>
        </p:nvPicPr>
        <p:blipFill rotWithShape="1">
          <a:blip r:embed="rId2"/>
          <a:srcRect b="8824"/>
          <a:stretch/>
        </p:blipFill>
        <p:spPr>
          <a:xfrm>
            <a:off x="941696" y="684147"/>
            <a:ext cx="7203219" cy="4365833"/>
          </a:xfrm>
          <a:prstGeom prst="rect">
            <a:avLst/>
          </a:prstGeom>
        </p:spPr>
      </p:pic>
      <p:sp>
        <p:nvSpPr>
          <p:cNvPr id="7" name="Прямоугольник 6"/>
          <p:cNvSpPr/>
          <p:nvPr/>
        </p:nvSpPr>
        <p:spPr>
          <a:xfrm>
            <a:off x="859809" y="684148"/>
            <a:ext cx="458003" cy="6942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1721746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834917"/>
            <a:ext cx="9144000" cy="5036024"/>
          </a:xfrm>
        </p:spPr>
        <p:txBody>
          <a:bodyPr>
            <a:normAutofit/>
          </a:bodyPr>
          <a:lstStyle/>
          <a:p>
            <a:pPr marL="0" indent="0" algn="just">
              <a:buNone/>
            </a:pPr>
            <a:r>
              <a:rPr lang="ru-RU" sz="2000" b="1" dirty="0" smtClean="0">
                <a:solidFill>
                  <a:srgbClr val="002060"/>
                </a:solidFill>
              </a:rPr>
              <a:t>                                                             Закрепление материала</a:t>
            </a:r>
          </a:p>
          <a:p>
            <a:pPr marL="457200" indent="-457200" algn="just">
              <a:buAutoNum type="arabicPeriod"/>
            </a:pPr>
            <a:r>
              <a:rPr lang="ru-RU" sz="2000" b="1" dirty="0"/>
              <a:t>Опишите принцип частотного телеграфирования, в </a:t>
            </a:r>
            <a:r>
              <a:rPr lang="ru-RU" sz="2000" b="1" dirty="0" err="1"/>
              <a:t>т.ч</a:t>
            </a:r>
            <a:r>
              <a:rPr lang="ru-RU" sz="2000" b="1" dirty="0"/>
              <a:t> для одновременной передачи по одному каналу связи нескольких сообщений</a:t>
            </a:r>
            <a:r>
              <a:rPr lang="ru-RU" sz="2000" b="1" dirty="0" smtClean="0"/>
              <a:t>.</a:t>
            </a:r>
          </a:p>
          <a:p>
            <a:pPr marL="457200" indent="-457200" algn="just">
              <a:buAutoNum type="arabicPeriod"/>
            </a:pPr>
            <a:r>
              <a:rPr lang="ru-RU" sz="2000" b="1" dirty="0"/>
              <a:t>Опишите принцип работы телеграфных буквопечатающих аппаратов</a:t>
            </a:r>
            <a:r>
              <a:rPr lang="ru-RU" sz="2000" b="1" dirty="0" smtClean="0"/>
              <a:t>.</a:t>
            </a:r>
          </a:p>
          <a:p>
            <a:pPr marL="457200" indent="-457200" algn="just">
              <a:buAutoNum type="arabicPeriod"/>
            </a:pPr>
            <a:r>
              <a:rPr lang="ru-RU" sz="2000" b="1" dirty="0"/>
              <a:t>Дайте определение телеграфного кода и из чего он состоит</a:t>
            </a:r>
            <a:r>
              <a:rPr lang="ru-RU" sz="2000" b="1" dirty="0" smtClean="0"/>
              <a:t>.</a:t>
            </a:r>
          </a:p>
          <a:p>
            <a:pPr marL="457200" indent="-457200" algn="just">
              <a:buAutoNum type="arabicPeriod"/>
            </a:pPr>
            <a:r>
              <a:rPr lang="ru-RU" sz="2000" b="1" dirty="0"/>
              <a:t>Дайте определение равномерный и неравномерный код, приведите примеры соответствующих кодов</a:t>
            </a:r>
            <a:r>
              <a:rPr lang="ru-RU" sz="2000" b="1" dirty="0" smtClean="0"/>
              <a:t>.</a:t>
            </a:r>
          </a:p>
          <a:p>
            <a:pPr marL="457200" indent="-457200" algn="just">
              <a:buAutoNum type="arabicPeriod"/>
            </a:pPr>
            <a:r>
              <a:rPr lang="ru-RU" sz="2000" b="1" dirty="0"/>
              <a:t>Для чего предназначена телеграфная передача на ж.д. транспорте</a:t>
            </a:r>
            <a:r>
              <a:rPr lang="ru-RU" sz="2000" b="1" dirty="0" smtClean="0"/>
              <a:t>.</a:t>
            </a:r>
          </a:p>
          <a:p>
            <a:pPr marL="457200" indent="-457200" algn="just">
              <a:buAutoNum type="arabicPeriod"/>
            </a:pPr>
            <a:r>
              <a:rPr lang="ru-RU" sz="2000" b="1" dirty="0"/>
              <a:t>Перечислите существенные недостатки кода Морзе. </a:t>
            </a:r>
            <a:endParaRPr lang="ru-RU" sz="2000" b="1" dirty="0" smtClean="0"/>
          </a:p>
          <a:p>
            <a:pPr marL="457200" indent="-457200" algn="just">
              <a:buAutoNum type="arabicPeriod"/>
            </a:pPr>
            <a:r>
              <a:rPr lang="ru-RU" sz="2000" b="1" dirty="0"/>
              <a:t>Перечислите способы передачи сообщений по каналу телеграфной связи</a:t>
            </a:r>
            <a:r>
              <a:rPr lang="ru-RU" sz="2000" b="1" dirty="0" smtClean="0"/>
              <a:t>.            </a:t>
            </a:r>
            <a:r>
              <a:rPr lang="ru-RU" sz="2000" b="1" dirty="0"/>
              <a:t>Назовите более эффективный способ и его существенный недостаток</a:t>
            </a:r>
            <a:r>
              <a:rPr lang="ru-RU" sz="2000" b="1" dirty="0" smtClean="0"/>
              <a:t>.</a:t>
            </a:r>
          </a:p>
          <a:p>
            <a:pPr marL="457200" indent="-457200" algn="just">
              <a:buAutoNum type="arabicPeriod" startAt="8"/>
            </a:pPr>
            <a:r>
              <a:rPr lang="ru-RU" sz="2000" b="1" dirty="0" smtClean="0"/>
              <a:t>Дайте </a:t>
            </a:r>
            <a:r>
              <a:rPr lang="ru-RU" sz="2000" b="1" dirty="0"/>
              <a:t>характеристику системе АСУЖТ</a:t>
            </a:r>
            <a:r>
              <a:rPr lang="ru-RU" sz="2000" b="1" dirty="0" smtClean="0"/>
              <a:t>.</a:t>
            </a:r>
          </a:p>
          <a:p>
            <a:pPr marL="457200" indent="-457200" algn="just">
              <a:buAutoNum type="arabicPeriod" startAt="8"/>
            </a:pPr>
            <a:r>
              <a:rPr lang="ru-RU" sz="2000" b="1" dirty="0"/>
              <a:t>Перечислите принципы обеспечения информационной </a:t>
            </a:r>
            <a:r>
              <a:rPr lang="ru-RU" sz="2000" b="1" dirty="0" smtClean="0"/>
              <a:t>безопасности.</a:t>
            </a:r>
            <a:endParaRPr lang="ru-RU" sz="2000" b="1" dirty="0"/>
          </a:p>
          <a:p>
            <a:pPr marL="457200" indent="-457200" algn="just">
              <a:buAutoNum type="arabicPeriod"/>
            </a:pPr>
            <a:endParaRPr lang="ru-RU" sz="2000" dirty="0"/>
          </a:p>
        </p:txBody>
      </p:sp>
      <p:sp>
        <p:nvSpPr>
          <p:cNvPr id="5" name="Заголовок 1"/>
          <p:cNvSpPr>
            <a:spLocks noGrp="1"/>
          </p:cNvSpPr>
          <p:nvPr>
            <p:ph type="title"/>
          </p:nvPr>
        </p:nvSpPr>
        <p:spPr>
          <a:xfrm>
            <a:off x="1413347" y="-64457"/>
            <a:ext cx="6508376" cy="430305"/>
          </a:xfrm>
        </p:spPr>
        <p:txBody>
          <a:bodyPr>
            <a:noAutofit/>
          </a:bodyPr>
          <a:lstStyle/>
          <a:p>
            <a:r>
              <a:rPr lang="ru-RU" sz="2000" b="1" dirty="0">
                <a:solidFill>
                  <a:srgbClr val="C00000"/>
                </a:solidFill>
                <a:latin typeface="+mn-lt"/>
              </a:rPr>
              <a:t>Передача данных на железнодорожном транспорте </a:t>
            </a:r>
            <a:endParaRPr lang="ru-RU" sz="2000" dirty="0">
              <a:latin typeface="+mn-lt"/>
            </a:endParaRPr>
          </a:p>
        </p:txBody>
      </p:sp>
      <p:pic>
        <p:nvPicPr>
          <p:cNvPr id="4" name="Рисунок 3"/>
          <p:cNvPicPr>
            <a:picLocks noChangeAspect="1"/>
          </p:cNvPicPr>
          <p:nvPr/>
        </p:nvPicPr>
        <p:blipFill rotWithShape="1">
          <a:blip r:embed="rId2"/>
          <a:srcRect l="47745" t="18758" r="5196" b="47794"/>
          <a:stretch/>
        </p:blipFill>
        <p:spPr>
          <a:xfrm>
            <a:off x="122831" y="375713"/>
            <a:ext cx="3343701" cy="1782391"/>
          </a:xfrm>
          <a:prstGeom prst="rect">
            <a:avLst/>
          </a:prstGeom>
        </p:spPr>
      </p:pic>
      <p:pic>
        <p:nvPicPr>
          <p:cNvPr id="6" name="Рисунок 5"/>
          <p:cNvPicPr>
            <a:picLocks noChangeAspect="1"/>
          </p:cNvPicPr>
          <p:nvPr/>
        </p:nvPicPr>
        <p:blipFill>
          <a:blip r:embed="rId3"/>
          <a:stretch>
            <a:fillRect/>
          </a:stretch>
        </p:blipFill>
        <p:spPr>
          <a:xfrm>
            <a:off x="6567317" y="243725"/>
            <a:ext cx="1560711" cy="1950889"/>
          </a:xfrm>
          <a:prstGeom prst="rect">
            <a:avLst/>
          </a:prstGeom>
        </p:spPr>
      </p:pic>
      <p:pic>
        <p:nvPicPr>
          <p:cNvPr id="2" name="Рисунок 1"/>
          <p:cNvPicPr>
            <a:picLocks noChangeAspect="1"/>
          </p:cNvPicPr>
          <p:nvPr/>
        </p:nvPicPr>
        <p:blipFill rotWithShape="1">
          <a:blip r:embed="rId4"/>
          <a:srcRect b="5160"/>
          <a:stretch/>
        </p:blipFill>
        <p:spPr>
          <a:xfrm>
            <a:off x="3943086" y="243725"/>
            <a:ext cx="2082334" cy="1591192"/>
          </a:xfrm>
          <a:prstGeom prst="rect">
            <a:avLst/>
          </a:prstGeom>
        </p:spPr>
      </p:pic>
    </p:spTree>
    <p:extLst>
      <p:ext uri="{BB962C8B-B14F-4D97-AF65-F5344CB8AC3E}">
        <p14:creationId xmlns:p14="http://schemas.microsoft.com/office/powerpoint/2010/main" val="9755846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89700" y="10158"/>
            <a:ext cx="6172200" cy="421556"/>
          </a:xfrm>
        </p:spPr>
        <p:txBody>
          <a:bodyPr>
            <a:normAutofit/>
          </a:bodyPr>
          <a:lstStyle/>
          <a:p>
            <a:r>
              <a:rPr lang="ru-RU" sz="2000" b="1" u="sng" dirty="0">
                <a:solidFill>
                  <a:srgbClr val="002060"/>
                </a:solidFill>
                <a:latin typeface="+mn-lt"/>
              </a:rPr>
              <a:t>Опережающее задание по следующей теме:</a:t>
            </a:r>
          </a:p>
        </p:txBody>
      </p:sp>
      <p:sp>
        <p:nvSpPr>
          <p:cNvPr id="9" name="Объект 8"/>
          <p:cNvSpPr>
            <a:spLocks noGrp="1"/>
          </p:cNvSpPr>
          <p:nvPr>
            <p:ph idx="1"/>
          </p:nvPr>
        </p:nvSpPr>
        <p:spPr>
          <a:xfrm>
            <a:off x="67236" y="1971002"/>
            <a:ext cx="8915400" cy="4525332"/>
          </a:xfrm>
        </p:spPr>
        <p:txBody>
          <a:bodyPr>
            <a:normAutofit lnSpcReduction="10000"/>
          </a:bodyPr>
          <a:lstStyle/>
          <a:p>
            <a:pPr marL="0" indent="0" algn="just">
              <a:buNone/>
            </a:pPr>
            <a:r>
              <a:rPr lang="ru-RU" sz="1500" dirty="0"/>
              <a:t>  </a:t>
            </a:r>
            <a:r>
              <a:rPr lang="ru-RU" sz="1500" dirty="0" smtClean="0"/>
              <a:t>                                       </a:t>
            </a:r>
            <a:r>
              <a:rPr lang="ru-RU" sz="2000" b="1" dirty="0"/>
              <a:t>Курс лекций </a:t>
            </a:r>
            <a:r>
              <a:rPr lang="ru-RU" sz="2000" b="1" dirty="0" smtClean="0"/>
              <a:t>Глава 28 стр</a:t>
            </a:r>
            <a:r>
              <a:rPr lang="ru-RU" sz="2000" b="1" dirty="0"/>
              <a:t>. </a:t>
            </a:r>
            <a:r>
              <a:rPr lang="ru-RU" sz="2000" b="1" dirty="0" smtClean="0"/>
              <a:t>177-183</a:t>
            </a:r>
            <a:endParaRPr lang="ru-RU" sz="2000" b="1" dirty="0"/>
          </a:p>
          <a:p>
            <a:pPr marL="457200" indent="-457200" algn="just">
              <a:buAutoNum type="arabicPeriod"/>
            </a:pPr>
            <a:r>
              <a:rPr lang="ru-RU" sz="2000" dirty="0"/>
              <a:t>Архитектура первичных сетей связи на железнодорожном транспорте</a:t>
            </a:r>
            <a:r>
              <a:rPr lang="ru-RU" sz="2000" dirty="0" smtClean="0"/>
              <a:t>.</a:t>
            </a:r>
          </a:p>
          <a:p>
            <a:pPr marL="457200" indent="-457200" algn="just">
              <a:buAutoNum type="arabicPeriod"/>
            </a:pPr>
            <a:r>
              <a:rPr lang="ru-RU" sz="2000" dirty="0" smtClean="0"/>
              <a:t> </a:t>
            </a:r>
            <a:r>
              <a:rPr lang="ru-RU" sz="2000" dirty="0"/>
              <a:t>Методы организации и принципы разделения каналов связи. </a:t>
            </a:r>
            <a:endParaRPr lang="ru-RU" sz="2000" dirty="0" smtClean="0"/>
          </a:p>
          <a:p>
            <a:pPr marL="457200" indent="-457200" algn="just">
              <a:buAutoNum type="arabicPeriod"/>
            </a:pPr>
            <a:r>
              <a:rPr lang="ru-RU" sz="2000" dirty="0" smtClean="0"/>
              <a:t>Принципы </a:t>
            </a:r>
            <a:r>
              <a:rPr lang="ru-RU" sz="2000" dirty="0"/>
              <a:t>построения и назначение аналоговых и цифровых многоканальных систем передачи. </a:t>
            </a:r>
          </a:p>
          <a:p>
            <a:pPr marL="457200" indent="-457200" algn="just">
              <a:buAutoNum type="arabicPeriod"/>
            </a:pPr>
            <a:endParaRPr lang="ru-RU" sz="2000" dirty="0" smtClean="0"/>
          </a:p>
          <a:p>
            <a:pPr marL="0" indent="0" algn="just">
              <a:buNone/>
            </a:pPr>
            <a:r>
              <a:rPr lang="ru-RU" sz="2000" b="1" dirty="0" smtClean="0">
                <a:solidFill>
                  <a:srgbClr val="002060"/>
                </a:solidFill>
              </a:rPr>
              <a:t>Актуализация домашнего задания</a:t>
            </a:r>
            <a:r>
              <a:rPr lang="ru-RU" sz="2000" b="1" dirty="0">
                <a:solidFill>
                  <a:srgbClr val="002060"/>
                </a:solidFill>
              </a:rPr>
              <a:t>: </a:t>
            </a:r>
            <a:r>
              <a:rPr lang="ru-RU" sz="2000" i="1" dirty="0"/>
              <a:t>Проработка учебной литературы и составление конспекта по телеграфным аппаратам. Курс лекций</a:t>
            </a:r>
            <a:r>
              <a:rPr lang="ru-RU" sz="2000" i="1" dirty="0" smtClean="0"/>
              <a:t>, Глава 26, </a:t>
            </a:r>
            <a:r>
              <a:rPr lang="ru-RU" sz="2000" i="1" dirty="0"/>
              <a:t>стр. </a:t>
            </a:r>
            <a:r>
              <a:rPr lang="ru-RU" sz="2000" i="1" dirty="0" smtClean="0"/>
              <a:t>173-175. </a:t>
            </a:r>
            <a:r>
              <a:rPr lang="ru-RU" sz="2000" i="1" dirty="0"/>
              <a:t>Подготовка к </a:t>
            </a:r>
            <a:r>
              <a:rPr lang="ru-RU" sz="2000" i="1" dirty="0" smtClean="0"/>
              <a:t>Практическому занятию №31, </a:t>
            </a:r>
            <a:r>
              <a:rPr lang="ru-RU" sz="2000" i="1" dirty="0"/>
              <a:t>оформление отчетов и подготовка к их </a:t>
            </a:r>
            <a:r>
              <a:rPr lang="ru-RU" sz="2000" i="1" dirty="0" smtClean="0"/>
              <a:t>защите.</a:t>
            </a:r>
          </a:p>
          <a:p>
            <a:pPr marL="0" indent="0" algn="just">
              <a:buNone/>
            </a:pPr>
            <a:r>
              <a:rPr lang="ru-RU" sz="2000" i="1" dirty="0"/>
              <a:t>Проработка учебной литературы и составление конспекта по аппаратуре передачи данных. Курс лекций</a:t>
            </a:r>
            <a:r>
              <a:rPr lang="ru-RU" sz="2000" i="1" dirty="0" smtClean="0"/>
              <a:t>, Глава 27, </a:t>
            </a:r>
            <a:r>
              <a:rPr lang="ru-RU" sz="2000" i="1" dirty="0"/>
              <a:t>стр. </a:t>
            </a:r>
            <a:r>
              <a:rPr lang="ru-RU" sz="2000" i="1" smtClean="0"/>
              <a:t>175-176. </a:t>
            </a:r>
            <a:r>
              <a:rPr lang="ru-RU" sz="2000" i="1" dirty="0"/>
              <a:t>Подготовка к </a:t>
            </a:r>
            <a:r>
              <a:rPr lang="ru-RU" sz="2000" i="1" dirty="0" smtClean="0"/>
              <a:t>Практическому занятию №32, </a:t>
            </a:r>
            <a:r>
              <a:rPr lang="ru-RU" sz="2000" i="1" dirty="0"/>
              <a:t>оформление отчетов и подготовка к их </a:t>
            </a:r>
            <a:r>
              <a:rPr lang="ru-RU" sz="2000" i="1" dirty="0" smtClean="0"/>
              <a:t>защите.</a:t>
            </a:r>
            <a:endParaRPr lang="ru-RU" sz="2000" i="1" dirty="0"/>
          </a:p>
        </p:txBody>
      </p:sp>
      <p:sp>
        <p:nvSpPr>
          <p:cNvPr id="7" name="Прямоугольник 6"/>
          <p:cNvSpPr/>
          <p:nvPr/>
        </p:nvSpPr>
        <p:spPr>
          <a:xfrm>
            <a:off x="2016656" y="601193"/>
            <a:ext cx="4575213" cy="400110"/>
          </a:xfrm>
          <a:prstGeom prst="rect">
            <a:avLst/>
          </a:prstGeom>
        </p:spPr>
        <p:txBody>
          <a:bodyPr wrap="square">
            <a:spAutoFit/>
          </a:bodyPr>
          <a:lstStyle/>
          <a:p>
            <a:r>
              <a:rPr lang="ru-RU" sz="2000" b="1" dirty="0">
                <a:solidFill>
                  <a:srgbClr val="C00000"/>
                </a:solidFill>
              </a:rPr>
              <a:t>Многоканальные системы передачи</a:t>
            </a:r>
          </a:p>
        </p:txBody>
      </p:sp>
      <p:sp>
        <p:nvSpPr>
          <p:cNvPr id="3" name="Прямоугольник 2"/>
          <p:cNvSpPr/>
          <p:nvPr/>
        </p:nvSpPr>
        <p:spPr>
          <a:xfrm>
            <a:off x="3221850" y="4925673"/>
            <a:ext cx="223138" cy="300082"/>
          </a:xfrm>
          <a:prstGeom prst="rect">
            <a:avLst/>
          </a:prstGeom>
        </p:spPr>
        <p:txBody>
          <a:bodyPr wrap="none">
            <a:spAutoFit/>
          </a:bodyPr>
          <a:lstStyle/>
          <a:p>
            <a:r>
              <a:rPr lang="ru-RU" sz="1350" dirty="0"/>
              <a:t> </a:t>
            </a:r>
          </a:p>
        </p:txBody>
      </p:sp>
    </p:spTree>
    <p:extLst>
      <p:ext uri="{BB962C8B-B14F-4D97-AF65-F5344CB8AC3E}">
        <p14:creationId xmlns:p14="http://schemas.microsoft.com/office/powerpoint/2010/main" val="2283860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12944" y="0"/>
            <a:ext cx="2585197" cy="430305"/>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Телеграфная </a:t>
            </a:r>
            <a:r>
              <a:rPr lang="ru-RU" sz="2000" b="1" dirty="0">
                <a:solidFill>
                  <a:srgbClr val="C00000"/>
                </a:solidFill>
                <a:latin typeface="+mn-lt"/>
              </a:rPr>
              <a:t>связь  </a:t>
            </a:r>
            <a:br>
              <a:rPr lang="ru-RU" sz="2000" b="1" dirty="0">
                <a:solidFill>
                  <a:srgbClr val="C00000"/>
                </a:solidFill>
                <a:latin typeface="+mn-lt"/>
              </a:rPr>
            </a:br>
            <a:endParaRPr lang="ru-RU" sz="2000" dirty="0">
              <a:latin typeface="+mn-lt"/>
            </a:endParaRPr>
          </a:p>
        </p:txBody>
      </p:sp>
      <p:sp>
        <p:nvSpPr>
          <p:cNvPr id="3" name="Объект 2"/>
          <p:cNvSpPr>
            <a:spLocks noGrp="1"/>
          </p:cNvSpPr>
          <p:nvPr>
            <p:ph idx="1"/>
          </p:nvPr>
        </p:nvSpPr>
        <p:spPr>
          <a:xfrm>
            <a:off x="0" y="5311588"/>
            <a:ext cx="9144000" cy="1546412"/>
          </a:xfrm>
        </p:spPr>
        <p:txBody>
          <a:bodyPr>
            <a:normAutofit/>
          </a:bodyPr>
          <a:lstStyle/>
          <a:p>
            <a:pPr marL="0" indent="0" algn="just">
              <a:buNone/>
            </a:pPr>
            <a:r>
              <a:rPr lang="ru-RU" sz="2000" b="1" dirty="0" smtClean="0">
                <a:solidFill>
                  <a:srgbClr val="002060"/>
                </a:solidFill>
              </a:rPr>
              <a:t>       В </a:t>
            </a:r>
            <a:r>
              <a:rPr lang="ru-RU" sz="2000" b="1" dirty="0">
                <a:solidFill>
                  <a:srgbClr val="002060"/>
                </a:solidFill>
              </a:rPr>
              <a:t>телеграфной связи комбинации сигналов электрического тока, с помощью которых в условном виде передаются все буквы, цифры и знаки</a:t>
            </a:r>
            <a:r>
              <a:rPr lang="ru-RU" sz="2000" dirty="0"/>
              <a:t>, </a:t>
            </a:r>
            <a:r>
              <a:rPr lang="ru-RU" sz="2000" b="1" dirty="0"/>
              <a:t>называются </a:t>
            </a:r>
            <a:r>
              <a:rPr lang="ru-RU" sz="2000" b="1" dirty="0">
                <a:solidFill>
                  <a:srgbClr val="C00000"/>
                </a:solidFill>
              </a:rPr>
              <a:t>телеграфным кодом</a:t>
            </a:r>
            <a:r>
              <a:rPr lang="ru-RU" sz="2000" dirty="0"/>
              <a:t>; процесс замены знаков передаваемого сообщения соответствующими комбинациями </a:t>
            </a:r>
            <a:r>
              <a:rPr lang="ru-RU" sz="2000" dirty="0" smtClean="0"/>
              <a:t>токовых (</a:t>
            </a:r>
            <a:r>
              <a:rPr lang="ru-RU" sz="2000" b="1" dirty="0" smtClean="0"/>
              <a:t>1</a:t>
            </a:r>
            <a:r>
              <a:rPr lang="ru-RU" sz="2000" dirty="0" smtClean="0"/>
              <a:t>) </a:t>
            </a:r>
            <a:r>
              <a:rPr lang="ru-RU" sz="2000" dirty="0"/>
              <a:t>и </a:t>
            </a:r>
            <a:r>
              <a:rPr lang="ru-RU" sz="2000" dirty="0" smtClean="0"/>
              <a:t>бестоковых (</a:t>
            </a:r>
            <a:r>
              <a:rPr lang="ru-RU" sz="2000" b="1" dirty="0" smtClean="0"/>
              <a:t>0</a:t>
            </a:r>
            <a:r>
              <a:rPr lang="ru-RU" sz="2000" dirty="0" smtClean="0"/>
              <a:t>) </a:t>
            </a:r>
            <a:r>
              <a:rPr lang="ru-RU" sz="2000" dirty="0"/>
              <a:t>сигналов — </a:t>
            </a:r>
            <a:r>
              <a:rPr lang="ru-RU" sz="2000" b="1" dirty="0"/>
              <a:t>кодированием</a:t>
            </a:r>
            <a:r>
              <a:rPr lang="ru-RU" sz="2000" dirty="0"/>
              <a:t>, а процесс обратного преобразования — </a:t>
            </a:r>
            <a:r>
              <a:rPr lang="ru-RU" sz="2000" b="1" dirty="0"/>
              <a:t>декодированием.</a:t>
            </a:r>
            <a:endParaRPr lang="ru-RU" sz="2000" dirty="0"/>
          </a:p>
          <a:p>
            <a:pPr marL="0" indent="0" algn="just">
              <a:buNone/>
            </a:pPr>
            <a:endParaRPr lang="ru-RU" sz="2000" dirty="0"/>
          </a:p>
        </p:txBody>
      </p:sp>
      <p:pic>
        <p:nvPicPr>
          <p:cNvPr id="4" name="Рисунок 3"/>
          <p:cNvPicPr>
            <a:picLocks noChangeAspect="1"/>
          </p:cNvPicPr>
          <p:nvPr/>
        </p:nvPicPr>
        <p:blipFill rotWithShape="1">
          <a:blip r:embed="rId2"/>
          <a:srcRect l="6176" t="45289" r="5000" b="27421"/>
          <a:stretch/>
        </p:blipFill>
        <p:spPr>
          <a:xfrm>
            <a:off x="510988" y="443752"/>
            <a:ext cx="8122024" cy="1869139"/>
          </a:xfrm>
          <a:prstGeom prst="rect">
            <a:avLst/>
          </a:prstGeom>
        </p:spPr>
      </p:pic>
      <p:pic>
        <p:nvPicPr>
          <p:cNvPr id="7" name="Рисунок 6"/>
          <p:cNvPicPr>
            <a:picLocks noChangeAspect="1"/>
          </p:cNvPicPr>
          <p:nvPr/>
        </p:nvPicPr>
        <p:blipFill rotWithShape="1">
          <a:blip r:embed="rId3"/>
          <a:srcRect l="3676" t="37435" r="3088" b="17506"/>
          <a:stretch/>
        </p:blipFill>
        <p:spPr>
          <a:xfrm>
            <a:off x="403412" y="2225486"/>
            <a:ext cx="8525436" cy="3086102"/>
          </a:xfrm>
          <a:prstGeom prst="rect">
            <a:avLst/>
          </a:prstGeom>
        </p:spPr>
      </p:pic>
    </p:spTree>
    <p:extLst>
      <p:ext uri="{BB962C8B-B14F-4D97-AF65-F5344CB8AC3E}">
        <p14:creationId xmlns:p14="http://schemas.microsoft.com/office/powerpoint/2010/main" val="12327842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12944" y="0"/>
            <a:ext cx="2585197" cy="430305"/>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Телеграфная </a:t>
            </a:r>
            <a:r>
              <a:rPr lang="ru-RU" sz="2000" b="1" dirty="0">
                <a:solidFill>
                  <a:srgbClr val="C00000"/>
                </a:solidFill>
                <a:latin typeface="+mn-lt"/>
              </a:rPr>
              <a:t>связь  </a:t>
            </a:r>
            <a:br>
              <a:rPr lang="ru-RU" sz="2000" b="1" dirty="0">
                <a:solidFill>
                  <a:srgbClr val="C00000"/>
                </a:solidFill>
                <a:latin typeface="+mn-lt"/>
              </a:rPr>
            </a:br>
            <a:endParaRPr lang="ru-RU" sz="2000" dirty="0">
              <a:latin typeface="+mn-lt"/>
            </a:endParaRPr>
          </a:p>
        </p:txBody>
      </p:sp>
      <p:sp>
        <p:nvSpPr>
          <p:cNvPr id="3" name="Объект 2"/>
          <p:cNvSpPr>
            <a:spLocks noGrp="1"/>
          </p:cNvSpPr>
          <p:nvPr>
            <p:ph idx="1"/>
          </p:nvPr>
        </p:nvSpPr>
        <p:spPr>
          <a:xfrm>
            <a:off x="-13447" y="4424082"/>
            <a:ext cx="9144000" cy="1761565"/>
          </a:xfrm>
        </p:spPr>
        <p:txBody>
          <a:bodyPr>
            <a:normAutofit/>
          </a:bodyPr>
          <a:lstStyle/>
          <a:p>
            <a:pPr marL="0" indent="0" algn="just">
              <a:buNone/>
            </a:pPr>
            <a:r>
              <a:rPr lang="ru-RU" sz="2000" dirty="0" smtClean="0"/>
              <a:t>      </a:t>
            </a:r>
            <a:r>
              <a:rPr lang="ru-RU" sz="2000" b="1" dirty="0" smtClean="0">
                <a:solidFill>
                  <a:srgbClr val="C00000"/>
                </a:solidFill>
              </a:rPr>
              <a:t>Телеграфный </a:t>
            </a:r>
            <a:r>
              <a:rPr lang="ru-RU" sz="2000" b="1" dirty="0">
                <a:solidFill>
                  <a:srgbClr val="C00000"/>
                </a:solidFill>
              </a:rPr>
              <a:t>код</a:t>
            </a:r>
            <a:r>
              <a:rPr lang="ru-RU" sz="2000" b="1" dirty="0">
                <a:solidFill>
                  <a:srgbClr val="002060"/>
                </a:solidFill>
              </a:rPr>
              <a:t> </a:t>
            </a:r>
            <a:r>
              <a:rPr lang="ru-RU" sz="2000" b="1" dirty="0"/>
              <a:t>состоит</a:t>
            </a:r>
            <a:r>
              <a:rPr lang="ru-RU" sz="2000" b="1" dirty="0">
                <a:solidFill>
                  <a:srgbClr val="002060"/>
                </a:solidFill>
              </a:rPr>
              <a:t> из кодовых комбинаций, которые в свою очередь состоят из элементов (элементарных сигналов). </a:t>
            </a:r>
            <a:r>
              <a:rPr lang="ru-RU" sz="2000" dirty="0"/>
              <a:t>Количество элементарных сигналов для передачи знаков сообщения может быть различным или одинаковым. </a:t>
            </a:r>
            <a:r>
              <a:rPr lang="ru-RU" sz="2000" b="1" dirty="0"/>
              <a:t>Если кодовые комбинации всех знаков состоят из одинакового </a:t>
            </a:r>
            <a:r>
              <a:rPr lang="ru-RU" sz="2000" b="1" dirty="0">
                <a:solidFill>
                  <a:srgbClr val="002060"/>
                </a:solidFill>
              </a:rPr>
              <a:t>количества элементов</a:t>
            </a:r>
            <a:r>
              <a:rPr lang="ru-RU" sz="2000" dirty="0"/>
              <a:t>, то такой код называется </a:t>
            </a:r>
            <a:r>
              <a:rPr lang="ru-RU" sz="2000" b="1" dirty="0">
                <a:solidFill>
                  <a:srgbClr val="C00000"/>
                </a:solidFill>
              </a:rPr>
              <a:t>равномерным</a:t>
            </a:r>
            <a:r>
              <a:rPr lang="ru-RU" sz="2000" dirty="0">
                <a:solidFill>
                  <a:srgbClr val="C00000"/>
                </a:solidFill>
              </a:rPr>
              <a:t>,</a:t>
            </a:r>
            <a:r>
              <a:rPr lang="ru-RU" sz="2000" dirty="0"/>
              <a:t> а если из </a:t>
            </a:r>
            <a:r>
              <a:rPr lang="ru-RU" sz="2000" b="1" dirty="0">
                <a:solidFill>
                  <a:srgbClr val="002060"/>
                </a:solidFill>
              </a:rPr>
              <a:t>неодинакового количества элементов </a:t>
            </a:r>
            <a:r>
              <a:rPr lang="ru-RU" sz="2000" dirty="0"/>
              <a:t>— </a:t>
            </a:r>
            <a:r>
              <a:rPr lang="ru-RU" sz="2000" b="1" dirty="0">
                <a:solidFill>
                  <a:srgbClr val="C00000"/>
                </a:solidFill>
              </a:rPr>
              <a:t>неравномерным. </a:t>
            </a:r>
            <a:endParaRPr lang="ru-RU" sz="2000" b="1" i="1" dirty="0">
              <a:solidFill>
                <a:srgbClr val="C00000"/>
              </a:solidFill>
            </a:endParaRPr>
          </a:p>
        </p:txBody>
      </p:sp>
      <p:pic>
        <p:nvPicPr>
          <p:cNvPr id="4" name="Рисунок 3"/>
          <p:cNvPicPr>
            <a:picLocks noChangeAspect="1"/>
          </p:cNvPicPr>
          <p:nvPr/>
        </p:nvPicPr>
        <p:blipFill>
          <a:blip r:embed="rId2"/>
          <a:stretch>
            <a:fillRect/>
          </a:stretch>
        </p:blipFill>
        <p:spPr>
          <a:xfrm>
            <a:off x="4613434" y="694763"/>
            <a:ext cx="4342307" cy="3254188"/>
          </a:xfrm>
          <a:prstGeom prst="rect">
            <a:avLst/>
          </a:prstGeom>
        </p:spPr>
      </p:pic>
      <p:pic>
        <p:nvPicPr>
          <p:cNvPr id="6" name="Рисунок 5"/>
          <p:cNvPicPr>
            <a:picLocks noChangeAspect="1"/>
          </p:cNvPicPr>
          <p:nvPr/>
        </p:nvPicPr>
        <p:blipFill>
          <a:blip r:embed="rId3"/>
          <a:stretch>
            <a:fillRect/>
          </a:stretch>
        </p:blipFill>
        <p:spPr>
          <a:xfrm>
            <a:off x="101852" y="694763"/>
            <a:ext cx="4338917" cy="3254188"/>
          </a:xfrm>
          <a:prstGeom prst="rect">
            <a:avLst/>
          </a:prstGeom>
        </p:spPr>
      </p:pic>
    </p:spTree>
    <p:extLst>
      <p:ext uri="{BB962C8B-B14F-4D97-AF65-F5344CB8AC3E}">
        <p14:creationId xmlns:p14="http://schemas.microsoft.com/office/powerpoint/2010/main" val="3350985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12944" y="0"/>
            <a:ext cx="2585197" cy="430305"/>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Телеграфная </a:t>
            </a:r>
            <a:r>
              <a:rPr lang="ru-RU" sz="2000" b="1" dirty="0">
                <a:solidFill>
                  <a:srgbClr val="C00000"/>
                </a:solidFill>
                <a:latin typeface="+mn-lt"/>
              </a:rPr>
              <a:t>связь  </a:t>
            </a:r>
            <a:br>
              <a:rPr lang="ru-RU" sz="2000" b="1" dirty="0">
                <a:solidFill>
                  <a:srgbClr val="C00000"/>
                </a:solidFill>
                <a:latin typeface="+mn-lt"/>
              </a:rPr>
            </a:br>
            <a:endParaRPr lang="ru-RU" sz="2000" dirty="0">
              <a:latin typeface="+mn-lt"/>
            </a:endParaRPr>
          </a:p>
        </p:txBody>
      </p:sp>
      <p:sp>
        <p:nvSpPr>
          <p:cNvPr id="3" name="Объект 2"/>
          <p:cNvSpPr>
            <a:spLocks noGrp="1"/>
          </p:cNvSpPr>
          <p:nvPr>
            <p:ph idx="1"/>
          </p:nvPr>
        </p:nvSpPr>
        <p:spPr>
          <a:xfrm>
            <a:off x="0" y="3590365"/>
            <a:ext cx="9144000" cy="3267635"/>
          </a:xfrm>
        </p:spPr>
        <p:txBody>
          <a:bodyPr>
            <a:normAutofit lnSpcReduction="10000"/>
          </a:bodyPr>
          <a:lstStyle/>
          <a:p>
            <a:pPr marL="0" indent="0" algn="just">
              <a:buNone/>
            </a:pPr>
            <a:r>
              <a:rPr lang="ru-RU" sz="2000" b="1" dirty="0" smtClean="0"/>
              <a:t>     </a:t>
            </a:r>
            <a:r>
              <a:rPr lang="ru-RU" sz="2000" b="1" i="1" dirty="0" smtClean="0">
                <a:solidFill>
                  <a:srgbClr val="002060"/>
                </a:solidFill>
              </a:rPr>
              <a:t>Примером равномерного </a:t>
            </a:r>
            <a:r>
              <a:rPr lang="ru-RU" sz="2000" b="1" i="1" dirty="0">
                <a:solidFill>
                  <a:srgbClr val="002060"/>
                </a:solidFill>
              </a:rPr>
              <a:t>кода является код </a:t>
            </a:r>
            <a:r>
              <a:rPr lang="ru-RU" sz="2000" b="1" i="1" dirty="0" smtClean="0">
                <a:solidFill>
                  <a:srgbClr val="002060"/>
                </a:solidFill>
              </a:rPr>
              <a:t>Бодо. </a:t>
            </a:r>
            <a:r>
              <a:rPr lang="ru-RU" sz="2000" dirty="0"/>
              <a:t>Равномерный телеграфный код был изобретен французом Жаном Морисом Бодо </a:t>
            </a:r>
            <a:r>
              <a:rPr lang="ru-RU" sz="2000" dirty="0" smtClean="0"/>
              <a:t>в конце </a:t>
            </a:r>
            <a:r>
              <a:rPr lang="ru-RU" sz="2000" dirty="0"/>
              <a:t>19 века. В нем использовалось всего два вида отличающихся друг от друга электрических сигнала. В коде </a:t>
            </a:r>
            <a:r>
              <a:rPr lang="ru-RU" sz="2000" dirty="0" smtClean="0"/>
              <a:t>Бодо длина </a:t>
            </a:r>
            <a:r>
              <a:rPr lang="ru-RU" sz="2000" dirty="0"/>
              <a:t>кодов </a:t>
            </a:r>
            <a:r>
              <a:rPr lang="ru-RU" sz="2000" dirty="0" smtClean="0"/>
              <a:t>всех символов алфавита одинакова </a:t>
            </a:r>
            <a:r>
              <a:rPr lang="ru-RU" sz="2000" dirty="0"/>
              <a:t>и равна 5</a:t>
            </a:r>
            <a:r>
              <a:rPr lang="ru-RU" sz="2000" dirty="0" smtClean="0"/>
              <a:t>, в </a:t>
            </a:r>
            <a:r>
              <a:rPr lang="ru-RU" sz="2000" dirty="0"/>
              <a:t>этом случае </a:t>
            </a:r>
            <a:r>
              <a:rPr lang="ru-RU" sz="2000" dirty="0" smtClean="0"/>
              <a:t>не возникает проблемы отделения </a:t>
            </a:r>
            <a:r>
              <a:rPr lang="ru-RU" sz="2000" dirty="0"/>
              <a:t>букв </a:t>
            </a:r>
            <a:r>
              <a:rPr lang="ru-RU" sz="2000" dirty="0" smtClean="0"/>
              <a:t>друг от </a:t>
            </a:r>
            <a:r>
              <a:rPr lang="ru-RU" sz="2000" dirty="0"/>
              <a:t>друга</a:t>
            </a:r>
            <a:r>
              <a:rPr lang="ru-RU" sz="2000" dirty="0" smtClean="0"/>
              <a:t>.</a:t>
            </a:r>
          </a:p>
          <a:p>
            <a:pPr marL="0" indent="0" algn="just">
              <a:buNone/>
            </a:pPr>
            <a:r>
              <a:rPr lang="ru-RU" sz="2000" b="1" dirty="0">
                <a:solidFill>
                  <a:srgbClr val="C00000"/>
                </a:solidFill>
              </a:rPr>
              <a:t>Код Бодо </a:t>
            </a:r>
            <a:r>
              <a:rPr lang="ru-RU" sz="2000" dirty="0"/>
              <a:t>- это первый в истории техники способ </a:t>
            </a:r>
            <a:r>
              <a:rPr lang="ru-RU" sz="2000" dirty="0" smtClean="0"/>
              <a:t>двоичного кодирования </a:t>
            </a:r>
            <a:r>
              <a:rPr lang="ru-RU" sz="2000" dirty="0"/>
              <a:t>информации. Благодаря идее Бодо </a:t>
            </a:r>
            <a:r>
              <a:rPr lang="ru-RU" sz="2000" dirty="0" smtClean="0"/>
              <a:t>удалось автоматизировать </a:t>
            </a:r>
            <a:r>
              <a:rPr lang="ru-RU" sz="2000" dirty="0"/>
              <a:t>процесс передачи и печати букв. Был </a:t>
            </a:r>
            <a:r>
              <a:rPr lang="ru-RU" sz="2000" dirty="0" smtClean="0"/>
              <a:t>создан клавишный </a:t>
            </a:r>
            <a:r>
              <a:rPr lang="ru-RU" sz="2000" dirty="0"/>
              <a:t>телеграфный аппарат. Нажатие клавиши с </a:t>
            </a:r>
            <a:r>
              <a:rPr lang="ru-RU" sz="2000" dirty="0" smtClean="0"/>
              <a:t>определенной буквой </a:t>
            </a:r>
            <a:r>
              <a:rPr lang="ru-RU" sz="2000" dirty="0"/>
              <a:t>вырабатывает соответствующий пятиимпульсный сигнал</a:t>
            </a:r>
            <a:r>
              <a:rPr lang="ru-RU" sz="2000" dirty="0" smtClean="0"/>
              <a:t>, который </a:t>
            </a:r>
            <a:r>
              <a:rPr lang="ru-RU" sz="2000" dirty="0"/>
              <a:t>передается по линии связи. Принимающий аппарат </a:t>
            </a:r>
            <a:r>
              <a:rPr lang="ru-RU" sz="2000" dirty="0" smtClean="0"/>
              <a:t>под воздействием </a:t>
            </a:r>
            <a:r>
              <a:rPr lang="ru-RU" sz="2000" dirty="0"/>
              <a:t>этого сигнала печатает туже букву на бумажной ленте.</a:t>
            </a:r>
          </a:p>
          <a:p>
            <a:pPr marL="0" indent="0" algn="just">
              <a:buNone/>
            </a:pPr>
            <a:endParaRPr lang="ru-RU" sz="2000" dirty="0"/>
          </a:p>
        </p:txBody>
      </p:sp>
      <p:sp>
        <p:nvSpPr>
          <p:cNvPr id="8" name="Прямоугольник 7"/>
          <p:cNvSpPr/>
          <p:nvPr/>
        </p:nvSpPr>
        <p:spPr>
          <a:xfrm>
            <a:off x="4445373" y="981720"/>
            <a:ext cx="4572000" cy="1477328"/>
          </a:xfrm>
          <a:prstGeom prst="rect">
            <a:avLst/>
          </a:prstGeom>
          <a:solidFill>
            <a:schemeClr val="accent1">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spAutoFit/>
          </a:bodyPr>
          <a:lstStyle/>
          <a:p>
            <a:pPr algn="just"/>
            <a:r>
              <a:rPr lang="ru-RU" b="1" dirty="0"/>
              <a:t>Рабочее место телеграфиста на аппарате </a:t>
            </a:r>
            <a:r>
              <a:rPr lang="ru-RU" b="1" dirty="0" smtClean="0"/>
              <a:t>Бодо-дуплекс. Для </a:t>
            </a:r>
            <a:r>
              <a:rPr lang="ru-RU" b="1" dirty="0"/>
              <a:t>печати на пяти клавишах </a:t>
            </a:r>
            <a:r>
              <a:rPr lang="ru-RU" b="1" dirty="0" smtClean="0"/>
              <a:t>используются - </a:t>
            </a:r>
            <a:r>
              <a:rPr lang="ru-RU" b="1" dirty="0"/>
              <a:t>два пальца </a:t>
            </a:r>
            <a:r>
              <a:rPr lang="ru-RU" b="1" dirty="0" smtClean="0"/>
              <a:t>левой </a:t>
            </a:r>
            <a:r>
              <a:rPr lang="ru-RU" b="1" dirty="0"/>
              <a:t>руке и три </a:t>
            </a:r>
            <a:r>
              <a:rPr lang="ru-RU" b="1" dirty="0" smtClean="0"/>
              <a:t>правой</a:t>
            </a:r>
            <a:r>
              <a:rPr lang="ru-RU" b="1" dirty="0"/>
              <a:t>, комбинации надо </a:t>
            </a:r>
            <a:r>
              <a:rPr lang="ru-RU" b="1" dirty="0" smtClean="0"/>
              <a:t>нажимать </a:t>
            </a:r>
            <a:r>
              <a:rPr lang="ru-RU" b="1" dirty="0"/>
              <a:t>одновременно и быстро.</a:t>
            </a:r>
          </a:p>
        </p:txBody>
      </p:sp>
      <p:pic>
        <p:nvPicPr>
          <p:cNvPr id="9" name="Рисунок 8"/>
          <p:cNvPicPr>
            <a:picLocks noChangeAspect="1"/>
          </p:cNvPicPr>
          <p:nvPr/>
        </p:nvPicPr>
        <p:blipFill>
          <a:blip r:embed="rId2"/>
          <a:stretch>
            <a:fillRect/>
          </a:stretch>
        </p:blipFill>
        <p:spPr>
          <a:xfrm>
            <a:off x="93009" y="396689"/>
            <a:ext cx="4258235" cy="3193676"/>
          </a:xfrm>
          <a:prstGeom prst="rect">
            <a:avLst/>
          </a:prstGeom>
        </p:spPr>
      </p:pic>
    </p:spTree>
    <p:extLst>
      <p:ext uri="{BB962C8B-B14F-4D97-AF65-F5344CB8AC3E}">
        <p14:creationId xmlns:p14="http://schemas.microsoft.com/office/powerpoint/2010/main" val="2421937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12944" y="0"/>
            <a:ext cx="2585197" cy="430305"/>
          </a:xfrm>
        </p:spPr>
        <p:txBody>
          <a:bodyPr>
            <a:noAutofit/>
          </a:bodyPr>
          <a:lstStyle/>
          <a:p>
            <a:r>
              <a:rPr lang="ru-RU" sz="2000" b="1" dirty="0" smtClean="0">
                <a:solidFill>
                  <a:srgbClr val="C00000"/>
                </a:solidFill>
                <a:latin typeface="+mn-lt"/>
              </a:rPr>
              <a:t/>
            </a:r>
            <a:br>
              <a:rPr lang="ru-RU" sz="2000" b="1" dirty="0" smtClean="0">
                <a:solidFill>
                  <a:srgbClr val="C00000"/>
                </a:solidFill>
                <a:latin typeface="+mn-lt"/>
              </a:rPr>
            </a:br>
            <a:r>
              <a:rPr lang="ru-RU" sz="2000" b="1" dirty="0" smtClean="0">
                <a:solidFill>
                  <a:srgbClr val="C00000"/>
                </a:solidFill>
                <a:latin typeface="+mn-lt"/>
              </a:rPr>
              <a:t>Телеграфная </a:t>
            </a:r>
            <a:r>
              <a:rPr lang="ru-RU" sz="2000" b="1" dirty="0">
                <a:solidFill>
                  <a:srgbClr val="C00000"/>
                </a:solidFill>
                <a:latin typeface="+mn-lt"/>
              </a:rPr>
              <a:t>связь  </a:t>
            </a:r>
            <a:br>
              <a:rPr lang="ru-RU" sz="2000" b="1" dirty="0">
                <a:solidFill>
                  <a:srgbClr val="C00000"/>
                </a:solidFill>
                <a:latin typeface="+mn-lt"/>
              </a:rPr>
            </a:br>
            <a:endParaRPr lang="ru-RU" sz="2000" dirty="0">
              <a:latin typeface="+mn-lt"/>
            </a:endParaRPr>
          </a:p>
        </p:txBody>
      </p:sp>
      <p:sp>
        <p:nvSpPr>
          <p:cNvPr id="3" name="Объект 2"/>
          <p:cNvSpPr>
            <a:spLocks noGrp="1"/>
          </p:cNvSpPr>
          <p:nvPr>
            <p:ph idx="1"/>
          </p:nvPr>
        </p:nvSpPr>
        <p:spPr>
          <a:xfrm>
            <a:off x="0" y="4195482"/>
            <a:ext cx="9144000" cy="2662518"/>
          </a:xfrm>
        </p:spPr>
        <p:txBody>
          <a:bodyPr>
            <a:normAutofit/>
          </a:bodyPr>
          <a:lstStyle/>
          <a:p>
            <a:pPr marL="0" indent="0" algn="just">
              <a:buNone/>
            </a:pPr>
            <a:r>
              <a:rPr lang="ru-RU" sz="2000" b="1" i="1" dirty="0" smtClean="0">
                <a:solidFill>
                  <a:srgbClr val="002060"/>
                </a:solidFill>
              </a:rPr>
              <a:t>     Примером </a:t>
            </a:r>
            <a:r>
              <a:rPr lang="ru-RU" sz="2000" b="1" i="1" dirty="0">
                <a:solidFill>
                  <a:srgbClr val="002060"/>
                </a:solidFill>
              </a:rPr>
              <a:t>неравномерного кода является код </a:t>
            </a:r>
            <a:r>
              <a:rPr lang="ru-RU" sz="2000" b="1" i="1" dirty="0" smtClean="0">
                <a:solidFill>
                  <a:srgbClr val="002060"/>
                </a:solidFill>
              </a:rPr>
              <a:t>Морзе. </a:t>
            </a:r>
            <a:r>
              <a:rPr lang="ru-RU" sz="2000" dirty="0" smtClean="0"/>
              <a:t>В </a:t>
            </a:r>
            <a:r>
              <a:rPr lang="ru-RU" sz="2000" dirty="0"/>
              <a:t>коде Морзе знаки сообщений передаются с помощью кодовых комбинаций, состоящих из различного числа сигналов различной длительности троичным кодом (точка, тире, пауза</a:t>
            </a:r>
            <a:r>
              <a:rPr lang="ru-RU" sz="2000" dirty="0" smtClean="0"/>
              <a:t>). </a:t>
            </a:r>
            <a:r>
              <a:rPr lang="ru-RU" sz="2000" b="1" dirty="0">
                <a:solidFill>
                  <a:srgbClr val="C00000"/>
                </a:solidFill>
              </a:rPr>
              <a:t>Код Морзе имеет следующие существенные недостатки: </a:t>
            </a:r>
            <a:r>
              <a:rPr lang="ru-RU" sz="2000" dirty="0"/>
              <a:t>большое число элементарных сигналов для передачи кодовой комбинации одного знака; сложность построения буквопечатающих приемников, вследствие чего принятые сообщения регистрируются в виде точек и тире, т. е. в виде, непригодном для непосредственного вручения адресату. По этим причинам код Морзе находит ограниченное применение в телеграфной связи. </a:t>
            </a:r>
          </a:p>
        </p:txBody>
      </p:sp>
      <p:pic>
        <p:nvPicPr>
          <p:cNvPr id="4" name="Рисунок 3"/>
          <p:cNvPicPr>
            <a:picLocks noChangeAspect="1"/>
          </p:cNvPicPr>
          <p:nvPr/>
        </p:nvPicPr>
        <p:blipFill rotWithShape="1">
          <a:blip r:embed="rId2"/>
          <a:srcRect l="1912" t="23726" r="55147" b="8235"/>
          <a:stretch/>
        </p:blipFill>
        <p:spPr>
          <a:xfrm>
            <a:off x="5700429" y="215152"/>
            <a:ext cx="3349441" cy="3927886"/>
          </a:xfrm>
          <a:prstGeom prst="rect">
            <a:avLst/>
          </a:prstGeom>
        </p:spPr>
      </p:pic>
      <p:pic>
        <p:nvPicPr>
          <p:cNvPr id="5" name="Рисунок 4"/>
          <p:cNvPicPr>
            <a:picLocks noChangeAspect="1"/>
          </p:cNvPicPr>
          <p:nvPr/>
        </p:nvPicPr>
        <p:blipFill rotWithShape="1">
          <a:blip r:embed="rId3"/>
          <a:srcRect l="58528" t="14464" r="2059" b="8378"/>
          <a:stretch/>
        </p:blipFill>
        <p:spPr>
          <a:xfrm>
            <a:off x="0" y="430305"/>
            <a:ext cx="2567602" cy="3712733"/>
          </a:xfrm>
          <a:prstGeom prst="rect">
            <a:avLst/>
          </a:prstGeom>
        </p:spPr>
      </p:pic>
      <p:pic>
        <p:nvPicPr>
          <p:cNvPr id="7" name="Рисунок 6"/>
          <p:cNvPicPr>
            <a:picLocks noChangeAspect="1"/>
          </p:cNvPicPr>
          <p:nvPr/>
        </p:nvPicPr>
        <p:blipFill rotWithShape="1">
          <a:blip r:embed="rId4"/>
          <a:srcRect r="49265"/>
          <a:stretch/>
        </p:blipFill>
        <p:spPr>
          <a:xfrm>
            <a:off x="2666705" y="430305"/>
            <a:ext cx="2832580" cy="3712733"/>
          </a:xfrm>
          <a:prstGeom prst="rect">
            <a:avLst/>
          </a:prstGeom>
        </p:spPr>
      </p:pic>
    </p:spTree>
    <p:extLst>
      <p:ext uri="{BB962C8B-B14F-4D97-AF65-F5344CB8AC3E}">
        <p14:creationId xmlns:p14="http://schemas.microsoft.com/office/powerpoint/2010/main" val="2960770183"/>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2093</TotalTime>
  <Words>4127</Words>
  <Application>Microsoft Office PowerPoint</Application>
  <PresentationFormat>Экран (4:3)</PresentationFormat>
  <Paragraphs>263</Paragraphs>
  <Slides>57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57</vt:i4>
      </vt:variant>
    </vt:vector>
  </HeadingPairs>
  <TitlesOfParts>
    <vt:vector size="62" baseType="lpstr">
      <vt:lpstr>Arial</vt:lpstr>
      <vt:lpstr>Calibri</vt:lpstr>
      <vt:lpstr>Calibri Light</vt:lpstr>
      <vt:lpstr>Times New Roman</vt:lpstr>
      <vt:lpstr>Тема Office</vt:lpstr>
      <vt:lpstr>Презентация PowerPoint</vt:lpstr>
      <vt:lpstr>                                      Телеграфная связь          Передача данных на железнодорожном транспорте  </vt:lpstr>
      <vt:lpstr> Телеграфная связь   </vt:lpstr>
      <vt:lpstr> Телеграфная связь   </vt:lpstr>
      <vt:lpstr> Телеграфная связь   </vt:lpstr>
      <vt:lpstr> Телеграфная связь   </vt:lpstr>
      <vt:lpstr> Телеграфная связь   </vt:lpstr>
      <vt:lpstr> Телеграфная связь   </vt:lpstr>
      <vt:lpstr> Телеграфная связь   </vt:lpstr>
      <vt:lpstr> Телеграфная связь   </vt:lpstr>
      <vt:lpstr> Телеграфная связь   </vt:lpstr>
      <vt:lpstr> Телеграфная связь   </vt:lpstr>
      <vt:lpstr> Телеграфная связь   </vt:lpstr>
      <vt:lpstr> Телеграфная связь   </vt:lpstr>
      <vt:lpstr> Телеграфная связь   </vt:lpstr>
      <vt:lpstr> Телеграфная связь   </vt:lpstr>
      <vt:lpstr> Телеграфная связь   </vt:lpstr>
      <vt:lpstr> Телеграфная связь   </vt:lpstr>
      <vt:lpstr> Телеграфная связь   </vt:lpstr>
      <vt:lpstr> Телеграфная связь   </vt:lpstr>
      <vt:lpstr> Телеграфная связь   </vt:lpstr>
      <vt:lpstr> Телеграфная связь   </vt:lpstr>
      <vt:lpstr> Телеграфная связь   </vt:lpstr>
      <vt:lpstr> Телеграфная связь   </vt:lpstr>
      <vt:lpstr> Телеграфная связь   </vt:lpstr>
      <vt:lpstr>Передача данных на железнодорожном транспорте </vt:lpstr>
      <vt:lpstr>Передача данных на железнодорожном транспорте </vt:lpstr>
      <vt:lpstr>Передача данных на железнодорожном транспорте </vt:lpstr>
      <vt:lpstr>Передача данных на железнодорожном транспорте </vt:lpstr>
      <vt:lpstr>Передача данных на железнодорожном транспорте </vt:lpstr>
      <vt:lpstr>Передача данных на железнодорожном транспорте </vt:lpstr>
      <vt:lpstr>Передача данных на железнодорожном транспорте </vt:lpstr>
      <vt:lpstr>Передача данных на железнодорожном транспорте </vt:lpstr>
      <vt:lpstr>Передача данных на железнодорожном транспорте </vt:lpstr>
      <vt:lpstr>Передача данных на железнодорожном транспорте </vt:lpstr>
      <vt:lpstr>Передача данных на железнодорожном транспорте </vt:lpstr>
      <vt:lpstr>Передача данных на железнодорожном транспорте </vt:lpstr>
      <vt:lpstr>Передача данных на железнодорожном транспорте </vt:lpstr>
      <vt:lpstr>Передача данных на железнодорожном транспорте </vt:lpstr>
      <vt:lpstr>Передача данных на железнодорожном транспорте </vt:lpstr>
      <vt:lpstr>Передача данных на железнодорожном транспорте </vt:lpstr>
      <vt:lpstr>Передача данных на железнодорожном транспорте </vt:lpstr>
      <vt:lpstr>Передача данных на железнодорожном транспорте </vt:lpstr>
      <vt:lpstr>Передача данных на железнодорожном транспорте </vt:lpstr>
      <vt:lpstr>Передача данных на железнодорожном транспорте </vt:lpstr>
      <vt:lpstr>Передача данных на железнодорожном транспорте </vt:lpstr>
      <vt:lpstr>Передача данных на железнодорожном транспорте </vt:lpstr>
      <vt:lpstr>Передача данных на железнодорожном транспорте </vt:lpstr>
      <vt:lpstr>Передача данных на железнодорожном транспорте </vt:lpstr>
      <vt:lpstr>Передача данных на железнодорожном транспорте </vt:lpstr>
      <vt:lpstr>Передача данных на железнодорожном транспорте </vt:lpstr>
      <vt:lpstr>Передача данных на железнодорожном транспорте </vt:lpstr>
      <vt:lpstr>Передача данных на железнодорожном транспорте </vt:lpstr>
      <vt:lpstr>Передача данных на железнодорожном транспорте </vt:lpstr>
      <vt:lpstr>Передача данных на железнодорожном транспорте </vt:lpstr>
      <vt:lpstr>Передача данных на железнодорожном транспорте </vt:lpstr>
      <vt:lpstr>Опережающее задание по следующей теме:</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Ли Н.Г.</dc:creator>
  <cp:lastModifiedBy>Ли Н.Г.</cp:lastModifiedBy>
  <cp:revision>264</cp:revision>
  <dcterms:created xsi:type="dcterms:W3CDTF">2020-04-22T10:21:16Z</dcterms:created>
  <dcterms:modified xsi:type="dcterms:W3CDTF">2023-04-04T14:19:20Z</dcterms:modified>
</cp:coreProperties>
</file>