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9" r:id="rId2"/>
    <p:sldId id="258" r:id="rId3"/>
    <p:sldId id="260" r:id="rId4"/>
    <p:sldId id="267" r:id="rId5"/>
    <p:sldId id="302" r:id="rId6"/>
    <p:sldId id="261" r:id="rId7"/>
    <p:sldId id="312" r:id="rId8"/>
    <p:sldId id="265" r:id="rId9"/>
    <p:sldId id="262" r:id="rId10"/>
    <p:sldId id="263" r:id="rId11"/>
    <p:sldId id="264" r:id="rId12"/>
    <p:sldId id="276" r:id="rId13"/>
    <p:sldId id="275" r:id="rId14"/>
    <p:sldId id="274" r:id="rId15"/>
    <p:sldId id="277" r:id="rId16"/>
    <p:sldId id="273" r:id="rId17"/>
    <p:sldId id="272" r:id="rId18"/>
    <p:sldId id="271" r:id="rId19"/>
    <p:sldId id="270" r:id="rId20"/>
    <p:sldId id="278" r:id="rId21"/>
    <p:sldId id="269" r:id="rId22"/>
    <p:sldId id="268" r:id="rId23"/>
    <p:sldId id="283" r:id="rId24"/>
    <p:sldId id="282" r:id="rId25"/>
    <p:sldId id="305" r:id="rId26"/>
    <p:sldId id="280" r:id="rId27"/>
    <p:sldId id="279" r:id="rId28"/>
    <p:sldId id="288" r:id="rId29"/>
    <p:sldId id="307" r:id="rId30"/>
    <p:sldId id="308" r:id="rId31"/>
    <p:sldId id="310" r:id="rId32"/>
    <p:sldId id="311" r:id="rId33"/>
    <p:sldId id="285" r:id="rId34"/>
    <p:sldId id="294" r:id="rId35"/>
    <p:sldId id="295" r:id="rId36"/>
    <p:sldId id="296" r:id="rId37"/>
    <p:sldId id="298" r:id="rId38"/>
    <p:sldId id="297" r:id="rId39"/>
    <p:sldId id="299" r:id="rId40"/>
    <p:sldId id="300" r:id="rId41"/>
    <p:sldId id="293" r:id="rId42"/>
    <p:sldId id="284" r:id="rId43"/>
    <p:sldId id="289" r:id="rId44"/>
    <p:sldId id="292" r:id="rId45"/>
    <p:sldId id="291" r:id="rId46"/>
    <p:sldId id="301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B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09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27.08.2022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74350" y="5607531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</a:t>
            </a:r>
            <a:r>
              <a:rPr lang="ru-RU" sz="2400" b="1" dirty="0">
                <a:solidFill>
                  <a:srgbClr val="C00000"/>
                </a:solidFill>
              </a:rPr>
              <a:t>Телефонные аппараты и коммутаторы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83045"/>
            <a:ext cx="8993875" cy="129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u="sng" dirty="0">
                <a:solidFill>
                  <a:srgbClr val="C00000"/>
                </a:solidFill>
              </a:rPr>
              <a:t>Схема двусторонней телефонной передачи</a:t>
            </a:r>
            <a:r>
              <a:rPr lang="ru-RU" sz="2000" u="sng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Схемы двусторонней связи строятся по системе с местной батареей (</a:t>
            </a:r>
            <a:r>
              <a:rPr lang="ru-RU" sz="2000" b="1" dirty="0">
                <a:solidFill>
                  <a:srgbClr val="002060"/>
                </a:solidFill>
              </a:rPr>
              <a:t>МБ</a:t>
            </a:r>
            <a:r>
              <a:rPr lang="ru-RU" sz="2000" b="1" dirty="0"/>
              <a:t>) или центральной батареей (</a:t>
            </a:r>
            <a:r>
              <a:rPr lang="ru-RU" sz="2000" b="1" dirty="0">
                <a:solidFill>
                  <a:srgbClr val="002060"/>
                </a:solidFill>
              </a:rPr>
              <a:t>ЦБ</a:t>
            </a:r>
            <a:r>
              <a:rPr lang="ru-RU" sz="2000" b="1" dirty="0" smtClean="0"/>
              <a:t>). </a:t>
            </a:r>
            <a:endParaRPr lang="ru-RU" sz="2000" b="1" dirty="0"/>
          </a:p>
          <a:p>
            <a:pPr marL="0" indent="0" algn="just">
              <a:buNone/>
            </a:pPr>
            <a:endParaRPr lang="ru-RU" sz="2000" u="sng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7" t="39283"/>
          <a:stretch/>
        </p:blipFill>
        <p:spPr>
          <a:xfrm>
            <a:off x="564776" y="3073115"/>
            <a:ext cx="8015105" cy="220993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24" t="11420" r="3424"/>
          <a:stretch/>
        </p:blipFill>
        <p:spPr>
          <a:xfrm>
            <a:off x="577119" y="678144"/>
            <a:ext cx="7839635" cy="20853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06304" y="608945"/>
            <a:ext cx="7937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Ст. А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57045" y="603253"/>
            <a:ext cx="779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Ст. Б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71706" y="1302141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II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43319" y="1302141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II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72021" y="1302141"/>
            <a:ext cx="280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90488" y="1302141"/>
            <a:ext cx="280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52516" y="1825361"/>
            <a:ext cx="1034112" cy="9381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902249" y="1872573"/>
            <a:ext cx="1034112" cy="9381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44767" y="3993414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Т1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09432" y="2978918"/>
            <a:ext cx="79374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Ст. А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637438" y="2932795"/>
            <a:ext cx="77931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/>
              <a:t>Ст. Б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02409" y="2989065"/>
            <a:ext cx="5036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М1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34314" y="2960986"/>
            <a:ext cx="5036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М2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83157" y="4020308"/>
            <a:ext cx="46519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ЦБ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91173" y="3650976"/>
            <a:ext cx="45717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Д1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91173" y="4447652"/>
            <a:ext cx="45717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Д2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459938" y="3109321"/>
            <a:ext cx="57964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Тр 1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129482" y="3114576"/>
            <a:ext cx="57964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Тр 2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878062" y="4093423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Т2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222376" y="2989065"/>
            <a:ext cx="1025973" cy="304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262717" y="3173731"/>
            <a:ext cx="927848" cy="21093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185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748553"/>
            <a:ext cx="9144000" cy="21950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Микрофоны </a:t>
            </a:r>
            <a:r>
              <a:rPr lang="ru-RU" sz="2000" dirty="0"/>
              <a:t>на станциях А и Б </a:t>
            </a:r>
            <a:r>
              <a:rPr lang="ru-RU" sz="2000" dirty="0" smtClean="0"/>
              <a:t>получают </a:t>
            </a:r>
            <a:r>
              <a:rPr lang="ru-RU" sz="2000" dirty="0"/>
              <a:t>питание от местных батарей </a:t>
            </a:r>
            <a:r>
              <a:rPr lang="ru-RU" sz="2000" b="1" dirty="0" smtClean="0">
                <a:solidFill>
                  <a:srgbClr val="002060"/>
                </a:solidFill>
              </a:rPr>
              <a:t>МБ1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МБ2</a:t>
            </a:r>
            <a:r>
              <a:rPr lang="ru-RU" sz="2000" dirty="0"/>
              <a:t>. Микрофоны </a:t>
            </a:r>
            <a:r>
              <a:rPr lang="ru-RU" sz="2000" b="1" dirty="0" smtClean="0">
                <a:solidFill>
                  <a:srgbClr val="002060"/>
                </a:solidFill>
              </a:rPr>
              <a:t>М1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М2</a:t>
            </a:r>
            <a:r>
              <a:rPr lang="ru-RU" sz="2000" dirty="0" smtClean="0"/>
              <a:t> </a:t>
            </a:r>
            <a:r>
              <a:rPr lang="ru-RU" sz="2000" dirty="0"/>
              <a:t>включены в цепь обмоток </a:t>
            </a:r>
            <a:r>
              <a:rPr lang="ru-RU" sz="2000" b="1" dirty="0">
                <a:solidFill>
                  <a:srgbClr val="002060"/>
                </a:solidFill>
              </a:rPr>
              <a:t>I</a:t>
            </a:r>
            <a:r>
              <a:rPr lang="ru-RU" sz="2000" dirty="0"/>
              <a:t> трансформаторов </a:t>
            </a:r>
            <a:r>
              <a:rPr lang="ru-RU" sz="2000" b="1" dirty="0" smtClean="0">
                <a:solidFill>
                  <a:srgbClr val="002060"/>
                </a:solidFill>
              </a:rPr>
              <a:t>Тр1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Тр2</a:t>
            </a:r>
            <a:r>
              <a:rPr lang="ru-RU" sz="2000" dirty="0"/>
              <a:t>. В цепь обмоток </a:t>
            </a:r>
            <a:r>
              <a:rPr lang="ru-RU" sz="2000" b="1" dirty="0">
                <a:solidFill>
                  <a:srgbClr val="002060"/>
                </a:solidFill>
              </a:rPr>
              <a:t>II</a:t>
            </a:r>
            <a:r>
              <a:rPr lang="ru-RU" sz="2000" dirty="0"/>
              <a:t> этих трансформаторов включены телефоны </a:t>
            </a:r>
            <a:r>
              <a:rPr lang="ru-RU" sz="2000" b="1" dirty="0" smtClean="0">
                <a:solidFill>
                  <a:srgbClr val="002060"/>
                </a:solidFill>
              </a:rPr>
              <a:t>Т1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Т2</a:t>
            </a:r>
            <a:r>
              <a:rPr lang="ru-RU" sz="2000" dirty="0"/>
              <a:t>. При передаче речи со станции А на станцию Б и наоборот схема работает так же, как и схема односторонней передачи. Недостатком </a:t>
            </a:r>
            <a:r>
              <a:rPr lang="ru-RU" sz="2000" dirty="0" smtClean="0"/>
              <a:t>схемы является </a:t>
            </a:r>
            <a:r>
              <a:rPr lang="ru-RU" sz="2000" dirty="0"/>
              <a:t>то, что речь одновременно воспроизводится телефонами обеих станций, т.е. говорящий абонент слышит собственный разговор в своем телефоне. </a:t>
            </a:r>
            <a:r>
              <a:rPr lang="ru-RU" sz="2000" b="1" dirty="0"/>
              <a:t>Это явление </a:t>
            </a:r>
            <a:r>
              <a:rPr lang="ru-RU" sz="2000" b="1" dirty="0" smtClean="0"/>
              <a:t>носит </a:t>
            </a:r>
            <a:r>
              <a:rPr lang="ru-RU" sz="2000" b="1" dirty="0"/>
              <a:t>название </a:t>
            </a:r>
            <a:r>
              <a:rPr lang="ru-RU" sz="2000" b="1" dirty="0">
                <a:solidFill>
                  <a:srgbClr val="C00000"/>
                </a:solidFill>
              </a:rPr>
              <a:t>«местный эффект».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20965"/>
          <a:stretch/>
        </p:blipFill>
        <p:spPr>
          <a:xfrm>
            <a:off x="122924" y="792705"/>
            <a:ext cx="9021076" cy="25709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77704" y="807726"/>
            <a:ext cx="7937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Ст. А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51174" y="807726"/>
            <a:ext cx="7793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Ст. Б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13728" y="1859654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II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67036" y="1859654"/>
            <a:ext cx="377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II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87188" y="1864969"/>
            <a:ext cx="280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79853" y="1859881"/>
            <a:ext cx="2808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I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9084" y="2382874"/>
            <a:ext cx="1030982" cy="9807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251174" y="2397895"/>
            <a:ext cx="1030982" cy="98079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143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863" y="3751922"/>
            <a:ext cx="8993875" cy="26085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На схеме </a:t>
            </a:r>
            <a:r>
              <a:rPr lang="ru-RU" sz="2000" dirty="0"/>
              <a:t>микрофоны включены в обмотки </a:t>
            </a:r>
            <a:r>
              <a:rPr lang="ru-RU" sz="2000" b="1" dirty="0">
                <a:solidFill>
                  <a:srgbClr val="002060"/>
                </a:solidFill>
              </a:rPr>
              <a:t>II </a:t>
            </a:r>
            <a:r>
              <a:rPr lang="ru-RU" sz="2000" dirty="0"/>
              <a:t>трансформаторов </a:t>
            </a:r>
            <a:r>
              <a:rPr lang="ru-RU" sz="2000" b="1" dirty="0">
                <a:solidFill>
                  <a:srgbClr val="002060"/>
                </a:solidFill>
              </a:rPr>
              <a:t>Т1</a:t>
            </a:r>
            <a:r>
              <a:rPr lang="ru-RU" sz="2000" dirty="0"/>
              <a:t> и </a:t>
            </a:r>
            <a:r>
              <a:rPr lang="ru-RU" sz="2000" b="1" dirty="0">
                <a:solidFill>
                  <a:srgbClr val="002060"/>
                </a:solidFill>
              </a:rPr>
              <a:t>Т2</a:t>
            </a:r>
            <a:r>
              <a:rPr lang="ru-RU" sz="2000" dirty="0"/>
              <a:t>, а телефоны — в обмотки </a:t>
            </a:r>
            <a:r>
              <a:rPr lang="ru-RU" sz="2000" b="1" dirty="0">
                <a:solidFill>
                  <a:srgbClr val="002060"/>
                </a:solidFill>
              </a:rPr>
              <a:t>I</a:t>
            </a:r>
            <a:r>
              <a:rPr lang="ru-RU" sz="2000" dirty="0"/>
              <a:t>. Такая схема включения микрофонов позволяет осуществлять их питание от одной центральной батареи </a:t>
            </a:r>
            <a:r>
              <a:rPr lang="ru-RU" sz="2000" b="1" dirty="0" smtClean="0">
                <a:solidFill>
                  <a:srgbClr val="002060"/>
                </a:solidFill>
              </a:rPr>
              <a:t>ЦБ</a:t>
            </a:r>
            <a:r>
              <a:rPr lang="ru-RU" sz="2000" dirty="0" smtClean="0"/>
              <a:t>, </a:t>
            </a:r>
            <a:r>
              <a:rPr lang="ru-RU" sz="2000" dirty="0"/>
              <a:t>устанавливаемой на телефонной станции. Батарея </a:t>
            </a:r>
            <a:r>
              <a:rPr lang="ru-RU" sz="2000" b="1" dirty="0" smtClean="0">
                <a:solidFill>
                  <a:srgbClr val="002060"/>
                </a:solidFill>
              </a:rPr>
              <a:t>ЦБ</a:t>
            </a:r>
            <a:r>
              <a:rPr lang="ru-RU" sz="2000" dirty="0" smtClean="0"/>
              <a:t> </a:t>
            </a:r>
            <a:r>
              <a:rPr lang="ru-RU" sz="2000" dirty="0"/>
              <a:t>является общей для станций А и Б и подключается к микрофонным цепям через дроссели </a:t>
            </a:r>
            <a:r>
              <a:rPr lang="ru-RU" sz="2000" b="1" dirty="0" smtClean="0">
                <a:solidFill>
                  <a:srgbClr val="002060"/>
                </a:solidFill>
              </a:rPr>
              <a:t>Д1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Д2</a:t>
            </a:r>
            <a:r>
              <a:rPr lang="ru-RU" sz="2000" dirty="0"/>
              <a:t>. Они оказывают незначительное сопротивление постоянному току, протекающему от батареи </a:t>
            </a:r>
            <a:r>
              <a:rPr lang="ru-RU" sz="2000" b="1" dirty="0" smtClean="0">
                <a:solidFill>
                  <a:srgbClr val="002060"/>
                </a:solidFill>
              </a:rPr>
              <a:t>ЦБ </a:t>
            </a:r>
            <a:r>
              <a:rPr lang="ru-RU" sz="2000" dirty="0"/>
              <a:t>через цепи микрофонов </a:t>
            </a:r>
            <a:r>
              <a:rPr lang="ru-RU" sz="2000" b="1" dirty="0" smtClean="0">
                <a:solidFill>
                  <a:srgbClr val="002060"/>
                </a:solidFill>
              </a:rPr>
              <a:t>М1</a:t>
            </a:r>
            <a:r>
              <a:rPr lang="ru-RU" sz="2000" dirty="0" smtClean="0"/>
              <a:t> </a:t>
            </a:r>
            <a:r>
              <a:rPr lang="ru-RU" sz="2000" dirty="0"/>
              <a:t>и </a:t>
            </a:r>
            <a:r>
              <a:rPr lang="ru-RU" sz="2000" b="1" dirty="0" smtClean="0">
                <a:solidFill>
                  <a:srgbClr val="002060"/>
                </a:solidFill>
              </a:rPr>
              <a:t>М2</a:t>
            </a:r>
            <a:r>
              <a:rPr lang="ru-RU" sz="2000" dirty="0"/>
              <a:t>, и в то же время препятствуют замыканию переменной составляющей разговорного тока через батарею </a:t>
            </a:r>
            <a:r>
              <a:rPr lang="ru-RU" sz="2000" b="1" dirty="0" smtClean="0">
                <a:solidFill>
                  <a:srgbClr val="002060"/>
                </a:solidFill>
              </a:rPr>
              <a:t>ЦБ</a:t>
            </a:r>
            <a:r>
              <a:rPr lang="ru-RU" sz="2000" dirty="0" smtClean="0"/>
              <a:t>. </a:t>
            </a:r>
            <a:r>
              <a:rPr lang="ru-RU" sz="2000" dirty="0"/>
              <a:t>Описанная схема двусторонней телефонной передачи также обладает местным эффектом.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575" t="38671"/>
          <a:stretch/>
        </p:blipFill>
        <p:spPr>
          <a:xfrm>
            <a:off x="75863" y="1065213"/>
            <a:ext cx="8910813" cy="247515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96604" y="2145016"/>
            <a:ext cx="46519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ЦБ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04620" y="1775684"/>
            <a:ext cx="45717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Д1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09661" y="2672120"/>
            <a:ext cx="45717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Д2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0963" y="1012767"/>
            <a:ext cx="59181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М2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08780" y="1012767"/>
            <a:ext cx="50366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М1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3968" y="2145016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Т1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29600" y="2249000"/>
            <a:ext cx="42364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Т2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02240" y="1170539"/>
            <a:ext cx="57964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Тр 1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395882" y="1170539"/>
            <a:ext cx="57964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Тр 2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95482" y="1012767"/>
            <a:ext cx="968189" cy="264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68588" y="1170539"/>
            <a:ext cx="1066314" cy="236982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74076" y="1012767"/>
            <a:ext cx="79374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Ст. А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987695" y="1045939"/>
            <a:ext cx="79374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Ст. Б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26493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6074894"/>
            <a:ext cx="9049871" cy="7367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Для устранения местного эффекта </a:t>
            </a:r>
            <a:r>
              <a:rPr lang="ru-RU" sz="2000" b="1" dirty="0"/>
              <a:t>в телефонных аппаратах применяются </a:t>
            </a:r>
            <a:r>
              <a:rPr lang="ru-RU" sz="2000" b="1" dirty="0">
                <a:solidFill>
                  <a:srgbClr val="002060"/>
                </a:solidFill>
              </a:rPr>
              <a:t>специальные противоместные схемы включения микрофона и телефона.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85"/>
          <a:stretch/>
        </p:blipFill>
        <p:spPr>
          <a:xfrm>
            <a:off x="83401" y="641105"/>
            <a:ext cx="9031787" cy="51758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07266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4974220"/>
            <a:ext cx="9144000" cy="13747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C00000"/>
                </a:solidFill>
              </a:rPr>
              <a:t>Главным </a:t>
            </a:r>
            <a:r>
              <a:rPr lang="ru-RU" sz="2000" b="1" dirty="0">
                <a:solidFill>
                  <a:srgbClr val="C00000"/>
                </a:solidFill>
              </a:rPr>
              <a:t>требованием</a:t>
            </a:r>
            <a:r>
              <a:rPr lang="ru-RU" sz="2000" dirty="0"/>
              <a:t>, предъявляемым к телефонной передаче,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обеспечение заданного качества передачи речи.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Критериями </a:t>
            </a:r>
            <a:r>
              <a:rPr lang="ru-RU" sz="2000" b="1" u="sng" dirty="0">
                <a:solidFill>
                  <a:srgbClr val="C00000"/>
                </a:solidFill>
              </a:rPr>
              <a:t>оценки качества </a:t>
            </a:r>
            <a:r>
              <a:rPr lang="ru-RU" sz="2000" b="1" dirty="0"/>
              <a:t>служат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разборчивость, громкость, натуральность воспроизводимого </a:t>
            </a:r>
            <a:r>
              <a:rPr lang="ru-RU" sz="2000" b="1" dirty="0" smtClean="0">
                <a:solidFill>
                  <a:srgbClr val="002060"/>
                </a:solidFill>
              </a:rPr>
              <a:t>звука.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r="18588"/>
          <a:stretch/>
        </p:blipFill>
        <p:spPr>
          <a:xfrm>
            <a:off x="4896248" y="653360"/>
            <a:ext cx="4193964" cy="39455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7412" b="4411"/>
          <a:stretch/>
        </p:blipFill>
        <p:spPr>
          <a:xfrm>
            <a:off x="174879" y="653360"/>
            <a:ext cx="4574254" cy="394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39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3640" y="5012387"/>
            <a:ext cx="8993875" cy="17781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Разборчивость </a:t>
            </a:r>
            <a:r>
              <a:rPr lang="ru-RU" sz="2000" b="1" dirty="0">
                <a:solidFill>
                  <a:srgbClr val="C00000"/>
                </a:solidFill>
              </a:rPr>
              <a:t>речи </a:t>
            </a:r>
            <a:r>
              <a:rPr lang="ru-RU" sz="2000" b="1" dirty="0"/>
              <a:t>определяют</a:t>
            </a:r>
            <a:r>
              <a:rPr lang="ru-RU" sz="2000" dirty="0"/>
              <a:t> по числу правильно принятых по тестируемому телефонному тракту элементов речи (слогов, слов, фраз) по отношению общему (достаточно большому) числу переданных элементов. Величина разборчивости выражается в процентах или долях единицы. Качество связи считается удовлетворительным при разборчивости 40...55%, хорошим при 55...80% и отличным — свыше 80%.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4599" y="917087"/>
            <a:ext cx="2990627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r>
              <a:rPr lang="ru-RU" sz="2000" b="1" dirty="0" smtClean="0"/>
              <a:t>Величина разборчивости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6660" y="1703497"/>
            <a:ext cx="1573756" cy="3486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0 – 25%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514600" y="1726035"/>
            <a:ext cx="2958353" cy="27549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45831" y="1693951"/>
            <a:ext cx="3075440" cy="358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Недопустимо плохая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9579" y="2389868"/>
            <a:ext cx="1573756" cy="3486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25 – 40%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514600" y="2426441"/>
            <a:ext cx="2958353" cy="27549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514599" y="3119505"/>
            <a:ext cx="2958353" cy="27549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514599" y="3738065"/>
            <a:ext cx="2958353" cy="27549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514599" y="4375226"/>
            <a:ext cx="2958353" cy="275498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745831" y="2426441"/>
            <a:ext cx="3075440" cy="358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Плохая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9579" y="3003168"/>
            <a:ext cx="1573756" cy="3486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40 – 55%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6660" y="3658951"/>
            <a:ext cx="1573756" cy="3486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55 – 80%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66660" y="4314735"/>
            <a:ext cx="1573756" cy="3486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80 – 100%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745831" y="3053772"/>
            <a:ext cx="3075440" cy="3581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Удовлетворительная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45831" y="3658951"/>
            <a:ext cx="3075440" cy="3581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Хорошая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45831" y="4296518"/>
            <a:ext cx="3075440" cy="35819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Отличная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634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313331"/>
            <a:ext cx="4235823" cy="14151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>
                <a:solidFill>
                  <a:srgbClr val="C00000"/>
                </a:solidFill>
              </a:rPr>
              <a:t>Громкость</a:t>
            </a:r>
            <a:r>
              <a:rPr lang="ru-RU" sz="2000" b="1" dirty="0"/>
              <a:t> </a:t>
            </a:r>
            <a:r>
              <a:rPr lang="ru-RU" sz="2000" dirty="0"/>
              <a:t>принимаемой по телефону </a:t>
            </a:r>
            <a:r>
              <a:rPr lang="ru-RU" sz="2000" b="1" dirty="0">
                <a:solidFill>
                  <a:srgbClr val="C00000"/>
                </a:solidFill>
              </a:rPr>
              <a:t>речи</a:t>
            </a:r>
            <a:r>
              <a:rPr lang="ru-RU" sz="2000" dirty="0"/>
              <a:t> </a:t>
            </a:r>
            <a:r>
              <a:rPr lang="ru-RU" sz="2000" b="1" dirty="0"/>
              <a:t>зависит </a:t>
            </a:r>
            <a:r>
              <a:rPr lang="ru-RU" sz="2000" dirty="0"/>
              <a:t>от затухания электрического сигнала в </a:t>
            </a:r>
            <a:r>
              <a:rPr lang="ru-RU" sz="2000" dirty="0" smtClean="0"/>
              <a:t>линии (</a:t>
            </a:r>
            <a:r>
              <a:rPr lang="ru-RU" sz="2000" i="1" dirty="0" smtClean="0"/>
              <a:t>выражается в </a:t>
            </a:r>
            <a:r>
              <a:rPr lang="en-US" sz="2000" i="1" dirty="0" smtClean="0"/>
              <a:t>dB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7346" t="5937" r="25594" b="86210"/>
          <a:stretch/>
        </p:blipFill>
        <p:spPr>
          <a:xfrm>
            <a:off x="2171699" y="1150480"/>
            <a:ext cx="4303059" cy="5378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36069" b="12519"/>
          <a:stretch/>
        </p:blipFill>
        <p:spPr>
          <a:xfrm>
            <a:off x="2312444" y="2164595"/>
            <a:ext cx="4237087" cy="17865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8600" y="1359813"/>
            <a:ext cx="1801906" cy="1113132"/>
          </a:xfrm>
          <a:prstGeom prst="rect">
            <a:avLst/>
          </a:prstGeom>
          <a:solidFill>
            <a:srgbClr val="41B9E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Источник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сигнала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06316" y="1359813"/>
            <a:ext cx="1801906" cy="1113132"/>
          </a:xfrm>
          <a:prstGeom prst="rect">
            <a:avLst/>
          </a:prstGeom>
          <a:solidFill>
            <a:srgbClr val="41B9EF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Приемник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сигнала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030506" y="1577800"/>
            <a:ext cx="4975810" cy="660872"/>
          </a:xfrm>
          <a:prstGeom prst="righ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85647" y="3057893"/>
            <a:ext cx="363884" cy="8708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3126"/>
          <a:stretch/>
        </p:blipFill>
        <p:spPr>
          <a:xfrm>
            <a:off x="5109882" y="3928791"/>
            <a:ext cx="3699592" cy="28642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9910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3713" y="4798798"/>
            <a:ext cx="8993875" cy="12403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    </a:t>
            </a:r>
            <a:r>
              <a:rPr lang="ru-RU" sz="2000" b="1" dirty="0" smtClean="0">
                <a:solidFill>
                  <a:srgbClr val="C00000"/>
                </a:solidFill>
              </a:rPr>
              <a:t>Натуральность </a:t>
            </a:r>
            <a:r>
              <a:rPr lang="ru-RU" sz="2000" b="1" dirty="0">
                <a:solidFill>
                  <a:srgbClr val="C00000"/>
                </a:solidFill>
              </a:rPr>
              <a:t>речи </a:t>
            </a:r>
            <a:r>
              <a:rPr lang="ru-RU" sz="2000" dirty="0"/>
              <a:t>в большой степени </a:t>
            </a:r>
            <a:r>
              <a:rPr lang="ru-RU" sz="2000" b="1" dirty="0"/>
              <a:t>зависит </a:t>
            </a:r>
            <a:r>
              <a:rPr lang="ru-RU" sz="2000" dirty="0"/>
              <a:t>от ширины полосы частот, выделенной для канала передачи. </a:t>
            </a:r>
            <a:r>
              <a:rPr lang="ru-RU" sz="2000" i="1" dirty="0"/>
              <a:t>Стандартная полоса 300...3400 Гц, </a:t>
            </a:r>
            <a:r>
              <a:rPr lang="ru-RU" sz="2000" dirty="0"/>
              <a:t>принятая при телефонной передаче, обеспечивает достаточную натуральность речи при условии хорошей разборчивости и нормальной громкости</a:t>
            </a:r>
            <a:r>
              <a:rPr lang="ru-RU" sz="2000" dirty="0" smtClean="0"/>
              <a:t>.</a:t>
            </a:r>
            <a:r>
              <a:rPr lang="ru-RU" sz="2000" dirty="0"/>
              <a:t> 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0416" y="278034"/>
            <a:ext cx="5110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Схема двусторонней телефонной </a:t>
            </a:r>
            <a:r>
              <a:rPr lang="ru-RU" sz="2000" b="1" u="sng" dirty="0" smtClean="0">
                <a:solidFill>
                  <a:srgbClr val="002060"/>
                </a:solidFill>
              </a:rPr>
              <a:t>передачи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5588" t="49215" r="1618" b="4058"/>
          <a:stretch/>
        </p:blipFill>
        <p:spPr>
          <a:xfrm>
            <a:off x="67235" y="1344358"/>
            <a:ext cx="3913094" cy="2594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648" t="9455" r="5233" b="8528"/>
          <a:stretch/>
        </p:blipFill>
        <p:spPr>
          <a:xfrm>
            <a:off x="4047564" y="861904"/>
            <a:ext cx="4831308" cy="37531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0" y="1180214"/>
            <a:ext cx="202019" cy="449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377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484" y="3195888"/>
            <a:ext cx="2822905" cy="148202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83525"/>
            <a:ext cx="8993875" cy="16537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>
                <a:solidFill>
                  <a:srgbClr val="C00000"/>
                </a:solidFill>
              </a:rPr>
              <a:t>своему назначению телефонные коммутаторы</a:t>
            </a:r>
            <a:r>
              <a:rPr lang="ru-RU" sz="2000" dirty="0"/>
              <a:t>, с помощью которых можно устанавливать соединение между абонентами, </a:t>
            </a:r>
            <a:r>
              <a:rPr lang="ru-RU" sz="2000" b="1" dirty="0"/>
              <a:t>подразделяются на </a:t>
            </a:r>
            <a:r>
              <a:rPr lang="ru-RU" sz="2000" b="1" dirty="0">
                <a:solidFill>
                  <a:srgbClr val="002060"/>
                </a:solidFill>
              </a:rPr>
              <a:t>коммутаторы местной, междугородной и оперативно-технологической связи.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Коммутаторы </a:t>
            </a:r>
            <a:r>
              <a:rPr lang="ru-RU" sz="2000" b="1" dirty="0"/>
              <a:t>местной связи </a:t>
            </a:r>
            <a:r>
              <a:rPr lang="ru-RU" sz="2000" dirty="0"/>
              <a:t>используются для связи абонентов в пределах небольших станций и учреждений.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0348"/>
          <a:stretch/>
        </p:blipFill>
        <p:spPr>
          <a:xfrm>
            <a:off x="5935709" y="714345"/>
            <a:ext cx="3100713" cy="4173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72" t="13333" b="21990"/>
          <a:stretch/>
        </p:blipFill>
        <p:spPr>
          <a:xfrm>
            <a:off x="1993406" y="714345"/>
            <a:ext cx="4360505" cy="2191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6476" r="3313"/>
          <a:stretch/>
        </p:blipFill>
        <p:spPr>
          <a:xfrm>
            <a:off x="70781" y="2434542"/>
            <a:ext cx="3043255" cy="244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40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732948"/>
            <a:ext cx="8993875" cy="116243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Наибольшее </a:t>
            </a:r>
            <a:r>
              <a:rPr lang="ru-RU" sz="2000" dirty="0"/>
              <a:t>применение на междугородных телефонных станциях ОАО «РЖД» нашел </a:t>
            </a:r>
            <a:r>
              <a:rPr lang="ru-RU" sz="2000" b="1" dirty="0">
                <a:solidFill>
                  <a:srgbClr val="002060"/>
                </a:solidFill>
              </a:rPr>
              <a:t>коммутатор типа М-60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b="1" dirty="0">
                <a:solidFill>
                  <a:srgbClr val="002060"/>
                </a:solidFill>
              </a:rPr>
              <a:t>рассчитанный на включение шести междугородных линий. </a:t>
            </a:r>
            <a:r>
              <a:rPr lang="ru-RU" sz="2000" dirty="0"/>
              <a:t>На сетях местной связи ОАО «РЖД» коммутаторы почти повсеместно заменены автоматическими телефонными станциями.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794"/>
          <a:stretch/>
        </p:blipFill>
        <p:spPr>
          <a:xfrm>
            <a:off x="1008530" y="615606"/>
            <a:ext cx="2800759" cy="51128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545" t="8627" r="1936" b="8039"/>
          <a:stretch/>
        </p:blipFill>
        <p:spPr>
          <a:xfrm>
            <a:off x="4464424" y="657255"/>
            <a:ext cx="3859305" cy="497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97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2357" y="4515035"/>
            <a:ext cx="8993875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24 стр. </a:t>
            </a:r>
            <a:r>
              <a:rPr lang="ru-RU" sz="2000" b="1" dirty="0" smtClean="0">
                <a:solidFill>
                  <a:srgbClr val="002060"/>
                </a:solidFill>
              </a:rPr>
              <a:t>162-165</a:t>
            </a:r>
            <a:endParaRPr lang="ru-RU" sz="2000" b="1" dirty="0">
              <a:solidFill>
                <a:srgbClr val="002060"/>
              </a:solidFill>
            </a:endParaRPr>
          </a:p>
          <a:p>
            <a:pPr marL="268288" indent="-268288" algn="just">
              <a:buAutoNum type="arabicPeriod"/>
            </a:pPr>
            <a:r>
              <a:rPr lang="ru-RU" sz="2000" b="1" dirty="0" smtClean="0"/>
              <a:t>Принцип </a:t>
            </a:r>
            <a:r>
              <a:rPr lang="ru-RU" sz="2000" b="1" dirty="0"/>
              <a:t>телефонной передачи. </a:t>
            </a:r>
            <a:endParaRPr lang="ru-RU" sz="2000" b="1" dirty="0" smtClean="0"/>
          </a:p>
          <a:p>
            <a:pPr marL="268288" indent="-268288" algn="just">
              <a:buAutoNum type="arabicPeriod"/>
            </a:pPr>
            <a:r>
              <a:rPr lang="ru-RU" sz="2000" b="1" dirty="0" smtClean="0"/>
              <a:t>Конструкция </a:t>
            </a:r>
            <a:r>
              <a:rPr lang="ru-RU" sz="2000" b="1" dirty="0"/>
              <a:t>телефона и микрофона; схемы телефонной передачи</a:t>
            </a:r>
            <a:r>
              <a:rPr lang="ru-RU" sz="2000" b="1" dirty="0" smtClean="0"/>
              <a:t>.</a:t>
            </a:r>
          </a:p>
          <a:p>
            <a:pPr marL="268288" indent="-268288" algn="just">
              <a:buAutoNum type="arabicPeriod"/>
            </a:pPr>
            <a:r>
              <a:rPr lang="ru-RU" sz="2000" b="1" dirty="0" smtClean="0"/>
              <a:t>Устройство </a:t>
            </a:r>
            <a:r>
              <a:rPr lang="ru-RU" sz="2000" b="1" dirty="0"/>
              <a:t>телефонного аппарата</a:t>
            </a:r>
            <a:r>
              <a:rPr lang="ru-RU" sz="2000" b="1" dirty="0" smtClean="0"/>
              <a:t>.</a:t>
            </a:r>
          </a:p>
          <a:p>
            <a:pPr marL="268288" indent="-268288" algn="just">
              <a:buAutoNum type="arabicPeriod"/>
            </a:pPr>
            <a:r>
              <a:rPr lang="ru-RU" sz="2000" b="1" dirty="0" smtClean="0"/>
              <a:t>Виды </a:t>
            </a:r>
            <a:r>
              <a:rPr lang="ru-RU" sz="2000" b="1" dirty="0"/>
              <a:t>и назначение телефонных коммутаторов. Порядок пользования ими.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52" r="8514"/>
          <a:stretch/>
        </p:blipFill>
        <p:spPr>
          <a:xfrm>
            <a:off x="4039765" y="457201"/>
            <a:ext cx="5097208" cy="4464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4572000" cy="2400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1470" t="8309" r="9118" b="8530"/>
          <a:stretch/>
        </p:blipFill>
        <p:spPr>
          <a:xfrm>
            <a:off x="567680" y="2713128"/>
            <a:ext cx="2315877" cy="161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375647"/>
            <a:ext cx="9063318" cy="14823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C00000"/>
                </a:solidFill>
              </a:rPr>
              <a:t>Специальные </a:t>
            </a:r>
            <a:r>
              <a:rPr lang="ru-RU" sz="2000" b="1" dirty="0">
                <a:solidFill>
                  <a:srgbClr val="C00000"/>
                </a:solidFill>
              </a:rPr>
              <a:t>коммутаторы оперативно-технологической </a:t>
            </a:r>
            <a:r>
              <a:rPr lang="ru-RU" sz="2000" b="1" dirty="0" smtClean="0">
                <a:solidFill>
                  <a:srgbClr val="C00000"/>
                </a:solidFill>
              </a:rPr>
              <a:t>связи (ОТС) </a:t>
            </a:r>
            <a:r>
              <a:rPr lang="ru-RU" sz="2000" b="1" dirty="0"/>
              <a:t>предназначены </a:t>
            </a:r>
            <a:r>
              <a:rPr lang="ru-RU" sz="2000" b="1" dirty="0">
                <a:solidFill>
                  <a:srgbClr val="002060"/>
                </a:solidFill>
              </a:rPr>
              <a:t>для организации различных видов технологической связи: </a:t>
            </a:r>
            <a:r>
              <a:rPr lang="ru-RU" sz="2000" dirty="0"/>
              <a:t>постанционной, ПГС, МЖС, энергодиспетчерской и т.д. В отдельную группу выделяются коммутаторы оперативной (директорской) связи, предназначенные для обеспечения связи руководителей предприятий.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059" t="10784" r="56764" b="7451"/>
          <a:stretch/>
        </p:blipFill>
        <p:spPr>
          <a:xfrm>
            <a:off x="67236" y="714345"/>
            <a:ext cx="3012141" cy="44859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8259" y="2334505"/>
            <a:ext cx="1169894" cy="403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232" y="1370832"/>
            <a:ext cx="5802526" cy="34899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36" y="832618"/>
            <a:ext cx="3130641" cy="211529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7236" y="832618"/>
            <a:ext cx="829747" cy="139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063931" y="2947916"/>
            <a:ext cx="248513" cy="514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87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76" r="3970" b="5294"/>
          <a:stretch/>
        </p:blipFill>
        <p:spPr>
          <a:xfrm>
            <a:off x="2797324" y="457200"/>
            <a:ext cx="6346676" cy="488128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53578"/>
            <a:ext cx="9144000" cy="17195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 </a:t>
            </a:r>
            <a:r>
              <a:rPr lang="ru-RU" sz="2000" b="1" dirty="0" smtClean="0">
                <a:solidFill>
                  <a:srgbClr val="C00000"/>
                </a:solidFill>
              </a:rPr>
              <a:t>Коммутаторы </a:t>
            </a:r>
            <a:r>
              <a:rPr lang="ru-RU" sz="2000" b="1" dirty="0">
                <a:solidFill>
                  <a:srgbClr val="C00000"/>
                </a:solidFill>
              </a:rPr>
              <a:t>всех видов </a:t>
            </a:r>
            <a:r>
              <a:rPr lang="ru-RU" sz="2000" b="1" dirty="0"/>
              <a:t>различают </a:t>
            </a:r>
            <a:r>
              <a:rPr lang="ru-RU" sz="2000" b="1" dirty="0">
                <a:solidFill>
                  <a:srgbClr val="002060"/>
                </a:solidFill>
              </a:rPr>
              <a:t>по числу включенных номеров </a:t>
            </a:r>
            <a:r>
              <a:rPr lang="ru-RU" sz="2000" dirty="0"/>
              <a:t>на коммутаторы </a:t>
            </a:r>
            <a:r>
              <a:rPr lang="ru-RU" sz="2000" b="1" dirty="0">
                <a:solidFill>
                  <a:srgbClr val="002060"/>
                </a:solidFill>
              </a:rPr>
              <a:t>малой емкости </a:t>
            </a:r>
            <a:r>
              <a:rPr lang="ru-RU" sz="2000" dirty="0"/>
              <a:t>(до 10 номеров) и </a:t>
            </a:r>
            <a:r>
              <a:rPr lang="ru-RU" sz="2000" b="1" dirty="0">
                <a:solidFill>
                  <a:srgbClr val="002060"/>
                </a:solidFill>
              </a:rPr>
              <a:t>большой емкости </a:t>
            </a:r>
            <a:r>
              <a:rPr lang="ru-RU" sz="2000" dirty="0"/>
              <a:t>(до 100 номеров).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>
                <a:solidFill>
                  <a:srgbClr val="C00000"/>
                </a:solidFill>
              </a:rPr>
              <a:t>конструкции </a:t>
            </a:r>
            <a:r>
              <a:rPr lang="ru-RU" sz="2000" b="1" dirty="0"/>
              <a:t>коммутаторы делятся на </a:t>
            </a:r>
            <a:r>
              <a:rPr lang="ru-RU" sz="2000" b="1" dirty="0">
                <a:solidFill>
                  <a:srgbClr val="002060"/>
                </a:solidFill>
              </a:rPr>
              <a:t>напольные, настольные и настенные.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48963"/>
          <a:stretch/>
        </p:blipFill>
        <p:spPr>
          <a:xfrm>
            <a:off x="12469" y="1200926"/>
            <a:ext cx="2773255" cy="17969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26940"/>
            <a:ext cx="2809170" cy="162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59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2357" y="4515035"/>
            <a:ext cx="8993875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По </a:t>
            </a:r>
            <a:r>
              <a:rPr lang="ru-RU" sz="2000" b="1" dirty="0">
                <a:solidFill>
                  <a:srgbClr val="C00000"/>
                </a:solidFill>
              </a:rPr>
              <a:t>принципу питания микрофонов абонентских линий </a:t>
            </a:r>
            <a:r>
              <a:rPr lang="ru-RU" sz="2000" b="1" dirty="0"/>
              <a:t>различают </a:t>
            </a:r>
            <a:r>
              <a:rPr lang="ru-RU" sz="2000" b="1" dirty="0">
                <a:solidFill>
                  <a:srgbClr val="002060"/>
                </a:solidFill>
              </a:rPr>
              <a:t>коммутаторы с местной батареей (МБ) </a:t>
            </a:r>
            <a:r>
              <a:rPr lang="ru-RU" sz="2000" b="1" dirty="0"/>
              <a:t>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центральной батареей (ЦБ), </a:t>
            </a:r>
            <a:r>
              <a:rPr lang="ru-RU" sz="2000" b="1" dirty="0"/>
              <a:t>а </a:t>
            </a:r>
            <a:r>
              <a:rPr lang="ru-RU" sz="2000" b="1" dirty="0">
                <a:solidFill>
                  <a:srgbClr val="C00000"/>
                </a:solidFill>
              </a:rPr>
              <a:t>по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способу установления соединений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rgbClr val="002060"/>
                </a:solidFill>
              </a:rPr>
              <a:t>шнурового </a:t>
            </a:r>
            <a:r>
              <a:rPr lang="ru-RU" sz="2000" b="1" dirty="0"/>
              <a:t>и</a:t>
            </a:r>
            <a:r>
              <a:rPr lang="ru-RU" sz="2000" b="1" dirty="0">
                <a:solidFill>
                  <a:srgbClr val="002060"/>
                </a:solidFill>
              </a:rPr>
              <a:t> бесшнурового типов. </a:t>
            </a:r>
            <a:r>
              <a:rPr lang="ru-RU" sz="2000" dirty="0"/>
              <a:t>В применяемых на железнодорожном транспорте коммутаторах местной и междугородной связи, как правило, используется шнуровой способ установления соединений, а в коммутаторах оперативно-технологической связи — бесшнуровой способ установления соединений с помощью ключей и кнопок.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9294" y="657255"/>
            <a:ext cx="4415660" cy="33117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6479"/>
          <a:stretch/>
        </p:blipFill>
        <p:spPr>
          <a:xfrm>
            <a:off x="6886146" y="2781040"/>
            <a:ext cx="2135874" cy="15716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9318" t="5671" r="4200" b="12708"/>
          <a:stretch/>
        </p:blipFill>
        <p:spPr>
          <a:xfrm>
            <a:off x="337309" y="683303"/>
            <a:ext cx="4070918" cy="38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23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383732" y="4315873"/>
            <a:ext cx="4462819" cy="13615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Принцип работы коммутатора рассмотрим на примере коммутатора шнурового </a:t>
            </a:r>
            <a:r>
              <a:rPr lang="ru-RU" sz="2000" b="1" dirty="0" smtClean="0">
                <a:solidFill>
                  <a:srgbClr val="002060"/>
                </a:solidFill>
              </a:rPr>
              <a:t>типа.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761" y="657254"/>
            <a:ext cx="7093239" cy="30958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6076" r="13468"/>
          <a:stretch/>
        </p:blipFill>
        <p:spPr>
          <a:xfrm>
            <a:off x="40944" y="2625249"/>
            <a:ext cx="4086283" cy="385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132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62953"/>
            <a:ext cx="9144000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Схема </a:t>
            </a:r>
            <a:r>
              <a:rPr lang="ru-RU" sz="2000" b="1" dirty="0">
                <a:solidFill>
                  <a:srgbClr val="002060"/>
                </a:solidFill>
              </a:rPr>
              <a:t>коммутатора содержит </a:t>
            </a:r>
            <a:r>
              <a:rPr lang="ru-RU" sz="2000" b="1" dirty="0">
                <a:solidFill>
                  <a:srgbClr val="C00000"/>
                </a:solidFill>
              </a:rPr>
              <a:t>три основные группы приборов</a:t>
            </a:r>
            <a:r>
              <a:rPr lang="ru-RU" sz="2000" b="1" dirty="0" smtClean="0">
                <a:solidFill>
                  <a:srgbClr val="C00000"/>
                </a:solidFill>
              </a:rPr>
              <a:t>: </a:t>
            </a:r>
            <a:r>
              <a:rPr lang="ru-RU" sz="2000" dirty="0" smtClean="0"/>
              <a:t>приборы </a:t>
            </a:r>
            <a:r>
              <a:rPr lang="ru-RU" sz="2000" dirty="0"/>
              <a:t>комплектов абонентских линий </a:t>
            </a:r>
            <a:r>
              <a:rPr lang="ru-RU" sz="2000" b="1" dirty="0">
                <a:solidFill>
                  <a:srgbClr val="C00000"/>
                </a:solidFill>
              </a:rPr>
              <a:t>(АЛ) </a:t>
            </a:r>
            <a:r>
              <a:rPr lang="ru-RU" sz="2000" dirty="0"/>
              <a:t>и соединительных линий </a:t>
            </a:r>
            <a:r>
              <a:rPr lang="ru-RU" sz="2000" b="1" dirty="0">
                <a:solidFill>
                  <a:srgbClr val="C00000"/>
                </a:solidFill>
              </a:rPr>
              <a:t>(СЛ), приборы шнуровых пар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приборы рабочего места телефонистки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002060"/>
                </a:solidFill>
              </a:rPr>
              <a:t>Комплекты АЛ </a:t>
            </a:r>
            <a:r>
              <a:rPr lang="ru-RU" sz="2000" b="1" dirty="0"/>
              <a:t>служат </a:t>
            </a:r>
            <a:r>
              <a:rPr lang="ru-RU" sz="2000" dirty="0"/>
              <a:t>для подключения телефонных аппаратов абонентов. </a:t>
            </a:r>
            <a:r>
              <a:rPr lang="ru-RU" sz="2000" b="1" dirty="0">
                <a:solidFill>
                  <a:srgbClr val="002060"/>
                </a:solidFill>
              </a:rPr>
              <a:t>Комплекты СЛ </a:t>
            </a:r>
            <a:r>
              <a:rPr lang="ru-RU" sz="2000" b="1" dirty="0"/>
              <a:t>служат </a:t>
            </a:r>
            <a:r>
              <a:rPr lang="ru-RU" sz="2000" dirty="0"/>
              <a:t>для подключения соединительных линий от АТС и других коммутаторов. В состав комплектов АЛ и СЛ входят реле, вызывные лампы ВЛ и соединительные гнезда СГ. Число комплектов определяется емкостью коммутатора.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70793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1" y="666971"/>
            <a:ext cx="9156146" cy="399598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738280" y="1721890"/>
            <a:ext cx="272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038532" y="2649944"/>
            <a:ext cx="272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64358" y="1721890"/>
            <a:ext cx="272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91402" y="2649944"/>
            <a:ext cx="27295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548414" y="1201002"/>
            <a:ext cx="1733269" cy="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107974" y="4541932"/>
            <a:ext cx="1637733" cy="277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899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416" y="5478021"/>
            <a:ext cx="8993875" cy="13279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>
                <a:solidFill>
                  <a:srgbClr val="C00000"/>
                </a:solidFill>
              </a:rPr>
              <a:t>Приборы шнуровой пары </a:t>
            </a:r>
            <a:r>
              <a:rPr lang="ru-RU" sz="2000" b="1" dirty="0"/>
              <a:t>предназначены</a:t>
            </a:r>
            <a:r>
              <a:rPr lang="ru-RU" sz="2000" dirty="0"/>
              <a:t> для установления соединения между абонентами, аппараты которых включены в данный коммутатор {</a:t>
            </a:r>
            <a:r>
              <a:rPr lang="ru-RU" sz="2000" dirty="0" smtClean="0"/>
              <a:t>ТА1 —ТА</a:t>
            </a:r>
            <a:r>
              <a:rPr lang="ru-RU" sz="2000" i="1" dirty="0" smtClean="0"/>
              <a:t>n</a:t>
            </a:r>
            <a:r>
              <a:rPr lang="ru-RU" sz="2000" dirty="0"/>
              <a:t>}, а также этих абонентов с абонентами, аппараты которых включены в АТС и другие коммутаторы.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70793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153" y="941696"/>
            <a:ext cx="7751929" cy="33831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68233" y="1493397"/>
            <a:ext cx="2906974" cy="1485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291178" y="1493397"/>
            <a:ext cx="5787703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r="2836" b="5277"/>
          <a:stretch/>
        </p:blipFill>
        <p:spPr>
          <a:xfrm>
            <a:off x="73360" y="3024837"/>
            <a:ext cx="3594874" cy="245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47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5559089"/>
            <a:ext cx="9130352" cy="12989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</a:t>
            </a:r>
            <a:r>
              <a:rPr lang="ru-RU" sz="2000" b="1" dirty="0" smtClean="0"/>
              <a:t>На </a:t>
            </a:r>
            <a:r>
              <a:rPr lang="ru-RU" sz="2000" b="1" dirty="0"/>
              <a:t>одном коммутаторе в зависимости от его емкости имеется до 18 шнуровых пар. </a:t>
            </a:r>
            <a:r>
              <a:rPr lang="ru-RU" sz="2000" dirty="0"/>
              <a:t>Шнуровые пары составляют опросный </a:t>
            </a:r>
            <a:r>
              <a:rPr lang="ru-RU" sz="2000" b="1" dirty="0"/>
              <a:t>ОШ</a:t>
            </a:r>
            <a:r>
              <a:rPr lang="ru-RU" sz="2000" dirty="0"/>
              <a:t> и вызывной </a:t>
            </a:r>
            <a:r>
              <a:rPr lang="ru-RU" sz="2000" b="1" dirty="0"/>
              <a:t>ВШ</a:t>
            </a:r>
            <a:r>
              <a:rPr lang="ru-RU" sz="2000" dirty="0"/>
              <a:t> штепселя, отбойные лампы </a:t>
            </a:r>
            <a:r>
              <a:rPr lang="ru-RU" sz="2000" b="1" dirty="0"/>
              <a:t>ОЛ1</a:t>
            </a:r>
            <a:r>
              <a:rPr lang="ru-RU" sz="2000" dirty="0"/>
              <a:t> и </a:t>
            </a:r>
            <a:r>
              <a:rPr lang="ru-RU" sz="2000" b="1" dirty="0"/>
              <a:t>ОЛ2</a:t>
            </a:r>
            <a:r>
              <a:rPr lang="ru-RU" sz="2000" dirty="0"/>
              <a:t>, опросно-вызывной ключ </a:t>
            </a:r>
            <a:r>
              <a:rPr lang="ru-RU" sz="2000" b="1" dirty="0"/>
              <a:t>ОВК</a:t>
            </a:r>
            <a:r>
              <a:rPr lang="ru-RU" sz="2000" dirty="0"/>
              <a:t>, с помощью которого происходит опрос и посылается вызов абонентам.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70793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71" y="628749"/>
            <a:ext cx="7427794" cy="497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40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681920"/>
            <a:ext cx="9130352" cy="1230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Рабочее </a:t>
            </a:r>
            <a:r>
              <a:rPr lang="ru-RU" sz="2000" b="1" dirty="0">
                <a:solidFill>
                  <a:srgbClr val="C00000"/>
                </a:solidFill>
              </a:rPr>
              <a:t>место телефонистки </a:t>
            </a:r>
            <a:r>
              <a:rPr lang="ru-RU" sz="2000" b="1" dirty="0"/>
              <a:t>содержит</a:t>
            </a:r>
            <a:r>
              <a:rPr lang="ru-RU" sz="2000" dirty="0"/>
              <a:t> разговорные (микрофон ВМ и телефон BF) и вызывные приборы. Приборы рабочего места могут быть подключены к любой шнуровой паре соответствующим опросно-вызывным ключом.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521" y="633806"/>
            <a:ext cx="6318914" cy="51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46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74069"/>
            <a:ext cx="9096232" cy="18424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Установление соединения на коммутаторе осуществляется следующим образом. </a:t>
            </a:r>
            <a:r>
              <a:rPr lang="ru-RU" sz="2000" b="1" dirty="0"/>
              <a:t>При поступлении вызова </a:t>
            </a:r>
            <a:r>
              <a:rPr lang="ru-RU" sz="2000" dirty="0"/>
              <a:t>от абонента загорается вызывная лампа </a:t>
            </a:r>
            <a:r>
              <a:rPr lang="ru-RU" sz="2000" b="1" dirty="0">
                <a:solidFill>
                  <a:srgbClr val="C00000"/>
                </a:solidFill>
              </a:rPr>
              <a:t>ВЛ.</a:t>
            </a:r>
            <a:r>
              <a:rPr lang="ru-RU" sz="2000" dirty="0"/>
              <a:t> Телефонистка вставляет опросный штепсель </a:t>
            </a:r>
            <a:r>
              <a:rPr lang="ru-RU" sz="2000" b="1" dirty="0">
                <a:solidFill>
                  <a:srgbClr val="C00000"/>
                </a:solidFill>
              </a:rPr>
              <a:t>ОШ</a:t>
            </a:r>
            <a:r>
              <a:rPr lang="ru-RU" sz="2000" dirty="0"/>
              <a:t> в соединительное гнездо </a:t>
            </a:r>
            <a:r>
              <a:rPr lang="ru-RU" sz="2000" b="1" dirty="0">
                <a:solidFill>
                  <a:srgbClr val="C00000"/>
                </a:solidFill>
              </a:rPr>
              <a:t>СГ </a:t>
            </a:r>
            <a:r>
              <a:rPr lang="ru-RU" sz="2000" dirty="0"/>
              <a:t>вызывающего абонента и переводит опросно-вызывной ключ </a:t>
            </a:r>
            <a:r>
              <a:rPr lang="ru-RU" sz="2000" b="1" dirty="0">
                <a:solidFill>
                  <a:srgbClr val="C00000"/>
                </a:solidFill>
              </a:rPr>
              <a:t>ОВК</a:t>
            </a:r>
            <a:r>
              <a:rPr lang="ru-RU" sz="2000" dirty="0"/>
              <a:t> в положение </a:t>
            </a:r>
            <a:r>
              <a:rPr lang="ru-RU" sz="2000" b="1" dirty="0">
                <a:solidFill>
                  <a:srgbClr val="C00000"/>
                </a:solidFill>
              </a:rPr>
              <a:t>«Опрос», </a:t>
            </a:r>
            <a:r>
              <a:rPr lang="ru-RU" sz="2000" dirty="0"/>
              <a:t>при этом гаснет вызывная лампа ВЛ и абонент подключается </a:t>
            </a:r>
            <a:r>
              <a:rPr lang="ru-RU" sz="2000" b="1" dirty="0">
                <a:solidFill>
                  <a:srgbClr val="C00000"/>
                </a:solidFill>
              </a:rPr>
              <a:t>к разговорным </a:t>
            </a:r>
            <a:r>
              <a:rPr lang="ru-RU" sz="2000" b="1" dirty="0" smtClean="0">
                <a:solidFill>
                  <a:srgbClr val="C00000"/>
                </a:solidFill>
              </a:rPr>
              <a:t>приборам </a:t>
            </a:r>
            <a:r>
              <a:rPr lang="ru-RU" sz="2000" dirty="0"/>
              <a:t>ВМ и BF рабочего места.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" y="618809"/>
            <a:ext cx="9144000" cy="39936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9097" y="629959"/>
            <a:ext cx="1207626" cy="9941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66030" y="162408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197290" y="1501254"/>
            <a:ext cx="668740" cy="122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648069" y="765356"/>
            <a:ext cx="368489" cy="34119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44202" y="1992574"/>
            <a:ext cx="6141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3671248" y="2019869"/>
            <a:ext cx="272956" cy="62779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7462" t="7428" r="4030"/>
          <a:stretch/>
        </p:blipFill>
        <p:spPr>
          <a:xfrm>
            <a:off x="6272054" y="591514"/>
            <a:ext cx="3697434" cy="257942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866030" y="2647666"/>
            <a:ext cx="805218" cy="28660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040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4924679"/>
            <a:ext cx="9096232" cy="12010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/>
              <a:t>Узнав </a:t>
            </a:r>
            <a:r>
              <a:rPr lang="ru-RU" sz="2000" b="1" dirty="0"/>
              <a:t>у вызывающего абонента номер вызываемого абонента</a:t>
            </a:r>
            <a:r>
              <a:rPr lang="ru-RU" sz="2000" dirty="0"/>
              <a:t>, телефонистка вставляет вызывной штепсель </a:t>
            </a:r>
            <a:r>
              <a:rPr lang="ru-RU" sz="2000" b="1" dirty="0">
                <a:solidFill>
                  <a:srgbClr val="C00000"/>
                </a:solidFill>
              </a:rPr>
              <a:t>ВШ</a:t>
            </a:r>
            <a:r>
              <a:rPr lang="ru-RU" sz="2000" dirty="0"/>
              <a:t> шнуровой пары в гнездо </a:t>
            </a:r>
            <a:r>
              <a:rPr lang="ru-RU" sz="2000" b="1" dirty="0">
                <a:solidFill>
                  <a:srgbClr val="C00000"/>
                </a:solidFill>
              </a:rPr>
              <a:t>СГ</a:t>
            </a:r>
            <a:r>
              <a:rPr lang="ru-RU" sz="2000" dirty="0"/>
              <a:t> требуемого абонента и переводит ключ </a:t>
            </a:r>
            <a:r>
              <a:rPr lang="ru-RU" sz="2000" b="1" dirty="0">
                <a:solidFill>
                  <a:srgbClr val="C00000"/>
                </a:solidFill>
              </a:rPr>
              <a:t>ОВК</a:t>
            </a:r>
            <a:r>
              <a:rPr lang="ru-RU" sz="2000" dirty="0"/>
              <a:t> в положение </a:t>
            </a:r>
            <a:r>
              <a:rPr lang="ru-RU" sz="2000" b="1" dirty="0">
                <a:solidFill>
                  <a:srgbClr val="C00000"/>
                </a:solidFill>
              </a:rPr>
              <a:t>«Вызов», </a:t>
            </a:r>
            <a:r>
              <a:rPr lang="ru-RU" sz="2000" dirty="0"/>
              <a:t>подключая тем самым к абонентской линии источник </a:t>
            </a:r>
            <a:r>
              <a:rPr lang="ru-RU" sz="2000" b="1" dirty="0">
                <a:solidFill>
                  <a:srgbClr val="C00000"/>
                </a:solidFill>
              </a:rPr>
              <a:t>И</a:t>
            </a:r>
            <a:r>
              <a:rPr lang="ru-RU" sz="2000" dirty="0"/>
              <a:t> индукторного тока частотой 25 Гц.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" y="618809"/>
            <a:ext cx="9144000" cy="39936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9097" y="629959"/>
            <a:ext cx="1207626" cy="9941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66030" y="162408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197290" y="1501254"/>
            <a:ext cx="668740" cy="122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648069" y="765356"/>
            <a:ext cx="368489" cy="34119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44202" y="1992574"/>
            <a:ext cx="6141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95883" y="1992574"/>
            <a:ext cx="371902" cy="8461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486399" y="166286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6018662" y="1501254"/>
            <a:ext cx="736980" cy="16161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022375" y="2634018"/>
            <a:ext cx="955343" cy="313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281684" y="3603009"/>
            <a:ext cx="2047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81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307" y="3739933"/>
            <a:ext cx="8993875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u="sng" dirty="0">
                <a:solidFill>
                  <a:srgbClr val="C00000"/>
                </a:solidFill>
              </a:rPr>
              <a:t>Принцип телефонной передачи речи. </a:t>
            </a:r>
            <a:endParaRPr lang="ru-RU" sz="2000" b="1" i="1" u="sng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Принцип </a:t>
            </a:r>
            <a:r>
              <a:rPr lang="ru-RU" sz="2000" b="1" dirty="0">
                <a:solidFill>
                  <a:srgbClr val="002060"/>
                </a:solidFill>
              </a:rPr>
              <a:t>телефонной передачи </a:t>
            </a:r>
            <a:r>
              <a:rPr lang="ru-RU" sz="2000" b="1" dirty="0"/>
              <a:t>состоит</a:t>
            </a:r>
            <a:r>
              <a:rPr lang="ru-RU" sz="2000" dirty="0"/>
              <a:t> </a:t>
            </a:r>
            <a:r>
              <a:rPr lang="ru-RU" sz="2000" b="1" dirty="0"/>
              <a:t>в том, что </a:t>
            </a:r>
            <a:r>
              <a:rPr lang="ru-RU" sz="2000" b="1" dirty="0">
                <a:solidFill>
                  <a:srgbClr val="002060"/>
                </a:solidFill>
              </a:rPr>
              <a:t>в пункте передачи звуковые колебания речи преобразуются с помощью микрофона в колебания электрического тока, которые передаются по линии связи в пункт приема. </a:t>
            </a:r>
            <a:r>
              <a:rPr lang="ru-RU" sz="2000" dirty="0"/>
              <a:t>В пункте приема осуществляется обратное преобразования электрических колебаний в звуковые при помощи устройства, называемого телефоном.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2785" y="257145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2875" t="37720" r="3007" b="26048"/>
          <a:stretch/>
        </p:blipFill>
        <p:spPr>
          <a:xfrm>
            <a:off x="125095" y="914400"/>
            <a:ext cx="8907130" cy="2568388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42784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5" y="5267553"/>
            <a:ext cx="9096232" cy="15904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/>
              <a:t>После ответа вызываемого абонента </a:t>
            </a:r>
            <a:r>
              <a:rPr lang="ru-RU" sz="2000" dirty="0"/>
              <a:t>телефонистка переводит ключ </a:t>
            </a:r>
            <a:r>
              <a:rPr lang="ru-RU" sz="2000" b="1" dirty="0">
                <a:solidFill>
                  <a:srgbClr val="C00000"/>
                </a:solidFill>
              </a:rPr>
              <a:t>ОВК</a:t>
            </a:r>
            <a:r>
              <a:rPr lang="ru-RU" sz="2000" dirty="0"/>
              <a:t> в исходное положение, соединяя абонентов для разговора. </a:t>
            </a:r>
            <a:r>
              <a:rPr lang="ru-RU" sz="2000" b="1" dirty="0" smtClean="0"/>
              <a:t>По </a:t>
            </a:r>
            <a:r>
              <a:rPr lang="ru-RU" sz="2000" b="1" dirty="0"/>
              <a:t>окончании разговора</a:t>
            </a:r>
            <a:r>
              <a:rPr lang="ru-RU" sz="2000" dirty="0"/>
              <a:t> абоненты дают отбой (кладут микротелефонные трубки на аппарат), в результате чего загорается отбойная лампа шнуровой пары </a:t>
            </a:r>
            <a:r>
              <a:rPr lang="ru-RU" sz="2000" b="1" dirty="0">
                <a:solidFill>
                  <a:srgbClr val="7030A0"/>
                </a:solidFill>
              </a:rPr>
              <a:t>ОЛ1</a:t>
            </a:r>
            <a:r>
              <a:rPr lang="ru-RU" sz="2000" dirty="0"/>
              <a:t> или </a:t>
            </a:r>
            <a:r>
              <a:rPr lang="ru-RU" sz="2000" b="1" dirty="0">
                <a:solidFill>
                  <a:srgbClr val="7030A0"/>
                </a:solidFill>
              </a:rPr>
              <a:t>ОЛ2</a:t>
            </a:r>
            <a:r>
              <a:rPr lang="ru-RU" sz="2000" b="1" dirty="0"/>
              <a:t>,</a:t>
            </a:r>
            <a:r>
              <a:rPr lang="ru-RU" sz="2000" dirty="0"/>
              <a:t> и телефонистка вынимает штепселя шнуровой пары из гнезд, разъединяя абонентов.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" y="618809"/>
            <a:ext cx="9144000" cy="39936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9097" y="629959"/>
            <a:ext cx="1207626" cy="9941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66030" y="162408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197290" y="1501254"/>
            <a:ext cx="668740" cy="122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648069" y="765356"/>
            <a:ext cx="368489" cy="34119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398293" y="2169994"/>
            <a:ext cx="135112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486399" y="166286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6018662" y="1501254"/>
            <a:ext cx="736980" cy="16161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81684" y="3603009"/>
            <a:ext cx="2047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667534" y="2169994"/>
            <a:ext cx="13648" cy="35484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667534" y="2511188"/>
            <a:ext cx="818865" cy="1364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459103" y="1812989"/>
            <a:ext cx="0" cy="69819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3398293" y="1624083"/>
            <a:ext cx="27296" cy="56530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648069" y="1364776"/>
            <a:ext cx="5598892" cy="13648"/>
          </a:xfrm>
          <a:prstGeom prst="straightConnector1">
            <a:avLst/>
          </a:prstGeom>
          <a:ln w="7620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493829" y="1433015"/>
            <a:ext cx="1856095" cy="53009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119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4774069"/>
            <a:ext cx="9096232" cy="1557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 вызове абонента, аппарат которого включен в </a:t>
            </a:r>
            <a:r>
              <a:rPr lang="ru-RU" sz="2000" b="1" dirty="0">
                <a:solidFill>
                  <a:srgbClr val="C00000"/>
                </a:solidFill>
              </a:rPr>
              <a:t>коммутатор другой станции, </a:t>
            </a:r>
            <a:r>
              <a:rPr lang="ru-RU" sz="2000" dirty="0"/>
              <a:t>телефонистка вставляет вызывной штепсель </a:t>
            </a:r>
            <a:r>
              <a:rPr lang="ru-RU" sz="2000" b="1" dirty="0">
                <a:solidFill>
                  <a:srgbClr val="C00000"/>
                </a:solidFill>
              </a:rPr>
              <a:t>ВШ</a:t>
            </a:r>
            <a:r>
              <a:rPr lang="ru-RU" sz="2000" dirty="0"/>
              <a:t> в гнездо </a:t>
            </a:r>
            <a:r>
              <a:rPr lang="ru-RU" sz="2000" b="1" dirty="0">
                <a:solidFill>
                  <a:srgbClr val="C00000"/>
                </a:solidFill>
              </a:rPr>
              <a:t>СГ </a:t>
            </a:r>
            <a:r>
              <a:rPr lang="ru-RU" sz="2000" dirty="0"/>
              <a:t>соединительной линии к данному коммутатору и вызывает телефонистку соседней станции, посылая в линию вызов от индуктора </a:t>
            </a:r>
            <a:r>
              <a:rPr lang="ru-RU" sz="2000" b="1" dirty="0">
                <a:solidFill>
                  <a:srgbClr val="C00000"/>
                </a:solidFill>
              </a:rPr>
              <a:t>И</a:t>
            </a:r>
            <a:r>
              <a:rPr lang="ru-RU" sz="2000" dirty="0"/>
              <a:t>. Получив вызов, телефонистка другого коммутатора вызывает требуемого абонента и осуществляет соединение.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" y="618809"/>
            <a:ext cx="9144000" cy="39936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9097" y="629959"/>
            <a:ext cx="1207626" cy="9941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66030" y="162408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197290" y="1501254"/>
            <a:ext cx="668740" cy="122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648069" y="765356"/>
            <a:ext cx="368489" cy="34119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44202" y="1992574"/>
            <a:ext cx="6141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95883" y="1992574"/>
            <a:ext cx="371902" cy="8461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486399" y="166286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018662" y="1963114"/>
            <a:ext cx="867484" cy="67090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022375" y="2634018"/>
            <a:ext cx="955343" cy="313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281684" y="3603009"/>
            <a:ext cx="2047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933062" y="2647666"/>
            <a:ext cx="2105165" cy="1364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9708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95883" y="4774069"/>
            <a:ext cx="4510584" cy="18288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вызове абонента, аппарат которого включен </a:t>
            </a:r>
            <a:r>
              <a:rPr lang="ru-RU" sz="2000" b="1" dirty="0">
                <a:solidFill>
                  <a:srgbClr val="C00000"/>
                </a:solidFill>
              </a:rPr>
              <a:t>в АТС</a:t>
            </a:r>
            <a:r>
              <a:rPr lang="ru-RU" sz="2000" dirty="0"/>
              <a:t>, телефонистка вставляет штепсель в гнездо соединительной линии АТС и, получив сигнал «Ответ станции», осуществляет набор номера вызываемого абонента.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" y="618809"/>
            <a:ext cx="9144000" cy="39936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9097" y="629959"/>
            <a:ext cx="1207626" cy="9941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66030" y="162408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2197290" y="1501254"/>
            <a:ext cx="668740" cy="12282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1648069" y="765356"/>
            <a:ext cx="368489" cy="34119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944202" y="1992574"/>
            <a:ext cx="61414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595883" y="1992574"/>
            <a:ext cx="371902" cy="84616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5459103" y="1662863"/>
            <a:ext cx="532263" cy="3002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197290" y="1965278"/>
            <a:ext cx="3289109" cy="79373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022375" y="2634018"/>
            <a:ext cx="955343" cy="31389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5281684" y="3603009"/>
            <a:ext cx="20471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81886" y="2634018"/>
            <a:ext cx="1893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/>
          <a:srcRect l="8209" t="13535" r="7910" b="9701"/>
          <a:stretch/>
        </p:blipFill>
        <p:spPr>
          <a:xfrm>
            <a:off x="129387" y="4681182"/>
            <a:ext cx="4135805" cy="21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22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36" y="554776"/>
            <a:ext cx="7743653" cy="51852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87" y="4202481"/>
            <a:ext cx="2128434" cy="1452143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5627328"/>
            <a:ext cx="9130352" cy="1230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организации работы на станциях создается несколько сетей распорядительной связи. </a:t>
            </a:r>
            <a:r>
              <a:rPr lang="ru-RU" sz="2000" dirty="0"/>
              <a:t>Эти сети организуются отдельно от других телефонных сетей, коммутация абонентов в этих сетях осуществляется с помощью специальных телефонных коммутаторов бесшнурового типа.</a:t>
            </a:r>
          </a:p>
        </p:txBody>
      </p:sp>
    </p:spTree>
    <p:extLst>
      <p:ext uri="{BB962C8B-B14F-4D97-AF65-F5344CB8AC3E}">
        <p14:creationId xmlns:p14="http://schemas.microsoft.com/office/powerpoint/2010/main" val="10667045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7767" y="6023113"/>
            <a:ext cx="9103056" cy="8348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Сети </a:t>
            </a:r>
            <a:r>
              <a:rPr lang="ru-RU" sz="2000" b="1" dirty="0">
                <a:solidFill>
                  <a:srgbClr val="002060"/>
                </a:solidFill>
              </a:rPr>
              <a:t>станционной оперативно-технологической связи </a:t>
            </a:r>
            <a:r>
              <a:rPr lang="ru-RU" sz="2000" b="1" dirty="0"/>
              <a:t>имеют </a:t>
            </a:r>
            <a:r>
              <a:rPr lang="ru-RU" sz="2000" b="1" dirty="0">
                <a:solidFill>
                  <a:srgbClr val="C00000"/>
                </a:solidFill>
              </a:rPr>
              <a:t>радиальное </a:t>
            </a:r>
            <a:r>
              <a:rPr lang="ru-RU" sz="2000" b="1" dirty="0" smtClean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радиально-узловое </a:t>
            </a:r>
            <a:r>
              <a:rPr lang="ru-RU" sz="2000" b="1" dirty="0" smtClean="0">
                <a:solidFill>
                  <a:srgbClr val="C00000"/>
                </a:solidFill>
              </a:rPr>
              <a:t>строение</a:t>
            </a:r>
            <a:r>
              <a:rPr lang="ru-RU" sz="2000" b="1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2174"/>
          <a:stretch/>
        </p:blipFill>
        <p:spPr>
          <a:xfrm>
            <a:off x="439078" y="592013"/>
            <a:ext cx="8168849" cy="543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0451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486" b="45540"/>
          <a:stretch/>
        </p:blipFill>
        <p:spPr>
          <a:xfrm>
            <a:off x="16959" y="533428"/>
            <a:ext cx="3279096" cy="330975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4524233"/>
            <a:ext cx="9103056" cy="23337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При </a:t>
            </a:r>
            <a:r>
              <a:rPr lang="ru-RU" sz="2000" b="1" dirty="0">
                <a:solidFill>
                  <a:srgbClr val="C00000"/>
                </a:solidFill>
              </a:rPr>
              <a:t>радиальном строении</a:t>
            </a:r>
            <a:r>
              <a:rPr lang="ru-RU" sz="2000" dirty="0"/>
              <a:t> у руководителей на центральном пункте управления </a:t>
            </a:r>
            <a:r>
              <a:rPr lang="ru-RU" sz="2000" b="1" dirty="0">
                <a:solidFill>
                  <a:srgbClr val="002060"/>
                </a:solidFill>
              </a:rPr>
              <a:t>ЦПУ</a:t>
            </a:r>
            <a:r>
              <a:rPr lang="ru-RU" sz="2000" dirty="0"/>
              <a:t> устанавливается коммутатор, к которому подключаются индивидуальные абонентские линии (кабельные или воздушные), идущие от абонентских установок </a:t>
            </a:r>
            <a:r>
              <a:rPr lang="ru-RU" sz="2000" b="1" dirty="0">
                <a:solidFill>
                  <a:srgbClr val="002060"/>
                </a:solidFill>
              </a:rPr>
              <a:t>АО</a:t>
            </a:r>
            <a:r>
              <a:rPr lang="ru-RU" sz="2000" dirty="0"/>
              <a:t>. Каждой линии на коммутаторе соответствуют кнопка или ключ и сигнальная лампочка. У абонентов устанавливаются телефонные аппараты, оснащенные в зависимости от схемы включения различными дополнительными устройствами. В коммутаторах, устанавливаемых у руководителей, предусматривается возможность как индивидуальных вызовов и переговоров, так и циркулярных.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63294" y="1415126"/>
            <a:ext cx="60946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ЦПУ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19471" y="550431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76678" y="3070760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9872" y="1317921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908801" y="2824679"/>
            <a:ext cx="511630" cy="259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876" t="56919" r="58365" b="1867"/>
          <a:stretch/>
        </p:blipFill>
        <p:spPr>
          <a:xfrm>
            <a:off x="3282421" y="638094"/>
            <a:ext cx="2874995" cy="22927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42051" t="49947" r="2080" b="1867"/>
          <a:stretch/>
        </p:blipFill>
        <p:spPr>
          <a:xfrm>
            <a:off x="5685893" y="2267591"/>
            <a:ext cx="3365248" cy="217681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030655" y="638094"/>
            <a:ext cx="2126762" cy="679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5080048">
            <a:off x="4004811" y="786859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rot="1010633">
            <a:off x="5372464" y="1167683"/>
            <a:ext cx="914400" cy="371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773121" y="4066748"/>
            <a:ext cx="1056482" cy="233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57129" y="3053407"/>
            <a:ext cx="2197289" cy="404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Кабинет руководителя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56666" y="1186969"/>
            <a:ext cx="60946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ЦПУ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157416" y="3567949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19198" y="3541555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524072" y="3476851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073855" y="2824679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454162" y="3216504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782706" y="1892773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6174560" y="1903932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757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248778" y="1784125"/>
            <a:ext cx="48763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ПУ2</a:t>
            </a:r>
            <a:endParaRPr lang="ru-RU" sz="14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5224719"/>
            <a:ext cx="9103056" cy="15036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радиально-узловом построении сети </a:t>
            </a:r>
            <a:r>
              <a:rPr lang="ru-RU" sz="2000" dirty="0"/>
              <a:t>имеется несколько пунктов управления </a:t>
            </a:r>
            <a:r>
              <a:rPr lang="ru-RU" sz="2000" b="1" dirty="0">
                <a:solidFill>
                  <a:srgbClr val="002060"/>
                </a:solidFill>
              </a:rPr>
              <a:t>ПУ1...</a:t>
            </a:r>
            <a:r>
              <a:rPr lang="ru-RU" sz="2000" b="1" dirty="0" smtClean="0">
                <a:solidFill>
                  <a:srgbClr val="002060"/>
                </a:solidFill>
              </a:rPr>
              <a:t>ПУ</a:t>
            </a:r>
            <a:r>
              <a:rPr lang="en-US" sz="2000" b="1" i="1" dirty="0" smtClean="0">
                <a:solidFill>
                  <a:srgbClr val="002060"/>
                </a:solidFill>
              </a:rPr>
              <a:t>n</a:t>
            </a:r>
            <a:r>
              <a:rPr lang="ru-RU" sz="2000" dirty="0" smtClean="0"/>
              <a:t>, </a:t>
            </a:r>
            <a:r>
              <a:rPr lang="ru-RU" sz="2000" dirty="0"/>
              <a:t>соединенных линией связи с центральным пунктом управления </a:t>
            </a:r>
            <a:r>
              <a:rPr lang="ru-RU" sz="2000" b="1" dirty="0">
                <a:solidFill>
                  <a:srgbClr val="002060"/>
                </a:solidFill>
              </a:rPr>
              <a:t>ЦПУ</a:t>
            </a:r>
            <a:r>
              <a:rPr lang="ru-RU" sz="2000" dirty="0"/>
              <a:t>. При такой схеме построения сети руководитель </a:t>
            </a:r>
            <a:r>
              <a:rPr lang="ru-RU" sz="2000" b="1" dirty="0">
                <a:solidFill>
                  <a:srgbClr val="002060"/>
                </a:solidFill>
              </a:rPr>
              <a:t>ЦПУ</a:t>
            </a:r>
            <a:r>
              <a:rPr lang="ru-RU" sz="2000" dirty="0"/>
              <a:t> может устанавливать связь как с руководителями </a:t>
            </a:r>
            <a:r>
              <a:rPr lang="ru-RU" sz="2000" b="1" dirty="0">
                <a:solidFill>
                  <a:srgbClr val="002060"/>
                </a:solidFill>
              </a:rPr>
              <a:t>ПУ1...ПУл</a:t>
            </a:r>
            <a:r>
              <a:rPr lang="ru-RU" sz="2000" dirty="0"/>
              <a:t>, так и с абонентами, аппараты которых включены в коммутаторы, установленные на </a:t>
            </a:r>
            <a:r>
              <a:rPr lang="ru-RU" sz="2000" b="1" dirty="0">
                <a:solidFill>
                  <a:srgbClr val="002060"/>
                </a:solidFill>
              </a:rPr>
              <a:t>ПУ.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118" r="31623" b="53329"/>
          <a:stretch/>
        </p:blipFill>
        <p:spPr>
          <a:xfrm>
            <a:off x="259307" y="714345"/>
            <a:ext cx="3207224" cy="25351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7161" y="603915"/>
            <a:ext cx="60946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ЦПУ</a:t>
            </a:r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583139" y="1708975"/>
            <a:ext cx="461679" cy="488315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661823" y="2067339"/>
            <a:ext cx="302149" cy="3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0"/>
          </p:cNvCxnSpPr>
          <p:nvPr/>
        </p:nvCxnSpPr>
        <p:spPr>
          <a:xfrm>
            <a:off x="1796995" y="1415332"/>
            <a:ext cx="16984" cy="2936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744760" y="1463672"/>
            <a:ext cx="48763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ПУ1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383460" y="1401198"/>
            <a:ext cx="492443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ПУ</a:t>
            </a:r>
            <a:r>
              <a:rPr lang="en-US" sz="1400" b="1" i="1" dirty="0" smtClean="0">
                <a:solidFill>
                  <a:srgbClr val="002060"/>
                </a:solidFill>
              </a:rPr>
              <a:t>n</a:t>
            </a:r>
            <a:endParaRPr lang="ru-RU" sz="1400" i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248778" y="3037766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96331" y="3064850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963972" y="3038494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832633" y="2975472"/>
            <a:ext cx="473399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АО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971451" y="2185296"/>
            <a:ext cx="397199" cy="24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62919" y="2287236"/>
            <a:ext cx="397199" cy="24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399796" y="2249823"/>
            <a:ext cx="397199" cy="24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49213" y="2258457"/>
            <a:ext cx="397199" cy="24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385" y="644715"/>
            <a:ext cx="2276475" cy="15525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50" name="Picture 2" descr="https://service-ats.ru/img/120xt_schema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36" t="86010" r="11518" b="1244"/>
          <a:stretch/>
        </p:blipFill>
        <p:spPr bwMode="auto">
          <a:xfrm>
            <a:off x="7592908" y="3744418"/>
            <a:ext cx="1296537" cy="113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s://service-ats.ru/img/120xt_schema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8" t="62513" r="71117" b="24766"/>
          <a:stretch/>
        </p:blipFill>
        <p:spPr bwMode="auto">
          <a:xfrm>
            <a:off x="5785599" y="3638290"/>
            <a:ext cx="1528549" cy="113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113" y="1972481"/>
            <a:ext cx="1625491" cy="1568255"/>
          </a:xfrm>
          <a:prstGeom prst="rect">
            <a:avLst/>
          </a:prstGeom>
        </p:spPr>
      </p:pic>
      <p:pic>
        <p:nvPicPr>
          <p:cNvPr id="2048" name="Рисунок 20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6250" y="2130227"/>
            <a:ext cx="1587880" cy="1504436"/>
          </a:xfrm>
          <a:prstGeom prst="rect">
            <a:avLst/>
          </a:prstGeom>
        </p:spPr>
      </p:pic>
      <p:cxnSp>
        <p:nvCxnSpPr>
          <p:cNvPr id="2051" name="Прямая соединительная линия 2050"/>
          <p:cNvCxnSpPr/>
          <p:nvPr/>
        </p:nvCxnSpPr>
        <p:spPr>
          <a:xfrm flipH="1">
            <a:off x="5051361" y="1992187"/>
            <a:ext cx="868121" cy="5526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Прямая соединительная линия 2052"/>
          <p:cNvCxnSpPr/>
          <p:nvPr/>
        </p:nvCxnSpPr>
        <p:spPr>
          <a:xfrm>
            <a:off x="5942021" y="1992187"/>
            <a:ext cx="923281" cy="7788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8" name="Рисунок 2057"/>
          <p:cNvPicPr>
            <a:picLocks noChangeAspect="1"/>
          </p:cNvPicPr>
          <p:nvPr/>
        </p:nvPicPr>
        <p:blipFill rotWithShape="1">
          <a:blip r:embed="rId7"/>
          <a:srcRect l="47732" t="69984" r="42733" b="17111"/>
          <a:stretch/>
        </p:blipFill>
        <p:spPr>
          <a:xfrm>
            <a:off x="4425587" y="3781570"/>
            <a:ext cx="809206" cy="105846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7"/>
          <a:srcRect l="57088" t="69984" r="35634" b="17111"/>
          <a:stretch/>
        </p:blipFill>
        <p:spPr>
          <a:xfrm>
            <a:off x="3461061" y="3766546"/>
            <a:ext cx="617711" cy="1058460"/>
          </a:xfrm>
          <a:prstGeom prst="rect">
            <a:avLst/>
          </a:prstGeom>
        </p:spPr>
      </p:pic>
      <p:cxnSp>
        <p:nvCxnSpPr>
          <p:cNvPr id="2060" name="Прямая соединительная линия 2059"/>
          <p:cNvCxnSpPr/>
          <p:nvPr/>
        </p:nvCxnSpPr>
        <p:spPr>
          <a:xfrm flipH="1">
            <a:off x="3533775" y="3137092"/>
            <a:ext cx="662974" cy="6444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Прямая соединительная линия 2062"/>
          <p:cNvCxnSpPr/>
          <p:nvPr/>
        </p:nvCxnSpPr>
        <p:spPr>
          <a:xfrm flipV="1">
            <a:off x="4618345" y="3531331"/>
            <a:ext cx="0" cy="26928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Прямая соединительная линия 2064"/>
          <p:cNvCxnSpPr/>
          <p:nvPr/>
        </p:nvCxnSpPr>
        <p:spPr>
          <a:xfrm flipH="1">
            <a:off x="6752113" y="3137092"/>
            <a:ext cx="305912" cy="74910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7" name="Прямая соединительная линия 2066"/>
          <p:cNvCxnSpPr/>
          <p:nvPr/>
        </p:nvCxnSpPr>
        <p:spPr>
          <a:xfrm>
            <a:off x="7545969" y="3402519"/>
            <a:ext cx="245006" cy="4558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5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56230"/>
            <a:ext cx="8993875" cy="14899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организации станционной связи </a:t>
            </a:r>
            <a:r>
              <a:rPr lang="ru-RU" sz="2000" dirty="0"/>
              <a:t>выпускается несколько типов специальных коммутаторов различной емкости, предназначенных для организации станционной связи, </a:t>
            </a:r>
            <a:r>
              <a:rPr lang="ru-RU" sz="2000" i="1" dirty="0"/>
              <a:t>например </a:t>
            </a:r>
            <a:r>
              <a:rPr lang="ru-RU" sz="2000" dirty="0"/>
              <a:t>коммутаторы станционной связи КСС, комплекты станционной связи КАСС и универсальные коммутаторы станционной связи УКСС.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314" t="18881" r="21791" b="3508"/>
          <a:stretch/>
        </p:blipFill>
        <p:spPr>
          <a:xfrm>
            <a:off x="456348" y="807505"/>
            <a:ext cx="3712191" cy="354841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373" y="3881482"/>
            <a:ext cx="54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КСС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5074" t="5721" r="19329"/>
          <a:stretch/>
        </p:blipFill>
        <p:spPr>
          <a:xfrm>
            <a:off x="4392564" y="816366"/>
            <a:ext cx="4323462" cy="353955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92564" y="3881482"/>
            <a:ext cx="676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УКСС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1635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238" y="5790108"/>
            <a:ext cx="8993875" cy="753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/>
              <a:t>           </a:t>
            </a:r>
            <a:r>
              <a:rPr lang="ru-RU" sz="2000" b="1" dirty="0" smtClean="0">
                <a:solidFill>
                  <a:srgbClr val="002060"/>
                </a:solidFill>
              </a:rPr>
              <a:t>Коммутаторы </a:t>
            </a:r>
            <a:r>
              <a:rPr lang="ru-RU" sz="2000" b="1" dirty="0">
                <a:solidFill>
                  <a:srgbClr val="002060"/>
                </a:solidFill>
              </a:rPr>
              <a:t>КСС 20/30 </a:t>
            </a:r>
            <a:r>
              <a:rPr lang="ru-RU" sz="2000" b="1" dirty="0"/>
              <a:t>рассчитаны на включение 20 или 30 линий </a:t>
            </a:r>
            <a:r>
              <a:rPr lang="ru-RU" sz="2000" dirty="0"/>
              <a:t>к абонентским установкам и другим коммутаторам станционной </a:t>
            </a:r>
            <a:r>
              <a:rPr lang="ru-RU" sz="2000" dirty="0" smtClean="0"/>
              <a:t>связи.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5636"/>
          <a:stretch/>
        </p:blipFill>
        <p:spPr>
          <a:xfrm>
            <a:off x="39238" y="657255"/>
            <a:ext cx="4680681" cy="43696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478" r="3432" b="21689"/>
          <a:stretch/>
        </p:blipFill>
        <p:spPr>
          <a:xfrm>
            <a:off x="4719919" y="3731803"/>
            <a:ext cx="4273956" cy="16272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5488" y="657255"/>
            <a:ext cx="3259607" cy="312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65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62701"/>
            <a:ext cx="9144000" cy="15036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Схема </a:t>
            </a:r>
            <a:r>
              <a:rPr lang="ru-RU" sz="2000" b="1" dirty="0">
                <a:solidFill>
                  <a:srgbClr val="002060"/>
                </a:solidFill>
              </a:rPr>
              <a:t>коммутатора позволяет осуществлять посылку как индивидуального, так и маршрутного вызова</a:t>
            </a:r>
            <a:r>
              <a:rPr lang="ru-RU" sz="2000" dirty="0"/>
              <a:t>, т. е. одновременно нескольким стрелочным постам, объединенным в одну группу. К коммутатору можно подключать усилитель УС, обеспечивающий прием речи от абонентов на громкоговоритель ВА, а передачу речи к ним — через микрофон ВМ.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046"/>
          <a:stretch/>
        </p:blipFill>
        <p:spPr>
          <a:xfrm>
            <a:off x="94130" y="645458"/>
            <a:ext cx="4967007" cy="35909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5588" t="34176" r="19470" b="14628"/>
          <a:stretch/>
        </p:blipFill>
        <p:spPr>
          <a:xfrm>
            <a:off x="4774427" y="2069756"/>
            <a:ext cx="4369573" cy="216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17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14283"/>
            <a:ext cx="8993875" cy="1643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Микрофон </a:t>
            </a:r>
            <a:r>
              <a:rPr lang="ru-RU" sz="2000" b="1" dirty="0">
                <a:solidFill>
                  <a:srgbClr val="002060"/>
                </a:solidFill>
              </a:rPr>
              <a:t>и телефон являются электроакустическими преобразователями. 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r>
              <a:rPr lang="ru-RU" sz="2000" dirty="0" smtClean="0"/>
              <a:t>Микрофоны </a:t>
            </a:r>
            <a:r>
              <a:rPr lang="ru-RU" sz="2000" dirty="0"/>
              <a:t>могут быть разных </a:t>
            </a:r>
            <a:r>
              <a:rPr lang="ru-RU" sz="2000" dirty="0" smtClean="0"/>
              <a:t>типов: угольный </a:t>
            </a:r>
            <a:r>
              <a:rPr lang="ru-RU" sz="2000" dirty="0"/>
              <a:t>микрофон (а); </a:t>
            </a:r>
            <a:r>
              <a:rPr lang="ru-RU" sz="2000" dirty="0" smtClean="0"/>
              <a:t>электромагнитный </a:t>
            </a:r>
            <a:r>
              <a:rPr lang="ru-RU" sz="2000" dirty="0"/>
              <a:t>микрофон (б</a:t>
            </a:r>
            <a:r>
              <a:rPr lang="ru-RU" sz="2000" dirty="0" smtClean="0"/>
              <a:t>); катушечный </a:t>
            </a:r>
            <a:r>
              <a:rPr lang="ru-RU" sz="2000" dirty="0"/>
              <a:t>электродинамический микрофон (в</a:t>
            </a:r>
            <a:r>
              <a:rPr lang="ru-RU" sz="2000" dirty="0" smtClean="0"/>
              <a:t>); ленточный </a:t>
            </a:r>
            <a:r>
              <a:rPr lang="ru-RU" sz="2000" dirty="0"/>
              <a:t>электродинамический микрофон (г</a:t>
            </a:r>
            <a:r>
              <a:rPr lang="ru-RU" sz="2000" dirty="0" smtClean="0"/>
              <a:t>); </a:t>
            </a:r>
            <a:r>
              <a:rPr lang="ru-RU" sz="2000" dirty="0"/>
              <a:t>конденсаторный микрофон (д); </a:t>
            </a:r>
            <a:r>
              <a:rPr lang="ru-RU" sz="2000" dirty="0" smtClean="0"/>
              <a:t>пьезоэлектрический </a:t>
            </a:r>
            <a:r>
              <a:rPr lang="ru-RU" sz="2000" dirty="0"/>
              <a:t>микрофон (е</a:t>
            </a:r>
            <a:r>
              <a:rPr lang="ru-RU" sz="2000" dirty="0" smtClean="0"/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2785" y="257145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3" y="616058"/>
            <a:ext cx="7692847" cy="45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391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00006"/>
            <a:ext cx="9144000" cy="1213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В </a:t>
            </a:r>
            <a:r>
              <a:rPr lang="ru-RU" sz="2000" dirty="0"/>
              <a:t>целях дальнейшего совершенствования станционной оперативно-технологической связи разработан коммутатор технологической связи КТС, выполненный с учетом применения в качестве групповых каналов связи как аналоговых систем передачи (К-24Т), так и цифровых (ИКМ-30, ИКМ-120).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64"/>
          <a:stretch/>
        </p:blipFill>
        <p:spPr>
          <a:xfrm>
            <a:off x="3047579" y="1346354"/>
            <a:ext cx="6096421" cy="30273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3906"/>
          <a:stretch/>
        </p:blipFill>
        <p:spPr>
          <a:xfrm>
            <a:off x="27236" y="653070"/>
            <a:ext cx="3020343" cy="46795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4096" y="1653693"/>
            <a:ext cx="72648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К-24Т</a:t>
            </a:r>
          </a:p>
        </p:txBody>
      </p:sp>
    </p:spTree>
    <p:extLst>
      <p:ext uri="{BB962C8B-B14F-4D97-AF65-F5344CB8AC3E}">
        <p14:creationId xmlns:p14="http://schemas.microsoft.com/office/powerpoint/2010/main" val="37031798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58590"/>
            <a:ext cx="9096232" cy="11999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На </a:t>
            </a:r>
            <a:r>
              <a:rPr lang="ru-RU" sz="2000" dirty="0"/>
              <a:t>предприятиях железнодорожного транспорта широкое распространение получили такие разновидности оперативной связи, как директорская связь (служебная связь руководителей железнодорожных предприятий) и оперативная диспетчерская связь внутри предприятий.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743" y="257145"/>
            <a:ext cx="753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Коммутаторы </a:t>
            </a:r>
            <a:r>
              <a:rPr lang="ru-RU" sz="2000" b="1" u="sng" dirty="0" smtClean="0">
                <a:solidFill>
                  <a:srgbClr val="002060"/>
                </a:solidFill>
              </a:rPr>
              <a:t>оперативной и  оперативно-технологической связи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6149" r="46324"/>
          <a:stretch/>
        </p:blipFill>
        <p:spPr>
          <a:xfrm>
            <a:off x="0" y="714345"/>
            <a:ext cx="4908175" cy="45692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809" y="715751"/>
            <a:ext cx="4859191" cy="24017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311" y="2837241"/>
            <a:ext cx="4055552" cy="244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99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515034"/>
            <a:ext cx="9096232" cy="23429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             </a:t>
            </a:r>
            <a:r>
              <a:rPr lang="ru-RU" sz="2000" b="1" dirty="0" smtClean="0">
                <a:solidFill>
                  <a:srgbClr val="C00000"/>
                </a:solidFill>
              </a:rPr>
              <a:t>Директорская </a:t>
            </a:r>
            <a:r>
              <a:rPr lang="ru-RU" sz="2000" b="1" dirty="0">
                <a:solidFill>
                  <a:srgbClr val="C00000"/>
                </a:solidFill>
              </a:rPr>
              <a:t>связь </a:t>
            </a:r>
            <a:r>
              <a:rPr lang="ru-RU" sz="2000" b="1" dirty="0"/>
              <a:t>организуется</a:t>
            </a:r>
            <a:r>
              <a:rPr lang="ru-RU" sz="2000" b="1" dirty="0">
                <a:solidFill>
                  <a:srgbClr val="002060"/>
                </a:solidFill>
              </a:rPr>
              <a:t> с помощью специальных директорских коммутаторов,</a:t>
            </a:r>
            <a:r>
              <a:rPr lang="ru-RU" sz="2000" dirty="0"/>
              <a:t> устанавливаемых в кабинетах руководителей. В эти коммутаторы включаются прямые абонентские линии подчиненных отделов и служб, соединительные линии со столами заказов междугородных станций и АТС, линии от телефонного аппарата секретаря и т.д. У прямых абонентов, линии которых включены в директорские коммутаторы, устанавливаются телефонные аппараты ЦБ. В некоторых типах директорских коммутаторов имеется громкоговорящее переговорное устройство.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действия.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968613" y="3650226"/>
            <a:ext cx="0" cy="29496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0" t="12157" r="2206" b="6274"/>
          <a:stretch/>
        </p:blipFill>
        <p:spPr>
          <a:xfrm>
            <a:off x="1828799" y="657255"/>
            <a:ext cx="6186077" cy="392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7937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33650"/>
            <a:ext cx="9096232" cy="1824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Диспетчерская </a:t>
            </a:r>
            <a:r>
              <a:rPr lang="ru-RU" sz="2000" b="1" dirty="0">
                <a:solidFill>
                  <a:srgbClr val="002060"/>
                </a:solidFill>
              </a:rPr>
              <a:t>связь внутри предприятий </a:t>
            </a:r>
            <a:r>
              <a:rPr lang="ru-RU" sz="2000" dirty="0"/>
              <a:t>железнодорожного транспорта позволяет диспетчеру в любой момент быстро связаться с одним или несколькими работниками цехов, отделов, постоянно следить за ходом выполнения производственных процессов, передавать оперативные указания абоненту или сразу группе абонентов, связаться по линии междугородной (МТС) или местной (АТС) связи с абонентами других предприятий или учреждений и т.д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79" y="604872"/>
            <a:ext cx="5972051" cy="448116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918459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13205"/>
            <a:ext cx="9096232" cy="17916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Для </a:t>
            </a:r>
            <a:r>
              <a:rPr lang="ru-RU" sz="2000" dirty="0"/>
              <a:t>организации оперативной связи на предприятиях и в учреждениях железнодорожного транспорта широкое применение нашли специальные телефонные установки </a:t>
            </a:r>
            <a:r>
              <a:rPr lang="ru-RU" sz="2000" dirty="0" smtClean="0"/>
              <a:t>(СТУ) </a:t>
            </a:r>
            <a:r>
              <a:rPr lang="ru-RU" sz="2000" dirty="0"/>
              <a:t>емкостью от 20 до 50 линий. Кроме СТУ на предприятиях железнодорожного транспорта находят применение и другие коммутаторы оперативной связи типа КД, рассчитанные на 18, 36, 60 и 120 линий; типа «Кристалл», рассчитанные на 70 и 110 линий, и др.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8153" y="257145"/>
            <a:ext cx="7247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Телефонные коммутаторы. Назначение и принцип </a:t>
            </a:r>
            <a:r>
              <a:rPr lang="ru-RU" sz="2000" b="1" u="sng" dirty="0" smtClean="0">
                <a:solidFill>
                  <a:srgbClr val="002060"/>
                </a:solidFill>
              </a:rPr>
              <a:t>действия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201" r="2279" b="11610"/>
          <a:stretch/>
        </p:blipFill>
        <p:spPr>
          <a:xfrm>
            <a:off x="208429" y="857310"/>
            <a:ext cx="8935571" cy="34558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22435" y="3056075"/>
            <a:ext cx="15456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«Кристалл</a:t>
            </a:r>
            <a:r>
              <a:rPr lang="ru-RU" sz="2000" b="1" dirty="0" smtClean="0">
                <a:solidFill>
                  <a:srgbClr val="C00000"/>
                </a:solidFill>
              </a:rPr>
              <a:t>»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3468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20020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49274" y="2286000"/>
            <a:ext cx="9354639" cy="45720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/>
              <a:t>В </a:t>
            </a:r>
            <a:r>
              <a:rPr lang="ru-RU" sz="2000" b="1" dirty="0"/>
              <a:t>чём состоит принцип телефонной передачи</a:t>
            </a:r>
            <a:r>
              <a:rPr lang="ru-RU" sz="20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Перечислите </a:t>
            </a:r>
            <a:r>
              <a:rPr lang="ru-RU" sz="2000" b="1" dirty="0"/>
              <a:t>типы микрофонов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Перечислите </a:t>
            </a:r>
            <a:r>
              <a:rPr lang="ru-RU" sz="2000" b="1" dirty="0"/>
              <a:t>из чего состоит электромагнитный телефон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Дайте </a:t>
            </a:r>
            <a:r>
              <a:rPr lang="ru-RU" sz="2000" b="1" dirty="0" smtClean="0"/>
              <a:t>определение - </a:t>
            </a:r>
            <a:r>
              <a:rPr lang="ru-RU" sz="2000" b="1" dirty="0"/>
              <a:t>что такое телефонный аппарат</a:t>
            </a:r>
            <a:r>
              <a:rPr lang="ru-RU" sz="20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По какой системе строятся схемы двусторонней связи</a:t>
            </a:r>
            <a:r>
              <a:rPr lang="ru-RU" sz="20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ru-RU" sz="2000" b="1" dirty="0"/>
              <a:t>Что применяется для устранения местного эффекта в телефонных аппаратах</a:t>
            </a:r>
            <a:r>
              <a:rPr lang="ru-RU" sz="20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Перечислить </a:t>
            </a:r>
            <a:r>
              <a:rPr lang="ru-RU" sz="2000" b="1" dirty="0"/>
              <a:t>виды телефонных коммутаторов по назначению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 smtClean="0"/>
              <a:t>Для </a:t>
            </a:r>
            <a:r>
              <a:rPr lang="ru-RU" sz="2000" b="1" dirty="0"/>
              <a:t>чего предназначены специальные коммутаторы оперативно-технологической связи</a:t>
            </a:r>
            <a:r>
              <a:rPr lang="ru-RU" sz="2000" b="1" dirty="0" smtClean="0"/>
              <a:t>?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Описать классификацию коммутаторов по различным признакам</a:t>
            </a:r>
            <a:r>
              <a:rPr lang="ru-RU" sz="2000" b="1" dirty="0" smtClean="0"/>
              <a:t>.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Опишите из каких приборов состоит схема коммутатора и поясните предназначение каждого прибора.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1858" y="257145"/>
            <a:ext cx="3012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5462" b="4034"/>
          <a:stretch/>
        </p:blipFill>
        <p:spPr>
          <a:xfrm>
            <a:off x="102357" y="134470"/>
            <a:ext cx="2377270" cy="21515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51078" b="4267"/>
          <a:stretch/>
        </p:blipFill>
        <p:spPr>
          <a:xfrm>
            <a:off x="3365167" y="614421"/>
            <a:ext cx="5157663" cy="167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619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7236" y="1971002"/>
            <a:ext cx="8915400" cy="45253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</a:t>
            </a:r>
            <a:r>
              <a:rPr lang="ru-RU" sz="2000" b="1" dirty="0" smtClean="0"/>
              <a:t>Глава 25 стр</a:t>
            </a:r>
            <a:r>
              <a:rPr lang="ru-RU" sz="2000" b="1" dirty="0"/>
              <a:t>. </a:t>
            </a:r>
            <a:r>
              <a:rPr lang="ru-RU" sz="2000" b="1" dirty="0" smtClean="0"/>
              <a:t>166-172</a:t>
            </a:r>
            <a:endParaRPr lang="ru-RU" sz="2000" b="1" dirty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Принципы </a:t>
            </a:r>
            <a:r>
              <a:rPr lang="ru-RU" sz="2000" dirty="0"/>
              <a:t>автоматизации телефонной связи на железнодорожном транспорте.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Принципы </a:t>
            </a:r>
            <a:r>
              <a:rPr lang="ru-RU" sz="2000" dirty="0"/>
              <a:t>автоматического соединения абонентов; порядок пользования автоматической связью по сети железных дорог.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Общие </a:t>
            </a:r>
            <a:r>
              <a:rPr lang="ru-RU" sz="2000" dirty="0"/>
              <a:t>сведения об АТС различных систем; достоинства цифровых коммутационных станций АТСЦ.</a:t>
            </a:r>
          </a:p>
          <a:p>
            <a:pPr marL="457200" indent="-457200" algn="just">
              <a:buAutoNum type="arabicPeriod"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  <a:p>
            <a:pPr marL="457200" indent="-457200" algn="just">
              <a:buAutoNum type="arabicPeriod"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телефонным аппаратам и коммутаторам. Курс лекций</a:t>
            </a:r>
            <a:r>
              <a:rPr lang="ru-RU" sz="2000" i="1" dirty="0" smtClean="0"/>
              <a:t>, Глава 24, стр</a:t>
            </a:r>
            <a:r>
              <a:rPr lang="ru-RU" sz="2000" i="1" dirty="0"/>
              <a:t>. </a:t>
            </a:r>
            <a:r>
              <a:rPr lang="ru-RU" sz="2000" i="1" dirty="0" smtClean="0"/>
              <a:t>162-165. </a:t>
            </a:r>
            <a:r>
              <a:rPr lang="ru-RU" sz="2000" i="1" dirty="0"/>
              <a:t>Подготовка к практическому занятию, оформление отчетов и подготовка к их защите.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53236" y="866948"/>
            <a:ext cx="41954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Автоматическая телефонная связь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8177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2357" y="4515035"/>
            <a:ext cx="8993875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 smtClean="0"/>
              <a:t>        Рассмотрим </a:t>
            </a:r>
            <a:r>
              <a:rPr lang="ru-RU" sz="2000" i="1" dirty="0"/>
              <a:t>принцип работы микрофона на примере угольного микрофона.</a:t>
            </a:r>
            <a:r>
              <a:rPr lang="ru-RU" sz="2000" dirty="0"/>
              <a:t> В корпус угольного микрофона засыпается угольный </a:t>
            </a:r>
            <a:r>
              <a:rPr lang="ru-RU" sz="2000" dirty="0" smtClean="0"/>
              <a:t>порошок </a:t>
            </a:r>
            <a:r>
              <a:rPr lang="ru-RU" sz="2000" b="1" dirty="0" smtClean="0">
                <a:solidFill>
                  <a:srgbClr val="C00000"/>
                </a:solidFill>
              </a:rPr>
              <a:t>2</a:t>
            </a:r>
            <a:r>
              <a:rPr lang="ru-RU" sz="2000" dirty="0" smtClean="0"/>
              <a:t>. </a:t>
            </a:r>
            <a:r>
              <a:rPr lang="ru-RU" sz="2000" dirty="0"/>
              <a:t>При воздействии на </a:t>
            </a:r>
            <a:r>
              <a:rPr lang="ru-RU" sz="2000" dirty="0" smtClean="0"/>
              <a:t>мембрану </a:t>
            </a:r>
            <a:r>
              <a:rPr lang="ru-RU" sz="2000" b="1" dirty="0" smtClean="0">
                <a:solidFill>
                  <a:srgbClr val="C00000"/>
                </a:solidFill>
              </a:rPr>
              <a:t>1</a:t>
            </a:r>
            <a:r>
              <a:rPr lang="ru-RU" sz="2000" dirty="0" smtClean="0"/>
              <a:t> </a:t>
            </a:r>
            <a:r>
              <a:rPr lang="ru-RU" sz="2000" dirty="0"/>
              <a:t>звукового давления сопротивление угольного порошка между </a:t>
            </a:r>
            <a:r>
              <a:rPr lang="ru-RU" sz="2000" dirty="0" smtClean="0"/>
              <a:t>электродами </a:t>
            </a:r>
            <a:r>
              <a:rPr lang="ru-RU" sz="2000" b="1" dirty="0" smtClean="0">
                <a:solidFill>
                  <a:srgbClr val="C00000"/>
                </a:solidFill>
              </a:rPr>
              <a:t>3,4 </a:t>
            </a:r>
            <a:r>
              <a:rPr lang="ru-RU" sz="2000" dirty="0"/>
              <a:t>внутри корпуса будет изменяться. Вследствие этого ток в микрофонной цепи также будет изменяться в соответствии со звуковыми колебаниями.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2785" y="257145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36" r="67340" b="47931"/>
          <a:stretch/>
        </p:blipFill>
        <p:spPr>
          <a:xfrm>
            <a:off x="13446" y="800099"/>
            <a:ext cx="3584913" cy="350585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6" name="Picture 2" descr="https://thumbs.gfycat.com/BoringImpoliteIndianskimmer-size_restricted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717" y="866332"/>
            <a:ext cx="5981957" cy="34396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2146077" y="3513870"/>
            <a:ext cx="973641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smtClean="0"/>
              <a:t>U </a:t>
            </a:r>
            <a:r>
              <a:rPr lang="ru-RU" sz="2400" b="1" dirty="0" smtClean="0"/>
              <a:t>вых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480384" y="3790869"/>
            <a:ext cx="494046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i="1" dirty="0" smtClean="0"/>
              <a:t>GIF</a:t>
            </a:r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75212" y="1707776"/>
            <a:ext cx="954741" cy="3227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2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062" y="5254623"/>
            <a:ext cx="8993875" cy="1509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/>
              <a:t>         </a:t>
            </a:r>
            <a:r>
              <a:rPr lang="ru-RU" sz="2000" dirty="0" smtClean="0"/>
              <a:t>Питание </a:t>
            </a:r>
            <a:r>
              <a:rPr lang="ru-RU" sz="2000" dirty="0"/>
              <a:t>микрофона обеспечивается батареей, отделенной от линии трансформатором. При отсутствии звуковых колебаний перед мембраной микрофона ток в микрофонной цепи постоянный, так как сопротивление угольного порошка не изменяется.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2785" y="257145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18" y="714345"/>
            <a:ext cx="6244934" cy="458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1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2785" y="257145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747"/>
          <a:stretch/>
        </p:blipFill>
        <p:spPr>
          <a:xfrm>
            <a:off x="497539" y="765656"/>
            <a:ext cx="8396224" cy="599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0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8160" y="-102624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5" y="4412411"/>
            <a:ext cx="9096232" cy="25800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Электромагнитный </a:t>
            </a:r>
            <a:r>
              <a:rPr lang="ru-RU" sz="2000" b="1" dirty="0">
                <a:solidFill>
                  <a:srgbClr val="C00000"/>
                </a:solidFill>
              </a:rPr>
              <a:t>телефон </a:t>
            </a:r>
            <a:r>
              <a:rPr lang="ru-RU" sz="2000" b="1" dirty="0">
                <a:solidFill>
                  <a:srgbClr val="002060"/>
                </a:solidFill>
              </a:rPr>
              <a:t>состоит</a:t>
            </a:r>
            <a:r>
              <a:rPr lang="ru-RU" sz="2000" b="1" dirty="0"/>
              <a:t> из постоянного </a:t>
            </a:r>
            <a:r>
              <a:rPr lang="ru-RU" sz="2000" b="1" dirty="0" smtClean="0"/>
              <a:t>магнита 2, </a:t>
            </a:r>
            <a:r>
              <a:rPr lang="ru-RU" sz="2000" b="1" dirty="0"/>
              <a:t>полюсных </a:t>
            </a:r>
            <a:r>
              <a:rPr lang="ru-RU" sz="2000" b="1" dirty="0" smtClean="0"/>
              <a:t>окончаний 4, электрообмоток 3 </a:t>
            </a:r>
            <a:r>
              <a:rPr lang="ru-RU" sz="2000" b="1" dirty="0"/>
              <a:t>и </a:t>
            </a:r>
            <a:r>
              <a:rPr lang="ru-RU" sz="2000" b="1" dirty="0" smtClean="0"/>
              <a:t>мембраны 1.</a:t>
            </a:r>
            <a:r>
              <a:rPr lang="ru-RU" sz="2000" dirty="0" smtClean="0"/>
              <a:t> </a:t>
            </a:r>
            <a:r>
              <a:rPr lang="ru-RU" sz="2000" dirty="0"/>
              <a:t>Когда в микрофонной цепи возникают пульсирующие электрические колебания, во вторичной обмотке трансформатора создается переменная ЭДС, под воздействием которой в цепи телефона на приемной стороне появляется переменный ток. Этот ток создает переменный магнитный поток в полюсных окончаниях телефона, который, взаимодействуя с магнитным потоком постоянного магнита, заставляет колебаться мембрану. Таким образом электрические колебания преобразуются в звуковые, и абонент может слышать по телефону речь, произносимую перед микрофоном на передающей стороне.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46548" y="154521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19" t="8878" r="1855" b="3771"/>
          <a:stretch/>
        </p:blipFill>
        <p:spPr>
          <a:xfrm>
            <a:off x="3462174" y="554631"/>
            <a:ext cx="5641212" cy="38577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5" y="1310118"/>
            <a:ext cx="3421737" cy="24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71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12444" y="0"/>
            <a:ext cx="4573702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Телефонные аппараты 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коммутаторы 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515035"/>
            <a:ext cx="9096232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Современные </a:t>
            </a:r>
            <a:r>
              <a:rPr lang="ru-RU" sz="2000" dirty="0"/>
              <a:t>микрофоны и электромагнитные телефоны изготавливают в виде </a:t>
            </a:r>
            <a:r>
              <a:rPr lang="ru-RU" sz="2000" b="1" dirty="0"/>
              <a:t>капсюлей</a:t>
            </a:r>
            <a:r>
              <a:rPr lang="ru-RU" sz="2000" dirty="0"/>
              <a:t>. Это обеспечивает простоту их замены. </a:t>
            </a:r>
          </a:p>
          <a:p>
            <a:pPr marL="0" indent="0" algn="just">
              <a:buNone/>
            </a:pPr>
            <a:r>
              <a:rPr lang="ru-RU" sz="2000" dirty="0"/>
              <a:t>           </a:t>
            </a:r>
            <a:r>
              <a:rPr lang="ru-RU" sz="2000" b="1" dirty="0">
                <a:solidFill>
                  <a:srgbClr val="002060"/>
                </a:solidFill>
              </a:rPr>
              <a:t>Для двусторонней передачи в пунктах приема и передачи устанавливаются как телефоны, так и микрофоны, объединяемые в устройство</a:t>
            </a:r>
            <a:r>
              <a:rPr lang="ru-RU" sz="2000" dirty="0"/>
              <a:t>, </a:t>
            </a:r>
            <a:r>
              <a:rPr lang="ru-RU" sz="2000" b="1" dirty="0"/>
              <a:t>называемое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телефонным </a:t>
            </a:r>
            <a:r>
              <a:rPr lang="ru-RU" sz="2000" b="1" dirty="0" smtClean="0">
                <a:solidFill>
                  <a:srgbClr val="C00000"/>
                </a:solidFill>
              </a:rPr>
              <a:t>аппаратом.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2785" y="257145"/>
            <a:ext cx="44569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002060"/>
                </a:solidFill>
              </a:rPr>
              <a:t>Принцип телефонной передачи </a:t>
            </a:r>
            <a:r>
              <a:rPr lang="ru-RU" sz="2000" b="1" u="sng" dirty="0" smtClean="0">
                <a:solidFill>
                  <a:srgbClr val="002060"/>
                </a:solidFill>
              </a:rPr>
              <a:t>речи 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146" y="363272"/>
            <a:ext cx="1798033" cy="19230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3283" r="3415" b="23184"/>
          <a:stretch/>
        </p:blipFill>
        <p:spPr>
          <a:xfrm>
            <a:off x="6671824" y="2657790"/>
            <a:ext cx="2380751" cy="1768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861" y="1536582"/>
            <a:ext cx="2512894" cy="2512894"/>
          </a:xfrm>
          <a:prstGeom prst="snip2Diag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4166" t="4874" r="6293" b="13194"/>
          <a:stretch/>
        </p:blipFill>
        <p:spPr>
          <a:xfrm>
            <a:off x="127522" y="827226"/>
            <a:ext cx="3867339" cy="2714655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27522" y="2657790"/>
            <a:ext cx="98858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756647" y="2407024"/>
            <a:ext cx="1048871" cy="13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21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3257</TotalTime>
  <Words>2680</Words>
  <Application>Microsoft Office PowerPoint</Application>
  <PresentationFormat>Экран (4:3)</PresentationFormat>
  <Paragraphs>237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Тема Office</vt:lpstr>
      <vt:lpstr>Презентация PowerPoint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Телефонные аппараты и коммутаторы  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245</cp:revision>
  <dcterms:created xsi:type="dcterms:W3CDTF">2020-04-22T10:21:16Z</dcterms:created>
  <dcterms:modified xsi:type="dcterms:W3CDTF">2022-08-27T16:39:53Z</dcterms:modified>
</cp:coreProperties>
</file>