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5" autoAdjust="0"/>
    <p:restoredTop sz="95337" autoAdjust="0"/>
  </p:normalViewPr>
  <p:slideViewPr>
    <p:cSldViewPr snapToGrid="0">
      <p:cViewPr varScale="1">
        <p:scale>
          <a:sx n="84" d="100"/>
          <a:sy n="84" d="100"/>
        </p:scale>
        <p:origin x="-624" y="-67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A25D-4EFF-4E44-99F4-F9E5CAF37A97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D366-E611-462E-BB0D-27A278F7B0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8972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A25D-4EFF-4E44-99F4-F9E5CAF37A97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D366-E611-462E-BB0D-27A278F7B0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6325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A25D-4EFF-4E44-99F4-F9E5CAF37A97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D366-E611-462E-BB0D-27A278F7B0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5532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A25D-4EFF-4E44-99F4-F9E5CAF37A97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D366-E611-462E-BB0D-27A278F7B0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662541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A25D-4EFF-4E44-99F4-F9E5CAF37A97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D366-E611-462E-BB0D-27A278F7B0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9698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A25D-4EFF-4E44-99F4-F9E5CAF37A97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D366-E611-462E-BB0D-27A278F7B0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6602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A25D-4EFF-4E44-99F4-F9E5CAF37A97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D366-E611-462E-BB0D-27A278F7B0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5662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A25D-4EFF-4E44-99F4-F9E5CAF37A97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D366-E611-462E-BB0D-27A278F7B0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4532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A25D-4EFF-4E44-99F4-F9E5CAF37A97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D366-E611-462E-BB0D-27A278F7B0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2439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A25D-4EFF-4E44-99F4-F9E5CAF37A97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D366-E611-462E-BB0D-27A278F7B0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4769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A25D-4EFF-4E44-99F4-F9E5CAF37A97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D366-E611-462E-BB0D-27A278F7B0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6975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A25D-4EFF-4E44-99F4-F9E5CAF37A97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D366-E611-462E-BB0D-27A278F7B0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9344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A25D-4EFF-4E44-99F4-F9E5CAF37A97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D366-E611-462E-BB0D-27A278F7B0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56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A25D-4EFF-4E44-99F4-F9E5CAF37A97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D366-E611-462E-BB0D-27A278F7B0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4728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A25D-4EFF-4E44-99F4-F9E5CAF37A97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D366-E611-462E-BB0D-27A278F7B0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9217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A25D-4EFF-4E44-99F4-F9E5CAF37A97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D366-E611-462E-BB0D-27A278F7B0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7174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A25D-4EFF-4E44-99F4-F9E5CAF37A97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D366-E611-462E-BB0D-27A278F7B0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3364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33CA25D-4EFF-4E44-99F4-F9E5CAF37A97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7D366-E611-462E-BB0D-27A278F7B0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54636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43889" y="2141610"/>
            <a:ext cx="9144000" cy="1655762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Оборот пассажирского </a:t>
            </a: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0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137159" y="169039"/>
            <a:ext cx="11676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 smtClean="0"/>
              <a:t>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ТРАНСПОРТА РОССИЙСКОЙ ФЕДЕРАЦИИ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АГЕНТСТВО ЖЕЛЕЗНОДОРОЖНОГО ТРАНСПОРТА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федерального государственного бюджетного образовательного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высшего образования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«Самарский государственный университет путей сообщения» в г. Саратове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СамГУПС в г. Саратове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00344" y="516055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base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</a:p>
          <a:p>
            <a:pPr algn="r" fontAlgn="base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перевозок и управления на транспорте </a:t>
            </a:r>
          </a:p>
          <a:p>
            <a:pPr algn="r" fontAlgn="base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(по видам) 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r" fontAlgn="base"/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xmlns="" val="94250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1600" y="283381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i="1" u="sng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Потребное число составов</a:t>
            </a:r>
            <a:r>
              <a:rPr lang="ru-RU" sz="40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 каждому назначению определяем по </a:t>
            </a:r>
            <a:r>
              <a:rPr lang="ru-RU" sz="4000" dirty="0" smtClean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формуле: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39312" y="267004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55299804"/>
              </p:ext>
            </p:extLst>
          </p:nvPr>
        </p:nvGraphicFramePr>
        <p:xfrm>
          <a:off x="3757742" y="2529411"/>
          <a:ext cx="3674255" cy="2456053"/>
        </p:xfrm>
        <a:graphic>
          <a:graphicData uri="http://schemas.openxmlformats.org/presentationml/2006/ole">
            <p:oleObj spid="_x0000_s6155" r:id="rId3" imgW="596641" imgH="393529" progId="Equation.3">
              <p:embed/>
            </p:oleObj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639312" y="306692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4778" y="4958032"/>
            <a:ext cx="90654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-время оборота состава по направлениям;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24 – (при ежесуточном отправлении) часов в сутки.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5902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02054" y="1337917"/>
            <a:ext cx="10153041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Потребное число составов на направление А-Б составит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27948752"/>
              </p:ext>
            </p:extLst>
          </p:nvPr>
        </p:nvGraphicFramePr>
        <p:xfrm>
          <a:off x="2743200" y="2734128"/>
          <a:ext cx="6702552" cy="2605968"/>
        </p:xfrm>
        <a:graphic>
          <a:graphicData uri="http://schemas.openxmlformats.org/presentationml/2006/ole">
            <p:oleObj spid="_x0000_s7177" r:id="rId3" imgW="1016000" imgH="3937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614479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99671439"/>
              </p:ext>
            </p:extLst>
          </p:nvPr>
        </p:nvGraphicFramePr>
        <p:xfrm>
          <a:off x="1863173" y="1955487"/>
          <a:ext cx="8581726" cy="44146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2805"/>
                <a:gridCol w="1902805"/>
                <a:gridCol w="1006337"/>
                <a:gridCol w="960120"/>
                <a:gridCol w="668356"/>
                <a:gridCol w="877584"/>
                <a:gridCol w="1263719"/>
              </a:tblGrid>
              <a:tr h="138436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Назначение поезда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поезда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Тоб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921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А-Б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673-674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0,9=1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921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А-В (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L=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 км, 75 км\ч)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641-642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Рассчитать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Рассчитать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Рассчитать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921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А-Г (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L=950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км,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V=69 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км/ч)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213-214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Рассчитать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Рассчитать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Рассчитать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92180"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Всего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составов: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Рассчитать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33539153"/>
              </p:ext>
            </p:extLst>
          </p:nvPr>
        </p:nvGraphicFramePr>
        <p:xfrm>
          <a:off x="9395824" y="2336321"/>
          <a:ext cx="747417" cy="716992"/>
        </p:xfrm>
        <a:graphic>
          <a:graphicData uri="http://schemas.openxmlformats.org/presentationml/2006/ole">
            <p:oleObj spid="_x0000_s9224" r:id="rId3" imgW="609336" imgH="393529" progId="Equation.3">
              <p:embed/>
            </p:oleObj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487290" y="903470"/>
            <a:ext cx="88392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Рассчитать время хода,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отребное число составов, время оборота по участкам А-В, А-Г.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расчёта времени хода условие расстояния 8 слайд.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169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4528" y="630936"/>
            <a:ext cx="98633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Теоретически потребное количество составов чаще всего не совпадает с реальными потребностями, так как 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аналитический способ расчета не учитывает время ожидания отправления поезда по расписанию.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определения реальной потребности в составах целесообразно построить график оборота. Важнейшей задачей правильного построения графика оборота пассажирских составов является обеспечение потребных размеров движения поездов наименьшим количеством составов. Это позволяет ввести в действие дополнительные резервы усиления пассажирских перевозок и снизить их себестоимость.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483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808" y="1184239"/>
            <a:ext cx="11161840" cy="274768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Оборот составов пассажирских поездов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время от момента отправления пассажирского поезда с начальной станции до отправления его с этой же станции в следующий рейс. Оборот составов включает время в пути туда и обратно и продолжительность нахождения составов в пунктах формирования и оборота. </a:t>
            </a:r>
          </a:p>
        </p:txBody>
      </p:sp>
    </p:spTree>
    <p:extLst>
      <p:ext uri="{BB962C8B-B14F-4D97-AF65-F5344CB8AC3E}">
        <p14:creationId xmlns:p14="http://schemas.microsoft.com/office/powerpoint/2010/main" xmlns="" val="2400207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2"/>
          <a:srcRect l="32476" t="40933" r="34224" b="31866"/>
          <a:stretch/>
        </p:blipFill>
        <p:spPr>
          <a:xfrm>
            <a:off x="996696" y="566927"/>
            <a:ext cx="10030968" cy="4608823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3436411" y="5415365"/>
            <a:ext cx="5151538" cy="8345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7200" algn="ctr">
              <a:lnSpc>
                <a:spcPct val="150000"/>
              </a:lnSpc>
              <a:spcAft>
                <a:spcPts val="0"/>
              </a:spcAft>
            </a:pPr>
            <a:r>
              <a:rPr lang="ru-RU" sz="3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Схема оборота состава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0375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400" b="1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Оборот состава </a:t>
            </a:r>
            <a:r>
              <a:rPr lang="ru-RU" altLang="ru-RU" sz="4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определяем по </a:t>
            </a:r>
            <a:r>
              <a:rPr lang="ru-RU" alt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формуле (аналитический способ)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2357889"/>
              </p:ext>
            </p:extLst>
          </p:nvPr>
        </p:nvGraphicFramePr>
        <p:xfrm>
          <a:off x="1517644" y="2338769"/>
          <a:ext cx="9809654" cy="1636776"/>
        </p:xfrm>
        <a:graphic>
          <a:graphicData uri="http://schemas.openxmlformats.org/presentationml/2006/ole">
            <p:oleObj spid="_x0000_s1038" r:id="rId3" imgW="1422400" imgH="241300" progId="Equation.3">
              <p:embed/>
            </p:oleObj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829726" y="4079694"/>
            <a:ext cx="1118549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907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907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907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907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907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907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907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907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907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0713" algn="l"/>
              </a:tabLst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Т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–время оборота состава, час;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0713" algn="l"/>
              </a:tabLs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–время хода в одном направлении;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0713" algn="l"/>
              </a:tabLs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ru-RU" alt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время нахождении состава на станции оборота по нормам;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0713" algn="l"/>
              </a:tabLs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kumimoji="0" lang="ru-RU" alt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</a:t>
            </a:r>
            <a:r>
              <a:rPr lang="ru-RU" alt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нахождения состава на станции формирования по нормам.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479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1832" y="1385406"/>
            <a:ext cx="10335832" cy="4195481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 времени нахождения составов в пунктах приписки и оборота принимаем в соответствии с Типовым технологическим процессом осмотра,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безотцепочного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ремонта и экипировки пассажирских вагонов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 = 5,5-7,5 ч; </a:t>
            </a:r>
            <a:endParaRPr lang="ru-RU" sz="6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об=2.5-3,5 ч 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770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67609" y="627589"/>
            <a:ext cx="908518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хода</a:t>
            </a:r>
            <a:r>
              <a:rPr kumimoji="0" lang="ru-RU" alt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определяется по формуле 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87876733"/>
              </p:ext>
            </p:extLst>
          </p:nvPr>
        </p:nvGraphicFramePr>
        <p:xfrm>
          <a:off x="3666155" y="1539925"/>
          <a:ext cx="2588341" cy="2041735"/>
        </p:xfrm>
        <a:graphic>
          <a:graphicData uri="http://schemas.openxmlformats.org/presentationml/2006/ole">
            <p:oleObj spid="_x0000_s2060" r:id="rId3" imgW="507780" imgH="393529" progId="Equation.3">
              <p:embed/>
            </p:oleObj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56032" y="3978637"/>
            <a:ext cx="1148791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расстояние до станции назначения, км;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-маршрутная скорость по заданию, км/ч (по заданию)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46048" y="2177103"/>
            <a:ext cx="17123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час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789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68096" y="1299111"/>
            <a:ext cx="10735056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</a:t>
            </a:r>
            <a:r>
              <a:rPr kumimoji="0" lang="ru-RU" alt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хода</a:t>
            </a: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поезда до станции Б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(350 км)</a:t>
            </a:r>
            <a:r>
              <a:rPr kumimoji="0" lang="ru-RU" altLang="ru-RU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составит: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2955798" y="3191256"/>
                <a:ext cx="6579108" cy="176618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8000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8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8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000" b="0" i="1" smtClean="0">
                            <a:latin typeface="Cambria Math" panose="02040503050406030204" pitchFamily="18" charset="0"/>
                          </a:rPr>
                          <m:t>350</m:t>
                        </m:r>
                      </m:num>
                      <m:den>
                        <m:r>
                          <a:rPr lang="en-US" sz="8000" b="0" i="1" smtClean="0">
                            <a:latin typeface="Cambria Math" panose="02040503050406030204" pitchFamily="18" charset="0"/>
                          </a:rPr>
                          <m:t>55</m:t>
                        </m:r>
                      </m:den>
                    </m:f>
                  </m:oMath>
                </a14:m>
                <a:r>
                  <a:rPr lang="ru-RU" sz="6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sz="6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=6,4 </a:t>
                </a:r>
                <a:r>
                  <a:rPr lang="ru-RU" sz="6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час</a:t>
                </a:r>
                <a:endParaRPr lang="ru-RU" sz="6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798" y="3191256"/>
                <a:ext cx="6579108" cy="1766189"/>
              </a:xfrm>
              <a:prstGeom prst="rect">
                <a:avLst/>
              </a:prstGeom>
              <a:blipFill rotWithShape="0">
                <a:blip r:embed="rId2"/>
                <a:stretch>
                  <a:fillRect r="-3707" b="-100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24475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16973615"/>
              </p:ext>
            </p:extLst>
          </p:nvPr>
        </p:nvGraphicFramePr>
        <p:xfrm>
          <a:off x="1261872" y="2231138"/>
          <a:ext cx="9381744" cy="39410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3033"/>
                <a:gridCol w="1790156"/>
                <a:gridCol w="1856459"/>
                <a:gridCol w="1923568"/>
                <a:gridCol w="1938528"/>
              </a:tblGrid>
              <a:tr h="15649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Назначение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поезда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км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Маршрутная скорость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км/ч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хода, час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607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А-Б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673 – 674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754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А-В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641 –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642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650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Рассчитать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89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А-Г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213-214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Рассчитать</a:t>
                      </a:r>
                      <a:r>
                        <a:rPr lang="ru-RU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61044" y="1068062"/>
            <a:ext cx="100939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Зная исходные данные, можем определить</a:t>
            </a:r>
            <a:r>
              <a:rPr kumimoji="0" lang="ru-RU" alt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время хода, например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041291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Прямая соединительная линия 17"/>
          <p:cNvCxnSpPr/>
          <p:nvPr/>
        </p:nvCxnSpPr>
        <p:spPr>
          <a:xfrm flipV="1">
            <a:off x="6850972" y="4179141"/>
            <a:ext cx="896986" cy="143656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4365764"/>
              </p:ext>
            </p:extLst>
          </p:nvPr>
        </p:nvGraphicFramePr>
        <p:xfrm>
          <a:off x="521208" y="4296474"/>
          <a:ext cx="114300" cy="220662"/>
        </p:xfrm>
        <a:graphic>
          <a:graphicData uri="http://schemas.openxmlformats.org/presentationml/2006/ole">
            <p:oleObj spid="_x0000_s5133" r:id="rId3" imgW="114151" imgH="215619" progId="Equation.3">
              <p:embed/>
            </p:oleObj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20039" y="1636700"/>
            <a:ext cx="1090879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оборота  состава </a:t>
            </a: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поезда назначением А- Б :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21208" y="429647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TextBox 8"/>
              <p:cNvSpPr txBox="1"/>
              <p:nvPr/>
            </p:nvSpPr>
            <p:spPr>
              <a:xfrm>
                <a:off x="1869410" y="3465576"/>
                <a:ext cx="8810617" cy="7216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ru-RU" sz="4800" b="0" i="1" smtClean="0">
                            <a:latin typeface="Cambria Math" panose="02040503050406030204" pitchFamily="18" charset="0"/>
                          </a:rPr>
                          <m:t>об</m:t>
                        </m:r>
                      </m:sub>
                    </m:sSub>
                    <m:r>
                      <a:rPr lang="ru-RU" sz="48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ru-RU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∙6.4+2.5+5.5=20.8</m:t>
                    </m:r>
                  </m:oMath>
                </a14:m>
                <a:r>
                  <a:rPr lang="ru-RU" dirty="0" smtClean="0"/>
                  <a:t/>
                </a:r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час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9410" y="3465576"/>
                <a:ext cx="8810617" cy="721672"/>
              </a:xfrm>
              <a:prstGeom prst="rect">
                <a:avLst/>
              </a:prstGeom>
              <a:blipFill rotWithShape="0">
                <a:blip r:embed="rId4"/>
                <a:stretch>
                  <a:fillRect r="-1453" b="-22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1417670" y="4528093"/>
            <a:ext cx="3447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хода в одном направлении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4142232" y="4154140"/>
            <a:ext cx="365760" cy="45901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460772" y="4944377"/>
            <a:ext cx="4794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ремя нахождении состава на станции оборота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(2,5-3,5)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5553455" y="4154140"/>
            <a:ext cx="609599" cy="8755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507992" y="5523583"/>
            <a:ext cx="54330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ремя нахождения состава на станции формирования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(5,5-7,5)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592549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TM02836342[[fn=Ион]]</Template>
  <TotalTime>223</TotalTime>
  <Words>360</Words>
  <Application>Microsoft Office PowerPoint</Application>
  <PresentationFormat>Произвольный</PresentationFormat>
  <Paragraphs>95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Ион</vt:lpstr>
      <vt:lpstr>Microsoft Equation 3.0</vt:lpstr>
      <vt:lpstr>Слайд 1</vt:lpstr>
      <vt:lpstr>Слайд 2</vt:lpstr>
      <vt:lpstr>Слайд 3</vt:lpstr>
      <vt:lpstr>Оборот состава определяем по формуле (аналитический способ)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Home</cp:lastModifiedBy>
  <cp:revision>16</cp:revision>
  <dcterms:created xsi:type="dcterms:W3CDTF">2022-03-03T19:08:10Z</dcterms:created>
  <dcterms:modified xsi:type="dcterms:W3CDTF">2025-03-06T05:33:57Z</dcterms:modified>
</cp:coreProperties>
</file>