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7670" autoAdjust="0"/>
  </p:normalViewPr>
  <p:slideViewPr>
    <p:cSldViewPr snapToGrid="0">
      <p:cViewPr varScale="1">
        <p:scale>
          <a:sx n="42" d="100"/>
          <a:sy n="42" d="100"/>
        </p:scale>
        <p:origin x="-34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6424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661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7286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8589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2096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3990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1234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0151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4980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0194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229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734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630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657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7191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794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4152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 cstate="print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CFB4EDE3-E222-4CB1-A720-667D7394AE3A}" type="datetimeFigureOut">
              <a:rPr lang="ru-RU" smtClean="0"/>
              <a:pPr/>
              <a:t>24.02.2025</a:t>
            </a:fld>
            <a:endParaRPr lang="ru-RU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74DBF17A-CE50-4D2C-8889-F3D9405DD9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9995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ruwiki/77146" TargetMode="External"/><Relationship Id="rId2" Type="http://schemas.openxmlformats.org/officeDocument/2006/relationships/hyperlink" Target="http://dic.academic.ru/dic.nsf/ruwiki/1299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7832" y="1700487"/>
            <a:ext cx="10611852" cy="2677648"/>
          </a:xfrm>
        </p:spPr>
        <p:txBody>
          <a:bodyPr/>
          <a:lstStyle/>
          <a:p>
            <a:pPr algn="ctr"/>
            <a:r>
              <a:rPr lang="ru-RU" b="1" dirty="0" smtClean="0"/>
              <a:t>Транспортная магистраль. Высокоскоростной железнодорожный транспорт.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Тема 3.6 Транспортная система России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82151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Высокоскоростной железнодорожный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Один из аспектов высокоскоростного транспорта – специальный рельсовый путь с очень большим радиусом поворота, рельсы должны быть сварены вместе и иметь хорошую основу, чтобы избежать колебаний и повреждений. Рельсы должны быть без стыков и без одноуровневых переездов для автомобилей. В основном, для такого транспорта используют электровозы.</a:t>
            </a:r>
          </a:p>
          <a:p>
            <a:r>
              <a:rPr lang="ru-RU" dirty="0" smtClean="0"/>
              <a:t> Высокоскоростной железнодорожный транспорт более выгоден, чем обычный, не считая стоимости конструирования инфраструктуры. Причина - то, что много эксплуатационных затрат, таких как штат, имеют фиксированные расходы в час, в то время, как доход от билета основан на расстоянии. Пассажиры также платят больше за километр за высокую скорость. Таким образом эксплуатационное отношение дохода/стоимости больше для высокоскоростных систем.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Высокоскоростной железнодорожный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Опыт европейских стран показывает, что организация скоростного пассажирского сообщения особенно эффективна на расстояния до 800 км. И именно на этом расстоянии скоростное сообщение может конкурировать с авиацией и выигрывать… Согласно «Стратегии развития железнодорожного транспорта в РФ до 2030 года» у нас будет два типа скоростного движения. Первый - это линии от 160 до 200 км в час…</a:t>
            </a:r>
          </a:p>
          <a:p>
            <a:r>
              <a:rPr lang="ru-RU" dirty="0" smtClean="0"/>
              <a:t>В перспективе протяжённость линий, приспособленных для такой скорости, увеличится до 10 тыс. км. Второй тип - это строительство новых высокоскоростных магистралей, где скорость составит до 350 км в час. Этот проект создаётся с нуля.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23534" y="0"/>
            <a:ext cx="8761413" cy="5920740"/>
          </a:xfrm>
        </p:spPr>
        <p:txBody>
          <a:bodyPr/>
          <a:lstStyle/>
          <a:p>
            <a:pPr algn="ctr"/>
            <a:r>
              <a:rPr lang="ru-RU" sz="8000" dirty="0" smtClean="0"/>
              <a:t>СПАСИБО</a:t>
            </a:r>
            <a:br>
              <a:rPr lang="ru-RU" sz="8000" dirty="0" smtClean="0"/>
            </a:br>
            <a:r>
              <a:rPr lang="ru-RU" sz="8000" dirty="0" smtClean="0"/>
              <a:t> </a:t>
            </a:r>
            <a:r>
              <a:rPr lang="ru-RU" sz="8000" dirty="0" smtClean="0">
                <a:solidFill>
                  <a:srgbClr val="C00000"/>
                </a:solidFill>
              </a:rPr>
              <a:t>ЗА</a:t>
            </a:r>
            <a:br>
              <a:rPr lang="ru-RU" sz="8000" dirty="0" smtClean="0">
                <a:solidFill>
                  <a:srgbClr val="C00000"/>
                </a:solidFill>
              </a:rPr>
            </a:br>
            <a:r>
              <a:rPr lang="ru-RU" sz="8000" dirty="0" smtClean="0">
                <a:solidFill>
                  <a:srgbClr val="C00000"/>
                </a:solidFill>
              </a:rPr>
              <a:t> ВНИМАНИЕ!</a:t>
            </a:r>
            <a:endParaRPr lang="ru-RU" sz="8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609" y="946903"/>
            <a:ext cx="9942490" cy="728480"/>
          </a:xfrm>
        </p:spPr>
        <p:txBody>
          <a:bodyPr/>
          <a:lstStyle/>
          <a:p>
            <a:pPr indent="450215" algn="ctr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</a:t>
            </a:r>
            <a: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516" y="2603500"/>
            <a:ext cx="11189368" cy="3416300"/>
          </a:xfrm>
        </p:spPr>
        <p:txBody>
          <a:bodyPr>
            <a:normAutofit/>
          </a:bodyPr>
          <a:lstStyle/>
          <a:p>
            <a:pPr algn="just" fontAlgn="base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Транспорт — важная составляющая хозяйственного комплекса России. Его доля в общем, числе занятых в экономике страны равна примерно 7%, в производственных фондах - 20%. Функционально, как и везде, транспорт осуществляет здесь перевозки населения и грузов, способствует формированию межотраслевых, внутрирайонных, межрайонных и межгосударственных связей. Однако в России, в связи с огромной пространственной протяженностью страны, неравномерностью распределения природных богатств, населения, производства по ее территории, роль транспорта в обеспечении нормального функционирования хозяйства неизмеримо возрастает.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69956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Транспортные магистрали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435" y="2603500"/>
            <a:ext cx="11107271" cy="3416300"/>
          </a:xfrm>
        </p:spPr>
        <p:txBody>
          <a:bodyPr/>
          <a:lstStyle/>
          <a:p>
            <a:r>
              <a:rPr lang="ru-RU" b="1" i="1" dirty="0" smtClean="0"/>
              <a:t>Транспортные магистрали - основные транспортные пути в составе транспортной сети какой-либо территории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Транспортные магистрали :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характеризуются повышенной технической оснащенностью, мощными потоками грузов и пассажиров; </a:t>
            </a:r>
            <a:br>
              <a:rPr lang="ru-RU" dirty="0" smtClean="0"/>
            </a:br>
            <a:r>
              <a:rPr lang="ru-RU" dirty="0" smtClean="0"/>
              <a:t>- имеют большое значение в системе производственно-территориальных связей.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14645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Транспортные магистрали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 smtClean="0"/>
              <a:t>Транспортные магистрали подразделяются на: </a:t>
            </a:r>
            <a:br>
              <a:rPr lang="ru-RU" b="1" dirty="0" smtClean="0"/>
            </a:br>
            <a:r>
              <a:rPr lang="ru-RU" dirty="0" smtClean="0"/>
              <a:t>- международные магистрали: Панамериканская автомагистраль, железнодорожная магистраль Москва - Киев - Прага и др.; </a:t>
            </a:r>
            <a:br>
              <a:rPr lang="ru-RU" dirty="0" smtClean="0"/>
            </a:br>
            <a:r>
              <a:rPr lang="ru-RU" dirty="0" smtClean="0"/>
              <a:t>- общегосударственные магистрали: Транссибирская железная дорога, </a:t>
            </a:r>
            <a:r>
              <a:rPr lang="ru-RU" dirty="0" err="1" smtClean="0"/>
              <a:t>Трансамазонское</a:t>
            </a:r>
            <a:r>
              <a:rPr lang="ru-RU" dirty="0" smtClean="0"/>
              <a:t> шоссе и др.; </a:t>
            </a:r>
            <a:br>
              <a:rPr lang="ru-RU" dirty="0" smtClean="0"/>
            </a:br>
            <a:r>
              <a:rPr lang="ru-RU" dirty="0" smtClean="0"/>
              <a:t>- межрайонные магистрали: </a:t>
            </a:r>
          </a:p>
          <a:p>
            <a:pPr algn="just"/>
            <a:r>
              <a:rPr lang="ru-RU" dirty="0" smtClean="0"/>
              <a:t>-железная дорога Мурманск - Санкт-Петербург - Москва и др.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Транспортные магистрали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0612" y="2603500"/>
            <a:ext cx="10246659" cy="34163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Современная железнодорожная сеть России (в равной мере автодорожные, трубопроводные сети, водные пути и пр.) складывалась на протяжении длительного времени в пределах территории одной страны (сначала России, потом СССР). После распада СССР на ряд самостоятельных государств железнодорожная сеть нашей страны остается тесно связанной с железными дорогами новых независимых государств, т. е. является частью единого территориального образования — единой транспортной системы СНГ. С этих позиций и необходимо рассматривать ее географию, т. е. направление, отправные и конечные пункты отдельных ее магистралей.</a:t>
            </a:r>
          </a:p>
          <a:p>
            <a:pPr algn="just" fontAlgn="base"/>
            <a:r>
              <a:rPr lang="ru-RU" dirty="0" smtClean="0"/>
              <a:t>Сформировавшаяся ранее география российских железных дорог не претерпела существенных изменений за последний период времени. 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Магистрали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7072" y="2764864"/>
            <a:ext cx="10920504" cy="3416300"/>
          </a:xfrm>
        </p:spPr>
        <p:txBody>
          <a:bodyPr/>
          <a:lstStyle/>
          <a:p>
            <a:pPr algn="just"/>
            <a:r>
              <a:rPr lang="ru-RU" dirty="0" smtClean="0"/>
              <a:t>Наиболее густую и разветвленную сеть железных дорог имеет европейская часть страны. Сеть железных дорог складывалась здесь, прежде всего с учетом географического положения Москвы, портовых городов Балтийского и Черноморского бассейнов, потребностей угольных и металлургических баз Юга страны и Урала, хозяйства Центрального района России. От Москвы в разных направлениях отходят 11 радиально расположенных </a:t>
            </a:r>
            <a:r>
              <a:rPr lang="ru-RU" b="1" i="1" dirty="0" smtClean="0"/>
              <a:t>магистралей,</a:t>
            </a:r>
            <a:r>
              <a:rPr lang="ru-RU" dirty="0" smtClean="0"/>
              <a:t> связывающих Центр со всеми экономическими районами России и странами СНГ.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Магистрали в южном направлении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071" y="2603500"/>
            <a:ext cx="11066929" cy="3416300"/>
          </a:xfrm>
        </p:spPr>
        <p:txBody>
          <a:bodyPr>
            <a:normAutofit/>
          </a:bodyPr>
          <a:lstStyle/>
          <a:p>
            <a:pPr fontAlgn="base"/>
            <a:r>
              <a:rPr lang="ru-RU" dirty="0" smtClean="0"/>
              <a:t>В южном направлении Центр связан с Украиной, Северным Кавказом и с государствами Закавказья главными тремя магистралями: </a:t>
            </a:r>
          </a:p>
          <a:p>
            <a:pPr fontAlgn="base"/>
            <a:r>
              <a:rPr lang="ru-RU" dirty="0" smtClean="0"/>
              <a:t>- Москва — Ряжск— Воронеж — Ростов-на-Дону — Владикавказ с продолжением на Махачкалу и Баку; </a:t>
            </a:r>
          </a:p>
          <a:p>
            <a:pPr fontAlgn="base"/>
            <a:r>
              <a:rPr lang="ru-RU" dirty="0" smtClean="0"/>
              <a:t>- Москва - Елец (</a:t>
            </a:r>
            <a:r>
              <a:rPr lang="ru-RU" dirty="0" err="1" smtClean="0"/>
              <a:t>ж-д</a:t>
            </a:r>
            <a:r>
              <a:rPr lang="ru-RU" dirty="0" smtClean="0"/>
              <a:t> узел в Липецкой области) - Валуйки (</a:t>
            </a:r>
            <a:r>
              <a:rPr lang="ru-RU" dirty="0" err="1" smtClean="0"/>
              <a:t>ж-д</a:t>
            </a:r>
            <a:r>
              <a:rPr lang="ru-RU" dirty="0" smtClean="0"/>
              <a:t> узел в Белгородской области) — Луганск; </a:t>
            </a:r>
          </a:p>
          <a:p>
            <a:pPr fontAlgn="base"/>
            <a:r>
              <a:rPr lang="ru-RU" dirty="0" smtClean="0"/>
              <a:t>- Москва — Курск — Харьков — Никитовка (Донецкая область).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Магистрали в западном направлении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4436" y="2603500"/>
            <a:ext cx="10703858" cy="3416300"/>
          </a:xfrm>
        </p:spPr>
        <p:txBody>
          <a:bodyPr/>
          <a:lstStyle/>
          <a:p>
            <a:r>
              <a:rPr lang="ru-RU" dirty="0" smtClean="0"/>
              <a:t>В западном направлении транспортные связи Центра с Белоруссией, странами Балтии и Калининградской областью обеспечивают следующие магистрали:</a:t>
            </a:r>
          </a:p>
          <a:p>
            <a:r>
              <a:rPr lang="ru-RU" dirty="0" smtClean="0"/>
              <a:t>-  Москва — Смоленск — Минск — Брест; </a:t>
            </a:r>
          </a:p>
          <a:p>
            <a:r>
              <a:rPr lang="ru-RU" dirty="0" smtClean="0"/>
              <a:t>- Москва — Бологое - Псков - Таллинн; </a:t>
            </a:r>
          </a:p>
          <a:p>
            <a:r>
              <a:rPr lang="ru-RU" dirty="0" smtClean="0"/>
              <a:t>- Москва - Ржев -Великие Луки - Рига с ответвлением на Вентспилс, Лиепаю (Латвия), Калининград.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Высокоскоростной железнодорожный транспорт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774" y="2694940"/>
            <a:ext cx="10206466" cy="3416300"/>
          </a:xfrm>
        </p:spPr>
        <p:txBody>
          <a:bodyPr>
            <a:normAutofit/>
          </a:bodyPr>
          <a:lstStyle/>
          <a:p>
            <a:r>
              <a:rPr lang="ru-RU" b="1" dirty="0" smtClean="0"/>
              <a:t>Высокоскоростной железнодорожный транспорт - </a:t>
            </a:r>
            <a:r>
              <a:rPr lang="ru-RU" b="1" i="1" dirty="0" smtClean="0">
                <a:hlinkClick r:id="rId2"/>
              </a:rPr>
              <a:t>железнодорожный  транспорт</a:t>
            </a:r>
            <a:r>
              <a:rPr lang="ru-RU" b="1" i="1" dirty="0" smtClean="0"/>
              <a:t>, обеспечивающий движение </a:t>
            </a:r>
            <a:r>
              <a:rPr lang="ru-RU" b="1" i="1" dirty="0" smtClean="0">
                <a:hlinkClick r:id="rId3"/>
              </a:rPr>
              <a:t>поездов</a:t>
            </a:r>
            <a:r>
              <a:rPr lang="ru-RU" b="1" i="1" dirty="0" smtClean="0"/>
              <a:t> со скоростью </a:t>
            </a:r>
            <a:endParaRPr lang="ru-RU" dirty="0" smtClean="0"/>
          </a:p>
          <a:p>
            <a:r>
              <a:rPr lang="ru-RU" b="1" i="1" dirty="0" smtClean="0"/>
              <a:t>свыше 200 км/ч(125 миль/ч). </a:t>
            </a:r>
            <a:r>
              <a:rPr lang="ru-RU" dirty="0" err="1" smtClean="0"/>
              <a:t>Движениетаких</a:t>
            </a:r>
            <a:r>
              <a:rPr lang="ru-RU" dirty="0" smtClean="0"/>
              <a:t> поездов осуществляется по</a:t>
            </a:r>
          </a:p>
          <a:p>
            <a:r>
              <a:rPr lang="ru-RU" dirty="0" smtClean="0"/>
              <a:t>специально </a:t>
            </a:r>
            <a:r>
              <a:rPr lang="ru-RU" dirty="0" err="1" smtClean="0"/>
              <a:t>выделеннымжелезнодорожным</a:t>
            </a:r>
            <a:r>
              <a:rPr lang="ru-RU" dirty="0" smtClean="0"/>
              <a:t> путям — </a:t>
            </a:r>
            <a:r>
              <a:rPr lang="ru-RU" i="1" dirty="0" smtClean="0"/>
              <a:t>высокоскоростной </a:t>
            </a:r>
            <a:endParaRPr lang="ru-RU" dirty="0" smtClean="0"/>
          </a:p>
          <a:p>
            <a:r>
              <a:rPr lang="ru-RU" i="1" dirty="0" smtClean="0"/>
              <a:t>магистрали</a:t>
            </a:r>
            <a:r>
              <a:rPr lang="ru-RU" dirty="0" smtClean="0"/>
              <a:t> (ВСМ).</a:t>
            </a:r>
          </a:p>
          <a:p>
            <a:pPr>
              <a:buNone/>
            </a:pPr>
            <a:r>
              <a:rPr lang="ru-RU" dirty="0" smtClean="0"/>
              <a:t>Скорость самых современных поездов не превышает 350 км/ч, на более высоких скоростях возникают различные физические и электрические проблемы. Возможно, в будущем появится сверхвысокоскоростной транспорт со скоростью более 350 км/ч.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 (конференц-зал)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</TotalTime>
  <Words>519</Words>
  <Application>Microsoft Office PowerPoint</Application>
  <PresentationFormat>Произвольный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Ион (конференц-зал)</vt:lpstr>
      <vt:lpstr>Транспортная магистраль. Высокоскоростной железнодорожный транспорт.</vt:lpstr>
      <vt:lpstr>ТРАНСПОРТ </vt:lpstr>
      <vt:lpstr>Транспортные магистрали</vt:lpstr>
      <vt:lpstr>Транспортные магистрали</vt:lpstr>
      <vt:lpstr>Транспортные магистрали</vt:lpstr>
      <vt:lpstr>Магистрали</vt:lpstr>
      <vt:lpstr>Магистрали в южном направлении </vt:lpstr>
      <vt:lpstr>Магистрали в западном направлении</vt:lpstr>
      <vt:lpstr>Высокоскоростной железнодорожный транспорт</vt:lpstr>
      <vt:lpstr>Высокоскоростной железнодорожный транспорт</vt:lpstr>
      <vt:lpstr>Высокоскоростной железнодорожный транспорт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Характеристика и свойства опасных грузов 1 и 7 классов</dc:title>
  <dc:creator>ПК</dc:creator>
  <cp:lastModifiedBy>пользователь</cp:lastModifiedBy>
  <cp:revision>5</cp:revision>
  <dcterms:created xsi:type="dcterms:W3CDTF">2025-02-11T17:32:57Z</dcterms:created>
  <dcterms:modified xsi:type="dcterms:W3CDTF">2025-02-24T12:03:39Z</dcterms:modified>
</cp:coreProperties>
</file>