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4" r:id="rId9"/>
    <p:sldId id="265" r:id="rId10"/>
    <p:sldId id="263"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ru-RU"/>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06424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43661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877286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78589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842096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723990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171234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99015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544980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8201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5" name="Footer Placeholder 4"/>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682297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24734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86630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227657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3" name="Footer Placeholder 2"/>
          <p:cNvSpPr>
            <a:spLocks noGrp="1"/>
          </p:cNvSpPr>
          <p:nvPr>
            <p:ph type="ftr" sz="quarter" idx="11"/>
          </p:nvPr>
        </p:nvSpPr>
        <p:spPr/>
        <p:txBody>
          <a:bodyPr/>
          <a:lstStyle/>
          <a:p>
            <a:endParaRPr lang="ru-RU"/>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77191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89794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27.02.2025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474152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FB4EDE3-E222-4CB1-A720-667D7394AE3A}" type="datetimeFigureOut">
              <a:rPr lang="ru-RU" smtClean="0"/>
              <a:pPr/>
              <a:t>27.02.2025</a:t>
            </a:fld>
            <a:endParaRPr lang="ru-RU"/>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4399957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73768" y="2815389"/>
            <a:ext cx="9305828" cy="2430380"/>
          </a:xfrm>
        </p:spPr>
        <p:txBody>
          <a:bodyPr/>
          <a:lstStyle/>
          <a:p>
            <a:pPr algn="ctr"/>
            <a:r>
              <a:rPr lang="ru-RU" b="1" dirty="0" smtClean="0"/>
              <a:t/>
            </a:r>
            <a:br>
              <a:rPr lang="ru-RU" b="1" dirty="0" smtClean="0"/>
            </a:br>
            <a:r>
              <a:rPr lang="ru-RU" b="1" dirty="0" smtClean="0"/>
              <a:t/>
            </a:r>
            <a:br>
              <a:rPr lang="ru-RU" b="1" dirty="0" smtClean="0"/>
            </a:br>
            <a:r>
              <a:rPr lang="ru-RU" b="1" dirty="0" smtClean="0"/>
              <a:t/>
            </a:r>
            <a:br>
              <a:rPr lang="ru-RU" b="1" dirty="0" smtClean="0"/>
            </a:br>
            <a:r>
              <a:rPr lang="ru-RU" b="1" dirty="0" smtClean="0"/>
              <a:t>Региональное управление железными дорогами. Железнодорожные магистрали России.</a:t>
            </a:r>
            <a:r>
              <a:rPr lang="ru-RU" dirty="0" smtClean="0"/>
              <a:t/>
            </a:r>
            <a:br>
              <a:rPr lang="ru-RU" dirty="0" smtClean="0"/>
            </a:br>
            <a:endParaRPr lang="ru-RU" dirty="0"/>
          </a:p>
        </p:txBody>
      </p:sp>
      <p:sp>
        <p:nvSpPr>
          <p:cNvPr id="3" name="Подзаголовок 2"/>
          <p:cNvSpPr>
            <a:spLocks noGrp="1"/>
          </p:cNvSpPr>
          <p:nvPr>
            <p:ph type="subTitle" idx="1"/>
          </p:nvPr>
        </p:nvSpPr>
        <p:spPr>
          <a:xfrm>
            <a:off x="1154955" y="5197642"/>
            <a:ext cx="8825658" cy="1034716"/>
          </a:xfrm>
        </p:spPr>
        <p:txBody>
          <a:bodyPr/>
          <a:lstStyle/>
          <a:p>
            <a:pPr algn="r"/>
            <a:r>
              <a:rPr lang="ru-RU" dirty="0" smtClean="0">
                <a:latin typeface="Times New Roman" pitchFamily="18" charset="0"/>
                <a:cs typeface="Times New Roman" pitchFamily="18" charset="0"/>
              </a:rPr>
              <a:t>Тема 3.5 Транспортные системы России</a:t>
            </a:r>
            <a:endParaRPr lang="ru-RU" dirty="0">
              <a:latin typeface="Times New Roman" pitchFamily="18" charset="0"/>
              <a:cs typeface="Times New Roman" pitchFamily="18" charset="0"/>
            </a:endParaRPr>
          </a:p>
        </p:txBody>
      </p:sp>
    </p:spTree>
    <p:extLst>
      <p:ext uri="{BB962C8B-B14F-4D97-AF65-F5344CB8AC3E}">
        <p14:creationId xmlns="" xmlns:p14="http://schemas.microsoft.com/office/powerpoint/2010/main" val="582151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47919"/>
            <a:ext cx="8761413" cy="1145575"/>
          </a:xfrm>
        </p:spPr>
        <p:txBody>
          <a:bodyPr/>
          <a:lstStyle/>
          <a:p>
            <a:pPr algn="ctr"/>
            <a:r>
              <a:rPr lang="ru-RU" dirty="0" smtClean="0"/>
              <a:t>Схема существующей организационно-функциональной структуры ОАО «РЖД»</a:t>
            </a:r>
            <a:br>
              <a:rPr lang="ru-RU" dirty="0" smtClean="0"/>
            </a:br>
            <a:endParaRPr lang="ru-RU" dirty="0"/>
          </a:p>
        </p:txBody>
      </p:sp>
      <p:pic>
        <p:nvPicPr>
          <p:cNvPr id="4" name="Содержимое 3" descr="http://edu.dvgups.ru/METDOC/GDTRAN/YAT/UER/OKGD/METOD/KALIKINA/frame/2.files/image007.gif"/>
          <p:cNvPicPr>
            <a:picLocks noGrp="1"/>
          </p:cNvPicPr>
          <p:nvPr>
            <p:ph idx="1"/>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1034716" y="2603499"/>
            <a:ext cx="9697452" cy="389355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47919"/>
            <a:ext cx="8761413" cy="1025259"/>
          </a:xfrm>
        </p:spPr>
        <p:txBody>
          <a:bodyPr/>
          <a:lstStyle/>
          <a:p>
            <a:pPr algn="ctr"/>
            <a:r>
              <a:rPr lang="ru-RU" b="1" dirty="0" smtClean="0"/>
              <a:t>Перспективы регионального управления железнодорожным транспортом</a:t>
            </a:r>
            <a:r>
              <a:rPr lang="ru-RU" dirty="0" smtClean="0"/>
              <a:t/>
            </a:r>
            <a:br>
              <a:rPr lang="ru-RU" dirty="0" smtClean="0"/>
            </a:br>
            <a:endParaRPr lang="ru-RU" dirty="0"/>
          </a:p>
        </p:txBody>
      </p:sp>
      <p:sp>
        <p:nvSpPr>
          <p:cNvPr id="3" name="Содержимое 2"/>
          <p:cNvSpPr>
            <a:spLocks noGrp="1"/>
          </p:cNvSpPr>
          <p:nvPr>
            <p:ph idx="1"/>
          </p:nvPr>
        </p:nvSpPr>
        <p:spPr>
          <a:xfrm>
            <a:off x="457200" y="2603499"/>
            <a:ext cx="11381874" cy="3821363"/>
          </a:xfrm>
        </p:spPr>
        <p:txBody>
          <a:bodyPr>
            <a:normAutofit/>
          </a:bodyPr>
          <a:lstStyle/>
          <a:p>
            <a:pPr algn="just"/>
            <a:r>
              <a:rPr lang="ru-RU" dirty="0" smtClean="0"/>
              <a:t>Наряду с поэтапным переходом ОАО «РЖД» к работе по схеме комплекса вертикально интегрированных структур со специализацией на конкретных видах деятельности полный отказ от регионального управления не предусматривается вследствие больших  географических масштабов охватываемой Российскими железными дорогами территории. Региональные подразделения обеспечивают эффективное взаимодействие с местными органами власти, содействуют привлечению клиентуры (через Центры продажи услуг РЖД, которых по состоянию на 2020 г. было 69) и средств из местных и региональных бюджетов и т.д. Поэтому предстоит дальнейшее совершенствование регионального управления в составе холдинга РЖД в виде уже действующих региональных центров корпоративного управления – филиалов РЖД.</a:t>
            </a:r>
          </a:p>
          <a:p>
            <a:pPr algn="just"/>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8000" dirty="0" smtClean="0">
                <a:latin typeface="Times New Roman" pitchFamily="18" charset="0"/>
                <a:cs typeface="Times New Roman" pitchFamily="18" charset="0"/>
              </a:rPr>
              <a:t>СПАСИБО</a:t>
            </a:r>
            <a:endParaRPr lang="ru-RU" sz="80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ctr">
              <a:buNone/>
            </a:pPr>
            <a:r>
              <a:rPr lang="ru-RU" sz="8000" dirty="0" smtClean="0">
                <a:solidFill>
                  <a:srgbClr val="C00000"/>
                </a:solidFill>
                <a:latin typeface="Times New Roman" pitchFamily="18" charset="0"/>
                <a:cs typeface="Times New Roman" pitchFamily="18" charset="0"/>
              </a:rPr>
              <a:t>ЗА </a:t>
            </a:r>
          </a:p>
          <a:p>
            <a:pPr algn="ctr">
              <a:buNone/>
            </a:pPr>
            <a:r>
              <a:rPr lang="ru-RU" sz="8000" dirty="0" smtClean="0">
                <a:solidFill>
                  <a:srgbClr val="C00000"/>
                </a:solidFill>
                <a:latin typeface="Times New Roman" pitchFamily="18" charset="0"/>
                <a:cs typeface="Times New Roman" pitchFamily="18" charset="0"/>
              </a:rPr>
              <a:t>ВНИМАНИЕ! </a:t>
            </a:r>
            <a:endParaRPr lang="ru-RU" sz="8000" dirty="0">
              <a:solidFill>
                <a:srgbClr val="C0000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788" y="1115345"/>
            <a:ext cx="9942490" cy="728480"/>
          </a:xfrm>
        </p:spPr>
        <p:txBody>
          <a:bodyPr/>
          <a:lstStyle/>
          <a:p>
            <a:pPr indent="450215">
              <a:lnSpc>
                <a:spcPct val="150000"/>
              </a:lnSpc>
              <a:spcAft>
                <a:spcPts val="0"/>
              </a:spcAft>
            </a:pPr>
            <a:r>
              <a:rPr lang="ru-RU" sz="3200" dirty="0">
                <a:latin typeface="Calibri" panose="020F0502020204030204" pitchFamily="34" charset="0"/>
                <a:ea typeface="Times New Roman" panose="02020603050405020304" pitchFamily="18" charset="0"/>
                <a:cs typeface="Times New Roman" panose="02020603050405020304" pitchFamily="18" charset="0"/>
              </a:rPr>
              <a:t/>
            </a:r>
            <a:br>
              <a:rPr lang="ru-RU" sz="3200" dirty="0">
                <a:latin typeface="Calibri" panose="020F0502020204030204" pitchFamily="34" charset="0"/>
                <a:ea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409074" y="2237874"/>
            <a:ext cx="11093115" cy="4331368"/>
          </a:xfrm>
        </p:spPr>
        <p:txBody>
          <a:bodyPr>
            <a:normAutofit/>
          </a:bodyPr>
          <a:lstStyle/>
          <a:p>
            <a:pPr algn="just"/>
            <a:r>
              <a:rPr lang="ru-RU" dirty="0" smtClean="0"/>
              <a:t>Принятая в начале 2000-х гг. структурная реформа была призвана привнести рыночные методы в сферу одной из крупнейших отраслей российской экономики – в железнодорожный транспорт, который к тому времени был абсолютным монополистом и испытывал значительные трудности в обеспечении  потребностей экономики в перевозках, а так же характеризовался невысокими экономическими показателями.</a:t>
            </a:r>
          </a:p>
          <a:p>
            <a:pPr algn="just"/>
            <a:r>
              <a:rPr lang="ru-RU" dirty="0" smtClean="0"/>
              <a:t>Основной задачей структурной реформы на железнодорожном транспорте было разделение его на два сектора: монопольный и конкурентный. В состав монопольного выделялись инфраструктура – рельсовые пути и путевое хозяйство, электроснабжение, СЦБ и связь, локомотивы, станционное хозяйство, услуги инфраструктуры, технические и информационные системы, обеспечивающие управление движением поездов.  К конкурентному сектору относили перевозку грузов и пассажиров и связанные с этим услуги и всю совокупность транспортно- экспедиционных услуг.</a:t>
            </a:r>
          </a:p>
          <a:p>
            <a:pPr algn="just"/>
            <a:endParaRPr lang="ru-RU" dirty="0"/>
          </a:p>
        </p:txBody>
      </p:sp>
    </p:spTree>
    <p:extLst>
      <p:ext uri="{BB962C8B-B14F-4D97-AF65-F5344CB8AC3E}">
        <p14:creationId xmlns="" xmlns:p14="http://schemas.microsoft.com/office/powerpoint/2010/main" val="3869956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47920"/>
            <a:ext cx="8761413" cy="1554648"/>
          </a:xfrm>
        </p:spPr>
        <p:txBody>
          <a:bodyPr/>
          <a:lstStyle/>
          <a:p>
            <a:pPr algn="ctr"/>
            <a:r>
              <a:rPr lang="ru-RU" b="1" dirty="0" smtClean="0"/>
              <a:t>Структурная реформа была предусмотрена в три этапа.</a:t>
            </a:r>
            <a:br>
              <a:rPr lang="ru-RU" b="1" dirty="0" smtClean="0"/>
            </a:br>
            <a:r>
              <a:rPr lang="ru-RU" b="1" dirty="0" smtClean="0"/>
              <a:t>Первый этап:</a:t>
            </a:r>
            <a:r>
              <a:rPr lang="ru-RU" dirty="0" smtClean="0"/>
              <a:t/>
            </a:r>
            <a:br>
              <a:rPr lang="ru-RU" dirty="0" smtClean="0"/>
            </a:br>
            <a:endParaRPr lang="ru-RU" dirty="0"/>
          </a:p>
        </p:txBody>
      </p:sp>
      <p:sp>
        <p:nvSpPr>
          <p:cNvPr id="3" name="Объект 2"/>
          <p:cNvSpPr>
            <a:spLocks noGrp="1"/>
          </p:cNvSpPr>
          <p:nvPr>
            <p:ph idx="1"/>
          </p:nvPr>
        </p:nvSpPr>
        <p:spPr>
          <a:xfrm>
            <a:off x="673767" y="2603500"/>
            <a:ext cx="11020927" cy="3845426"/>
          </a:xfrm>
        </p:spPr>
        <p:txBody>
          <a:bodyPr>
            <a:normAutofit/>
          </a:bodyPr>
          <a:lstStyle/>
          <a:p>
            <a:pPr algn="just"/>
            <a:r>
              <a:rPr lang="ru-RU" b="1" dirty="0" smtClean="0"/>
              <a:t>- создание нормативно-правого обеспечения;</a:t>
            </a:r>
          </a:p>
          <a:p>
            <a:pPr algn="just"/>
            <a:r>
              <a:rPr lang="ru-RU" b="1" dirty="0" smtClean="0"/>
              <a:t>- организация грузовых компаний – операторов с собственным подвижным составом;</a:t>
            </a:r>
          </a:p>
          <a:p>
            <a:pPr algn="just"/>
            <a:r>
              <a:rPr lang="ru-RU" b="1" dirty="0" smtClean="0"/>
              <a:t>- обеспечение пользователям железнодорожного транспорта не дискриминационного (равноправного) доступа к инфраструктуре;</a:t>
            </a:r>
          </a:p>
          <a:p>
            <a:pPr algn="just"/>
            <a:r>
              <a:rPr lang="ru-RU" b="1" dirty="0" smtClean="0"/>
              <a:t>- разделение на железнодорожном транспорте функций государственного регулирования и хозяйственного управления;</a:t>
            </a:r>
          </a:p>
          <a:p>
            <a:pPr algn="just"/>
            <a:r>
              <a:rPr lang="ru-RU" b="1" dirty="0" smtClean="0"/>
              <a:t>-создание ОАО «РЖД» и формирование в его составе самостоятельных структурных подразделений по отдельным видам предпринимательской деятельности;</a:t>
            </a:r>
          </a:p>
          <a:p>
            <a:pPr algn="just"/>
            <a:r>
              <a:rPr lang="ru-RU" b="1" dirty="0" smtClean="0"/>
              <a:t>- разработка механизма финансовой поддержки пассажирских перевозок железнодорожным транспортом.</a:t>
            </a:r>
          </a:p>
          <a:p>
            <a:endParaRPr lang="ru-RU" dirty="0"/>
          </a:p>
        </p:txBody>
      </p:sp>
    </p:spTree>
    <p:extLst>
      <p:ext uri="{BB962C8B-B14F-4D97-AF65-F5344CB8AC3E}">
        <p14:creationId xmlns="" xmlns:p14="http://schemas.microsoft.com/office/powerpoint/2010/main" val="914645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bg1"/>
                </a:solidFill>
              </a:rPr>
              <a:t>Второй этап</a:t>
            </a:r>
            <a:endParaRPr lang="ru-RU" b="1" dirty="0">
              <a:solidFill>
                <a:schemeClr val="bg1"/>
              </a:solidFill>
            </a:endParaRPr>
          </a:p>
        </p:txBody>
      </p:sp>
      <p:sp>
        <p:nvSpPr>
          <p:cNvPr id="3" name="Содержимое 2"/>
          <p:cNvSpPr>
            <a:spLocks noGrp="1"/>
          </p:cNvSpPr>
          <p:nvPr>
            <p:ph idx="1"/>
          </p:nvPr>
        </p:nvSpPr>
        <p:spPr>
          <a:xfrm>
            <a:off x="745958" y="2603500"/>
            <a:ext cx="10708105" cy="3676984"/>
          </a:xfrm>
        </p:spPr>
        <p:txBody>
          <a:bodyPr>
            <a:normAutofit fontScale="92500" lnSpcReduction="20000"/>
          </a:bodyPr>
          <a:lstStyle/>
          <a:p>
            <a:pPr algn="just"/>
            <a:r>
              <a:rPr lang="ru-RU" dirty="0" smtClean="0"/>
              <a:t>- </a:t>
            </a:r>
            <a:r>
              <a:rPr lang="ru-RU" b="1" dirty="0" smtClean="0"/>
              <a:t>реорганизация ОАО «РЖД» посредством выделения в дочерние АО самостоятельных структурных подразделений (дальние пассажирские и пригородные перевозки, специализированные перевозки, ремонт технических средств и производство запчастей, другие не связанные с перевозками виды деятельности);</a:t>
            </a:r>
          </a:p>
          <a:p>
            <a:pPr algn="just"/>
            <a:r>
              <a:rPr lang="ru-RU" b="1" dirty="0" smtClean="0"/>
              <a:t>- сокращение перекрестного субсидирования;</a:t>
            </a:r>
          </a:p>
          <a:p>
            <a:pPr algn="just"/>
            <a:r>
              <a:rPr lang="ru-RU" b="1" dirty="0" smtClean="0"/>
              <a:t>- создание условий для наращивания уровня конкуренции по грузовым и по пассажирским перевозкам;</a:t>
            </a:r>
          </a:p>
          <a:p>
            <a:pPr algn="just"/>
            <a:r>
              <a:rPr lang="ru-RU" b="1" dirty="0" smtClean="0"/>
              <a:t>- переход к свободному ценообразованию в конкурентных сферах;</a:t>
            </a:r>
          </a:p>
          <a:p>
            <a:pPr algn="just"/>
            <a:r>
              <a:rPr lang="ru-RU" b="1" dirty="0" smtClean="0"/>
              <a:t>- создание компаниями – операторам условий для приобретения магистральных локомотивов;</a:t>
            </a:r>
          </a:p>
          <a:p>
            <a:pPr algn="just"/>
            <a:r>
              <a:rPr lang="ru-RU" b="1" dirty="0" smtClean="0"/>
              <a:t>- привлечение инвестиций в железные дороги;</a:t>
            </a:r>
          </a:p>
          <a:p>
            <a:pPr algn="just"/>
            <a:r>
              <a:rPr lang="ru-RU" b="1" dirty="0" smtClean="0"/>
              <a:t>- проработка вопросов выделения из ОАО «РЖД»самостоятельных структурных подразделений по грузовым перевозкам.</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Третий этап</a:t>
            </a:r>
            <a:endParaRPr lang="ru-RU" b="1" dirty="0"/>
          </a:p>
        </p:txBody>
      </p:sp>
      <p:sp>
        <p:nvSpPr>
          <p:cNvPr id="3" name="Содержимое 2"/>
          <p:cNvSpPr>
            <a:spLocks noGrp="1"/>
          </p:cNvSpPr>
          <p:nvPr>
            <p:ph idx="1"/>
          </p:nvPr>
        </p:nvSpPr>
        <p:spPr>
          <a:xfrm>
            <a:off x="625642" y="2603500"/>
            <a:ext cx="10780295" cy="3416300"/>
          </a:xfrm>
        </p:spPr>
        <p:txBody>
          <a:bodyPr>
            <a:normAutofit/>
          </a:bodyPr>
          <a:lstStyle/>
          <a:p>
            <a:pPr algn="just"/>
            <a:r>
              <a:rPr lang="ru-RU" b="1" dirty="0" smtClean="0"/>
              <a:t>- дальнейшее привлечение инвестиций в развитие железных дорог, в том числе посредством продажи пакетов акций ДЗО.</a:t>
            </a:r>
          </a:p>
          <a:p>
            <a:pPr algn="just"/>
            <a:r>
              <a:rPr lang="ru-RU" dirty="0" smtClean="0"/>
              <a:t>Многие из перечисленных задач решены, получены положительные результаты (в частности, удалось существенно обновить и нарастит парк грузовых вагонов с 0,8 до 1,2 </a:t>
            </a:r>
            <a:r>
              <a:rPr lang="ru-RU" dirty="0" err="1" smtClean="0"/>
              <a:t>млн</a:t>
            </a:r>
            <a:r>
              <a:rPr lang="ru-RU" dirty="0" smtClean="0"/>
              <a:t> ед.; возрос почти вдвое грузооборот). </a:t>
            </a:r>
          </a:p>
          <a:p>
            <a:pPr algn="just"/>
            <a:r>
              <a:rPr lang="ru-RU" dirty="0" smtClean="0"/>
              <a:t>В целом там, где демонополизация состоялась, положительный эффект очевидный: есть и рост, и развитие, а где сохраняются нерыночные отношения, куда реформы не дошли - застой и спад. В итоге ряд задач еще ждет своего разрешения.</a:t>
            </a:r>
          </a:p>
          <a:p>
            <a:pPr algn="just"/>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ФАЖТ</a:t>
            </a:r>
            <a:endParaRPr lang="ru-RU" dirty="0"/>
          </a:p>
        </p:txBody>
      </p:sp>
      <p:sp>
        <p:nvSpPr>
          <p:cNvPr id="3" name="Содержимое 2"/>
          <p:cNvSpPr>
            <a:spLocks noGrp="1"/>
          </p:cNvSpPr>
          <p:nvPr>
            <p:ph idx="1"/>
          </p:nvPr>
        </p:nvSpPr>
        <p:spPr>
          <a:xfrm>
            <a:off x="529389" y="2603499"/>
            <a:ext cx="11044989" cy="3893553"/>
          </a:xfrm>
        </p:spPr>
        <p:txBody>
          <a:bodyPr/>
          <a:lstStyle/>
          <a:p>
            <a:pPr algn="just"/>
            <a:r>
              <a:rPr lang="ru-RU" dirty="0" smtClean="0"/>
              <a:t>На государственном уровне регулирование вопросов функционирования железнодорожного транспорта осуществляет </a:t>
            </a:r>
            <a:r>
              <a:rPr lang="ru-RU" i="1" dirty="0" smtClean="0"/>
              <a:t>Федеральное агентство железнодорожного транспорта </a:t>
            </a:r>
            <a:r>
              <a:rPr lang="ru-RU" dirty="0" smtClean="0"/>
              <a:t>(ФАЖТ) в составе Министерства транспорта</a:t>
            </a:r>
            <a:r>
              <a:rPr lang="ru-RU" dirty="0" smtClean="0"/>
              <a:t>.</a:t>
            </a:r>
          </a:p>
          <a:p>
            <a:pPr algn="just"/>
            <a:r>
              <a:rPr lang="ru-RU" dirty="0" smtClean="0"/>
              <a:t> </a:t>
            </a:r>
            <a:r>
              <a:rPr lang="ru-RU" dirty="0" smtClean="0"/>
              <a:t>В ФАЖТ функционирует ряд департаментов по отраслям железнодорожного хозяйства. Ответственное управление компанией возложено на президента, которому в свою очередь подчинены: первый вице-президент, вице-президент по маркетингу и сбыту грузовых перевозок, вице-президент по экономике и финансам, главный бухгалтер и др. Первому вице-президенту подчиняются руководители основных департаментов. </a:t>
            </a:r>
          </a:p>
          <a:p>
            <a:pPr algn="just"/>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Структура ОАО «РЖД»</a:t>
            </a:r>
            <a:endParaRPr lang="ru-RU" b="1" dirty="0"/>
          </a:p>
        </p:txBody>
      </p:sp>
      <p:sp>
        <p:nvSpPr>
          <p:cNvPr id="3" name="Содержимое 2"/>
          <p:cNvSpPr>
            <a:spLocks noGrp="1"/>
          </p:cNvSpPr>
          <p:nvPr>
            <p:ph idx="1"/>
          </p:nvPr>
        </p:nvSpPr>
        <p:spPr>
          <a:xfrm>
            <a:off x="625642" y="2181497"/>
            <a:ext cx="10852484" cy="4676503"/>
          </a:xfrm>
        </p:spPr>
        <p:txBody>
          <a:bodyPr>
            <a:normAutofit/>
          </a:bodyPr>
          <a:lstStyle/>
          <a:p>
            <a:pPr algn="just"/>
            <a:r>
              <a:rPr lang="ru-RU" dirty="0" smtClean="0"/>
              <a:t>Всего в структуре </a:t>
            </a:r>
            <a:r>
              <a:rPr lang="ru-RU" dirty="0" smtClean="0"/>
              <a:t>ОАО РЖД </a:t>
            </a:r>
            <a:r>
              <a:rPr lang="ru-RU" dirty="0" smtClean="0"/>
              <a:t>таких департаментов 34, наряду с ними созданы 9 управлений, которые сопровождают и дополняют основную их деятельность</a:t>
            </a:r>
            <a:r>
              <a:rPr lang="ru-RU" dirty="0" smtClean="0"/>
              <a:t>.</a:t>
            </a:r>
          </a:p>
          <a:p>
            <a:pPr algn="just"/>
            <a:r>
              <a:rPr lang="ru-RU" dirty="0" smtClean="0"/>
              <a:t>Также </a:t>
            </a:r>
            <a:r>
              <a:rPr lang="ru-RU" dirty="0" smtClean="0"/>
              <a:t>определенное место в структурном делении имеют Дирекции, Центры, Представительства и другие организации; обслуживающие работу железнодорожного транспорта, немаловажная роль здесь принадлежит железным дорогам, их 15, они выступают на правах филиалов Компании «РЖД: </a:t>
            </a:r>
            <a:r>
              <a:rPr lang="ru-RU" dirty="0" err="1" smtClean="0"/>
              <a:t>Восточно</a:t>
            </a:r>
            <a:r>
              <a:rPr lang="ru-RU" dirty="0" smtClean="0"/>
              <a:t> - Сибирская (Иркутск); Горьковская (Нижний Новгород); Дальневосточная (Хабаровск); Забайкальская (Чита); </a:t>
            </a:r>
            <a:r>
              <a:rPr lang="ru-RU" dirty="0" err="1" smtClean="0"/>
              <a:t>Западно</a:t>
            </a:r>
            <a:r>
              <a:rPr lang="ru-RU" dirty="0" smtClean="0"/>
              <a:t>-  Сибирская (Новосибирск);  Красноярская (Красноярск); Куйбышевская (Самара); Московская (Москва); Октябрьская(Санкт-Петербург);Приволжская (Саратов);  Свердловская (Екатеринбург); Северная (Ярославль); </a:t>
            </a:r>
            <a:r>
              <a:rPr lang="ru-RU" dirty="0" err="1" smtClean="0"/>
              <a:t>Северо-Кавказская</a:t>
            </a:r>
            <a:r>
              <a:rPr lang="ru-RU" dirty="0" smtClean="0"/>
              <a:t> (Ростов); Юго-Восточная (Воронеж); Южно-Уральская (Челябинск). В состав каждой из них могут входить несколько отделений железной дороги (</a:t>
            </a:r>
            <a:r>
              <a:rPr lang="ru-RU" dirty="0" err="1" smtClean="0"/>
              <a:t>Восточно-Сибирская</a:t>
            </a:r>
            <a:r>
              <a:rPr lang="ru-RU" dirty="0" smtClean="0"/>
              <a:t> дорога отделений не имеет), в ведении которых находятся линейные предприятия – станции, вокзалы, вагонные и локомотивные депо, дистанции пути и связи и</a:t>
            </a:r>
            <a:r>
              <a:rPr lang="ru-RU" i="1" dirty="0" smtClean="0"/>
              <a:t> </a:t>
            </a:r>
            <a:r>
              <a:rPr lang="ru-RU" dirty="0" smtClean="0"/>
              <a:t>т. д.,  которым подчинены отделения, а отделениям – линейные предприятия (железнодорожные станции, вагонные и локомотивные депо, дистанции пути и др.)</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Структура ОАО «РЖД»</a:t>
            </a:r>
            <a:endParaRPr lang="ru-RU" dirty="0"/>
          </a:p>
        </p:txBody>
      </p:sp>
      <p:sp>
        <p:nvSpPr>
          <p:cNvPr id="3" name="Содержимое 2"/>
          <p:cNvSpPr>
            <a:spLocks noGrp="1"/>
          </p:cNvSpPr>
          <p:nvPr>
            <p:ph idx="1"/>
          </p:nvPr>
        </p:nvSpPr>
        <p:spPr>
          <a:xfrm>
            <a:off x="433137" y="2603500"/>
            <a:ext cx="10972799" cy="4254500"/>
          </a:xfrm>
        </p:spPr>
        <p:txBody>
          <a:bodyPr>
            <a:normAutofit/>
          </a:bodyPr>
          <a:lstStyle/>
          <a:p>
            <a:pPr algn="just"/>
            <a:r>
              <a:rPr lang="ru-RU" sz="2000" dirty="0" smtClean="0"/>
              <a:t>Например: пассажирским хозяйством на уровне открытого акционерного общества «Российские железные дороги» (ОАО «РЖД») управляет </a:t>
            </a:r>
            <a:r>
              <a:rPr lang="ru-RU" sz="2000" i="1" dirty="0" smtClean="0"/>
              <a:t>Департамент дальних пассажирских перевозок </a:t>
            </a:r>
            <a:r>
              <a:rPr lang="ru-RU" sz="2000" dirty="0" smtClean="0"/>
              <a:t>(ЦЛД). В структуру ЦЛД входят отдел экономики, отдел международных перевозок, отдел служебных билетов, общий отдел.</a:t>
            </a:r>
          </a:p>
          <a:p>
            <a:pPr algn="just"/>
            <a:r>
              <a:rPr lang="ru-RU" sz="2000" dirty="0" smtClean="0"/>
              <a:t>С 2006 г. в ОАО «РЖД» на правах филиала создана </a:t>
            </a:r>
            <a:r>
              <a:rPr lang="ru-RU" sz="2000" i="1" dirty="0" smtClean="0"/>
              <a:t>Федеральная пассажирская дирекция</a:t>
            </a:r>
            <a:r>
              <a:rPr lang="ru-RU" sz="2000" dirty="0" smtClean="0"/>
              <a:t> (ФПД). В структуру ФПД входят отдел организации перевозок, отдел тарифов, отдел ремонта пассажирских вагонов, инспекция по аттестации и контролю за содержанием фирменных поездов, контрольно-ревизионный отдел, отделы развития услуг и обслуживания пассажиров на вокзалах и в поездах, отдел маркетинга, отдел питания, управление пригородных перевозок.</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Структура ОАО «РЖД»</a:t>
            </a:r>
            <a:endParaRPr lang="ru-RU" dirty="0"/>
          </a:p>
        </p:txBody>
      </p:sp>
      <p:sp>
        <p:nvSpPr>
          <p:cNvPr id="3" name="Содержимое 2"/>
          <p:cNvSpPr>
            <a:spLocks noGrp="1"/>
          </p:cNvSpPr>
          <p:nvPr>
            <p:ph idx="1"/>
          </p:nvPr>
        </p:nvSpPr>
        <p:spPr>
          <a:xfrm>
            <a:off x="577516" y="2603499"/>
            <a:ext cx="11285621" cy="3941679"/>
          </a:xfrm>
        </p:spPr>
        <p:txBody>
          <a:bodyPr>
            <a:normAutofit/>
          </a:bodyPr>
          <a:lstStyle/>
          <a:p>
            <a:r>
              <a:rPr lang="ru-RU" dirty="0" smtClean="0"/>
              <a:t>На дорогах управленческие функции в части, касающейся обеспечения пассажирских перевозок, осуществляют </a:t>
            </a:r>
            <a:r>
              <a:rPr lang="ru-RU" i="1" dirty="0" smtClean="0"/>
              <a:t>пассажирские службы </a:t>
            </a:r>
            <a:r>
              <a:rPr lang="ru-RU" dirty="0" smtClean="0"/>
              <a:t>(начальник пассажирской службы имеет индекс Л). В состав службы входят, как правило, оперативный отдел, технический отдел, отдел экономики, отдел бесплатных перевозок.</a:t>
            </a:r>
          </a:p>
          <a:p>
            <a:r>
              <a:rPr lang="ru-RU" dirty="0" smtClean="0"/>
              <a:t>На дорогах организацией работы по обслуживанию пассажиров и распоряжением пассажирскими зданиями, техническими сооружениями, оборудованием, имуществом, средствами и материалами занимаются пассажирские компании, или </a:t>
            </a:r>
            <a:r>
              <a:rPr lang="ru-RU" i="1" dirty="0" smtClean="0"/>
              <a:t>региональные дирекции по обслуживанию пассажиров. </a:t>
            </a:r>
            <a:r>
              <a:rPr lang="ru-RU" dirty="0" smtClean="0"/>
              <a:t>Как правило, создаются раздельные дирекции по дальним и пригородным перевозкам.</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Ион (конференц-зал)">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Ион (конференц-зал)">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
  <TotalTime>26</TotalTime>
  <Words>622</Words>
  <Application>Microsoft Office PowerPoint</Application>
  <PresentationFormat>Произвольный</PresentationFormat>
  <Paragraphs>42</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Ион (конференц-зал)</vt:lpstr>
      <vt:lpstr>   Региональное управление железными дорогами. Железнодорожные магистрали России. </vt:lpstr>
      <vt:lpstr> </vt:lpstr>
      <vt:lpstr>Структурная реформа была предусмотрена в три этапа. Первый этап: </vt:lpstr>
      <vt:lpstr>Второй этап</vt:lpstr>
      <vt:lpstr>Третий этап</vt:lpstr>
      <vt:lpstr>ФАЖТ</vt:lpstr>
      <vt:lpstr>Структура ОАО «РЖД»</vt:lpstr>
      <vt:lpstr>Структура ОАО «РЖД»</vt:lpstr>
      <vt:lpstr>Структура ОАО «РЖД»</vt:lpstr>
      <vt:lpstr>Схема существующей организационно-функциональной структуры ОАО «РЖД» </vt:lpstr>
      <vt:lpstr>Перспективы регионального управления железнодорожным транспортом </vt:lpstr>
      <vt:lpstr>СПАСИБО</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Характеристика и свойства опасных грузов 1 и 7 классов</dc:title>
  <dc:creator>ПК</dc:creator>
  <cp:lastModifiedBy>пользователь</cp:lastModifiedBy>
  <cp:revision>5</cp:revision>
  <dcterms:created xsi:type="dcterms:W3CDTF">2025-02-11T17:32:57Z</dcterms:created>
  <dcterms:modified xsi:type="dcterms:W3CDTF">2025-02-27T09:18:13Z</dcterms:modified>
</cp:coreProperties>
</file>