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CFB4EDE3-E222-4CB1-A720-667D7394AE3A}" type="datetimeFigureOut">
              <a:rPr lang="ru-RU" smtClean="0"/>
              <a:pPr/>
              <a:t>27.02.2025</a:t>
            </a:fld>
            <a:endParaRPr lang="ru-RU"/>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ru-RU"/>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1064241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6" name="Footer Placeholder 5"/>
          <p:cNvSpPr>
            <a:spLocks noGrp="1"/>
          </p:cNvSpPr>
          <p:nvPr>
            <p:ph type="ftr" sz="quarter" idx="11"/>
          </p:nvPr>
        </p:nvSpPr>
        <p:spPr/>
        <p:txBody>
          <a:bodyPr/>
          <a:lstStyle/>
          <a:p>
            <a:endParaRPr lang="ru-RU"/>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2436614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5" name="Footer Placeholder 4"/>
          <p:cNvSpPr>
            <a:spLocks noGrp="1"/>
          </p:cNvSpPr>
          <p:nvPr>
            <p:ph type="ftr" sz="quarter" idx="11"/>
          </p:nvPr>
        </p:nvSpPr>
        <p:spPr/>
        <p:txBody>
          <a:bodyPr/>
          <a:lstStyle/>
          <a:p>
            <a:endParaRPr lang="ru-RU"/>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1877286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ru-RU" smtClean="0"/>
              <a:t>Образец заголовка</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5" name="Footer Placeholder 4"/>
          <p:cNvSpPr>
            <a:spLocks noGrp="1"/>
          </p:cNvSpPr>
          <p:nvPr>
            <p:ph type="ftr" sz="quarter" idx="11"/>
          </p:nvPr>
        </p:nvSpPr>
        <p:spPr/>
        <p:txBody>
          <a:bodyPr/>
          <a:lstStyle/>
          <a:p>
            <a:endParaRPr lang="ru-RU"/>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378589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5" name="Footer Placeholder 4"/>
          <p:cNvSpPr>
            <a:spLocks noGrp="1"/>
          </p:cNvSpPr>
          <p:nvPr>
            <p:ph type="ftr" sz="quarter" idx="11"/>
          </p:nvPr>
        </p:nvSpPr>
        <p:spPr/>
        <p:txBody>
          <a:bodyPr/>
          <a:lstStyle/>
          <a:p>
            <a:endParaRPr lang="ru-RU"/>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2842096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1723990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3171234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29901511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5" name="Footer Placeholder 4"/>
          <p:cNvSpPr>
            <a:spLocks noGrp="1"/>
          </p:cNvSpPr>
          <p:nvPr>
            <p:ph type="ftr" sz="quarter" idx="11"/>
          </p:nvPr>
        </p:nvSpPr>
        <p:spPr/>
        <p:txBody>
          <a:bodyPr/>
          <a:lstStyle/>
          <a:p>
            <a:endParaRPr lang="ru-RU"/>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544980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2820194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5" name="Footer Placeholder 4"/>
          <p:cNvSpPr>
            <a:spLocks noGrp="1"/>
          </p:cNvSpPr>
          <p:nvPr>
            <p:ph type="ftr" sz="quarter" idx="11"/>
          </p:nvPr>
        </p:nvSpPr>
        <p:spPr/>
        <p:txBody>
          <a:bodyPr/>
          <a:lstStyle/>
          <a:p>
            <a:endParaRPr lang="ru-RU"/>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682297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324734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866302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1227657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3" name="Footer Placeholder 2"/>
          <p:cNvSpPr>
            <a:spLocks noGrp="1"/>
          </p:cNvSpPr>
          <p:nvPr>
            <p:ph type="ftr" sz="quarter" idx="11"/>
          </p:nvPr>
        </p:nvSpPr>
        <p:spPr/>
        <p:txBody>
          <a:bodyPr/>
          <a:lstStyle/>
          <a:p>
            <a:endParaRPr lang="ru-RU"/>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771916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6" name="Footer Placeholder 5"/>
          <p:cNvSpPr>
            <a:spLocks noGrp="1"/>
          </p:cNvSpPr>
          <p:nvPr>
            <p:ph type="ftr" sz="quarter" idx="11"/>
          </p:nvPr>
        </p:nvSpPr>
        <p:spPr/>
        <p:txBody>
          <a:bodyPr/>
          <a:lstStyle/>
          <a:p>
            <a:endParaRPr lang="ru-RU"/>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2897947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6" name="Footer Placeholder 5"/>
          <p:cNvSpPr>
            <a:spLocks noGrp="1"/>
          </p:cNvSpPr>
          <p:nvPr>
            <p:ph type="ftr" sz="quarter" idx="11"/>
          </p:nvPr>
        </p:nvSpPr>
        <p:spPr/>
        <p:txBody>
          <a:bodyPr/>
          <a:lstStyle/>
          <a:p>
            <a:endParaRPr lang="ru-RU"/>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3474152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ru-RU"/>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CFB4EDE3-E222-4CB1-A720-667D7394AE3A}" type="datetimeFigureOut">
              <a:rPr lang="ru-RU" smtClean="0"/>
              <a:pPr/>
              <a:t>27.02.2025</a:t>
            </a:fld>
            <a:endParaRPr lang="ru-RU"/>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74DBF17A-CE50-4D2C-8889-F3D9405DD939}" type="slidenum">
              <a:rPr lang="ru-RU" smtClean="0"/>
              <a:pPr/>
              <a:t>‹#›</a:t>
            </a:fld>
            <a:endParaRPr lang="ru-RU"/>
          </a:p>
        </p:txBody>
      </p:sp>
    </p:spTree>
    <p:extLst>
      <p:ext uri="{BB962C8B-B14F-4D97-AF65-F5344CB8AC3E}">
        <p14:creationId xmlns:p14="http://schemas.microsoft.com/office/powerpoint/2010/main" xmlns="" val="143999577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22380" y="1700486"/>
            <a:ext cx="8825658" cy="2871513"/>
          </a:xfrm>
        </p:spPr>
        <p:txBody>
          <a:bodyPr/>
          <a:lstStyle/>
          <a:p>
            <a:pPr algn="r"/>
            <a:r>
              <a:rPr lang="ru-RU" b="1" dirty="0" smtClean="0"/>
              <a:t>Экономико-географическая характеристика сети железных дорог РФ.</a:t>
            </a:r>
            <a:r>
              <a:rPr lang="ru-RU" dirty="0" smtClean="0"/>
              <a:t/>
            </a:r>
            <a:br>
              <a:rPr lang="ru-RU" dirty="0" smtClean="0"/>
            </a:br>
            <a:endParaRPr lang="ru-RU" dirty="0"/>
          </a:p>
        </p:txBody>
      </p:sp>
      <p:sp>
        <p:nvSpPr>
          <p:cNvPr id="3" name="Подзаголовок 2"/>
          <p:cNvSpPr>
            <a:spLocks noGrp="1"/>
          </p:cNvSpPr>
          <p:nvPr>
            <p:ph type="subTitle" idx="1"/>
          </p:nvPr>
        </p:nvSpPr>
        <p:spPr>
          <a:xfrm>
            <a:off x="1154954" y="4777380"/>
            <a:ext cx="9752531" cy="861420"/>
          </a:xfrm>
        </p:spPr>
        <p:txBody>
          <a:bodyPr/>
          <a:lstStyle/>
          <a:p>
            <a:pPr algn="r"/>
            <a:r>
              <a:rPr lang="ru-RU" dirty="0" smtClean="0"/>
              <a:t>Тема 3.4 </a:t>
            </a:r>
          </a:p>
          <a:p>
            <a:pPr algn="r"/>
            <a:r>
              <a:rPr lang="ru-RU" dirty="0" smtClean="0"/>
              <a:t>Транспортная система России</a:t>
            </a:r>
            <a:endParaRPr lang="ru-RU" dirty="0"/>
          </a:p>
        </p:txBody>
      </p:sp>
    </p:spTree>
    <p:extLst>
      <p:ext uri="{BB962C8B-B14F-4D97-AF65-F5344CB8AC3E}">
        <p14:creationId xmlns:p14="http://schemas.microsoft.com/office/powerpoint/2010/main" xmlns="" val="582151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Факторы влияющие на развитие железнодорожной сети</a:t>
            </a:r>
            <a:endParaRPr lang="ru-RU" dirty="0"/>
          </a:p>
        </p:txBody>
      </p:sp>
      <p:sp>
        <p:nvSpPr>
          <p:cNvPr id="3" name="Содержимое 2"/>
          <p:cNvSpPr>
            <a:spLocks noGrp="1"/>
          </p:cNvSpPr>
          <p:nvPr>
            <p:ph idx="1"/>
          </p:nvPr>
        </p:nvSpPr>
        <p:spPr/>
        <p:txBody>
          <a:bodyPr/>
          <a:lstStyle/>
          <a:p>
            <a:pPr>
              <a:buNone/>
            </a:pPr>
            <a:r>
              <a:rPr lang="ru-RU" dirty="0" smtClean="0"/>
              <a:t/>
            </a:r>
            <a:br>
              <a:rPr lang="ru-RU" dirty="0" smtClean="0"/>
            </a:br>
            <a:r>
              <a:rPr lang="ru-RU" sz="4000" dirty="0" smtClean="0"/>
              <a:t>- объем капитальных вложений;</a:t>
            </a:r>
            <a:br>
              <a:rPr lang="ru-RU" sz="4000" dirty="0" smtClean="0"/>
            </a:br>
            <a:r>
              <a:rPr lang="ru-RU" sz="4000" dirty="0" smtClean="0"/>
              <a:t>- уровень развития НТП;</a:t>
            </a:r>
            <a:br>
              <a:rPr lang="ru-RU" sz="4000" dirty="0" smtClean="0"/>
            </a:br>
            <a:r>
              <a:rPr lang="ru-RU" sz="4000" dirty="0" smtClean="0"/>
              <a:t>- экологический фактор.</a:t>
            </a:r>
          </a:p>
          <a:p>
            <a:pPr>
              <a:buNone/>
            </a:pPr>
            <a:endParaRPr lang="ru-RU" dirty="0" smtClean="0"/>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Железнодорожная сеть</a:t>
            </a:r>
            <a:endParaRPr lang="ru-RU" dirty="0"/>
          </a:p>
        </p:txBody>
      </p:sp>
      <p:sp>
        <p:nvSpPr>
          <p:cNvPr id="3" name="Содержимое 2"/>
          <p:cNvSpPr>
            <a:spLocks noGrp="1"/>
          </p:cNvSpPr>
          <p:nvPr>
            <p:ph idx="1"/>
          </p:nvPr>
        </p:nvSpPr>
        <p:spPr>
          <a:xfrm>
            <a:off x="682388" y="2603500"/>
            <a:ext cx="10413242" cy="3416300"/>
          </a:xfrm>
        </p:spPr>
        <p:txBody>
          <a:bodyPr>
            <a:normAutofit lnSpcReduction="10000"/>
          </a:bodyPr>
          <a:lstStyle/>
          <a:p>
            <a:pPr>
              <a:buNone/>
            </a:pPr>
            <a:r>
              <a:rPr lang="ru-RU" dirty="0" smtClean="0"/>
              <a:t>			</a:t>
            </a:r>
            <a:r>
              <a:rPr lang="ru-RU" sz="2400" dirty="0" smtClean="0"/>
              <a:t>Железнодорожная сеть России разделена на значительные протяженности и вместе с тем взаимосвязанные участки – 17 железных дорог, которые, в свою очередь, состоят из отделений.</a:t>
            </a:r>
            <a:br>
              <a:rPr lang="ru-RU" sz="2400" dirty="0" smtClean="0"/>
            </a:br>
            <a:r>
              <a:rPr lang="ru-RU" sz="2400" dirty="0" smtClean="0"/>
              <a:t>		Москва – самый крупный железнодорожный узел страны. В европейской части России от Москвы расходятся мощные железнодорожные магистрали с высокой технической оснащенностью, которые составляют «основной транспортный скелет».</a:t>
            </a:r>
            <a:br>
              <a:rPr lang="ru-RU" sz="2400" dirty="0" smtClean="0"/>
            </a:br>
            <a:endParaRPr lang="ru-RU"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600501" y="968991"/>
            <a:ext cx="9812741" cy="5050809"/>
          </a:xfrm>
        </p:spPr>
        <p:txBody>
          <a:bodyPr/>
          <a:lstStyle/>
          <a:p>
            <a:pPr>
              <a:buNone/>
            </a:pPr>
            <a:r>
              <a:rPr lang="ru-RU" dirty="0" smtClean="0"/>
              <a:t>	</a:t>
            </a:r>
            <a:r>
              <a:rPr lang="ru-RU" sz="2400" dirty="0" smtClean="0"/>
              <a:t>	К северу от Москвы такими магистралями являются: Москва - Вологда – Архангельск; Москва – С. Петербург – Мурманск; Москва – Архангельск с ответвлением от Коноша до Воркуты – </a:t>
            </a:r>
            <a:r>
              <a:rPr lang="ru-RU" sz="2400" dirty="0" err="1" smtClean="0"/>
              <a:t>Лабытнанги</a:t>
            </a:r>
            <a:r>
              <a:rPr lang="ru-RU" sz="2400" dirty="0" smtClean="0"/>
              <a:t>, а также Коноша – </a:t>
            </a:r>
            <a:r>
              <a:rPr lang="ru-RU" sz="2400" dirty="0" err="1" smtClean="0"/>
              <a:t>Котлос</a:t>
            </a:r>
            <a:r>
              <a:rPr lang="ru-RU" sz="2400" dirty="0" smtClean="0"/>
              <a:t> – Воркута. </a:t>
            </a:r>
            <a:br>
              <a:rPr lang="ru-RU" sz="2400" dirty="0" smtClean="0"/>
            </a:br>
            <a:r>
              <a:rPr lang="ru-RU" sz="2400" dirty="0" smtClean="0"/>
              <a:t>На юг от Москвы важнейшими железнодорожными магистралями являются: Москва – Воронеж – </a:t>
            </a:r>
            <a:r>
              <a:rPr lang="ru-RU" sz="2400" dirty="0" err="1" smtClean="0"/>
              <a:t>Ростов-на</a:t>
            </a:r>
            <a:r>
              <a:rPr lang="ru-RU" sz="2400" dirty="0" smtClean="0"/>
              <a:t>- Дону – Армавир. К востоку от Москвы пролегают магистрали: Москва – Ярославль – Киров – Пермь – Екатеринбург; </a:t>
            </a:r>
            <a:br>
              <a:rPr lang="ru-RU" sz="2400" dirty="0" smtClean="0"/>
            </a:br>
            <a:r>
              <a:rPr lang="ru-RU" sz="2400" dirty="0" smtClean="0"/>
              <a:t>Москва – Самара – Уфа – Челябинск; Москва – Саратов – Соль - Илецк. </a:t>
            </a:r>
            <a:endParaRPr lang="ru-RU"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1405719"/>
            <a:ext cx="10645254" cy="4758544"/>
          </a:xfrm>
        </p:spPr>
        <p:txBody>
          <a:bodyPr/>
          <a:lstStyle/>
          <a:p>
            <a:pPr algn="just">
              <a:buNone/>
            </a:pPr>
            <a:r>
              <a:rPr lang="ru-RU" dirty="0" smtClean="0"/>
              <a:t>	</a:t>
            </a:r>
            <a:r>
              <a:rPr lang="ru-RU" sz="2400" dirty="0" smtClean="0"/>
              <a:t>	В пределах Западной Сибири и части Восточной Сибири преобладают магистрали широтного направления: </a:t>
            </a:r>
          </a:p>
          <a:p>
            <a:pPr algn="just">
              <a:buNone/>
            </a:pPr>
            <a:r>
              <a:rPr lang="ru-RU" sz="2400" dirty="0" smtClean="0"/>
              <a:t>		Челябинск – Курган – Омск – Новосибирск – Красноярск – Иркутск – Чита – Хабаровск – Владивосток.</a:t>
            </a:r>
          </a:p>
          <a:p>
            <a:pPr algn="just">
              <a:buNone/>
            </a:pPr>
            <a:r>
              <a:rPr lang="ru-RU" sz="2400" dirty="0" smtClean="0"/>
              <a:t/>
            </a:r>
            <a:br>
              <a:rPr lang="ru-RU" sz="2400" dirty="0" smtClean="0"/>
            </a:br>
            <a:r>
              <a:rPr lang="ru-RU" sz="2400" dirty="0" smtClean="0"/>
              <a:t>Из Самары – </a:t>
            </a:r>
            <a:r>
              <a:rPr lang="ru-RU" sz="2400" dirty="0" err="1" smtClean="0"/>
              <a:t>Кинель</a:t>
            </a:r>
            <a:r>
              <a:rPr lang="ru-RU" sz="2400" dirty="0" smtClean="0"/>
              <a:t> – Оренбург – ветка проходит в независимые государства Казахстан, Узбекистан, </a:t>
            </a:r>
            <a:r>
              <a:rPr lang="ru-RU" sz="2400" dirty="0" err="1" smtClean="0"/>
              <a:t>Кыргистан</a:t>
            </a:r>
            <a:r>
              <a:rPr lang="ru-RU" sz="2400" dirty="0" smtClean="0"/>
              <a:t>, Таджикистан, Туркменистан. </a:t>
            </a:r>
          </a:p>
          <a:p>
            <a:pPr algn="just">
              <a:buNone/>
            </a:pPr>
            <a:r>
              <a:rPr lang="ru-RU" sz="2400" dirty="0" smtClean="0"/>
              <a:t>			На юге магистраль проходит через Армавир – Туапсе и далее в Закавказские независимые государства.</a:t>
            </a:r>
            <a:br>
              <a:rPr lang="ru-RU" sz="2400" dirty="0" smtClean="0"/>
            </a:br>
            <a:endParaRPr lang="ru-RU"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Перечень железных дорог РФ :</a:t>
            </a:r>
            <a:endParaRPr lang="ru-RU" dirty="0"/>
          </a:p>
        </p:txBody>
      </p:sp>
      <p:sp>
        <p:nvSpPr>
          <p:cNvPr id="3" name="Содержимое 2"/>
          <p:cNvSpPr>
            <a:spLocks noGrp="1"/>
          </p:cNvSpPr>
          <p:nvPr>
            <p:ph idx="1"/>
          </p:nvPr>
        </p:nvSpPr>
        <p:spPr>
          <a:xfrm>
            <a:off x="483326" y="2246811"/>
            <a:ext cx="11103428" cy="4101738"/>
          </a:xfrm>
        </p:spPr>
        <p:txBody>
          <a:bodyPr>
            <a:normAutofit fontScale="92500" lnSpcReduction="10000"/>
          </a:bodyPr>
          <a:lstStyle/>
          <a:p>
            <a:pPr>
              <a:buNone/>
            </a:pPr>
            <a:r>
              <a:rPr lang="ru-RU" i="1" dirty="0" smtClean="0"/>
              <a:t/>
            </a:r>
            <a:br>
              <a:rPr lang="ru-RU" i="1" dirty="0" smtClean="0"/>
            </a:br>
            <a:r>
              <a:rPr lang="ru-RU" i="1" dirty="0" smtClean="0"/>
              <a:t>		</a:t>
            </a:r>
            <a:r>
              <a:rPr lang="ru-RU" sz="2200" dirty="0" smtClean="0"/>
              <a:t>1. Октябрьская – Области: Ленинградская, Новгородская, Псковская. Республика Карелия. </a:t>
            </a:r>
            <a:br>
              <a:rPr lang="ru-RU" sz="2200" dirty="0" smtClean="0"/>
            </a:br>
            <a:r>
              <a:rPr lang="ru-RU" sz="2200" dirty="0" smtClean="0"/>
              <a:t>		2. Московская – Области: Брянская, Калужская, Курская, Московская, Орловская, Рязанская, Тульская.</a:t>
            </a:r>
            <a:br>
              <a:rPr lang="ru-RU" sz="2200" dirty="0" smtClean="0"/>
            </a:br>
            <a:r>
              <a:rPr lang="ru-RU" sz="2200" dirty="0" smtClean="0"/>
              <a:t>		3. Горьковская – Области: Владимирская, Кировская, Нижегородская, Пермская. Республики: Башкортостан, Марий-Эл, Татарстан, Удмуртия, Чувашия.</a:t>
            </a:r>
            <a:br>
              <a:rPr lang="ru-RU" sz="2200" dirty="0" smtClean="0"/>
            </a:br>
            <a:r>
              <a:rPr lang="ru-RU" sz="2200" dirty="0" smtClean="0"/>
              <a:t>		4. Северная - Области: Архангельская, Владимирская, Вологодская, Ивановская, Костромская, Ярославская. Республика Коми.</a:t>
            </a:r>
            <a:br>
              <a:rPr lang="ru-RU" sz="2200" dirty="0" smtClean="0"/>
            </a:br>
            <a:r>
              <a:rPr lang="ru-RU" sz="2200" dirty="0" smtClean="0"/>
              <a:t>		5. </a:t>
            </a:r>
            <a:r>
              <a:rPr lang="ru-RU" sz="2200" dirty="0" err="1" smtClean="0"/>
              <a:t>Северо-Кавказская</a:t>
            </a:r>
            <a:r>
              <a:rPr lang="ru-RU" sz="2200" dirty="0" smtClean="0"/>
              <a:t> – Область Ростовская. Края: Краснодарский, Ставропольский. Республики: Дагестан, Ингушская, Калмыцкая, Кабардино-Балкарская, Карачаево-Черкесская, Чеченская.</a:t>
            </a:r>
            <a:br>
              <a:rPr lang="ru-RU" sz="2200" dirty="0" smtClean="0"/>
            </a:br>
            <a:endParaRPr lang="ru-RU" sz="2200" dirty="0" smtClean="0"/>
          </a:p>
          <a:p>
            <a:pPr algn="just">
              <a:buNone/>
            </a:pPr>
            <a:r>
              <a:rPr lang="ru-RU" sz="2200" dirty="0" smtClean="0"/>
              <a:t> </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Перечень железных дорог РФ:</a:t>
            </a:r>
            <a:endParaRPr lang="ru-RU" dirty="0"/>
          </a:p>
        </p:txBody>
      </p:sp>
      <p:sp>
        <p:nvSpPr>
          <p:cNvPr id="3" name="Содержимое 2"/>
          <p:cNvSpPr>
            <a:spLocks noGrp="1"/>
          </p:cNvSpPr>
          <p:nvPr>
            <p:ph idx="1"/>
          </p:nvPr>
        </p:nvSpPr>
        <p:spPr>
          <a:xfrm>
            <a:off x="561703" y="2603499"/>
            <a:ext cx="10998925" cy="3810363"/>
          </a:xfrm>
        </p:spPr>
        <p:txBody>
          <a:bodyPr>
            <a:normAutofit lnSpcReduction="10000"/>
          </a:bodyPr>
          <a:lstStyle/>
          <a:p>
            <a:pPr>
              <a:buNone/>
            </a:pPr>
            <a:r>
              <a:rPr lang="ru-RU" dirty="0" smtClean="0"/>
              <a:t>			</a:t>
            </a:r>
            <a:r>
              <a:rPr lang="ru-RU" sz="2200" dirty="0" smtClean="0"/>
              <a:t>6. Юго-Восточная – Области: Белгородская, Воронежская, </a:t>
            </a:r>
            <a:r>
              <a:rPr lang="ru-RU" sz="2200" dirty="0" err="1" smtClean="0"/>
              <a:t>Липецкая,Ростовская</a:t>
            </a:r>
            <a:r>
              <a:rPr lang="ru-RU" sz="2200" dirty="0" smtClean="0"/>
              <a:t>, Тамбовская.</a:t>
            </a:r>
            <a:br>
              <a:rPr lang="ru-RU" sz="2200" dirty="0" smtClean="0"/>
            </a:br>
            <a:r>
              <a:rPr lang="ru-RU" sz="2200" dirty="0" smtClean="0"/>
              <a:t>		7. Приволжская – Области: Астраханская, Волгоградская, Пензенская, Саратовская.</a:t>
            </a:r>
            <a:br>
              <a:rPr lang="ru-RU" sz="2200" dirty="0" smtClean="0"/>
            </a:br>
            <a:r>
              <a:rPr lang="ru-RU" sz="2200" dirty="0" smtClean="0"/>
              <a:t>		8. Куйбышевская  – Области: Оренбургская, Пензенская, Самарская, Тамбовская, Ульяновская. Республики: Башкортостан, Мордовия, Татарстан.</a:t>
            </a:r>
            <a:br>
              <a:rPr lang="ru-RU" sz="2200" dirty="0" smtClean="0"/>
            </a:br>
            <a:r>
              <a:rPr lang="ru-RU" sz="2200" dirty="0" smtClean="0"/>
              <a:t>		9. Свердловская – Области: Пермская, Свердловская, Тюменская. Автономный округ Ханты-Мансийский.</a:t>
            </a:r>
            <a:br>
              <a:rPr lang="ru-RU" sz="2200" dirty="0" smtClean="0"/>
            </a:br>
            <a:r>
              <a:rPr lang="ru-RU" sz="2200" dirty="0" smtClean="0"/>
              <a:t>		10. Южно-Уральская – Области: Курганская, Оренбургская, Челябинская. Республика Башкортостан.</a:t>
            </a:r>
            <a:br>
              <a:rPr lang="ru-RU" sz="2200" dirty="0" smtClean="0"/>
            </a:br>
            <a:endParaRPr lang="ru-RU" sz="2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Перечень железных дорог РФ</a:t>
            </a:r>
            <a:endParaRPr lang="ru-RU" dirty="0"/>
          </a:p>
        </p:txBody>
      </p:sp>
      <p:sp>
        <p:nvSpPr>
          <p:cNvPr id="3" name="Содержимое 2"/>
          <p:cNvSpPr>
            <a:spLocks noGrp="1"/>
          </p:cNvSpPr>
          <p:nvPr>
            <p:ph idx="1"/>
          </p:nvPr>
        </p:nvSpPr>
        <p:spPr>
          <a:xfrm>
            <a:off x="600502" y="2320119"/>
            <a:ext cx="10617958" cy="4244454"/>
          </a:xfrm>
        </p:spPr>
        <p:txBody>
          <a:bodyPr>
            <a:normAutofit fontScale="85000" lnSpcReduction="10000"/>
          </a:bodyPr>
          <a:lstStyle/>
          <a:p>
            <a:pPr>
              <a:buNone/>
            </a:pPr>
            <a:r>
              <a:rPr lang="ru-RU" sz="2600" dirty="0" smtClean="0"/>
              <a:t>11. </a:t>
            </a:r>
            <a:r>
              <a:rPr lang="ru-RU" sz="2600" dirty="0" err="1" smtClean="0"/>
              <a:t>Западно-Сибирская</a:t>
            </a:r>
            <a:r>
              <a:rPr lang="ru-RU" sz="2600" dirty="0" smtClean="0"/>
              <a:t> – Области: Кемеровская, Новосибирская, Омская. Край Алтайский.</a:t>
            </a:r>
          </a:p>
          <a:p>
            <a:pPr>
              <a:buNone/>
            </a:pPr>
            <a:r>
              <a:rPr lang="ru-RU" sz="2600" dirty="0" smtClean="0"/>
              <a:t>12. Красноярская – Край Красноярский.</a:t>
            </a:r>
          </a:p>
          <a:p>
            <a:pPr>
              <a:buNone/>
            </a:pPr>
            <a:r>
              <a:rPr lang="ru-RU" sz="2600" dirty="0" smtClean="0"/>
              <a:t>13. </a:t>
            </a:r>
            <a:r>
              <a:rPr lang="ru-RU" sz="2600" dirty="0" err="1" smtClean="0"/>
              <a:t>Восточно-Сибирская</a:t>
            </a:r>
            <a:r>
              <a:rPr lang="ru-RU" sz="2600" dirty="0" smtClean="0"/>
              <a:t> – Области: Иркутская, Кемеровская. Край Красноярский. Автономный округ Усть-Ордынский. Республики: Бурятия, Хакасия.</a:t>
            </a:r>
          </a:p>
          <a:p>
            <a:pPr>
              <a:buNone/>
            </a:pPr>
            <a:r>
              <a:rPr lang="ru-RU" sz="2600" dirty="0" smtClean="0"/>
              <a:t>14. Забайкальская – Области: Амурская, Читинская. Республика Бурятия</a:t>
            </a:r>
          </a:p>
          <a:p>
            <a:pPr>
              <a:buNone/>
            </a:pPr>
            <a:r>
              <a:rPr lang="ru-RU" sz="2600" dirty="0" smtClean="0"/>
              <a:t>15. Дальневосточная – Автономная область Еврейская. Края: Приморский, Хабаровский.</a:t>
            </a:r>
          </a:p>
          <a:p>
            <a:pPr>
              <a:buNone/>
            </a:pPr>
            <a:r>
              <a:rPr lang="ru-RU" sz="2600" dirty="0" smtClean="0"/>
              <a:t>16. Калининградская </a:t>
            </a:r>
          </a:p>
          <a:p>
            <a:pPr>
              <a:buNone/>
            </a:pPr>
            <a:r>
              <a:rPr lang="ru-RU" sz="2600" dirty="0" smtClean="0"/>
              <a:t>17. Сахалинская </a:t>
            </a:r>
          </a:p>
          <a:p>
            <a:endParaRPr lang="ru-RU"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154954" y="0"/>
            <a:ext cx="8761413" cy="6858000"/>
          </a:xfrm>
        </p:spPr>
        <p:txBody>
          <a:bodyPr/>
          <a:lstStyle/>
          <a:p>
            <a:pPr algn="ctr"/>
            <a:r>
              <a:rPr lang="ru-RU" sz="8800" dirty="0" smtClean="0">
                <a:solidFill>
                  <a:schemeClr val="bg1"/>
                </a:solidFill>
                <a:latin typeface="Times New Roman" pitchFamily="18" charset="0"/>
                <a:cs typeface="Times New Roman" pitchFamily="18" charset="0"/>
              </a:rPr>
              <a:t>СПАСИБО </a:t>
            </a:r>
            <a:br>
              <a:rPr lang="ru-RU" sz="8800" dirty="0" smtClean="0">
                <a:solidFill>
                  <a:schemeClr val="bg1"/>
                </a:solidFill>
                <a:latin typeface="Times New Roman" pitchFamily="18" charset="0"/>
                <a:cs typeface="Times New Roman" pitchFamily="18" charset="0"/>
              </a:rPr>
            </a:br>
            <a:r>
              <a:rPr lang="ru-RU" sz="8800" dirty="0" smtClean="0">
                <a:solidFill>
                  <a:schemeClr val="bg1"/>
                </a:solidFill>
                <a:latin typeface="Times New Roman" pitchFamily="18" charset="0"/>
                <a:cs typeface="Times New Roman" pitchFamily="18" charset="0"/>
              </a:rPr>
              <a:t/>
            </a:r>
            <a:br>
              <a:rPr lang="ru-RU" sz="8800" dirty="0" smtClean="0">
                <a:solidFill>
                  <a:schemeClr val="bg1"/>
                </a:solidFill>
                <a:latin typeface="Times New Roman" pitchFamily="18" charset="0"/>
                <a:cs typeface="Times New Roman" pitchFamily="18" charset="0"/>
              </a:rPr>
            </a:br>
            <a:r>
              <a:rPr lang="ru-RU" sz="8800" dirty="0" smtClean="0">
                <a:solidFill>
                  <a:schemeClr val="tx2"/>
                </a:solidFill>
                <a:latin typeface="Times New Roman" pitchFamily="18" charset="0"/>
                <a:cs typeface="Times New Roman" pitchFamily="18" charset="0"/>
              </a:rPr>
              <a:t>ЗА</a:t>
            </a:r>
            <a:br>
              <a:rPr lang="ru-RU" sz="8800" dirty="0" smtClean="0">
                <a:solidFill>
                  <a:schemeClr val="tx2"/>
                </a:solidFill>
                <a:latin typeface="Times New Roman" pitchFamily="18" charset="0"/>
                <a:cs typeface="Times New Roman" pitchFamily="18" charset="0"/>
              </a:rPr>
            </a:br>
            <a:r>
              <a:rPr lang="ru-RU" sz="8800" dirty="0" smtClean="0">
                <a:solidFill>
                  <a:schemeClr val="tx2"/>
                </a:solidFill>
                <a:latin typeface="Times New Roman" pitchFamily="18" charset="0"/>
                <a:cs typeface="Times New Roman" pitchFamily="18" charset="0"/>
              </a:rPr>
              <a:t> ВНИМАНИЕ!</a:t>
            </a:r>
            <a:endParaRPr lang="ru-RU" sz="8800" dirty="0">
              <a:solidFill>
                <a:schemeClr val="tx2"/>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736" y="1245974"/>
            <a:ext cx="9942490" cy="728480"/>
          </a:xfrm>
        </p:spPr>
        <p:txBody>
          <a:bodyPr/>
          <a:lstStyle/>
          <a:p>
            <a:pPr indent="450215" algn="ctr">
              <a:lnSpc>
                <a:spcPct val="150000"/>
              </a:lnSpc>
              <a:spcAft>
                <a:spcPts val="0"/>
              </a:spcAft>
            </a:pPr>
            <a:r>
              <a:rPr lang="ru-RU" sz="3200" dirty="0">
                <a:latin typeface="Calibri" panose="020F0502020204030204" pitchFamily="34" charset="0"/>
                <a:ea typeface="Times New Roman" panose="02020603050405020304" pitchFamily="18" charset="0"/>
                <a:cs typeface="Times New Roman" panose="02020603050405020304" pitchFamily="18" charset="0"/>
              </a:rPr>
              <a:t/>
            </a:r>
            <a:br>
              <a:rPr lang="ru-RU" sz="3200" dirty="0">
                <a:latin typeface="Calibri" panose="020F0502020204030204" pitchFamily="34" charset="0"/>
                <a:ea typeface="Times New Roman" panose="02020603050405020304" pitchFamily="18" charset="0"/>
                <a:cs typeface="Times New Roman" panose="02020603050405020304" pitchFamily="18" charset="0"/>
              </a:rPr>
            </a:br>
            <a:r>
              <a:rPr lang="ru-RU" dirty="0" smtClean="0"/>
              <a:t>Железнодорожный транспорт, как и любой другой имеет следующие </a:t>
            </a:r>
            <a:r>
              <a:rPr lang="ru-RU" dirty="0" smtClean="0">
                <a:solidFill>
                  <a:srgbClr val="C00000"/>
                </a:solidFill>
              </a:rPr>
              <a:t>свойства:</a:t>
            </a:r>
            <a:r>
              <a:rPr lang="ru-RU" dirty="0" smtClean="0"/>
              <a:t/>
            </a:r>
            <a:br>
              <a:rPr lang="ru-RU" dirty="0" smtClean="0"/>
            </a:br>
            <a:endParaRPr lang="ru-RU" dirty="0"/>
          </a:p>
        </p:txBody>
      </p:sp>
      <p:sp>
        <p:nvSpPr>
          <p:cNvPr id="3" name="Объект 2"/>
          <p:cNvSpPr>
            <a:spLocks noGrp="1"/>
          </p:cNvSpPr>
          <p:nvPr>
            <p:ph idx="1"/>
          </p:nvPr>
        </p:nvSpPr>
        <p:spPr>
          <a:xfrm>
            <a:off x="679270" y="3330054"/>
            <a:ext cx="10332720" cy="2689746"/>
          </a:xfrm>
        </p:spPr>
        <p:txBody>
          <a:bodyPr>
            <a:normAutofit/>
          </a:bodyPr>
          <a:lstStyle/>
          <a:p>
            <a:pPr>
              <a:buNone/>
            </a:pPr>
            <a:r>
              <a:rPr lang="ru-RU" dirty="0" smtClean="0"/>
              <a:t>	</a:t>
            </a:r>
            <a:r>
              <a:rPr lang="ru-RU" sz="2400" dirty="0" smtClean="0"/>
              <a:t>	1. Свойства, характеризующие функционирование транспорта:</a:t>
            </a:r>
            <a:br>
              <a:rPr lang="ru-RU" sz="2400" dirty="0" smtClean="0"/>
            </a:br>
            <a:r>
              <a:rPr lang="ru-RU" sz="2400" dirty="0" smtClean="0"/>
              <a:t>а) платность и доступность транспортной системы;</a:t>
            </a:r>
            <a:br>
              <a:rPr lang="ru-RU" sz="2400" dirty="0" smtClean="0"/>
            </a:br>
            <a:r>
              <a:rPr lang="ru-RU" sz="2400" dirty="0" smtClean="0"/>
              <a:t>б) пропускная и провозная способность;</a:t>
            </a:r>
            <a:br>
              <a:rPr lang="ru-RU" sz="2400" dirty="0" smtClean="0"/>
            </a:br>
            <a:r>
              <a:rPr lang="ru-RU" sz="2400" dirty="0" smtClean="0"/>
              <a:t>в) техническое обеспечение транспортных объектов;</a:t>
            </a:r>
            <a:br>
              <a:rPr lang="ru-RU" sz="2400" dirty="0" smtClean="0"/>
            </a:br>
            <a:r>
              <a:rPr lang="ru-RU" sz="2400" dirty="0" smtClean="0"/>
              <a:t/>
            </a:r>
            <a:br>
              <a:rPr lang="ru-RU" sz="2400" dirty="0" smtClean="0"/>
            </a:br>
            <a:endParaRPr lang="ru-RU" sz="2400" dirty="0"/>
          </a:p>
        </p:txBody>
      </p:sp>
    </p:spTree>
    <p:extLst>
      <p:ext uri="{BB962C8B-B14F-4D97-AF65-F5344CB8AC3E}">
        <p14:creationId xmlns:p14="http://schemas.microsoft.com/office/powerpoint/2010/main" xmlns="" val="3869956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947920"/>
            <a:ext cx="8761413" cy="1311954"/>
          </a:xfrm>
        </p:spPr>
        <p:txBody>
          <a:bodyPr/>
          <a:lstStyle/>
          <a:p>
            <a:pPr algn="ctr"/>
            <a:r>
              <a:rPr lang="ru-RU" dirty="0" smtClean="0"/>
              <a:t>Железнодорожный транспорт, как и любой другой имеет следующие свойства:</a:t>
            </a:r>
            <a:br>
              <a:rPr lang="ru-RU" dirty="0" smtClean="0"/>
            </a:br>
            <a:endParaRPr lang="ru-RU" dirty="0"/>
          </a:p>
        </p:txBody>
      </p:sp>
      <p:sp>
        <p:nvSpPr>
          <p:cNvPr id="3" name="Содержимое 2"/>
          <p:cNvSpPr>
            <a:spLocks noGrp="1"/>
          </p:cNvSpPr>
          <p:nvPr>
            <p:ph idx="1"/>
          </p:nvPr>
        </p:nvSpPr>
        <p:spPr>
          <a:xfrm>
            <a:off x="1236841" y="2859010"/>
            <a:ext cx="8761413" cy="3119846"/>
          </a:xfrm>
        </p:spPr>
        <p:txBody>
          <a:bodyPr/>
          <a:lstStyle/>
          <a:p>
            <a:pPr>
              <a:buNone/>
            </a:pPr>
            <a:r>
              <a:rPr lang="ru-RU" dirty="0" smtClean="0"/>
              <a:t>		</a:t>
            </a:r>
            <a:r>
              <a:rPr lang="ru-RU" sz="2400" dirty="0" smtClean="0"/>
              <a:t>2. Свойства, характеризующие функционирование транспорта:</a:t>
            </a:r>
            <a:br>
              <a:rPr lang="ru-RU" sz="2400" dirty="0" smtClean="0"/>
            </a:br>
            <a:r>
              <a:rPr lang="ru-RU" sz="2400" dirty="0" smtClean="0"/>
              <a:t>а) организационно-технологический уровень перевозного процесса;</a:t>
            </a:r>
            <a:br>
              <a:rPr lang="ru-RU" sz="2400" dirty="0" smtClean="0"/>
            </a:br>
            <a:r>
              <a:rPr lang="ru-RU" sz="2400" dirty="0" smtClean="0"/>
              <a:t>б) эффективность работы и экономический механизм используемый на транспорте;</a:t>
            </a:r>
            <a:br>
              <a:rPr lang="ru-RU" sz="2400" dirty="0" smtClean="0"/>
            </a:br>
            <a:r>
              <a:rPr lang="ru-RU" sz="2400" dirty="0" smtClean="0"/>
              <a:t>в) уровень научно-технического прогресса;</a:t>
            </a:r>
            <a:r>
              <a:rPr lang="ru-RU" dirty="0" smtClean="0"/>
              <a:t/>
            </a:r>
            <a:br>
              <a:rPr lang="ru-RU" dirty="0" smtClean="0"/>
            </a:b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947920"/>
            <a:ext cx="8761413" cy="1311954"/>
          </a:xfrm>
        </p:spPr>
        <p:txBody>
          <a:bodyPr/>
          <a:lstStyle/>
          <a:p>
            <a:pPr algn="ctr"/>
            <a:r>
              <a:rPr lang="ru-RU" dirty="0" smtClean="0"/>
              <a:t>Железнодорожный транспорт, как и любой другой имеет следующие свойства:</a:t>
            </a:r>
            <a:br>
              <a:rPr lang="ru-RU" dirty="0" smtClean="0"/>
            </a:br>
            <a:endParaRPr lang="ru-RU" dirty="0"/>
          </a:p>
        </p:txBody>
      </p:sp>
      <p:sp>
        <p:nvSpPr>
          <p:cNvPr id="3" name="Объект 2"/>
          <p:cNvSpPr>
            <a:spLocks noGrp="1"/>
          </p:cNvSpPr>
          <p:nvPr>
            <p:ph idx="1"/>
          </p:nvPr>
        </p:nvSpPr>
        <p:spPr/>
        <p:txBody>
          <a:bodyPr>
            <a:normAutofit lnSpcReduction="10000"/>
          </a:bodyPr>
          <a:lstStyle/>
          <a:p>
            <a:pPr>
              <a:buNone/>
            </a:pPr>
            <a:r>
              <a:rPr lang="ru-RU" sz="2400" dirty="0" smtClean="0"/>
              <a:t>        3. Свойства, характеризующие взаимосвязи с территориальными социально-экономическими системами: </a:t>
            </a:r>
            <a:br>
              <a:rPr lang="ru-RU" sz="2400" dirty="0" smtClean="0"/>
            </a:br>
            <a:r>
              <a:rPr lang="ru-RU" sz="2400" dirty="0" smtClean="0"/>
              <a:t>а) территориально-экономические связи;</a:t>
            </a:r>
            <a:br>
              <a:rPr lang="ru-RU" sz="2400" dirty="0" smtClean="0"/>
            </a:br>
            <a:r>
              <a:rPr lang="ru-RU" sz="2400" dirty="0" smtClean="0"/>
              <a:t>б) расселение населения и пассажиропотоки;</a:t>
            </a:r>
            <a:br>
              <a:rPr lang="ru-RU" sz="2400" dirty="0" smtClean="0"/>
            </a:br>
            <a:r>
              <a:rPr lang="ru-RU" sz="2400" dirty="0" smtClean="0"/>
              <a:t>в) взаимосвязь транспорта с социально-экономическими системами по материальным, трудовым и финансовым ресурсам;</a:t>
            </a:r>
            <a:br>
              <a:rPr lang="ru-RU" sz="2400" dirty="0" smtClean="0"/>
            </a:br>
            <a:r>
              <a:rPr lang="ru-RU" sz="2400" dirty="0" smtClean="0"/>
              <a:t>г) транспорт и природная среда.</a:t>
            </a:r>
            <a:r>
              <a:rPr lang="ru-RU" dirty="0" smtClean="0"/>
              <a:t/>
            </a:r>
            <a:br>
              <a:rPr lang="ru-RU" dirty="0" smtClean="0"/>
            </a:br>
            <a:endParaRPr lang="ru-RU" dirty="0" smtClean="0"/>
          </a:p>
          <a:p>
            <a:endParaRPr lang="ru-RU" dirty="0"/>
          </a:p>
        </p:txBody>
      </p:sp>
    </p:spTree>
    <p:extLst>
      <p:ext uri="{BB962C8B-B14F-4D97-AF65-F5344CB8AC3E}">
        <p14:creationId xmlns:p14="http://schemas.microsoft.com/office/powerpoint/2010/main" xmlns="" val="914645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245660" y="1187356"/>
            <a:ext cx="11946340" cy="5199158"/>
          </a:xfrm>
        </p:spPr>
        <p:txBody>
          <a:bodyPr>
            <a:normAutofit/>
          </a:bodyPr>
          <a:lstStyle/>
          <a:p>
            <a:pPr algn="just">
              <a:buNone/>
            </a:pPr>
            <a:r>
              <a:rPr lang="ru-RU" dirty="0" smtClean="0"/>
              <a:t>          </a:t>
            </a:r>
            <a:r>
              <a:rPr lang="ru-RU" sz="2000" dirty="0" smtClean="0"/>
              <a:t>Современная техника позволяет прокладывать железные дороги в любых районах, однако строительство и эксплуатация дорог в горах значительно дороже, чем на равнинах. </a:t>
            </a:r>
          </a:p>
          <a:p>
            <a:pPr algn="just">
              <a:buNone/>
            </a:pPr>
            <a:r>
              <a:rPr lang="ru-RU" sz="2000" dirty="0" smtClean="0"/>
              <a:t>			Около 70 % железных дорог в стране имеют подъемы от 6 до 10%. Большие подъемы – от 12 до 17% - на магистральных дорогах встречаются на Урале (особенно на линии Пермь – Чусовская – Екатеринбург), в Забайкалье и на Дальнем Востоке. </a:t>
            </a:r>
          </a:p>
          <a:p>
            <a:pPr algn="just">
              <a:buNone/>
            </a:pPr>
            <a:r>
              <a:rPr lang="ru-RU" sz="2000" dirty="0" smtClean="0"/>
              <a:t>              Прямая трасса и пологий профиль железнодорожной линии с эксплуатационной точки зрения эффективны. Однако при проектировании трассы путь часто удлиняется для подхода к крупным городам и промышленным центрам, расположенным в стороне от прямой линии. При выборе трассы железной дороги учитывается возможность осыпей, обвалов. Неблагоприятные климатические условия затрудняют строительство и эксплуатацию дорог. Следует различать факторы, влияющие на формирование транспортной сети, и факторы, влияющие на ее состав</a:t>
            </a:r>
            <a:r>
              <a:rPr lang="ru-RU" dirty="0" smtClean="0"/>
              <a:t>. </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805218"/>
            <a:ext cx="10508776" cy="5214582"/>
          </a:xfrm>
        </p:spPr>
        <p:txBody>
          <a:bodyPr>
            <a:noAutofit/>
          </a:bodyPr>
          <a:lstStyle/>
          <a:p>
            <a:pPr algn="just">
              <a:buNone/>
            </a:pPr>
            <a:r>
              <a:rPr lang="ru-RU" sz="2400" dirty="0" smtClean="0"/>
              <a:t>		Природные условия могут лишь воздействовать на </a:t>
            </a:r>
            <a:r>
              <a:rPr lang="ru-RU" sz="2400" dirty="0" err="1" smtClean="0"/>
              <a:t>эксплутационный</a:t>
            </a:r>
            <a:r>
              <a:rPr lang="ru-RU" sz="2400" dirty="0" smtClean="0"/>
              <a:t> режим уже выбранного направления пути для транспортных грузов и пассажиров.</a:t>
            </a:r>
            <a:br>
              <a:rPr lang="ru-RU" sz="2400" dirty="0" smtClean="0"/>
            </a:br>
            <a:r>
              <a:rPr lang="ru-RU" sz="2400" dirty="0" smtClean="0"/>
              <a:t>К основным факторам, влияющих на формирование транспортной сети, в том числе и железных дорог, относятся: развитие и размещение хозяйства, направление и мощность основных </a:t>
            </a:r>
            <a:r>
              <a:rPr lang="ru-RU" sz="2400" dirty="0" err="1" smtClean="0"/>
              <a:t>внутри-районных</a:t>
            </a:r>
            <a:r>
              <a:rPr lang="ru-RU" sz="2400" dirty="0" smtClean="0"/>
              <a:t> и межрайонных транспортно-экономических связей, размещение городов и административных центров.</a:t>
            </a:r>
            <a:br>
              <a:rPr lang="ru-RU" sz="2400" dirty="0" smtClean="0"/>
            </a:br>
            <a:r>
              <a:rPr lang="ru-RU" sz="2400" dirty="0" smtClean="0"/>
              <a:t>Сокращение дальности перевозок грузов снижает транспортные расходы в процессе производства, что имеет важное значение для народного хозяйства. </a:t>
            </a:r>
            <a:br>
              <a:rPr lang="ru-RU" sz="2400" dirty="0" smtClean="0"/>
            </a:br>
            <a:r>
              <a:rPr lang="ru-RU" sz="2400" dirty="0" smtClean="0"/>
              <a:t>Вопросу уменьшения средней дальности перевозок на железных дорогах уделяется большое внимание. </a:t>
            </a:r>
            <a:br>
              <a:rPr lang="ru-RU" sz="2400" dirty="0" smtClean="0"/>
            </a:br>
            <a:endParaRPr lang="ru-RU"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Факторы влияющие на себестоимость перевозок </a:t>
            </a:r>
            <a:endParaRPr lang="ru-RU" dirty="0"/>
          </a:p>
        </p:txBody>
      </p:sp>
      <p:sp>
        <p:nvSpPr>
          <p:cNvPr id="3" name="Содержимое 2"/>
          <p:cNvSpPr>
            <a:spLocks noGrp="1"/>
          </p:cNvSpPr>
          <p:nvPr>
            <p:ph idx="1"/>
          </p:nvPr>
        </p:nvSpPr>
        <p:spPr/>
        <p:txBody>
          <a:bodyPr/>
          <a:lstStyle/>
          <a:p>
            <a:pPr>
              <a:buNone/>
            </a:pPr>
            <a:r>
              <a:rPr lang="ru-RU" dirty="0" smtClean="0"/>
              <a:t>	</a:t>
            </a:r>
            <a:r>
              <a:rPr lang="ru-RU" sz="2400" dirty="0" smtClean="0"/>
              <a:t>а) направление перевозок;</a:t>
            </a:r>
            <a:br>
              <a:rPr lang="ru-RU" sz="2400" dirty="0" smtClean="0"/>
            </a:br>
            <a:r>
              <a:rPr lang="ru-RU" sz="2400" dirty="0" smtClean="0"/>
              <a:t>б) размещение грузооборота (</a:t>
            </a:r>
            <a:r>
              <a:rPr lang="ru-RU" sz="2400" dirty="0" err="1" smtClean="0"/>
              <a:t>грузонапряженность</a:t>
            </a:r>
            <a:r>
              <a:rPr lang="ru-RU" sz="2400" dirty="0" smtClean="0"/>
              <a:t> на 1 км пути);</a:t>
            </a:r>
            <a:br>
              <a:rPr lang="ru-RU" sz="2400" dirty="0" smtClean="0"/>
            </a:br>
            <a:r>
              <a:rPr lang="ru-RU" sz="2400" dirty="0" smtClean="0"/>
              <a:t>в) техническое оснащение линии (число путей, величина подъема, род тяги – паровая, тепловозная, электровозная);</a:t>
            </a:r>
            <a:br>
              <a:rPr lang="ru-RU" sz="2400" dirty="0" smtClean="0"/>
            </a:br>
            <a:r>
              <a:rPr lang="ru-RU" sz="2400" dirty="0" smtClean="0"/>
              <a:t>г) район расположения линии;</a:t>
            </a:r>
            <a:br>
              <a:rPr lang="ru-RU" sz="2400" dirty="0" smtClean="0"/>
            </a:br>
            <a:r>
              <a:rPr lang="ru-RU" sz="2400" dirty="0" err="1" smtClean="0"/>
              <a:t>д</a:t>
            </a:r>
            <a:r>
              <a:rPr lang="ru-RU" sz="2400" dirty="0" smtClean="0"/>
              <a:t>) время года.</a:t>
            </a:r>
            <a:br>
              <a:rPr lang="ru-RU" sz="2400" dirty="0" smtClean="0"/>
            </a:br>
            <a:endParaRPr lang="ru-RU"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777922"/>
            <a:ext cx="11177516" cy="5241878"/>
          </a:xfrm>
        </p:spPr>
        <p:txBody>
          <a:bodyPr>
            <a:normAutofit/>
          </a:bodyPr>
          <a:lstStyle/>
          <a:p>
            <a:pPr algn="just">
              <a:buNone/>
            </a:pPr>
            <a:r>
              <a:rPr lang="ru-RU" sz="2800" dirty="0" smtClean="0"/>
              <a:t>		Все эти факторы зависят от экономико-географических условий.</a:t>
            </a:r>
            <a:br>
              <a:rPr lang="ru-RU" sz="2800" dirty="0" smtClean="0"/>
            </a:br>
            <a:r>
              <a:rPr lang="ru-RU" sz="2800" dirty="0" smtClean="0"/>
              <a:t>Экономико-географические особенности районов, которые определяют виды грузов, направление и размер их вывоза или завоза, обуславливают транспортные связи. Создание новых путей вызывает новое направление связей, например, проведение железной дороги из Печерского угольного бассейна на Урал создало бы новое направление вывоза угля, а следовательно, новые связи бассейна. </a:t>
            </a:r>
            <a:endParaRPr lang="ru-RU"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947920"/>
            <a:ext cx="8761413" cy="2232008"/>
          </a:xfrm>
        </p:spPr>
        <p:txBody>
          <a:bodyPr/>
          <a:lstStyle/>
          <a:p>
            <a:pPr algn="ctr"/>
            <a:r>
              <a:rPr lang="ru-RU" i="1" dirty="0" smtClean="0"/>
              <a:t>Размеры и направления межрайонных и внутрирайонных </a:t>
            </a:r>
            <a:r>
              <a:rPr lang="ru-RU" i="1" dirty="0" smtClean="0">
                <a:solidFill>
                  <a:srgbClr val="C00000"/>
                </a:solidFill>
              </a:rPr>
              <a:t>связей зависит от следующих факторов:</a:t>
            </a:r>
            <a:endParaRPr lang="ru-RU" dirty="0">
              <a:solidFill>
                <a:srgbClr val="C00000"/>
              </a:solidFill>
            </a:endParaRPr>
          </a:p>
        </p:txBody>
      </p:sp>
      <p:sp>
        <p:nvSpPr>
          <p:cNvPr id="3" name="Содержимое 2"/>
          <p:cNvSpPr>
            <a:spLocks noGrp="1"/>
          </p:cNvSpPr>
          <p:nvPr>
            <p:ph idx="1"/>
          </p:nvPr>
        </p:nvSpPr>
        <p:spPr>
          <a:xfrm>
            <a:off x="600502" y="3138985"/>
            <a:ext cx="10899006" cy="3507474"/>
          </a:xfrm>
        </p:spPr>
        <p:txBody>
          <a:bodyPr/>
          <a:lstStyle/>
          <a:p>
            <a:pPr>
              <a:buNone/>
            </a:pPr>
            <a:r>
              <a:rPr lang="ru-RU" i="1" dirty="0" smtClean="0"/>
              <a:t/>
            </a:r>
            <a:br>
              <a:rPr lang="ru-RU" i="1" dirty="0" smtClean="0"/>
            </a:br>
            <a:r>
              <a:rPr lang="ru-RU" sz="2400" dirty="0" smtClean="0"/>
              <a:t>а) размещение производства;</a:t>
            </a:r>
            <a:br>
              <a:rPr lang="ru-RU" sz="2400" dirty="0" smtClean="0"/>
            </a:br>
            <a:r>
              <a:rPr lang="ru-RU" sz="2400" dirty="0" smtClean="0"/>
              <a:t>б) размещение пунктов потребления и баз хранения;</a:t>
            </a:r>
            <a:br>
              <a:rPr lang="ru-RU" sz="2400" dirty="0" smtClean="0"/>
            </a:br>
            <a:r>
              <a:rPr lang="ru-RU" sz="2400" dirty="0" smtClean="0"/>
              <a:t>в) технологических особенностей производства;</a:t>
            </a:r>
            <a:br>
              <a:rPr lang="ru-RU" sz="2400" dirty="0" smtClean="0"/>
            </a:br>
            <a:r>
              <a:rPr lang="ru-RU" sz="2400" dirty="0" smtClean="0"/>
              <a:t>г) технической структуры предприятия</a:t>
            </a:r>
            <a:br>
              <a:rPr lang="ru-RU" sz="2400" dirty="0" smtClean="0"/>
            </a:br>
            <a:r>
              <a:rPr lang="ru-RU" sz="2400" dirty="0" err="1" smtClean="0"/>
              <a:t>д</a:t>
            </a:r>
            <a:r>
              <a:rPr lang="ru-RU" sz="2400" dirty="0" smtClean="0"/>
              <a:t>) планирование распределения, обмена и перевозок.</a:t>
            </a:r>
          </a:p>
          <a:p>
            <a:endParaRPr lang="ru-RU" sz="2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конференц-зал)">
  <a:themeElements>
    <a:clrScheme name="Ион (конференц-зал)">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Ион (конференц-зал)">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конференц-зал)">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BF1C4790-FE3C-4020-8CA7-00621DA7BBBC}"/>
    </a:ext>
  </a:extLst>
</a:theme>
</file>

<file path=docProps/app.xml><?xml version="1.0" encoding="utf-8"?>
<Properties xmlns="http://schemas.openxmlformats.org/officeDocument/2006/extended-properties" xmlns:vt="http://schemas.openxmlformats.org/officeDocument/2006/docPropsVTypes">
  <Template/>
  <TotalTime>60</TotalTime>
  <Words>124</Words>
  <Application>Microsoft Office PowerPoint</Application>
  <PresentationFormat>Произвольный</PresentationFormat>
  <Paragraphs>41</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Ион (конференц-зал)</vt:lpstr>
      <vt:lpstr>Экономико-географическая характеристика сети железных дорог РФ. </vt:lpstr>
      <vt:lpstr> Железнодорожный транспорт, как и любой другой имеет следующие свойства: </vt:lpstr>
      <vt:lpstr>Железнодорожный транспорт, как и любой другой имеет следующие свойства: </vt:lpstr>
      <vt:lpstr>Железнодорожный транспорт, как и любой другой имеет следующие свойства: </vt:lpstr>
      <vt:lpstr>Слайд 5</vt:lpstr>
      <vt:lpstr>Слайд 6</vt:lpstr>
      <vt:lpstr>Факторы влияющие на себестоимость перевозок </vt:lpstr>
      <vt:lpstr>Слайд 8</vt:lpstr>
      <vt:lpstr>Размеры и направления межрайонных и внутрирайонных связей зависит от следующих факторов:</vt:lpstr>
      <vt:lpstr>Факторы влияющие на развитие железнодорожной сети</vt:lpstr>
      <vt:lpstr>Железнодорожная сеть</vt:lpstr>
      <vt:lpstr>Слайд 12</vt:lpstr>
      <vt:lpstr>Слайд 13</vt:lpstr>
      <vt:lpstr>Перечень железных дорог РФ :</vt:lpstr>
      <vt:lpstr>Перечень железных дорог РФ:</vt:lpstr>
      <vt:lpstr>Перечень железных дорог РФ</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Характеристика и свойства опасных грузов 1 и 7 классов</dc:title>
  <dc:creator>ПК</dc:creator>
  <cp:lastModifiedBy>пользователь</cp:lastModifiedBy>
  <cp:revision>10</cp:revision>
  <dcterms:created xsi:type="dcterms:W3CDTF">2025-02-11T17:32:57Z</dcterms:created>
  <dcterms:modified xsi:type="dcterms:W3CDTF">2025-02-27T09:15:12Z</dcterms:modified>
</cp:coreProperties>
</file>