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88" r:id="rId4"/>
    <p:sldId id="258" r:id="rId5"/>
    <p:sldId id="284" r:id="rId6"/>
    <p:sldId id="285" r:id="rId7"/>
    <p:sldId id="259" r:id="rId8"/>
    <p:sldId id="260" r:id="rId9"/>
    <p:sldId id="261" r:id="rId10"/>
    <p:sldId id="262" r:id="rId11"/>
    <p:sldId id="286" r:id="rId12"/>
    <p:sldId id="263" r:id="rId13"/>
    <p:sldId id="264" r:id="rId14"/>
    <p:sldId id="287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3" d="100"/>
          <a:sy n="73" d="100"/>
        </p:scale>
        <p:origin x="-129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22.02.2025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357694"/>
            <a:ext cx="6357982" cy="125253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Лекция 8 тема  4.1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958166" cy="250033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Оформление перевозки  опасных грузов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810008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/>
              <a:t>		При оформлении перевозочных документов на перевозку опасных грузов в собственной цистерне грузоотправитель в графе 2 «Особые заявления и отметки грузоотправителя» на оборотной стороне накладной делает отметку </a:t>
            </a:r>
            <a:r>
              <a:rPr lang="ru-RU" dirty="0" smtClean="0">
                <a:solidFill>
                  <a:schemeClr val="bg1"/>
                </a:solidFill>
              </a:rPr>
              <a:t>«Вагон (котел) и арматура исправны и соответствуют установленным требованиям».</a:t>
            </a:r>
            <a:r>
              <a:rPr lang="ru-RU" dirty="0" smtClean="0"/>
              <a:t> </a:t>
            </a:r>
            <a:r>
              <a:rPr lang="ru-RU" b="1" dirty="0" smtClean="0"/>
              <a:t>К накладной прикладывается свидетельство о техническом состоянии вагона (цистерны), номер которого регистрируется в отдельном журнале формы ВУ-14.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06215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Оформление комплекта перевозочных документов на перевозку опасных грузов.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0" y="214290"/>
            <a:ext cx="8786842" cy="6286544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dirty="0" smtClean="0"/>
              <a:t>ПРИЛОЖЕНИЕ № 9</a:t>
            </a:r>
          </a:p>
          <a:p>
            <a:pPr algn="r"/>
            <a:r>
              <a:rPr lang="ru-RU" dirty="0" smtClean="0"/>
              <a:t> к Правилам перевозок опасных</a:t>
            </a:r>
          </a:p>
          <a:p>
            <a:pPr algn="r"/>
            <a:r>
              <a:rPr lang="ru-RU" dirty="0" smtClean="0"/>
              <a:t> грузов по железным дорогам</a:t>
            </a:r>
          </a:p>
          <a:p>
            <a:pPr algn="r"/>
            <a:endParaRPr lang="ru-RU" dirty="0" smtClean="0"/>
          </a:p>
          <a:p>
            <a:pPr algn="r"/>
            <a:r>
              <a:rPr lang="ru-RU" dirty="0" smtClean="0"/>
              <a:t> СВИДЕТЕЛЬСТВО О ТЕХНИЧЕСКОМ СОСТОЯНИИ ВАГОНОВ (КОНТЕЙНЕРОВ) И ИХ ЗАПОРНО-ПРЕДОХРАНИТЕЛЬНЫХ УСТРОЙСТВ ДЛЯ ПЕРЕВОЗКИ ОПАСНЫХ ГРУЗОВ </a:t>
            </a:r>
          </a:p>
          <a:p>
            <a:pPr algn="r"/>
            <a:endParaRPr lang="ru-RU" dirty="0" smtClean="0"/>
          </a:p>
          <a:p>
            <a:pPr algn="just"/>
            <a:r>
              <a:rPr lang="ru-RU" dirty="0" smtClean="0"/>
              <a:t>Настоящее свидетельство подтверждает, что вагон (контейнер) _____ по техническому состоянию кузова вагона (корпуса контейнера) и его запорно-предохранительных устройств гарантирует безопасную перевозку ________________________________________________ (наименование перевозимого груза) Срок действия свидетельства до ______________________________</a:t>
            </a:r>
          </a:p>
          <a:p>
            <a:pPr algn="just"/>
            <a:endParaRPr lang="ru-RU" dirty="0" smtClean="0"/>
          </a:p>
          <a:p>
            <a:pPr algn="r"/>
            <a:r>
              <a:rPr lang="ru-RU" dirty="0" smtClean="0"/>
              <a:t>_ </a:t>
            </a:r>
          </a:p>
          <a:p>
            <a:r>
              <a:rPr lang="ru-RU" dirty="0" smtClean="0"/>
              <a:t>М.П. Начальник службы, цеха,</a:t>
            </a:r>
          </a:p>
          <a:p>
            <a:r>
              <a:rPr lang="ru-RU" dirty="0" smtClean="0"/>
              <a:t> ответственный за техническое состояние </a:t>
            </a:r>
          </a:p>
          <a:p>
            <a:r>
              <a:rPr lang="ru-RU" dirty="0" smtClean="0"/>
              <a:t>вагона (контейнера)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572032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2800" b="1" dirty="0" smtClean="0"/>
              <a:t>В верхней части накладной грузоотправитель обязан проставить предусмотренные для данного груза штемпеля красного цвета.</a:t>
            </a:r>
            <a:r>
              <a:rPr lang="ru-RU" sz="2800" dirty="0" smtClean="0"/>
              <a:t> Для грузов, поименованных в «Алфавитном указателе опасных грузов», проставляются штемпеля, предусмотренные в графе 10 «Алфавитного указателя опасных грузов» для данного груза. В вагонном листе аналогичные штемпеля проставляются работниками железнодорожной станции отправления.</a:t>
            </a:r>
          </a:p>
          <a:p>
            <a:pPr algn="just">
              <a:buNone/>
            </a:pPr>
            <a:r>
              <a:rPr lang="ru-RU" sz="2800" dirty="0" smtClean="0"/>
              <a:t>		Пример. При заполнении накладной на перевозку груза ПРОДУКТЫ ПАРФЮМЕРНЫЕ в верхней части ее лицевой стороны грузоотправитель обязан проставить штемпеля красного цвета </a:t>
            </a:r>
            <a:r>
              <a:rPr lang="ru-RU" sz="2800" b="1" dirty="0" smtClean="0">
                <a:solidFill>
                  <a:srgbClr val="C00000"/>
                </a:solidFill>
              </a:rPr>
              <a:t>«Легко воспламеняется», «СО», «Прикрытие 0-1-0».</a:t>
            </a:r>
            <a:r>
              <a:rPr lang="ru-RU" sz="2800" dirty="0" smtClean="0"/>
              <a:t> Если груз перевозится в стеклянной таре, то проставляется штемпель «Спускать с горки осторожно».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049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Порядок простановки штемпелей на накладной и дорожной ведомости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42915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Штемпеля, проставляемые в накладной, делятся на четыре группы:</a:t>
            </a:r>
          </a:p>
          <a:p>
            <a:pPr algn="just"/>
            <a:r>
              <a:rPr lang="ru-RU" dirty="0" smtClean="0"/>
              <a:t>- </a:t>
            </a:r>
            <a:r>
              <a:rPr lang="ru-RU" b="1" dirty="0" smtClean="0"/>
              <a:t>Штемпеля первой группы </a:t>
            </a:r>
            <a:r>
              <a:rPr lang="ru-RU" dirty="0" smtClean="0"/>
              <a:t>указывают на состояние опасного груза: «Сжатый газ» или «Сжиженный газ»</a:t>
            </a:r>
          </a:p>
          <a:p>
            <a:pPr algn="just"/>
            <a:r>
              <a:rPr lang="ru-RU" dirty="0" smtClean="0"/>
              <a:t>- </a:t>
            </a:r>
            <a:r>
              <a:rPr lang="ru-RU" b="1" dirty="0" smtClean="0"/>
              <a:t>Штемпеля второй группы</a:t>
            </a:r>
            <a:r>
              <a:rPr lang="ru-RU" dirty="0" smtClean="0"/>
              <a:t> указывают на виды опасных свойств: «Ядовито», «Едкое», «Легко воспламеняется» и т.п.</a:t>
            </a:r>
          </a:p>
          <a:p>
            <a:pPr algn="just"/>
            <a:r>
              <a:rPr lang="ru-RU" b="1" dirty="0" smtClean="0"/>
              <a:t>- Штемпеля третей группы </a:t>
            </a:r>
            <a:r>
              <a:rPr lang="ru-RU" dirty="0" smtClean="0"/>
              <a:t>определяют режим производства маневров, например, «Не спускать с горки» для груза номер ООН 1381 «Фосфор желтый».</a:t>
            </a:r>
          </a:p>
          <a:p>
            <a:pPr algn="just"/>
            <a:r>
              <a:rPr lang="ru-RU" dirty="0" smtClean="0"/>
              <a:t>- </a:t>
            </a:r>
            <a:r>
              <a:rPr lang="ru-RU" b="1" dirty="0" smtClean="0"/>
              <a:t>Штемпеля четвертой группы </a:t>
            </a:r>
            <a:r>
              <a:rPr lang="ru-RU" dirty="0" smtClean="0"/>
              <a:t>указывают на условия постановки вагонов с опасными грузами в поезде: «Прикрытие ...». Формулы прикрытия для вагонов-цистерн и крытых вагонов с одними и теми же грузами могут быть различные.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049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Порядок простановки штемпелей на накладной и дорожной ведомости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 smtClean="0"/>
              <a:t>Нормы прикрытия в поездах и при маневрах указываются в перевозочных документах нанесением специального штемпеля, где цифрами обозначается минимальное число физических вагонов прикрытия: 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первая цифра </a:t>
            </a:r>
            <a:r>
              <a:rPr lang="ru-RU" b="1" dirty="0" smtClean="0"/>
              <a:t>- от ведущего локомотива, </a:t>
            </a:r>
            <a:r>
              <a:rPr lang="ru-RU" b="1" dirty="0" smtClean="0">
                <a:solidFill>
                  <a:srgbClr val="C00000"/>
                </a:solidFill>
              </a:rPr>
              <a:t>вторая цифра </a:t>
            </a:r>
            <a:r>
              <a:rPr lang="ru-RU" b="1" dirty="0" smtClean="0"/>
              <a:t>- от подталкивающего локомотива, 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третья цифра </a:t>
            </a:r>
            <a:r>
              <a:rPr lang="ru-RU" b="1" dirty="0" smtClean="0"/>
              <a:t>- от вагонов с людьми, знак "0" - прикрытия не требуется.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Нормы прикрытия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524256"/>
          </a:xfrm>
        </p:spPr>
        <p:txBody>
          <a:bodyPr/>
          <a:lstStyle/>
          <a:p>
            <a:pPr algn="just"/>
            <a:r>
              <a:rPr lang="ru-RU" dirty="0" smtClean="0"/>
              <a:t>Штемпеля и отметки, занесенные грузоотправителем в накладную работниками железнодорожной станции, переносятся в соответствующие графы вагонного листа и дорожной ведомости (на оборотную сторону ведомости ГУ-29а) и удостоверяют документы календарным штемпелем и подписью.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4784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Порядок простановки штемпелей на накладной и дорожной ведомости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На каждый груженый вагон приемосдатчик составляет вагонный лист на основе данных накладной. Как и накладная, вагонный лист является первичным носителем кодированной информации, необходимой для составления первичного документа на состав поезда — натурного листа, информации грузополучателей, организации выгрузки и сортировки груза.</a:t>
            </a:r>
          </a:p>
          <a:p>
            <a:pPr algn="just"/>
            <a:r>
              <a:rPr lang="ru-RU" dirty="0" smtClean="0"/>
              <a:t>На опасные грузы в верхней правой части вагонного листа работниками железнодорожной станции в графе «Место для отметок» проставляются штемпеля красного цвета, как в накладной. Штемпеля должны иметь ясный оттиск.</a:t>
            </a:r>
          </a:p>
          <a:p>
            <a:pPr algn="just"/>
            <a:r>
              <a:rPr lang="ru-RU" dirty="0" smtClean="0"/>
              <a:t>В графе </a:t>
            </a:r>
            <a:r>
              <a:rPr lang="ru-RU" dirty="0" smtClean="0">
                <a:solidFill>
                  <a:srgbClr val="C00000"/>
                </a:solidFill>
              </a:rPr>
              <a:t>«Наименование груза» </a:t>
            </a:r>
            <a:r>
              <a:rPr lang="ru-RU" dirty="0" smtClean="0"/>
              <a:t>вагонного листа также проставляются: </a:t>
            </a:r>
            <a:r>
              <a:rPr lang="ru-RU" dirty="0" smtClean="0">
                <a:solidFill>
                  <a:srgbClr val="C00000"/>
                </a:solidFill>
              </a:rPr>
              <a:t>код опасности, через дробь — номер ООН, надлежащее наименование опасного груза, номер основного знака опасности (в скобках — номер дополнительного знака опасности), классификационный шифр (для газов – классификационный код)* номер аварийной карточки, например:</a:t>
            </a:r>
          </a:p>
          <a:p>
            <a:pPr algn="just"/>
            <a:r>
              <a:rPr lang="ru-RU" sz="3100" dirty="0" smtClean="0">
                <a:solidFill>
                  <a:srgbClr val="C00000"/>
                </a:solidFill>
              </a:rPr>
              <a:t>«336/ООН 1230 МЕТАНОЛ, 3(6.1), 3022, АК 319»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Оформление вагонного листа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Данные, заносимые в натурный лист поезда, являются информационными элементами, используемыми для идентификации опасного груза и способов обращения с самим грузом и с транспортными средствами, в которых он перевозится.</a:t>
            </a:r>
          </a:p>
          <a:p>
            <a:pPr algn="just"/>
            <a:r>
              <a:rPr lang="ru-RU" dirty="0" smtClean="0"/>
              <a:t>Основным информационным элементом, используемым для этой цели, является пятизначный цифровой код груза по Единой тарифно-статистической номенклатуре грузов «Прейскурант № 10-01», проставленный в графе «Код груза».</a:t>
            </a:r>
          </a:p>
          <a:p>
            <a:pPr algn="just"/>
            <a:r>
              <a:rPr lang="ru-RU" dirty="0" smtClean="0"/>
              <a:t>В натурном листе на поезд, в составе которого имеются вагоны с опасными грузами, оператор станционного технологического центра или дежурный по станции в графе «Особые отметки» против номера каждого вагона с опасным грузом на основании перевозочных документов обязан сделать отметки, установленные «Инструкцией по составлению натурного листа поезда формы ДУ-1.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Оформление натурного листа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В натурном листе поезда графа </a:t>
            </a:r>
            <a:r>
              <a:rPr lang="ru-RU" dirty="0" smtClean="0">
                <a:solidFill>
                  <a:srgbClr val="C00000"/>
                </a:solidFill>
              </a:rPr>
              <a:t>«Особые отметки» </a:t>
            </a:r>
            <a:r>
              <a:rPr lang="ru-RU" dirty="0" smtClean="0"/>
              <a:t>состоит из трех подграф: </a:t>
            </a:r>
          </a:p>
          <a:p>
            <a:pPr algn="just"/>
            <a:r>
              <a:rPr lang="ru-RU" dirty="0" smtClean="0"/>
              <a:t>«Маршрут, нерабочий парк»;</a:t>
            </a:r>
          </a:p>
          <a:p>
            <a:pPr algn="just"/>
            <a:r>
              <a:rPr lang="ru-RU" dirty="0" smtClean="0"/>
              <a:t> «Код прикрытия»,</a:t>
            </a:r>
          </a:p>
          <a:p>
            <a:pPr algn="just"/>
            <a:r>
              <a:rPr lang="ru-RU" dirty="0" smtClean="0"/>
              <a:t> «</a:t>
            </a:r>
            <a:r>
              <a:rPr lang="ru-RU" dirty="0" err="1" smtClean="0"/>
              <a:t>Негабаритность</a:t>
            </a:r>
            <a:r>
              <a:rPr lang="ru-RU" dirty="0" smtClean="0"/>
              <a:t>, живность, ДБ, НГ». Расшифровка особых отметок приведена в таблице.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Оформление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C00000"/>
                </a:solidFill>
              </a:rPr>
              <a:t>натурного листа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000108"/>
          <a:ext cx="8229600" cy="5487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3032"/>
                <a:gridCol w="4929222"/>
                <a:gridCol w="1757346"/>
              </a:tblGrid>
              <a:tr h="410145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Особые отметки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56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Маршрут, нерабочий парк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Код прикрытия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Негабарит, живность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ДБ, НГ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5092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Коды 7 или 8.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Их наличие может служить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указанием на то, что вагоны с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ВМ (взрывчатые материалы)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 включены в состав сцепа или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 секции, не подлежащих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 расцеплению на всем пути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следования. В перевозочных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документах в этих случаях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грузоотправителем проставляется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 штемпель «Секция. Не расцеплять»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5570" algn="l"/>
                        </a:tabLst>
                      </a:pPr>
                      <a:r>
                        <a:rPr lang="ru-RU" sz="1100" dirty="0">
                          <a:solidFill>
                            <a:srgbClr val="51515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— вагон с людьми.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985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2— вагон с проводником (ко­мандой),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сопровождающим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груз.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985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3— вагоны с ВМ, кроме ВМ с условными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985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номерами 115, 119, 121, 126, 128, 130, </a:t>
                      </a:r>
                      <a:r>
                        <a:rPr lang="ru-RU" sz="1100" baseline="0" dirty="0" smtClean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134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137, 141, 143, 148, 154, 155, 156, 167, </a:t>
                      </a:r>
                      <a:r>
                        <a:rPr lang="ru-RU" sz="1100" baseline="0" dirty="0" smtClean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168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176, 179, 182, 199.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716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4— вагоны с ЯВ (грузы класса 6.1).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716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5— вагоны со сжатым или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сжиженным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газом (груженый или порожний).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985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6— вагоны с легковоспламе­няющимся, </a:t>
                      </a:r>
                      <a:r>
                        <a:rPr lang="ru-RU" sz="1100" baseline="0" dirty="0" smtClean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самовозгораю­щимся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веществом 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3985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4.1; 4.2; 4.3) с окислителями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r>
                        <a:rPr lang="ru-RU" sz="1100" baseline="0" dirty="0" smtClean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органи­ческими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пероксидами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5.1; 5.2), цистерна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r>
                        <a:rPr lang="ru-RU" sz="1100" baseline="0" dirty="0" smtClean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легковоспла­меняющейся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жидкостью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3) или кислотой (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8).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716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8— вагоны с другими опас­ными грузами,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716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а также вагоны с </a:t>
                      </a:r>
                      <a:r>
                        <a:rPr lang="ru-RU" sz="1100" baseline="0" dirty="0" smtClean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легковоспламеняющейся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жидкостью 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3716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3) или кис­лотой (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8), кроме </a:t>
                      </a:r>
                      <a:r>
                        <a:rPr lang="ru-RU" sz="1100" baseline="0" dirty="0" smtClean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перево­зимых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 вагонах-цистернах.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2827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9— вагоны с ВМ с условными номерами: 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2827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115, 119, 121, 126, 128, 130, 134, 137, 141,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2827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143, 148, 154, 155, 156, 167, 168, 176, 179, 182, 199.</a:t>
                      </a:r>
                      <a:endParaRPr lang="ru-RU" sz="11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Приоритетность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кодов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прикрытия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: 9, 3, 5, 6,4,8,1,2</a:t>
                      </a:r>
                      <a:endParaRPr lang="ru-RU" sz="11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Коды</a:t>
                      </a: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 </a:t>
                      </a:r>
                      <a:r>
                        <a:rPr lang="ru-RU" sz="1000" dirty="0">
                          <a:solidFill>
                            <a:srgbClr val="51515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— </a:t>
                      </a: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вагоны, требу­ющие </a:t>
                      </a: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осторожности при роспуске с</a:t>
                      </a: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горки (штемпель «Спускать с</a:t>
                      </a: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горки осторожно»). </a:t>
                      </a: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ru-RU" sz="1000" dirty="0">
                          <a:solidFill>
                            <a:srgbClr val="51515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— </a:t>
                      </a: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живность.</a:t>
                      </a: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 </a:t>
                      </a:r>
                      <a:r>
                        <a:rPr lang="ru-RU" sz="1000" dirty="0">
                          <a:solidFill>
                            <a:srgbClr val="51515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— </a:t>
                      </a: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вагоны с негаба­ритным </a:t>
                      </a: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грузом (НГ).</a:t>
                      </a: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 </a:t>
                      </a:r>
                      <a:r>
                        <a:rPr lang="ru-RU" sz="1000" dirty="0">
                          <a:solidFill>
                            <a:srgbClr val="51515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— </a:t>
                      </a:r>
                      <a:r>
                        <a:rPr lang="ru-RU" sz="1000" dirty="0" err="1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длиннобазныс</a:t>
                      </a: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вагоны (ДБ).</a:t>
                      </a: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 </a:t>
                      </a:r>
                      <a:r>
                        <a:rPr lang="ru-RU" sz="1000" dirty="0">
                          <a:solidFill>
                            <a:srgbClr val="51515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— </a:t>
                      </a: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вагоны с грузом, </a:t>
                      </a:r>
                      <a:r>
                        <a:rPr lang="ru-RU" sz="1000" dirty="0">
                          <a:solidFill>
                            <a:srgbClr val="51515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 </a:t>
                      </a: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также</a:t>
                      </a:r>
                    </a:p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подвижной состав, </a:t>
                      </a:r>
                      <a:r>
                        <a:rPr lang="ru-RU" sz="1000" dirty="0">
                          <a:solidFill>
                            <a:srgbClr val="51515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 </a:t>
                      </a:r>
                      <a:endParaRPr lang="ru-RU" sz="10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подлежа­щий пропуску через горку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/>
          <a:lstStyle/>
          <a:p>
            <a:pPr algn="ctr"/>
            <a:r>
              <a:rPr lang="ru-RU" dirty="0" smtClean="0"/>
              <a:t>Коды </a:t>
            </a:r>
            <a:r>
              <a:rPr lang="ru-RU" dirty="0" smtClean="0"/>
              <a:t>прикрытия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14340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Перевозочные документы являются основным первичным носителем информации о перевозимом опасном грузе, необходимой при выполнении перевозки. </a:t>
            </a:r>
          </a:p>
          <a:p>
            <a:pPr algn="just"/>
            <a:r>
              <a:rPr lang="ru-RU" dirty="0" smtClean="0"/>
              <a:t>Эту информацию в перевозочный документ вносит грузоотправитель. </a:t>
            </a:r>
          </a:p>
          <a:p>
            <a:pPr algn="just"/>
            <a:r>
              <a:rPr lang="ru-RU" dirty="0" smtClean="0"/>
              <a:t>Он должен представить станции отправления на каждую отправку груза накладную, заполненную в соответствии с требованиями СМГС, «Правил перевозок опасных грузов по железным дорогам» и других правил перевозок грузов железнодорожным транспортом.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764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Оформление комплекта перевозочных документов на перевозку опасных грузов.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2071678"/>
            <a:ext cx="8229600" cy="45720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В соответствии с положениями СМГС перевозки грузов в прямом международном железнодорожном сообщении оформляются документами единого образца. Комплект состоит из пяти листов:</a:t>
            </a:r>
          </a:p>
          <a:p>
            <a:pPr algn="just"/>
            <a:r>
              <a:rPr lang="ru-RU" dirty="0" smtClean="0"/>
              <a:t>1.	</a:t>
            </a:r>
            <a:r>
              <a:rPr lang="ru-RU" b="1" dirty="0" smtClean="0"/>
              <a:t>Оригинал накладной</a:t>
            </a:r>
            <a:r>
              <a:rPr lang="ru-RU" dirty="0" smtClean="0"/>
              <a:t>. Сопровождает отправку до железнодорожной станции назначения и выдается получателю вместе с листом уведомления о прибытии груза и самим грузом.</a:t>
            </a:r>
          </a:p>
          <a:p>
            <a:pPr algn="just"/>
            <a:r>
              <a:rPr lang="ru-RU" dirty="0" smtClean="0"/>
              <a:t>2.	</a:t>
            </a:r>
            <a:r>
              <a:rPr lang="ru-RU" b="1" dirty="0" smtClean="0"/>
              <a:t>Дорожная ведомость</a:t>
            </a:r>
            <a:r>
              <a:rPr lang="ru-RU" dirty="0" smtClean="0"/>
              <a:t>. Сопровождает отправку до железнодорожной станции назначения и остается на дороге назначения.</a:t>
            </a:r>
          </a:p>
          <a:p>
            <a:pPr algn="just"/>
            <a:r>
              <a:rPr lang="ru-RU" dirty="0" smtClean="0"/>
              <a:t>3.	</a:t>
            </a:r>
            <a:r>
              <a:rPr lang="ru-RU" b="1" dirty="0" smtClean="0"/>
              <a:t>Дубликат накладной</a:t>
            </a:r>
            <a:r>
              <a:rPr lang="ru-RU" dirty="0" smtClean="0"/>
              <a:t>. Выдается отправителю после заключения договора перевозки.</a:t>
            </a:r>
          </a:p>
          <a:p>
            <a:pPr algn="just"/>
            <a:r>
              <a:rPr lang="ru-RU" dirty="0" smtClean="0"/>
              <a:t>4.	</a:t>
            </a:r>
            <a:r>
              <a:rPr lang="ru-RU" b="1" dirty="0" smtClean="0"/>
              <a:t>Лист выдачи груза. </a:t>
            </a:r>
            <a:r>
              <a:rPr lang="ru-RU" dirty="0" smtClean="0"/>
              <a:t>Сопровождает отправку до станции назначения и остается на дороге назначения.</a:t>
            </a:r>
          </a:p>
          <a:p>
            <a:pPr algn="just"/>
            <a:r>
              <a:rPr lang="ru-RU" dirty="0" smtClean="0"/>
              <a:t>5. </a:t>
            </a:r>
            <a:r>
              <a:rPr lang="ru-RU" b="1" dirty="0" smtClean="0"/>
              <a:t>Лист уведомления о прибытии груза</a:t>
            </a:r>
            <a:r>
              <a:rPr lang="ru-RU" dirty="0" smtClean="0"/>
              <a:t>. Сопровождает отправку до железнодорожной станции назначения и выдается получателю вместе с оригиналом накладной и с грузом.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3352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Оформление перевозочных документов при международной перевозке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Оформление накладной СМГС</a:t>
            </a: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ph idx="1"/>
          </p:nvPr>
        </p:nvGraphicFramePr>
        <p:xfrm>
          <a:off x="357158" y="1339769"/>
          <a:ext cx="3357586" cy="4875281"/>
        </p:xfrm>
        <a:graphic>
          <a:graphicData uri="http://schemas.openxmlformats.org/presentationml/2006/ole">
            <p:oleObj spid="_x0000_s1026" name="Acrobat Document" r:id="rId3" imgW="7552440" imgH="10693080" progId="">
              <p:embed/>
            </p:oleObj>
          </a:graphicData>
        </a:graphic>
      </p:graphicFrame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2643182"/>
            <a:ext cx="5143536" cy="2571768"/>
          </a:xfrm>
          <a:prstGeom prst="rect">
            <a:avLst/>
          </a:prstGeom>
          <a:noFill/>
          <a:ln w="15875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0539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Кроме того, заполняется необходимое число дополнительных экземпляров дорожной ведомости для дороги отправления, транзитных дорог, таможенных органов.</a:t>
            </a:r>
          </a:p>
          <a:p>
            <a:pPr algn="just"/>
            <a:r>
              <a:rPr lang="ru-RU" dirty="0" smtClean="0"/>
              <a:t>Отправитель одновременно с предъявлением груза к перевозке каждой отправки должен представить железнодорожной станции отправления накладную и ее дубликат (заполненные и подписанные). Они идентичны по содержанию и форме, но выполняют разные функции. Накладная после наложения календарного штемпеля станции отправления служит доказательством заключения договора перевозки и основным перевозочным документом. Дубликат накладной — подтверждение заключения договора перевозки и расписка железной дороги в принятии груза к перевозке. Этот документ остается у грузоотправителя и является основным при изменении договора перевозки и предъявлении каких-либо требований к железной дороге.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Оформление накладной СМГС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Накладную и ее дубликат заполняет грузоотправитель. Он вносит в них сведения, касающиеся груза, получателя, станции отправ­ления, станции назначения, выходных пограничных станций, через которые следует груз. Остальные графы накладной, обведенные жирной чертой на лицевой стороне (в них записываются номера вагона, отправки и пломб), и все графы на обратной стороне за­полняют работники железной дороги. Все данные надо писать разборчиво чернилами, печатать либо наносить штемпелем. Исправление записей не допускается. При необходимости изменить сведения заполняется новый бланк накладной. В исключительных случаях изменения и дополнения сведений допускаются, но это делается за подписью соответствующего работника железной дороги и заверяется в форме штемпеля.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Оформление накладной СМГС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Накладная должна быть заполнена с соблюдением всех условий СМГС. Так, в качестве отправителя или получателя груза может быть названо только одно юридическое или физическое лицо. Выходные пограничные станции страны отправления и транзитных стран, через которые должен следовать груз, указываются в накладной отправителем. Причем по возможности он должен указы­вать те пограничные станции, расстояние перевозок через которые от станции отправления до станции назначения является кратчайшим.</a:t>
            </a:r>
          </a:p>
          <a:p>
            <a:pPr algn="just"/>
            <a:r>
              <a:rPr lang="ru-RU" dirty="0" smtClean="0"/>
              <a:t>Особые требования предъявляются к наименованию груза: его следует указывать точно и достаточно полно. После наименования груза надо указывать номер позиции, к которой он отнесен в со­ответствии с номенклатурой товаров данного тарифа. Опасные грузы принимаются к транспортировке под тем названием, которое указано в специальном приложении к СМГС. Во всех остальных случаях допускается наименование груза по внутреннему тарифу дорог страны отправления или назначения.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Оформление накладной СМГС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Если же в номенклатуре тарифов такого наименования груза нет, то дается то название, которое известно в торговле. После приема груза к транспорти­ровке вместе с накладной в качестве доказательства договора пе­ревозки на всех листах накладной и на всех дополнительных эк­земплярах дорожной ведомости станция отправления ставит свой календарный штемпель. На обратной стороне накладной боль­шинство разделов предназначено для расчета провозных платежей отдельно по дороге отправления, транзитным дорогам и дороге назначения.</a:t>
            </a:r>
          </a:p>
          <a:p>
            <a:pPr algn="just"/>
            <a:r>
              <a:rPr lang="ru-RU" dirty="0" smtClean="0"/>
              <a:t>СМГС предусматривает, что отправитель несет ответственность за правильность сведений в накладной. Дорожную ведомость составляет станция отправления по данным, содержащимся в накладной, и в полном соответствии с ней. Если по внутренним правилам железной дороги отправления все перевозочные доку­менты предоставляет отправитель груза, то одновременно с на­кладной и ее дубликатом он заполняет и дорожную ведомость. Корешок дорожной ведомости остается на дороге отправления и служит документом, подтверждающим прием груза к перевозке и взыскание провозных платежей.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928694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rgbClr val="C00000"/>
                </a:solidFill>
              </a:rPr>
              <a:t>Оформление накладной СМГС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Накладная и один экземпляр дорожной ведомости вместе с грузом следуют до железнодорожной станции назначения, где накладную выдают вместе с грузом получателю, а ведомость остается на дороге назначения как документ, подтверждающий выполнение договора перевозки, выдачу груза и факт уплаты провозных платежей. Дорожная ведомость представляет собой основной до­кумент для учета перевозок.</a:t>
            </a:r>
          </a:p>
          <a:p>
            <a:pPr algn="just"/>
            <a:r>
              <a:rPr lang="ru-RU" dirty="0" smtClean="0"/>
              <a:t>В пути следования в перевозочные документы вносятся сведения обо всех операциях с грузом такие как: перегрузка на пограничной станции в вагон другой колеи, проверка состояния тары, проверка состояния груза и т.п. В документах проставляется также время прохождения грузами пограничных станций. Все эти данные заве­ряются подписью работников дороги и календарным штемпелем железнодорожной станции. Сопроводительные документы, каса­ющиеся выполнения в пути таможенных, санитарных, ветери­нарных и других формальностей, отправитель прикладывает к на­кладной, перечисляя их в соответствующей ее графе.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Оформление накладной СМГС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7683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В остальных случаях в накладной делается отметка, что прилагать дополни­тельные документы не требуется. Графа «Наименование груза» заполняется аналогично накладной на внутреннее сообщение. На лицевой стороне накладной проставляются штемпеля красного цвета в соответствии с приложением 2 к «Правилам перевозок опасных грузов по железным дорогам».</a:t>
            </a:r>
          </a:p>
          <a:p>
            <a:pPr algn="just"/>
            <a:r>
              <a:rPr lang="ru-RU" dirty="0" smtClean="0"/>
              <a:t>Договор перевозки может быть заключен электронной на­кладной. Электронная накладная представляет набор данных в электронном виде, который выполняет функции бумажной на­кладной как договора перевозки. Порядок внесения данных в элект­ронную накладную согласовываются между железной дорогой и отправителем. При необходимости электронная накладная и ее дополнительные листы могут распечатываться на бумаге. Если в соответствии с предписаниями СМГС в электронную накладную вносятся изменения, то первоначальные данные сохраняются.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Оформление накладной СМГС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Порядок возврата порожних вагонов после выгрузки опасного груза производится по полному перевозочному документу. Порожние вагоны-цистерны после слива направляются в пункты налива по полным перевозочным документам (накладной). Возврат порожних вагонов-цистерн из-под авиационного керосина и топлива для реактивных двигателей осуществляется по полным перевозочным документам.</a:t>
            </a:r>
          </a:p>
          <a:p>
            <a:pPr algn="just"/>
            <a:r>
              <a:rPr lang="ru-RU" dirty="0" smtClean="0"/>
              <a:t>Собственные или арендованные вагоны-цистерны в порожнем состоянии перевозятся по полным перевозочным документам.</a:t>
            </a:r>
          </a:p>
          <a:p>
            <a:pPr algn="just"/>
            <a:r>
              <a:rPr lang="ru-RU" dirty="0" smtClean="0"/>
              <a:t>При этом в графе транспортной накладной «Наименование груза» отправитель порожнего вагона цистерны указывает (после его очистки и промывки):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Возврат порожних вагонов после выгрузки опасного груза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«</a:t>
            </a:r>
            <a:r>
              <a:rPr lang="ru-RU" b="1" i="1" dirty="0" smtClean="0"/>
              <a:t>Порожний вагон-цистерна из-под перевозки</a:t>
            </a:r>
            <a:endParaRPr lang="ru-RU" dirty="0" smtClean="0"/>
          </a:p>
          <a:p>
            <a:r>
              <a:rPr lang="ru-RU" dirty="0" smtClean="0"/>
              <a:t>_________________________________________________________________</a:t>
            </a:r>
          </a:p>
          <a:p>
            <a:r>
              <a:rPr lang="ru-RU" dirty="0" smtClean="0"/>
              <a:t>                         </a:t>
            </a:r>
            <a:r>
              <a:rPr lang="ru-RU" i="1" dirty="0" smtClean="0"/>
              <a:t>(указывается номер ООН, полное наименование груза)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прибывший по накладной №_____________ со станции ___________________</a:t>
            </a:r>
          </a:p>
          <a:p>
            <a:r>
              <a:rPr lang="ru-RU" i="1" dirty="0" smtClean="0"/>
              <a:t>                       (указывается железнодорожная станция и железная дорога) </a:t>
            </a:r>
            <a:endParaRPr lang="ru-RU" dirty="0" smtClean="0"/>
          </a:p>
          <a:p>
            <a:r>
              <a:rPr lang="ru-RU" b="1" i="1" dirty="0" smtClean="0"/>
              <a:t>полностью слит, очищен/промыт/нейтрализован</a:t>
            </a:r>
            <a:r>
              <a:rPr lang="ru-RU" dirty="0" smtClean="0"/>
              <a:t> (ненужное зачеркнуть)».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Возврат порожних вагонов после выгрузки опасного груза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В настоящее время на сети железных дорог России используется комплект перевозочного документа в состав которого входит:</a:t>
            </a:r>
          </a:p>
          <a:p>
            <a:pPr algn="just"/>
            <a:r>
              <a:rPr lang="ru-RU" dirty="0" smtClean="0"/>
              <a:t>•накладная (оригинал транспортной железнодорожной</a:t>
            </a:r>
          </a:p>
          <a:p>
            <a:pPr algn="just"/>
            <a:r>
              <a:rPr lang="ru-RU" dirty="0" smtClean="0"/>
              <a:t>накладной)</a:t>
            </a:r>
          </a:p>
          <a:p>
            <a:pPr algn="just"/>
            <a:r>
              <a:rPr lang="ru-RU" dirty="0" smtClean="0"/>
              <a:t>• дорожная ведомость</a:t>
            </a:r>
          </a:p>
          <a:p>
            <a:pPr algn="just"/>
            <a:r>
              <a:rPr lang="ru-RU" dirty="0" smtClean="0"/>
              <a:t>• корешок дорожной ведомости</a:t>
            </a:r>
          </a:p>
          <a:p>
            <a:pPr algn="just"/>
            <a:r>
              <a:rPr lang="ru-RU" dirty="0" smtClean="0"/>
              <a:t>• квитанция в приеме груза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Комплект перевозочных документов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/>
              <a:t>При перевозке неочищенных вагонов-цистерн в накладной</a:t>
            </a:r>
            <a:r>
              <a:rPr lang="ru-RU" dirty="0" smtClean="0"/>
              <a:t> в графе «Наименование груза» должно быть указано: «Порожний вагон - цистерна», за этими словами должны следовать слова «Последний груз» вместе с информацией о последнем перевозившемся грузе: код опасности/номер ООН, наименование груза в соответствии с приложением 2 к «Правилам перевозок опасных грузов по железным дорогам», знаки опасности, причем дополнительный знак опасности указывается в скобках, номер аварийной карточки.</a:t>
            </a:r>
          </a:p>
          <a:p>
            <a:pPr algn="just"/>
            <a:r>
              <a:rPr lang="ru-RU" dirty="0" smtClean="0"/>
              <a:t>Например, </a:t>
            </a:r>
            <a:r>
              <a:rPr lang="ru-RU" dirty="0" smtClean="0">
                <a:solidFill>
                  <a:srgbClr val="C00000"/>
                </a:solidFill>
              </a:rPr>
              <a:t>«Порожний вагон-цистерна, последний груз: 663 / ООН 1098 Спирт </a:t>
            </a:r>
            <a:r>
              <a:rPr lang="ru-RU" dirty="0" err="1" smtClean="0">
                <a:solidFill>
                  <a:srgbClr val="C00000"/>
                </a:solidFill>
              </a:rPr>
              <a:t>аллиловый</a:t>
            </a:r>
            <a:r>
              <a:rPr lang="ru-RU" dirty="0" smtClean="0">
                <a:solidFill>
                  <a:srgbClr val="C00000"/>
                </a:solidFill>
              </a:rPr>
              <a:t>, 6.1(3). АК 607. Необходимые штемпеля: «Прикрытие 1-1-1», «Ядовито», «Легко воспламеняется», «Не спускать с горки» проставляются в верхней части накладной.</a:t>
            </a:r>
          </a:p>
          <a:p>
            <a:pPr algn="just"/>
            <a:r>
              <a:rPr lang="ru-RU" dirty="0" smtClean="0"/>
              <a:t>Порожние вагоны-цистерны, следующие по полным перевозочным документам, пломбируются отправителем.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Возврат порожних вагонов после выгрузки опасного груза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76834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При обработке в Станционном технологическом центре грузовых поездов основным является составление сортировочного листа, по которому производится роспуск состава на горке. </a:t>
            </a:r>
          </a:p>
          <a:p>
            <a:pPr algn="just"/>
            <a:r>
              <a:rPr lang="ru-RU" sz="2000" dirty="0" smtClean="0"/>
              <a:t>В сортировочном листе указываются номера путей сортировочного парка в соответствии с их специализацией по положению вагонов, число вагонов в отцепе, общее число отцепов, число физических вагонов. </a:t>
            </a:r>
          </a:p>
          <a:p>
            <a:pPr algn="just"/>
            <a:r>
              <a:rPr lang="ru-RU" sz="2000" dirty="0" smtClean="0"/>
              <a:t>Сортировочный лист пересылается дежурному по горке, который и руководствуется им при роспуске состава. При автоматизации процесса расформирования состава программа роспуска задается на горочном приемо-сдаточном устройстве. </a:t>
            </a:r>
          </a:p>
          <a:p>
            <a:pPr algn="just"/>
            <a:r>
              <a:rPr lang="ru-RU" sz="2000" dirty="0" smtClean="0"/>
              <a:t>Сортировочный лист составляется на основе натурного листа. Однако после сверки натурного листа с поездными документами и фактическим наличием вагонов в составе в сортировочный лист вносятся изменения, а также пометки о неисправности вагонов.</a:t>
            </a:r>
          </a:p>
          <a:p>
            <a:pPr algn="just"/>
            <a:endParaRPr lang="ru-RU" sz="21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Оформление сортировочного листа. Разметка вагонов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6719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Составительская бригада, работающая на горке, перед роспуском тщательно изучает составленный в технической конторе сортировочный лист, обращая особое внимание на наличие вагонов с людьми, требующих особой осторожности при роспуске, а также длинных отцепов и подвижного состава, запрещенного к роспуску. С дежурным по горке уточняется план маневровой работы с таким подвижным составом.</a:t>
            </a:r>
          </a:p>
          <a:p>
            <a:pPr algn="just"/>
            <a:r>
              <a:rPr lang="ru-RU" dirty="0" smtClean="0"/>
              <a:t>На основе получаемых </a:t>
            </a:r>
            <a:r>
              <a:rPr lang="ru-RU" dirty="0" err="1" smtClean="0"/>
              <a:t>телеграмм-натурных</a:t>
            </a:r>
            <a:r>
              <a:rPr lang="ru-RU" dirty="0" smtClean="0"/>
              <a:t> листов еще до прибытия поезда на станцию составляется сортировочный лист, а после прибытия поезда по этому </a:t>
            </a:r>
            <a:r>
              <a:rPr lang="ru-RU" dirty="0" err="1" smtClean="0"/>
              <a:t>телеграмм-натурному</a:t>
            </a:r>
            <a:r>
              <a:rPr lang="ru-RU" dirty="0" smtClean="0"/>
              <a:t> листу немедленно производятся проверка состава и меловая разметка вагонов.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78592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Оформление сортировочного листа.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Разметка вагонов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62682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ЗА</a:t>
            </a:r>
            <a:br>
              <a:rPr lang="ru-RU" sz="8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br>
              <a:rPr lang="ru-RU" sz="8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8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300039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В графе накладной «</a:t>
            </a:r>
            <a:r>
              <a:rPr lang="ru-RU" b="1" dirty="0" smtClean="0"/>
              <a:t>Наименование груза</a:t>
            </a:r>
            <a:r>
              <a:rPr lang="ru-RU" dirty="0" smtClean="0"/>
              <a:t>» </a:t>
            </a:r>
            <a:r>
              <a:rPr lang="ru-RU" b="1" dirty="0" smtClean="0"/>
              <a:t>грузоотправитель, </a:t>
            </a:r>
            <a:r>
              <a:rPr lang="ru-RU" dirty="0" smtClean="0">
                <a:solidFill>
                  <a:schemeClr val="bg1"/>
                </a:solidFill>
              </a:rPr>
              <a:t>наряду с требованиями правил перевозок грузов, </a:t>
            </a:r>
            <a:r>
              <a:rPr lang="ru-RU" b="1" dirty="0" smtClean="0"/>
              <a:t>должен указать </a:t>
            </a:r>
            <a:r>
              <a:rPr lang="ru-RU" dirty="0" smtClean="0">
                <a:solidFill>
                  <a:schemeClr val="bg1"/>
                </a:solidFill>
              </a:rPr>
              <a:t>в соответствии с «Алфавитным указателем опасных грузов» (приложение 2 к «Правилам перевозок опасных грузов по железным дорогам»: </a:t>
            </a:r>
            <a:r>
              <a:rPr lang="ru-RU" b="1" dirty="0" smtClean="0"/>
              <a:t>код опасности, через дробь — номер ООН, надлежащее наименование опасного груза, номер основного знака опасности (в скобках — номер дополнительного знака опасности), классификационный шифр (для газов- классификационный код)*, номер аварийной карточки, например, </a:t>
            </a:r>
            <a:r>
              <a:rPr lang="ru-RU" sz="3100" b="1" dirty="0" smtClean="0"/>
              <a:t>«336 / ООН 1230 МЕТАНОЛ, 3 (6.1), 3022, АК 319».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764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Оформление комплекта перевозочных документов на перевозку опасных грузов.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786322"/>
            <a:ext cx="7546428" cy="1786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2438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/>
              <a:t>Надлежащим наименованием груза, указанным в Алфавитном указателе опасных грузов, является та часть, которая наиболее точно описывает груз и которая напечатана заглавными (прописными) буквами (с добавлением любых цифр, приставок «втор-», «трет-», «м-», «</a:t>
            </a:r>
            <a:r>
              <a:rPr lang="ru-RU" b="1" dirty="0" err="1" smtClean="0"/>
              <a:t>н</a:t>
            </a:r>
            <a:r>
              <a:rPr lang="ru-RU" b="1" dirty="0" smtClean="0"/>
              <a:t>-», «о-», «</a:t>
            </a:r>
            <a:r>
              <a:rPr lang="ru-RU" b="1" dirty="0" err="1" smtClean="0"/>
              <a:t>п</a:t>
            </a:r>
            <a:r>
              <a:rPr lang="ru-RU" b="1" dirty="0" smtClean="0"/>
              <a:t>-», являющихся неотъемлемой частью наименования). </a:t>
            </a:r>
            <a:r>
              <a:rPr lang="ru-RU" dirty="0" smtClean="0"/>
              <a:t>После основного надлежащего наименования груза может быть указано в скобках альтернативное надлежащее наименование –синоним (например, ЭТАНОЛ (СПИРТ ЭТИЛОВЫЙ). Части позиции, напечатанные строчными буквами, не должны считаться частью  надлежащего наименования груза.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Надлежащее наименование груза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Если союзы, такие как «и» или «</a:t>
            </a:r>
            <a:r>
              <a:rPr lang="ru-RU" dirty="0" err="1" smtClean="0"/>
              <a:t>или</a:t>
            </a:r>
            <a:r>
              <a:rPr lang="ru-RU" dirty="0" smtClean="0"/>
              <a:t>», напечатаны строчными буквами или если части наименования  разделены запятыми, то надлежащим наименованием  груза будет являться то наименование, которое наиболее точно   описывает груз, например:</a:t>
            </a:r>
            <a:endParaRPr lang="en-US" dirty="0" smtClean="0"/>
          </a:p>
          <a:p>
            <a:pPr algn="just"/>
            <a:r>
              <a:rPr lang="en-US" dirty="0" smtClean="0"/>
              <a:t>N OOH 2793 </a:t>
            </a:r>
            <a:r>
              <a:rPr lang="ru-RU" dirty="0" smtClean="0"/>
              <a:t>СТРУЖКА, ОПИЛКИ или ОБРЕЗКИ ЧЕРНЫХ МЕТАЛЛОВ, подверженные самонагреванию. Наиболее подходящее  из следующих комбинаций  будет являться надлежащим  наименованием груза: </a:t>
            </a:r>
          </a:p>
          <a:p>
            <a:pPr algn="just"/>
            <a:r>
              <a:rPr lang="ru-RU" dirty="0" smtClean="0"/>
              <a:t>СТРУЖКА ЧЕРНЫХ МЕТАЛЛОВ</a:t>
            </a:r>
          </a:p>
          <a:p>
            <a:pPr algn="just"/>
            <a:r>
              <a:rPr lang="ru-RU" dirty="0" smtClean="0"/>
              <a:t>ОПИЛКИ ЧЕРНЫХ МЕТАЛЛОВ</a:t>
            </a:r>
          </a:p>
          <a:p>
            <a:pPr algn="just"/>
            <a:r>
              <a:rPr lang="ru-RU" dirty="0" smtClean="0"/>
              <a:t>ОБРЕЗКА ЧЕРНЫХ МЕТАЛЛОВ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Надлежащее наименование груза 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2357430"/>
            <a:ext cx="8229600" cy="235745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Если опасный груз в </a:t>
            </a:r>
            <a:r>
              <a:rPr lang="ru-RU" dirty="0" err="1" smtClean="0"/>
              <a:t>соответвии</a:t>
            </a:r>
            <a:r>
              <a:rPr lang="ru-RU" dirty="0" smtClean="0"/>
              <a:t> с Алфавитным указателем опасных грузов(Приложение 2 к настоящим Правилам) имеет </a:t>
            </a:r>
            <a:r>
              <a:rPr lang="ru-RU" dirty="0" err="1" smtClean="0"/>
              <a:t>обощенное</a:t>
            </a:r>
            <a:r>
              <a:rPr lang="ru-RU" dirty="0" smtClean="0"/>
              <a:t> или «не указанное конкретно (Н.У.К.)» наименование, грузоотправитель должен дополнительно указать в накладной техническое </a:t>
            </a:r>
            <a:r>
              <a:rPr lang="ru-RU" dirty="0" err="1" smtClean="0"/>
              <a:t>наименовние</a:t>
            </a:r>
            <a:r>
              <a:rPr lang="ru-RU" dirty="0" smtClean="0"/>
              <a:t> груза в </a:t>
            </a:r>
            <a:r>
              <a:rPr lang="ru-RU" dirty="0" err="1" smtClean="0"/>
              <a:t>соответсвии</a:t>
            </a:r>
            <a:r>
              <a:rPr lang="ru-RU" dirty="0" smtClean="0"/>
              <a:t> со стандартом или техническими условиями, например: 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</a:p>
          <a:p>
            <a:pPr algn="just"/>
            <a:r>
              <a:rPr lang="ru-RU" sz="2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«33 / ООН 1266 ПРОДУКТЫ ПАРФЮМЕРНЫЕ (жидкость парфюмерная «</a:t>
            </a:r>
            <a:r>
              <a:rPr lang="ru-RU" sz="29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Канская</a:t>
            </a:r>
            <a:r>
              <a:rPr lang="ru-RU" sz="2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»), 3, 3012, АК 308»; </a:t>
            </a:r>
          </a:p>
          <a:p>
            <a:pPr algn="just"/>
            <a:r>
              <a:rPr lang="ru-RU" sz="2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«336 / ООН 1992 ЖИДКОСТЬ ЛЕГКОВОСПЛАМЕНЯЮЩАЯСЯ ЯДОВИТАЯ. Н.У.К. (</a:t>
            </a:r>
            <a:r>
              <a:rPr lang="ru-RU" sz="29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Диран</a:t>
            </a:r>
            <a:r>
              <a:rPr lang="ru-RU" sz="2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А), 3(6.1), 3021, АК319».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1927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Оформление комплекта перевозочных документов на перевозку опасных грузов.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4714884"/>
            <a:ext cx="7546428" cy="1786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5288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Если в графе 2 «Алфавитного указателя опасных грузов» указано техническое наименование конкретного груза </a:t>
            </a:r>
            <a:r>
              <a:rPr lang="ru-RU" dirty="0" smtClean="0"/>
              <a:t>(наименование груза записано строчными буквами), </a:t>
            </a:r>
            <a:r>
              <a:rPr lang="ru-RU" dirty="0" smtClean="0">
                <a:solidFill>
                  <a:schemeClr val="bg1"/>
                </a:solidFill>
              </a:rPr>
              <a:t>то надлежащее наименование груза</a:t>
            </a:r>
            <a:r>
              <a:rPr lang="ru-RU" dirty="0" smtClean="0"/>
              <a:t> (наименование груза записано прописными буквами) </a:t>
            </a:r>
            <a:r>
              <a:rPr lang="ru-RU" dirty="0" smtClean="0">
                <a:solidFill>
                  <a:schemeClr val="bg1"/>
                </a:solidFill>
              </a:rPr>
              <a:t>определяется по соответствующему номеру ООН. </a:t>
            </a:r>
            <a:r>
              <a:rPr lang="ru-RU" dirty="0" smtClean="0"/>
              <a:t>При этом условия перевозок и сведения, указываемые в накладной, определяются по строке «Алфавитного указателя опасных грузов» для данного конкретного груза.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Если в графе 3 </a:t>
            </a:r>
            <a:r>
              <a:rPr lang="ru-RU" dirty="0" smtClean="0"/>
              <a:t>«Алфавитного указателя опасных грузов» </a:t>
            </a:r>
            <a:r>
              <a:rPr lang="ru-RU" dirty="0" smtClean="0">
                <a:solidFill>
                  <a:schemeClr val="bg1"/>
                </a:solidFill>
              </a:rPr>
              <a:t>номер аварийной карточки отсутствует, то карточка должна быть разработана грузоотправителем и приложена к накладной.</a:t>
            </a:r>
            <a:r>
              <a:rPr lang="ru-RU" dirty="0" smtClean="0"/>
              <a:t> </a:t>
            </a:r>
            <a:r>
              <a:rPr lang="ru-RU" b="1" dirty="0" smtClean="0"/>
              <a:t>В графе накладной «Наименование груза» грузоотправитель должен сделать отметку «АК приложена».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049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Оформление комплекта перевозочных документов на перевозку опасных грузов.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9071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Оформление комплекта перевозочных документов на перевозку опасных грузов.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C:\Users\tcfto_terehovaoa\Desktop\Презентация июнь\п.png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285992"/>
            <a:ext cx="3500462" cy="4286280"/>
          </a:xfrm>
          <a:prstGeom prst="rect">
            <a:avLst/>
          </a:prstGeom>
          <a:noFill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7" y="2250410"/>
            <a:ext cx="3500462" cy="4336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890</TotalTime>
  <Words>2917</Words>
  <Application>Microsoft Office PowerPoint</Application>
  <PresentationFormat>Экран (4:3)</PresentationFormat>
  <Paragraphs>171</Paragraphs>
  <Slides>33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5" baseType="lpstr">
      <vt:lpstr>Бумажная</vt:lpstr>
      <vt:lpstr>Acrobat Document</vt:lpstr>
      <vt:lpstr>Оформление перевозки  опасных грузов </vt:lpstr>
      <vt:lpstr>Оформление комплекта перевозочных документов на перевозку опасных грузов.</vt:lpstr>
      <vt:lpstr>Комплект перевозочных документов</vt:lpstr>
      <vt:lpstr>Оформление комплекта перевозочных документов на перевозку опасных грузов.</vt:lpstr>
      <vt:lpstr>Надлежащее наименование груза</vt:lpstr>
      <vt:lpstr>Надлежащее наименование груза </vt:lpstr>
      <vt:lpstr>Оформление комплекта перевозочных документов на перевозку опасных грузов.</vt:lpstr>
      <vt:lpstr>Оформление комплекта перевозочных документов на перевозку опасных грузов.</vt:lpstr>
      <vt:lpstr>Оформление комплекта перевозочных документов на перевозку опасных грузов.</vt:lpstr>
      <vt:lpstr>Оформление комплекта перевозочных документов на перевозку опасных грузов.</vt:lpstr>
      <vt:lpstr>Слайд 11</vt:lpstr>
      <vt:lpstr>Порядок простановки штемпелей на накладной и дорожной ведомости</vt:lpstr>
      <vt:lpstr>Порядок простановки штемпелей на накладной и дорожной ведомости</vt:lpstr>
      <vt:lpstr>Нормы прикрытия</vt:lpstr>
      <vt:lpstr>Порядок простановки штемпелей на накладной и дорожной ведомости</vt:lpstr>
      <vt:lpstr> Оформление вагонного листа</vt:lpstr>
      <vt:lpstr>Оформление натурного листа</vt:lpstr>
      <vt:lpstr>Оформление натурного листа</vt:lpstr>
      <vt:lpstr>Коды прикрытия</vt:lpstr>
      <vt:lpstr>Оформление перевозочных документов при международной перевозке</vt:lpstr>
      <vt:lpstr>Оформление накладной СМГС</vt:lpstr>
      <vt:lpstr>Оформление накладной СМГС</vt:lpstr>
      <vt:lpstr>Оформление накладной СМГС</vt:lpstr>
      <vt:lpstr>Оформление накладной СМГС</vt:lpstr>
      <vt:lpstr>Оформление накладной СМГС</vt:lpstr>
      <vt:lpstr>Оформление накладной СМГС</vt:lpstr>
      <vt:lpstr>Оформление накладной СМГС</vt:lpstr>
      <vt:lpstr>Возврат порожних вагонов после выгрузки опасного груза</vt:lpstr>
      <vt:lpstr>Возврат порожних вагонов после выгрузки опасного груза</vt:lpstr>
      <vt:lpstr>Возврат порожних вагонов после выгрузки опасного груза</vt:lpstr>
      <vt:lpstr>Оформление сортировочного листа. Разметка вагонов</vt:lpstr>
      <vt:lpstr>Оформление сортировочного листа.  Разметка вагонов</vt:lpstr>
      <vt:lpstr>СПАСИБО 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48</cp:revision>
  <dcterms:created xsi:type="dcterms:W3CDTF">2024-03-31T15:01:47Z</dcterms:created>
  <dcterms:modified xsi:type="dcterms:W3CDTF">2025-02-22T09:26:26Z</dcterms:modified>
</cp:coreProperties>
</file>