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73B4A4C-0BEE-4A27-901A-9F8BEAD80ED2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38186DB4-08FB-458F-91E9-7474E32498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9B%D0%A3%D0%91" TargetMode="External"/><Relationship Id="rId2" Type="http://schemas.openxmlformats.org/officeDocument/2006/relationships/hyperlink" Target="https://ru.wikipedia.org/wiki/%D0%90%D0%9B%D0%A1%D0%9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A1%D0%A1%D0%9F%D0%A1" TargetMode="External"/><Relationship Id="rId4" Type="http://schemas.openxmlformats.org/officeDocument/2006/relationships/hyperlink" Target="https://ru.wikipedia.org/wiki/%D0%9A%D0%9B%D0%A3%D0%91-%D0%A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fotest.ru/info001.shtml" TargetMode="External"/><Relationship Id="rId2" Type="http://schemas.openxmlformats.org/officeDocument/2006/relationships/hyperlink" Target="https://www.infotest.ru/info006.s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Автоматизация управления локомотивным парком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Тема 3.9 АСУЖТ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i="1" dirty="0" smtClean="0"/>
              <a:t>Основные функции:</a:t>
            </a:r>
            <a:endParaRPr lang="ru-RU" dirty="0" smtClean="0"/>
          </a:p>
          <a:p>
            <a:pPr algn="just"/>
            <a:r>
              <a:rPr lang="ru-RU" dirty="0" smtClean="0"/>
              <a:t>- Выдача и отмена предупреждений об особых условиях следования поездов;</a:t>
            </a:r>
          </a:p>
          <a:p>
            <a:pPr algn="just"/>
            <a:r>
              <a:rPr lang="ru-RU" dirty="0" smtClean="0"/>
              <a:t>- Формирование и выдача бланков ДУ-61 на поезда;</a:t>
            </a:r>
          </a:p>
          <a:p>
            <a:pPr algn="just"/>
            <a:r>
              <a:rPr lang="ru-RU" dirty="0" smtClean="0"/>
              <a:t>- Формирование отчетности о предупреждениях об ограничении скорости и других особых условиях следования поездов для руководителей и специалистов линейного, регионального и центрального уровня;</a:t>
            </a:r>
          </a:p>
          <a:p>
            <a:pPr algn="just"/>
            <a:r>
              <a:rPr lang="ru-RU" dirty="0" smtClean="0"/>
              <a:t>- Подготовка и утверждение приказа о постоянных допустимых скоростях движения поездов;</a:t>
            </a:r>
          </a:p>
          <a:p>
            <a:pPr algn="just"/>
            <a:r>
              <a:rPr lang="ru-RU" dirty="0" smtClean="0"/>
              <a:t>- Предоставление информации о предупреждениях и допустимых скоростях движения смежным информационным системам;</a:t>
            </a:r>
          </a:p>
          <a:p>
            <a:pPr algn="just"/>
            <a:r>
              <a:rPr lang="ru-RU" dirty="0" smtClean="0"/>
              <a:t>- Передача бланков предупреждений в бортовые системы через смежные информационные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Программное обеспечение АСУВОП-3 предназначено для формирования отчетности о предупреждениях об ограничении скорости и других особых условиях следования поездов для руководителей и специалистов линейного, регионального и центрального уровня, для подготовки и утверждения приказов об установлении допускаемых скоростей движения поездов, для предоставления информации о предупреждениях и допускаемых скоростях движения поездов смежным информационным системам, передачу бланков предупреждений в бортовые системы через смежные информационные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Ключевые показатели:</a:t>
            </a:r>
            <a:endParaRPr lang="ru-RU" dirty="0" smtClean="0"/>
          </a:p>
          <a:p>
            <a:pPr algn="just"/>
            <a:r>
              <a:rPr lang="ru-RU" dirty="0" smtClean="0"/>
              <a:t>- Количество выданных предупреждений в системе;</a:t>
            </a:r>
          </a:p>
          <a:p>
            <a:pPr algn="just"/>
            <a:r>
              <a:rPr lang="ru-RU" dirty="0" smtClean="0"/>
              <a:t>- Количество выданных бланков ДУ-61;</a:t>
            </a:r>
          </a:p>
          <a:p>
            <a:pPr algn="just"/>
            <a:r>
              <a:rPr lang="ru-RU" dirty="0" smtClean="0"/>
              <a:t>- Количество переданных бланков ДУ-61 на борт локомотива без использования бумажных носителей;</a:t>
            </a:r>
          </a:p>
          <a:p>
            <a:pPr algn="just"/>
            <a:r>
              <a:rPr lang="ru-RU" dirty="0" smtClean="0"/>
              <a:t>- Соблюдение технологии выдач и отмены предупреждений.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i="1" dirty="0" smtClean="0"/>
              <a:t>Развитие системы:</a:t>
            </a:r>
            <a:endParaRPr lang="ru-RU" dirty="0" smtClean="0"/>
          </a:p>
          <a:p>
            <a:pPr algn="just"/>
            <a:r>
              <a:rPr lang="ru-RU" dirty="0" smtClean="0"/>
              <a:t>- Реализация и тиражирование на всех направлениях железных дорог малолюдной и безбумажной технологии выдачи предупреждений за счет обеспечения полноты и достоверности формирования данных на основе применения электронной подписи, обеспечения выдачи бланков предупреждений в эксплуатационных локомотивных депо, а также в смежные системы, доставляющие бланки через бортовые автоматизированные средства машинистам и в устройства безопасности;</a:t>
            </a:r>
          </a:p>
          <a:p>
            <a:pPr algn="just"/>
            <a:r>
              <a:rPr lang="ru-RU" dirty="0" smtClean="0"/>
              <a:t>- Автоматизация взаимодействия  с системами выдачи и отмены предупреждений смежных администраций железных дорог;</a:t>
            </a:r>
          </a:p>
          <a:p>
            <a:pPr algn="just"/>
            <a:r>
              <a:rPr lang="ru-RU" dirty="0" smtClean="0"/>
              <a:t>- Переход к унифицированным формам ведомостей-приложений к приказу о допускаемых скоростях движения поездов с учетом текущих потребностей;</a:t>
            </a:r>
          </a:p>
          <a:p>
            <a:pPr algn="just"/>
            <a:r>
              <a:rPr lang="ru-RU" dirty="0" smtClean="0"/>
              <a:t>- Предоставление информации о предупреждениях, приказе о допускаемых скоростях движения и </a:t>
            </a:r>
            <a:r>
              <a:rPr lang="ru-RU" dirty="0" err="1" smtClean="0"/>
              <a:t>графиковых</a:t>
            </a:r>
            <a:r>
              <a:rPr lang="ru-RU" dirty="0" smtClean="0"/>
              <a:t> скоростях в смежные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«Пальма»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6"/>
            <a:ext cx="8472518" cy="4997474"/>
          </a:xfrm>
        </p:spPr>
        <p:txBody>
          <a:bodyPr>
            <a:normAutofit fontScale="77500" lnSpcReduction="20000"/>
          </a:bodyPr>
          <a:lstStyle/>
          <a:p>
            <a:pPr algn="just" fontAlgn="base"/>
            <a:r>
              <a:rPr lang="ru-RU" dirty="0" smtClean="0"/>
              <a:t>В ОАО «РЖД» каждый вагон, да и вообще любая единица подвижного состава, находится на контроле. Через программный комплекс «ГИД» (график исполненного движения) работники ОАО «РЖД», в рамках служебных обязанностей, имеют доступ к актуальной информации о местонахождении и составе поездов. Стоит отметить, что подобная информация требуется не только «движенцам», также к ней могут иметь доступ составители, транспортные компании, и другие заинтересованные лица. Поездные диспетчера используют более сложные технические комплексы, но в общем и целом идентификация подвижного состава и определение его местоположения осуществляется с помощью САИ «Пальма».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«Пальма»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Система "Пальма" предназначена для автоматического считывания инвентарных номеров с подвижных единиц - локомотивов, грузовых и пассажирских вагонов и крупнотоннажных контейнеров, а также регистрации проследования их через контрольную точку. Автоматическая идентификация на базе САИ "Пальма" призвана полностью заменить ручное списывание номеров и тем самым обеспечить оперативность и достоверность информации о подвижных объектах. Информация с САИ в ближайшее время будет использоваться практически во всех действующих автоматических системах управления, связанных с перевозочным процессом, и на всех уровнях управления. Для установки данной системы потребовалась совместная работа специалистов дорожного центра внедрения, служб информатизации и связи, перевозок, электрификации и электроснабжения, дорожного информационно-вычислительного центра, дорожных лабораторий СЦБ и связи. В этом году работы по внедрению САИ «Пальма» будут продолжены.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«Пальма»</a:t>
            </a:r>
            <a:endParaRPr lang="ru-RU" dirty="0"/>
          </a:p>
        </p:txBody>
      </p:sp>
      <p:pic>
        <p:nvPicPr>
          <p:cNvPr id="4" name="Содержимое 3" descr="Система автоматической идентификации САИ &quot;Пальма&quot; Датчик на подвижном составе – Система автоматической идентификации САИ &quot;Пальма&quot; Датчик на подвижном составе – Движение2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1230" y="1646238"/>
            <a:ext cx="724153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«Пальма»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На каждой подвижной единице, которая движется по магистралям ОАО «РЖД», с двух сторон установлен специальный Кодовый бортовой RFID-датчик. Это своеобразная метка, которую можно сравнить с электронным пропуском или ключом от </a:t>
            </a:r>
            <a:r>
              <a:rPr lang="ru-RU" dirty="0" err="1" smtClean="0"/>
              <a:t>домофона</a:t>
            </a:r>
            <a:r>
              <a:rPr lang="ru-RU" dirty="0" smtClean="0"/>
              <a:t>. Каждая метка программируется с помощью специального терминала, и в нее вносится защищенный с помощью криптографических методов идентификатор подвижного состава. В информационной системе каждому вагону или локомотиву соответствует тот или иной идентификатор.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« Пальма!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Преимущества системы</a:t>
            </a:r>
            <a:endParaRPr lang="ru-RU" dirty="0" smtClean="0"/>
          </a:p>
          <a:p>
            <a:pPr fontAlgn="base"/>
            <a:r>
              <a:rPr lang="ru-RU" dirty="0" smtClean="0"/>
              <a:t>Система решает одну главную задачу — контроль состава поездов.</a:t>
            </a:r>
          </a:p>
          <a:p>
            <a:pPr fontAlgn="base"/>
            <a:r>
              <a:rPr lang="x-none" b="1" i="1" smtClean="0"/>
              <a:t>Основные технические характеристики системы</a:t>
            </a:r>
            <a:endParaRPr lang="ru-RU" b="1" dirty="0" smtClean="0"/>
          </a:p>
          <a:p>
            <a:pPr fontAlgn="base"/>
            <a:r>
              <a:rPr lang="ru-RU" dirty="0" smtClean="0"/>
              <a:t>1 Диапазон частот для работы с RFID метками:</a:t>
            </a:r>
          </a:p>
          <a:p>
            <a:pPr fontAlgn="base"/>
            <a:r>
              <a:rPr lang="ru-RU" dirty="0" smtClean="0"/>
              <a:t>- 865 – 869 МГц;</a:t>
            </a:r>
          </a:p>
          <a:p>
            <a:pPr fontAlgn="base"/>
            <a:r>
              <a:rPr lang="ru-RU" dirty="0" smtClean="0"/>
              <a:t>2 Количество информации, которую можно записать на бортовой датчик:</a:t>
            </a:r>
          </a:p>
          <a:p>
            <a:pPr fontAlgn="base"/>
            <a:r>
              <a:rPr lang="ru-RU" dirty="0" smtClean="0"/>
              <a:t>-128 Бит;</a:t>
            </a:r>
          </a:p>
          <a:p>
            <a:pPr fontAlgn="base"/>
            <a:r>
              <a:rPr lang="ru-RU" dirty="0" smtClean="0"/>
              <a:t>3 Считывание датчиков возможно на скоростях от 0 до 140 км/час;</a:t>
            </a:r>
          </a:p>
          <a:p>
            <a:pPr fontAlgn="base"/>
            <a:r>
              <a:rPr lang="ru-RU" dirty="0" smtClean="0"/>
              <a:t>4 Считывание информации возможно на удалении датчика от антенны на расстояние: - не более 5,8 м;</a:t>
            </a:r>
          </a:p>
          <a:p>
            <a:pPr fontAlgn="base"/>
            <a:r>
              <a:rPr lang="ru-RU" dirty="0" smtClean="0"/>
              <a:t>5 Максимальная мощность: не более 50 Вт;</a:t>
            </a:r>
          </a:p>
          <a:p>
            <a:pPr fontAlgn="base"/>
            <a:r>
              <a:rPr lang="ru-RU" dirty="0" smtClean="0"/>
              <a:t>6 Масса одного считывающего комплекса: не более 120кг.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Напольные и локомотивные устройства.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Основные устройства и системы безопасности:</a:t>
            </a:r>
          </a:p>
          <a:p>
            <a:r>
              <a:rPr lang="ru-RU" dirty="0" smtClean="0"/>
              <a:t>Типовая </a:t>
            </a:r>
            <a:r>
              <a:rPr lang="ru-RU" dirty="0" smtClean="0">
                <a:hlinkClick r:id="rId2" tooltip="АЛСН"/>
              </a:rPr>
              <a:t>АЛСН</a:t>
            </a:r>
            <a:r>
              <a:rPr lang="ru-RU" dirty="0" smtClean="0"/>
              <a:t> - автоматическая локомотивная сигнализация непрерывного типа, в том числе с микропроцессорным дешифратором ДКСВ-М;</a:t>
            </a:r>
          </a:p>
          <a:p>
            <a:r>
              <a:rPr lang="ru-RU" dirty="0" smtClean="0">
                <a:hlinkClick r:id="rId3" tooltip="КЛУБ"/>
              </a:rPr>
              <a:t>КЛУБ</a:t>
            </a:r>
            <a:r>
              <a:rPr lang="ru-RU" dirty="0" smtClean="0"/>
              <a:t> - комплексное локомотивное устройство безопасности;</a:t>
            </a:r>
          </a:p>
          <a:p>
            <a:r>
              <a:rPr lang="ru-RU" dirty="0" smtClean="0">
                <a:hlinkClick r:id="rId4" tooltip="КЛУБ-У"/>
              </a:rPr>
              <a:t>КЛУБ-У</a:t>
            </a:r>
            <a:r>
              <a:rPr lang="ru-RU" dirty="0" smtClean="0"/>
              <a:t> - комплексное локомотивное устройство безопасности унифицированное;</a:t>
            </a:r>
          </a:p>
          <a:p>
            <a:r>
              <a:rPr lang="ru-RU" dirty="0" smtClean="0"/>
              <a:t>КЛУБ-П - система обеспечения безопасности для </a:t>
            </a:r>
            <a:r>
              <a:rPr lang="ru-RU" dirty="0" smtClean="0">
                <a:hlinkClick r:id="rId5" tooltip="ССПС"/>
              </a:rPr>
              <a:t>ССПС</a:t>
            </a:r>
            <a:r>
              <a:rPr lang="ru-RU" dirty="0" smtClean="0"/>
              <a:t>;</a:t>
            </a:r>
          </a:p>
          <a:p>
            <a:r>
              <a:rPr lang="ru-RU" dirty="0" smtClean="0"/>
              <a:t>КЛУБ-УП - система обеспечения безопасности унифицированная для </a:t>
            </a:r>
            <a:r>
              <a:rPr lang="ru-RU" dirty="0" smtClean="0">
                <a:hlinkClick r:id="rId5" tooltip="ССПС"/>
              </a:rPr>
              <a:t>ССПС</a:t>
            </a:r>
            <a:r>
              <a:rPr lang="ru-RU" dirty="0" smtClean="0"/>
              <a:t>;</a:t>
            </a:r>
          </a:p>
          <a:p>
            <a:r>
              <a:rPr lang="ru-RU" dirty="0" smtClean="0"/>
              <a:t>БЛОК - безопасный локомотивный объединенный комплекс;</a:t>
            </a:r>
          </a:p>
          <a:p>
            <a:r>
              <a:rPr lang="ru-RU" dirty="0" smtClean="0"/>
              <a:t>БЛОК-М - безопасный локомотивный объединенный комплекс масштабируемый;</a:t>
            </a:r>
          </a:p>
          <a:p>
            <a:r>
              <a:rPr lang="ru-RU" dirty="0" smtClean="0"/>
              <a:t>СБ ССПС КХ - система безопасности </a:t>
            </a:r>
            <a:r>
              <a:rPr lang="ru-RU" dirty="0" smtClean="0">
                <a:hlinkClick r:id="rId5" tooltip="ССПС"/>
              </a:rPr>
              <a:t>ССПС</a:t>
            </a:r>
            <a:r>
              <a:rPr lang="ru-RU" dirty="0" smtClean="0"/>
              <a:t> на комбинированном ходу;</a:t>
            </a:r>
          </a:p>
          <a:p>
            <a:r>
              <a:rPr lang="ru-RU" dirty="0" smtClean="0"/>
              <a:t>БЛОК-КХ - безопасный объединенный локомотивный комплекс для </a:t>
            </a:r>
            <a:r>
              <a:rPr lang="ru-RU" dirty="0" smtClean="0">
                <a:hlinkClick r:id="rId5" tooltip="ССПС"/>
              </a:rPr>
              <a:t>ССПС</a:t>
            </a:r>
            <a:r>
              <a:rPr lang="ru-RU" dirty="0" smtClean="0"/>
              <a:t> на комбинированном ходу;</a:t>
            </a:r>
          </a:p>
          <a:p>
            <a:r>
              <a:rPr lang="ru-RU" dirty="0" smtClean="0"/>
              <a:t>МАЛС - Маневровая автоматическая локомотивная сигнализации.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Маршрут машиниста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Целью создания интегрированной обработки маршрута машиниста (ИОММ) является повышение безопасности движения и качества железнодорожных перевозок, уменьшение эксплуатационных расходов, повышение ключевых показателей перевозочного процесса путем применения сквозных отраслевых технологий сбора, обработки, передачи, хранения и анализа информации о работе отрасли.</a:t>
            </a:r>
          </a:p>
          <a:p>
            <a:pPr algn="just"/>
            <a:r>
              <a:rPr lang="ru-RU" dirty="0" smtClean="0"/>
              <a:t>Для достижения цели решаются следующие основные функциональные задачи:</a:t>
            </a:r>
          </a:p>
          <a:p>
            <a:pPr algn="just"/>
            <a:r>
              <a:rPr lang="ru-RU" dirty="0" smtClean="0"/>
              <a:t>- обеспечение высокой эффективности использования тягового подвижного состава;</a:t>
            </a:r>
          </a:p>
          <a:p>
            <a:pPr algn="just"/>
            <a:r>
              <a:rPr lang="ru-RU" dirty="0" smtClean="0"/>
              <a:t>- осуществление автоматизированного анализа, поддержки и контроля принимаемых решений;</a:t>
            </a:r>
          </a:p>
          <a:p>
            <a:pPr algn="just"/>
            <a:r>
              <a:rPr lang="ru-RU" dirty="0" smtClean="0"/>
              <a:t>- составление оперативной и «тяжелой» отчетности;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5533236"/>
          </a:xfrm>
        </p:spPr>
        <p:txBody>
          <a:bodyPr>
            <a:normAutofit/>
          </a:bodyPr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8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Маршрут машиниста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- повышение уровня руководства в планировании и организации выполнения ремонтов локомотивов, уменьшение непроизводительных потерь;</a:t>
            </a:r>
          </a:p>
          <a:p>
            <a:pPr algn="just"/>
            <a:r>
              <a:rPr lang="ru-RU" dirty="0" smtClean="0"/>
              <a:t>- анализ среднесуточного пробега, технической и участковой скорости, среднесуточной производительности локомотива;</a:t>
            </a:r>
          </a:p>
          <a:p>
            <a:pPr algn="just"/>
            <a:r>
              <a:rPr lang="ru-RU" dirty="0" smtClean="0"/>
              <a:t>- учет пробегов локомотивов и планирования ремонтов;</a:t>
            </a:r>
          </a:p>
          <a:p>
            <a:pPr algn="just"/>
            <a:r>
              <a:rPr lang="ru-RU" dirty="0" smtClean="0"/>
              <a:t>- контроль работы локомотивных бригад и соблюдения технологической дисциплины;</a:t>
            </a:r>
          </a:p>
          <a:p>
            <a:pPr algn="just"/>
            <a:r>
              <a:rPr lang="ru-RU" dirty="0" smtClean="0"/>
              <a:t>- </a:t>
            </a:r>
            <a:r>
              <a:rPr lang="ru-RU" dirty="0" smtClean="0"/>
              <a:t>анализ </a:t>
            </a:r>
            <a:r>
              <a:rPr lang="ru-RU" dirty="0" smtClean="0"/>
              <a:t>расходования топливно-энергетических ресурсов на тягу;</a:t>
            </a:r>
          </a:p>
          <a:p>
            <a:pPr algn="just"/>
            <a:r>
              <a:rPr lang="ru-RU" dirty="0" smtClean="0"/>
              <a:t>- обеспечение исходной информации ЕК ИОММ.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Маршрут машиниста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Маршрут машиниста является основным документом для учета работы локомотивов, </a:t>
            </a:r>
            <a:r>
              <a:rPr lang="ru-RU" dirty="0" err="1" smtClean="0"/>
              <a:t>моторвагонного</a:t>
            </a:r>
            <a:r>
              <a:rPr lang="ru-RU" dirty="0" smtClean="0"/>
              <a:t> подвижного состава (МВПС), времени работы локомотивных бригад (на основании чего им начисляется заработная плата), расхода электроэнергии и топлива на тягу поездов.</a:t>
            </a:r>
          </a:p>
          <a:p>
            <a:pPr algn="just"/>
            <a:r>
              <a:rPr lang="ru-RU" dirty="0" smtClean="0"/>
              <a:t>Электронный маршрут машиниста (ЭММ) создается как часть автоматизированной системы управления локомотивным хозяйством ОАО «РЖД» (АСУТ) и предназначен для перехода на безбумажную технологию учета эксплуатационной работы локомотивного хозяйства, повышения достоверности и оперативности информации об исполненной эксплуатационной работе железных дорог.</a:t>
            </a:r>
          </a:p>
          <a:p>
            <a:pPr algn="just"/>
            <a:r>
              <a:rPr lang="ru-RU" dirty="0" smtClean="0"/>
              <a:t>ММ является допуском локомотивной бригады в поездку, основанием выполнения поездки, начисления заработной платы.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24663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Маршрут машиниста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2946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400" i="1" dirty="0" smtClean="0"/>
              <a:t>Маршрут машиниста  формы   ТУ-3 выдается локомотивной бригаде при работе: </a:t>
            </a:r>
            <a:r>
              <a:rPr lang="ru-RU" sz="3400" dirty="0" smtClean="0"/>
              <a:t>- на электровозе, тепловозе, паровозе в голове поездов;</a:t>
            </a:r>
          </a:p>
          <a:p>
            <a:pPr algn="just"/>
            <a:r>
              <a:rPr lang="ru-RU" sz="3400" dirty="0" smtClean="0"/>
              <a:t>- в одиночном следовании, двойной тяге и подталкивании;</a:t>
            </a:r>
          </a:p>
          <a:p>
            <a:pPr algn="just"/>
            <a:r>
              <a:rPr lang="ru-RU" sz="3400" dirty="0" smtClean="0"/>
              <a:t>- при смешанной работе – маневровой и </a:t>
            </a:r>
            <a:r>
              <a:rPr lang="ru-RU" sz="3400" dirty="0" err="1" smtClean="0"/>
              <a:t>передаточно</a:t>
            </a:r>
            <a:r>
              <a:rPr lang="ru-RU" sz="3400" dirty="0" smtClean="0"/>
              <a:t> - вывозной;</a:t>
            </a:r>
          </a:p>
          <a:p>
            <a:pPr algn="just"/>
            <a:r>
              <a:rPr lang="ru-RU" sz="3400" dirty="0" smtClean="0"/>
              <a:t>- при пересылке маневрового локомотива с вагонами;</a:t>
            </a:r>
          </a:p>
          <a:p>
            <a:pPr algn="just"/>
            <a:r>
              <a:rPr lang="ru-RU" sz="3400" dirty="0" smtClean="0"/>
              <a:t>- при работе на </a:t>
            </a:r>
            <a:r>
              <a:rPr lang="ru-RU" sz="3400" dirty="0" err="1" smtClean="0"/>
              <a:t>дизель-поезде</a:t>
            </a:r>
            <a:r>
              <a:rPr lang="ru-RU" sz="3400" dirty="0" smtClean="0"/>
              <a:t> и автомотрисе.</a:t>
            </a:r>
            <a:r>
              <a:rPr lang="ru-RU" sz="3400" i="1" dirty="0" smtClean="0"/>
              <a:t> Маршрут машиниста формы ТУ-3А выдается локомотивной бригаде:</a:t>
            </a:r>
            <a:endParaRPr lang="ru-RU" sz="3400" dirty="0" smtClean="0"/>
          </a:p>
          <a:p>
            <a:pPr algn="just"/>
            <a:r>
              <a:rPr lang="ru-RU" sz="3400" dirty="0" smtClean="0"/>
              <a:t>- при маневровой и прочей работе на электровозах, тепловозах и паровозах;</a:t>
            </a:r>
          </a:p>
          <a:p>
            <a:pPr algn="just"/>
            <a:r>
              <a:rPr lang="ru-RU" sz="3400" i="1" dirty="0" smtClean="0"/>
              <a:t>Маршрут машиниста формы ТЭУ-2 выдается при работе на электропоезда.</a:t>
            </a:r>
            <a:endParaRPr lang="ru-RU" sz="34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Маршрут машиниста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Автоматизация обработки ММ и интеграции базы данных позволила улучшить управление тяговыми ресурсами и вагонным парком дорог, обеспечить учет и контроль выработки локомотивных бригад, повысить оперативность и достоверность отчетной информации. Значительная часть отчетности не только в депо, но и в ОАО «РЖД» строится именно по данным ММ, роль которого в анализе работы железных дорог трудно переоценить.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Программные комплексы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Введение в эксплуатацию большого количества программных комплексов, автоматизирующих </a:t>
            </a:r>
            <a:r>
              <a:rPr lang="ru-RU" u="sng" dirty="0" smtClean="0">
                <a:hlinkClick r:id="rId2"/>
              </a:rPr>
              <a:t>сбор информации</a:t>
            </a:r>
            <a:r>
              <a:rPr lang="ru-RU" dirty="0" smtClean="0"/>
              <a:t> по отдельным направлениям работы железных дорог, таких как </a:t>
            </a:r>
            <a:r>
              <a:rPr lang="ru-RU" u="sng" dirty="0" smtClean="0">
                <a:hlinkClick r:id="rId3"/>
              </a:rPr>
              <a:t>автоматизированные системы</a:t>
            </a:r>
            <a:r>
              <a:rPr lang="ru-RU" dirty="0" smtClean="0"/>
              <a:t> оперативного управления перевозками (АСОУП), управления локомотивным хозяйством (АСУТ), управления локомотивами и локомотивными бригадами (СУЛБ), учета и анализа нарушений безопасности движения по расшифровке </a:t>
            </a:r>
            <a:r>
              <a:rPr lang="ru-RU" dirty="0" err="1" smtClean="0"/>
              <a:t>скоростемерных</a:t>
            </a:r>
            <a:r>
              <a:rPr lang="ru-RU" dirty="0" smtClean="0"/>
              <a:t> лент (АСУ БСК) и т.д., а также оборудование тягового подвижного состава (ТПС) специализированным оборудованием - комплексным устройством безопасности (КЛУБ), регистратором параметров движения и </a:t>
            </a:r>
            <a:r>
              <a:rPr lang="ru-RU" dirty="0" err="1" smtClean="0"/>
              <a:t>автоведения</a:t>
            </a:r>
            <a:r>
              <a:rPr lang="ru-RU" dirty="0" smtClean="0"/>
              <a:t> (РПДА) и т.п., имеющим в своем составе электронные бортовые накопители информации, позволяет в дальнейшем использовать различные варианты получения первичных показателей ММ, обеспечивая как автоматизацию ручного труда, так и повышение достоверности информации.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Автоматизированная система выдачи и отмены предупреждений об особых условиях следования поездов (АСУВОП-3) обеспечивает безопасность движения, повышает эффективность управления перевозками за счет учета оперативных данных о предупреждениях, получения полной и достоверной отчетности для выработки обоснованных управленческих решений на сети железных дорог.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/>
              <a:t>Эффективность системы:</a:t>
            </a:r>
            <a:endParaRPr lang="ru-RU" dirty="0" smtClean="0"/>
          </a:p>
          <a:p>
            <a:r>
              <a:rPr lang="ru-RU" dirty="0" smtClean="0"/>
              <a:t>- Повышение безопасности движения поездов;</a:t>
            </a:r>
          </a:p>
          <a:p>
            <a:r>
              <a:rPr lang="ru-RU" dirty="0" smtClean="0"/>
              <a:t>- Повышение качества принятия управленческих решений в части предупреждений об особых условиях следования поездов;</a:t>
            </a:r>
          </a:p>
          <a:p>
            <a:r>
              <a:rPr lang="ru-RU" dirty="0" smtClean="0"/>
              <a:t>- Сокращение потерь из-за наличия предупреждений об ограничениях скорости.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39</TotalTime>
  <Words>1146</Words>
  <Application>Microsoft Office PowerPoint</Application>
  <PresentationFormat>Экран (4:3)</PresentationFormat>
  <Paragraphs>92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Литейная</vt:lpstr>
      <vt:lpstr>Автоматизация управления локомотивным парком </vt:lpstr>
      <vt:lpstr>Маршрут машиниста</vt:lpstr>
      <vt:lpstr>Маршрут машиниста</vt:lpstr>
      <vt:lpstr>Маршрут машиниста</vt:lpstr>
      <vt:lpstr>Маршрут машиниста   </vt:lpstr>
      <vt:lpstr>Маршрут машиниста</vt:lpstr>
      <vt:lpstr>Программные комплексы</vt:lpstr>
      <vt:lpstr>Выдача предупреждений машинисту</vt:lpstr>
      <vt:lpstr>Выдача предупреждений машинисту</vt:lpstr>
      <vt:lpstr>Выдача предупреждений машинисту</vt:lpstr>
      <vt:lpstr>Выдача предупреждений машинисту</vt:lpstr>
      <vt:lpstr>Выдача предупреждений машинисту</vt:lpstr>
      <vt:lpstr>Выдача предупреждений машинисту</vt:lpstr>
      <vt:lpstr>Система «Пальма»</vt:lpstr>
      <vt:lpstr>Система «Пальма»</vt:lpstr>
      <vt:lpstr>Система «Пальма»</vt:lpstr>
      <vt:lpstr>Система «Пальма»</vt:lpstr>
      <vt:lpstr>Система « Пальма!</vt:lpstr>
      <vt:lpstr>Напольные и локомотивные устройства.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управления локомотивным парком </dc:title>
  <dc:creator>пользователь</dc:creator>
  <cp:lastModifiedBy>пользователь</cp:lastModifiedBy>
  <cp:revision>2</cp:revision>
  <dcterms:created xsi:type="dcterms:W3CDTF">2025-02-04T12:30:43Z</dcterms:created>
  <dcterms:modified xsi:type="dcterms:W3CDTF">2025-03-05T12:35:00Z</dcterms:modified>
</cp:coreProperties>
</file>