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88" r:id="rId8"/>
    <p:sldId id="261" r:id="rId9"/>
    <p:sldId id="290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929198"/>
            <a:ext cx="6357982" cy="150019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 6  тема 3.1.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30718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крытых вагонов и контейнеров под перевозку опасных грузов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перевозке опасных грузов грузоотправитель наносит на вагон или контейнер. знаки опасности и  табличку оранжевого цвета с кодом опасности и номером ООН,  табличку белого цвета с номером аварийной карточки.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786190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429132"/>
            <a:ext cx="1661258" cy="87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utre 8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5720" y="3571876"/>
            <a:ext cx="2571768" cy="235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Знаки опасности располагаются на контрастном фоне или обводятся пунктирным или сплошным внешним контуром.</a:t>
            </a:r>
            <a:r>
              <a:rPr lang="ru-RU" dirty="0" smtClean="0"/>
              <a:t>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Знаки опасности, не относящиеся к перевозимым опасным грузам или их остаткам, должны быть удалены или закрыты.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Знаки опасности на вагонах, перевозящих грузы насыпью или навалом, в упакованном виде, должны размещаться на обеих боковых сторонах вагона, на контейнерах, на контейнерах-цистернах наносятся с четырех сторон и сверху</a:t>
            </a:r>
            <a:r>
              <a:rPr lang="ru-RU" dirty="0" smtClean="0"/>
              <a:t>.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Нанесение знаков на подвижной состав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 нанесения маркировки на</a:t>
            </a:r>
          </a:p>
          <a:p>
            <a:r>
              <a:rPr lang="ru-RU" dirty="0" smtClean="0"/>
              <a:t> крытый вагон                    и               контейнер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643182"/>
            <a:ext cx="40719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utr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42148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5295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груз обладает несколькими видами опасности, на транспортное средство наносится маркировка характеризующая транспортную опасность: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1 — знак опасности основной; </a:t>
            </a:r>
          </a:p>
          <a:p>
            <a:pPr algn="just"/>
            <a:r>
              <a:rPr lang="ru-RU" i="1" dirty="0" smtClean="0">
                <a:solidFill>
                  <a:schemeClr val="bg1"/>
                </a:solidFill>
              </a:rPr>
              <a:t>2 —</a:t>
            </a:r>
            <a:r>
              <a:rPr lang="ru-RU" dirty="0" smtClean="0">
                <a:solidFill>
                  <a:schemeClr val="bg1"/>
                </a:solidFill>
              </a:rPr>
              <a:t> знак опасности дополнительный; </a:t>
            </a:r>
          </a:p>
          <a:p>
            <a:pPr algn="just"/>
            <a:r>
              <a:rPr lang="ru-RU" i="1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 — код опасности;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4 —</a:t>
            </a:r>
            <a:r>
              <a:rPr lang="ru-RU" dirty="0" smtClean="0">
                <a:solidFill>
                  <a:schemeClr val="bg1"/>
                </a:solidFill>
              </a:rPr>
              <a:t> номер ООН.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Прямоугольные таблички оранжевого цвета с кодом опасности и номером ООН должны быть прикреплены рядом со знаками опасности (так, чтобы они были хорошо видны) на боковых сторонах каждого: контейнера-цистерны, вагона или контейнера, в котором груз перевозится навалом, а также к вагонам и порожним контейнерам, не прошедшим очистку, дегазацию или дезактивацию.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24190"/>
          </a:xfrm>
        </p:spPr>
        <p:txBody>
          <a:bodyPr/>
          <a:lstStyle/>
          <a:p>
            <a:r>
              <a:rPr lang="ru-RU" dirty="0" smtClean="0"/>
              <a:t>Вагоны перед подачей под погрузку для технического осмотра предъявляются маневровым диспетчером (дежурным по станции, дежурным по парку) работникам вагонного хозяйства. Порядок уведомления устанавливается в технологическом процессе работы и техническо-распорядительном акте (далее — ТРА) станции.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 и уведомления о годности вагонов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 станциях, где имеются пункты технического обслуживания поездов, у дежурного по станции (парку), маневрового диспетчера должно быть два журнала формы ВУ-14 (ВУ-14 МВЦ) — «Книга предъявления вагонов грузового парка к техническому обслуживанию» формы ВУ-14 или </a:t>
            </a:r>
            <a:r>
              <a:rPr lang="ru-RU" dirty="0" err="1" smtClean="0"/>
              <a:t>машиноориентированная</a:t>
            </a:r>
            <a:r>
              <a:rPr lang="ru-RU" dirty="0" smtClean="0"/>
              <a:t> форма «Книга предъявления вагонов грузового парка к техническому и коммерческому осмотру перед погрузкой на станции» ВУ-14 МВЦ. Один для предъявления вагонов под погрузку, другой для предъявления вагонов под погрузку опасных грузов классов 2—9 в соответствии с приложением 2 «Алфавитного указателя опасных грузов», «Правил перевозок опасных грузов по железным дорогам».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778674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ВУ-14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614446"/>
            <a:ext cx="8286809" cy="47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291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начале смены (при регистрации результатов осмотра вагонов) в первой свободной строке книги формы ВУ-14 указывается фамилия маневрового диспетчера (дежурного по станции). Данные о проведенном осмотре заполняются в следующем порядке:</a:t>
            </a:r>
          </a:p>
          <a:p>
            <a:r>
              <a:rPr lang="ru-RU" dirty="0" smtClean="0"/>
              <a:t>в графе 1 указывается число и месяц осмотра вагонов, один раз для каждой предъявляемой (осмотренной) группы вагонов; </a:t>
            </a:r>
          </a:p>
          <a:p>
            <a:r>
              <a:rPr lang="ru-RU" dirty="0" smtClean="0"/>
              <a:t>в графе 2 указывается номер пути парка, на котором производился осмотр вагонов; </a:t>
            </a:r>
          </a:p>
          <a:p>
            <a:r>
              <a:rPr lang="ru-RU" dirty="0" smtClean="0"/>
              <a:t>в графе 3 "N поезда" ставится прочерк, если вагоны осматривались не в составе поезда;</a:t>
            </a:r>
          </a:p>
          <a:p>
            <a:r>
              <a:rPr lang="ru-RU" dirty="0" smtClean="0"/>
              <a:t>в графе 4 "Число вагонов" не заполняется;</a:t>
            </a:r>
          </a:p>
          <a:p>
            <a:r>
              <a:rPr lang="ru-RU" dirty="0" smtClean="0"/>
              <a:t> в графе 5 указывается номер вагона, а также наименование груза, для перевозки которого подобран вагон, и страна назначения груза;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385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Для перевозки опасных грузов используют: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>
                <a:solidFill>
                  <a:schemeClr val="bg1"/>
                </a:solidFill>
              </a:rPr>
              <a:t>универсальные крытые вагоны грузоотправителей (грузополучателей);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>
                <a:solidFill>
                  <a:schemeClr val="bg1"/>
                </a:solidFill>
              </a:rPr>
              <a:t>собственные вагоны операторских кампаний, арендованные грузоотправителями (грузополучателями);</a:t>
            </a:r>
          </a:p>
          <a:p>
            <a:pPr algn="just"/>
            <a:r>
              <a:rPr lang="ru-RU" dirty="0" smtClean="0"/>
              <a:t>     - </a:t>
            </a:r>
            <a:r>
              <a:rPr lang="ru-RU" dirty="0" smtClean="0">
                <a:solidFill>
                  <a:schemeClr val="bg1"/>
                </a:solidFill>
              </a:rPr>
              <a:t>универсальные контейнеры парка ОАО «</a:t>
            </a:r>
            <a:r>
              <a:rPr lang="ru-RU" dirty="0" err="1" smtClean="0">
                <a:solidFill>
                  <a:schemeClr val="bg1"/>
                </a:solidFill>
              </a:rPr>
              <a:t>Трансконтейнер</a:t>
            </a:r>
            <a:r>
              <a:rPr lang="ru-RU" dirty="0" smtClean="0">
                <a:solidFill>
                  <a:schemeClr val="bg1"/>
                </a:solidFill>
              </a:rPr>
              <a:t>», грузоотправителей (грузополучателей), арендованные грузоотправителями (грузополучателями).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50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Порядок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подготовки крытых вагонов и контейнеров под перевозку опасных грузов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686800" cy="485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графе 6 проставляется время уведомления приемосдатчиком работника вагонного хозяйства о необходимости проведения технического осмотра вагона. Время указывается один раз напротив первого номера вагона одновременно предъявленной к осмотру группы вагонов;</a:t>
            </a:r>
          </a:p>
          <a:p>
            <a:r>
              <a:rPr lang="ru-RU" dirty="0" smtClean="0"/>
              <a:t> в графе 7 ставится подпись маневрового диспетчера (дежурного по станции), который удостоверяет время предъявления вагонов к техническому осмотру, а также время окончания осмотра вагонов и его результат. Подпись маневрового диспетчера ставится один раз напротив первого номера вагона одновременно предъявленной к осмотру группы вагонов; </a:t>
            </a:r>
          </a:p>
          <a:p>
            <a:r>
              <a:rPr lang="ru-RU" dirty="0" smtClean="0"/>
              <a:t>в графе 8 указывается наименование (местная сокращенная разметка) грузоотправителя, для которого подобран вагон по указанию маневрового диспетчера (дежурного по станции), и наименование станции погрузки. При подготовке вагонов для других станций указывается наименование станции погрузки вагона;</a:t>
            </a:r>
          </a:p>
          <a:p>
            <a:pPr algn="just"/>
            <a:r>
              <a:rPr lang="ru-RU" dirty="0" smtClean="0"/>
              <a:t>	</a:t>
            </a:r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5771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 в графе 9 проставляется время прибытия работника вагонного хозяйства к месту оформления книги ВУ-14 для ее подписи. Время указывается один раз напротив первого номера вагона одновременно предъявленной к осмотру группы вагонов. Место оформления и подписания книги ВУ-14 устанавливается технологическим процессом работы станции;</a:t>
            </a:r>
          </a:p>
          <a:p>
            <a:pPr algn="just"/>
            <a:r>
              <a:rPr lang="ru-RU" dirty="0" smtClean="0"/>
              <a:t>в графе 10 напротив каждого номера вагона делается отметка работником вагонного хозяйства о его техническом состоянии: "Годен" или "Не годен", и цифровой код железнодорожной администрации собственника вагона. Цифровые коды железнодорожных администраций приведены в Приложении N 2; </a:t>
            </a:r>
          </a:p>
          <a:p>
            <a:pPr algn="just"/>
            <a:r>
              <a:rPr lang="ru-RU" dirty="0" smtClean="0"/>
              <a:t>в графе 11 работник вагонного хозяйства, проводивший технический осмотр вагонов, расписывается напротив каждого номера вагона;</a:t>
            </a:r>
          </a:p>
          <a:p>
            <a:pPr algn="just"/>
            <a:r>
              <a:rPr lang="ru-RU" dirty="0" smtClean="0"/>
              <a:t> в графе 12 приемосдатчик, проводивший технический осмотр вагонов, расписывается напротив каждого номера вагона.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 </a:t>
            </a:r>
          </a:p>
          <a:p>
            <a:pPr algn="just"/>
            <a:r>
              <a:rPr lang="ru-RU" dirty="0" smtClean="0"/>
              <a:t>. Сведения о номере свидетельства технической исправности вагона указываются в графе 10 книги формы ВУ-14.После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</a:t>
            </a:r>
          </a:p>
          <a:p>
            <a:pPr algn="just"/>
            <a:r>
              <a:rPr lang="ru-RU" dirty="0" smtClean="0"/>
              <a:t>Книга формы ВУ-14 МВЦ оформляется приемосдатчиком на АРМ приемосдатчика или на автоматизированном рабочем месте в составе автоматизированной системы управления грузовой станцией (АСУ станции).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Вагоны, предназначенные для перевозки опасных грузов, предъявляются к техническому обслуживанию только в порожнем состоянии в день погрузки, в светлое время суток и с обязательным указанием в отдельном журнале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 наименования груза, а также дополнительных данных о включении и выключении автотормозов, данных о дате и месте последнего периодического ремонта, об оборудовании роликовыми буксами и композиционными колодками толщиной не менее 30 мм. Для собственных вагонов необходимо дополнительно указывать № свидетельства собственных вагонов. Работники, дающие техническую готовность вагонов под погрузку, обязаны заполнять автоматизированную форму журнала ВУ-14 МВЦ программного обеспечения «Автоматизированной системы управления станцией».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Не допускается погрузка опасных грузов в вагоны, у которых до истечения межремонтного норматива по календарному сроку или пробегу остается менее норм, предусмотренных «Инструкцией по техническому обслуживанию вагонов в эксплуатации» (Инструкция осмотрщику вагонов), утвержденной на 50-м заседании Совета по железнодорожному транспорту.</a:t>
            </a:r>
          </a:p>
          <a:p>
            <a:pPr algn="just"/>
            <a:r>
              <a:rPr lang="ru-RU" dirty="0" smtClean="0"/>
              <a:t>Технический осмотр и определение пригодности ходовых частей, колесных пар, буксового узла, рамы вагона, тормозных и </a:t>
            </a:r>
            <a:r>
              <a:rPr lang="ru-RU" dirty="0" err="1" smtClean="0"/>
              <a:t>ударнотяговых</a:t>
            </a:r>
            <a:r>
              <a:rPr lang="ru-RU" dirty="0" smtClean="0"/>
              <a:t> устройств подвижного состава, принадлежащего грузоотправителям (грузополучателям) или арендованного ими, производится работниками вагонного хозяйства железных дорог по заявке грузоотправителя, подаваемой начальнику железнодорожной станции письменно или регистрируемой телефонограммой.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24000"/>
            <a:ext cx="8258204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Перед каждой погрузкой опасного груза в собственный или арендованный вагон, контейнер-цистерну грузоотправитель обязан предъявить работникам железнодорожной станции и вагонного депо свидетельство о техническом состоянии вагона или контейнера-цистерны (рис. 12), включая его арматуру и оборудование, гарантирующее безопасность перевозки этого груза.</a:t>
            </a:r>
          </a:p>
          <a:p>
            <a:pPr algn="just"/>
            <a:r>
              <a:rPr lang="ru-RU" dirty="0" smtClean="0"/>
              <a:t>Номер свидетельства работники вагонного хозяйства проставляют в отдельной книге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2—9», а грузоотправитель в графе 2 «Особые заявления и отметки отправителя» на оборотной стороне накладной должен в графе 2 «Особые заявления и отметки отправителя» сделать отметку: «Вагон (контейнер-цистерна), его арматура и оборудование исправны и соответствуют установленным требованиям».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24000"/>
            <a:ext cx="7143800" cy="50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500042"/>
            <a:ext cx="8229600" cy="55959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Крытые вагоны и контейнеры, которые предъявляются под перевозку опасных грузов, </a:t>
            </a:r>
            <a:r>
              <a:rPr lang="ru-RU" dirty="0" smtClean="0"/>
              <a:t>а также грузов, поименованных в приложении 7а к «Правилам перевозок опасных грузов по железным дорогам», </a:t>
            </a:r>
            <a:r>
              <a:rPr lang="ru-RU" dirty="0" smtClean="0">
                <a:solidFill>
                  <a:srgbClr val="C00000"/>
                </a:solidFill>
              </a:rPr>
              <a:t>должны быть исправными в техническом отношении, не иметь щелей (просветов) и иметь исправную крышу. Отверстия, люки в крыше и стенах вагонов должны иметь исправные плотно закрывающиеся крышки.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Пригодность вагонов и контейнеров для перевозки в противопожарном отношении устанавливает грузоотправитель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Последний может отказаться от погрузки грузов в вагон или контейнер при наличии в них неисправностей, которые могут повлечь за собой возгорание груза при перевозке.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785794"/>
            <a:ext cx="8786842" cy="53102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При погрузке грузов средствами железной дороги пригодность вагонов и контейнеров, заделка щелей в вагонах и контейнерах производится железной дорогой.</a:t>
            </a:r>
          </a:p>
          <a:p>
            <a:pPr algn="just"/>
            <a:r>
              <a:rPr lang="ru-RU" dirty="0" smtClean="0"/>
              <a:t>Конструктивные щели (просветы) в дверных и люковых проемах вагонов и контейнеров при погрузке серы, материалов животного и растительного происхождения и грузов, перечисленных в приложении 7а к «Правилам перевозок опасных грузов по железным дорогам», за исключением грузов, помеченных звездочкой, заделываются толем, рубероидом, плотным картоном или другим аналогичным материалом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После выгрузки опасных грузов из контейнеров ОАО «</a:t>
            </a:r>
            <a:r>
              <a:rPr lang="ru-RU" dirty="0" err="1" smtClean="0">
                <a:solidFill>
                  <a:schemeClr val="bg1"/>
                </a:solidFill>
              </a:rPr>
              <a:t>Трансконтейнер</a:t>
            </a:r>
            <a:r>
              <a:rPr lang="ru-RU" dirty="0" smtClean="0">
                <a:solidFill>
                  <a:schemeClr val="bg1"/>
                </a:solidFill>
              </a:rPr>
              <a:t>» и вагонов, </a:t>
            </a:r>
            <a:r>
              <a:rPr lang="ru-RU" dirty="0" smtClean="0"/>
              <a:t>сданных операторскими компаниями в аренду, </a:t>
            </a:r>
            <a:r>
              <a:rPr lang="ru-RU" dirty="0" smtClean="0">
                <a:solidFill>
                  <a:schemeClr val="bg1"/>
                </a:solidFill>
              </a:rPr>
              <a:t>грузополучатели обязаны осмотреть контейнеры или кузова вагонов, собрать и удалить из них остатки перевозимых грузов и мусор с соблюдением мер предосторожности и безопасности, промыть, обезвредить (дегазировать) их и снять знаки опасности с вагонов и контейнеров.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Все вагоны и контейнеры после перевозки опасных грузов должны быть очищены и промыты силами грузополучателя или силами железной дороги, за счет грузополучателя.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Очистка вагонов после выгрузки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528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перевозки опасных грузов, имеющих в графе 7 «род вагона, тип контейнера» </a:t>
            </a:r>
            <a:r>
              <a:rPr lang="ru-RU" dirty="0" smtClean="0"/>
              <a:t>«Алфавитного указателя опасных грузов», допущенных к перевозке железнодорожным транспортом, </a:t>
            </a:r>
            <a:r>
              <a:rPr lang="ru-RU" dirty="0" smtClean="0">
                <a:solidFill>
                  <a:schemeClr val="bg1"/>
                </a:solidFill>
              </a:rPr>
              <a:t>условные обозначения «СКВ», («СКВ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») и «СК», («СК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»), используются специализированные крытые вагоны и специализированные контейнеры грузоотправителей (грузополучателей) или сданные операторскими компаниями в аренду, а также и универсальные крытые вагоны и универсальные контейнеры, специально выделенные под перевозку конкретного груза.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193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Порядок</a:t>
            </a:r>
            <a:r>
              <a:rPr lang="ru-RU" i="1" dirty="0" smtClean="0"/>
              <a:t> </a:t>
            </a:r>
            <a:r>
              <a:rPr lang="ru-RU" b="1" i="1" dirty="0" smtClean="0"/>
              <a:t>подготовки крытых вагонов и контейнеров под перевозку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642918"/>
            <a:ext cx="8229600" cy="578647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Вагоны или контейнеры, в которых перевозились опасные грузы навалом/насыпью и которые не используются под повторную перевозку такого же груза, после выгрузки должны быть полностью очищены, а после выгрузки жмыхов (шрота) — промыты.</a:t>
            </a:r>
          </a:p>
          <a:p>
            <a:pPr algn="just"/>
            <a:r>
              <a:rPr lang="ru-RU" dirty="0" smtClean="0"/>
              <a:t>Специализированные вагоны и контейнеры грузоотправителя (грузополучателя или сданные операторскими кампаниями в аренду), после выгрузки и очистки от остатков перевозимых в них грузов грузополучатель должен направить вместе с оборудованием </a:t>
            </a:r>
            <a:r>
              <a:rPr lang="ru-RU" dirty="0" smtClean="0">
                <a:solidFill>
                  <a:schemeClr val="bg1"/>
                </a:solidFill>
              </a:rPr>
              <a:t>на железнодорожную станцию их назначения по условиям ранее перевозимого опасного груза по полным перевозочным документам и опломбированными.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642918"/>
            <a:ext cx="8229600" cy="545308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По окончании срока аренды арендатор (грузоотправитель или грузополучатель) должен своими силами и средствами обезвредить (дегазировать) вагоны и контейнеры, снять знаки опасности и закрасить трафареты и представить железной дороге заверенное письменное подтверждение о проведенном обезвреживании. Только после этого вагоны могут быть приняты железнодорожной станцией и использованы для перевозки других грузов.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При перевозке специализированных контейнеров в груженом и в порожнем состоянии не допускаются следы и остатки опасных грузов на наружной поверхности контейнера.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При предъявлении к перевозке порожних специализированных контейнеров из-под опасных грузов грузополучатель обязан обеспечить такую же плотность закрытия дверей, запирания люков и других запорных устройств, как и для груженых контейнеров.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При перевозке неочищенных транспортных средств (кроме тары), содержащих остатки опасных грузов любого класса, за исключением класса 7, в накладной в графе </a:t>
            </a:r>
            <a:r>
              <a:rPr lang="ru-RU" dirty="0" smtClean="0">
                <a:solidFill>
                  <a:schemeClr val="bg1"/>
                </a:solidFill>
              </a:rPr>
              <a:t>«Наименование груза» должно быть указано: «ПОРОЖНИЙ ВАГОН-ЦИСТЕРНА», «ПОРОЖНИЙ КОНТЕЙНЕР-ЦИСТЕРНА», «ПОРОЖНИЙ МЭГК», «ПОРОЖНИЙ ВАГОН», «ПОРОЖНИЙ КОНТЕЙНЕР».</a:t>
            </a:r>
            <a:r>
              <a:rPr lang="ru-RU" dirty="0" smtClean="0"/>
              <a:t> За этими словами должны следовать слова </a:t>
            </a:r>
            <a:r>
              <a:rPr lang="ru-RU" dirty="0" smtClean="0">
                <a:solidFill>
                  <a:schemeClr val="bg1"/>
                </a:solidFill>
              </a:rPr>
              <a:t>«ПОСЛЕДНИЙ ГРУЗ</a:t>
            </a:r>
            <a:r>
              <a:rPr lang="ru-RU" dirty="0" smtClean="0"/>
              <a:t>» вместе с информацией о последнем перевозившемся грузе: код опасности/ номер ООН, наименование груза в соответствии с «Алфавитным указателем», знаки опасности, причем дополнительный знак опасности указывается в скобках, номер аварийной карточки.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Например, </a:t>
            </a:r>
            <a:r>
              <a:rPr lang="ru-RU" b="1" dirty="0" smtClean="0">
                <a:solidFill>
                  <a:schemeClr val="bg1"/>
                </a:solidFill>
              </a:rPr>
              <a:t>«Порожний вагон-цистерна, последний груз: 663/№ ООН 1098 СПИРТ АЛЛИЛОВЫЙ, 6.1(3), АК 607».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Необходимые штемпели </a:t>
            </a:r>
            <a:r>
              <a:rPr lang="ru-RU" dirty="0" smtClean="0">
                <a:solidFill>
                  <a:srgbClr val="FF0000"/>
                </a:solidFill>
              </a:rPr>
              <a:t>«Прикрытие 0-1-0», «ЯДОВИТО», «ЛЕГКО ВОСПЛАМЕНЯЕТСЯ», «НЕ СПУСКАТЬ С ГОРКИ» </a:t>
            </a:r>
            <a:r>
              <a:rPr lang="ru-RU" dirty="0" smtClean="0"/>
              <a:t>проставляются в верхней части накладной.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Заполнение накладной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785794"/>
            <a:ext cx="8643966" cy="557216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Контрейлерные грузоперевозки </a:t>
            </a:r>
            <a:r>
              <a:rPr lang="ru-RU" dirty="0" smtClean="0">
                <a:solidFill>
                  <a:schemeClr val="bg1"/>
                </a:solidFill>
              </a:rPr>
              <a:t>— это доставка грузов автомобильным и железнодорожным транспортом. </a:t>
            </a:r>
            <a:r>
              <a:rPr lang="ru-RU" dirty="0" smtClean="0"/>
              <a:t>Контрейлер представляет собой железнодорожную платформу, предназначенную для перевозки автопоездов. Таким образом, большую часть пути автомобиль с грузом проезжает на железнодорожной платформе и лишь незначительную часть — на собственных колесах.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При контрейлерной перевозке знаки опасности должны прикрепляться к обеим боковым сторонам вагона. На боковых сторонах вагона знаки опасности могут не наноситься, если: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—	на автотранспортной цистерне или транспортном средстве, в котором опасные грузы перевозятся навалом, имеющиеся знаки опасности видны;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—	на автотранспортном средстве, в котором опасные грузы перевозятся в упаковках, установлены и видны знаки опасности, соответствующие перевозимым упаковкам.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33988"/>
          </a:xfrm>
        </p:spPr>
        <p:txBody>
          <a:bodyPr>
            <a:normAutofit/>
          </a:bodyPr>
          <a:lstStyle/>
          <a:p>
            <a:pPr algn="ctr"/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Подаваемые под погрузку опасных грузов вагоны и контейнеры должны быть исправны и очищены от ранее перевозимых грузов и мусора. Пригодность всех вагонов и контейнеров под перевозку опасных грузов в коммерческом отношении определяется грузоотправителями.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Запрещается подавать под погрузку опасных грузов вагоны и контейнеры без технического осмотра и признания их годными под перевозку этих грузов.</a:t>
            </a:r>
          </a:p>
          <a:p>
            <a:pPr algn="just"/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Начало погрузки опасных грузов в порожние вагоны и контейнеры разрешается производить </a:t>
            </a:r>
            <a:r>
              <a:rPr lang="ru-RU" b="1" dirty="0" smtClean="0">
                <a:solidFill>
                  <a:srgbClr val="C00000"/>
                </a:solidFill>
              </a:rPr>
              <a:t>не позднее 24 ч </a:t>
            </a:r>
            <a:r>
              <a:rPr lang="ru-RU" dirty="0" smtClean="0">
                <a:solidFill>
                  <a:schemeClr val="bg1"/>
                </a:solidFill>
              </a:rPr>
              <a:t>с момента окончания технического обслуживания. Техническое обслуживание подвижного состава (платформы, полувагоны, контейнеровозы), используемого для размещения контейнеров с опасными грузами (в том числе при перегрузке), осуществляется на общих основаниях.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Подача вагонов под погрузку опасных грузов.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2432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Вагоны и контейнеры, предназначенные для перевозки опасных грузов,</a:t>
            </a:r>
            <a:r>
              <a:rPr lang="ru-RU" dirty="0" smtClean="0"/>
              <a:t> кроме знаков и надписей, предусмотренных техническими нормативными правовыми актами, </a:t>
            </a:r>
            <a:r>
              <a:rPr lang="ru-RU" b="1" dirty="0" smtClean="0"/>
              <a:t>должны иметь знаки опасности, соответствующие характеру опасности груза согласно «Алфавитному указателю опасных грузов» (приложение 2 к «Правилам перевозок опасных грузов по железным дорогам»), и номер ООН перевозимого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состав, транспортные ярлыки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На вагоны и контейнеры, в которых перевозятся опасные грузы, должны быть нанесены знаки опасности,</a:t>
            </a:r>
            <a:r>
              <a:rPr lang="ru-RU" b="1" dirty="0" smtClean="0"/>
              <a:t> </a:t>
            </a:r>
            <a:r>
              <a:rPr lang="ru-RU" dirty="0" smtClean="0"/>
              <a:t>соответствующие указанным в «Алфавитном указателе» и </a:t>
            </a:r>
            <a:r>
              <a:rPr lang="ru-RU" b="1" dirty="0" smtClean="0">
                <a:solidFill>
                  <a:schemeClr val="bg1"/>
                </a:solidFill>
              </a:rPr>
              <a:t>удовлетворяющие требованиям: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а)	иметь размеры не менее 250x250 мм, с линией того же цвета, что и символ, проходящей с внутренней стороны параллельно кромке на расстоянии 12,5 мм от нее;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5" name="Picutre 8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54531" y="2133600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б)	соответствовать знаку опасности, наносимому на грузовое место или упаковку, данного опасного груза относительно цвета и символа;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в)	высота цифр, обозначающих номер класса, должна быть не менее 25 мм;</a:t>
            </a:r>
          </a:p>
          <a:p>
            <a:endParaRPr lang="ru-RU" dirty="0"/>
          </a:p>
        </p:txBody>
      </p:sp>
      <p:pic>
        <p:nvPicPr>
          <p:cNvPr id="7" name="Picutre 8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54531" y="2133600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8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6314" y="1928802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5720" y="1357298"/>
            <a:ext cx="4429156" cy="550070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Г) иметь между символом и номером класса опасности номер аварийной карточки, если он не размещен на вагоне или контейнере в виде отдельной таблички.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Перед номером аварийной карточки указываются буквы «АК».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Номер аварийной карточки размешается в прямоугольнике на белом фоне.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Высота цифр номера аварийной карточки и букв должна быть не менее 100 мм. Если груз обладает несколькими видами опасности, номер аварийной карточки должен быть указан только на основном знаке опасности.</a:t>
            </a:r>
          </a:p>
          <a:p>
            <a:endParaRPr lang="ru-RU" dirty="0"/>
          </a:p>
        </p:txBody>
      </p:sp>
      <p:pic>
        <p:nvPicPr>
          <p:cNvPr id="5" name="Содержимое 4" descr="Picture background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571744"/>
            <a:ext cx="2786082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542</TotalTime>
  <Words>2428</Words>
  <Application>Microsoft Office PowerPoint</Application>
  <PresentationFormat>Экран (4:3)</PresentationFormat>
  <Paragraphs>103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Бумажная</vt:lpstr>
      <vt:lpstr>Порядок подготовки крытых вагонов и контейнеров под перевозку опасных грузов  </vt:lpstr>
      <vt:lpstr>Порядок подготовки крытых вагонов и контейнеров под перевозку опасных грузов </vt:lpstr>
      <vt:lpstr>Порядок подготовки крытых вагонов и контейнеров под перевозку опасных грузов</vt:lpstr>
      <vt:lpstr>Подача вагонов под погрузку опасных грузов. </vt:lpstr>
      <vt:lpstr>Нанесение знаков на подвижной состав, транспортные ярлыки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вагон</vt:lpstr>
      <vt:lpstr>Нанесение знаков на вагон</vt:lpstr>
      <vt:lpstr>Нанесение знаков на вагон</vt:lpstr>
      <vt:lpstr>Порядок предъявления вагонов и поездов к техническому обслуживанию и уведомления о годности вагонов</vt:lpstr>
      <vt:lpstr>Порядок предъявления вагонов и поездов к техническому обслуживанию</vt:lpstr>
      <vt:lpstr>Книга предъявления вагонов грузового парка к техническому обслуживанию формы ВУ-14</vt:lpstr>
      <vt:lpstr>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Предъявление вагонов грузового парка к техническому осмотру</vt:lpstr>
      <vt:lpstr>Предъявление вагонов грузового парка к техническому осмотру</vt:lpstr>
      <vt:lpstr>Свидетельство о техническом состоянии вагона или контейнера</vt:lpstr>
      <vt:lpstr>Свидетельство о техническом состоянии вагона или контейнера</vt:lpstr>
      <vt:lpstr>Слайд 27</vt:lpstr>
      <vt:lpstr>Слайд 28</vt:lpstr>
      <vt:lpstr>Очистка вагонов после выгрузки</vt:lpstr>
      <vt:lpstr>Слайд 30</vt:lpstr>
      <vt:lpstr>Слайд 31</vt:lpstr>
      <vt:lpstr>Заполнение накладной</vt:lpstr>
      <vt:lpstr>Слайд 33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53</cp:revision>
  <dcterms:created xsi:type="dcterms:W3CDTF">2024-03-31T15:01:47Z</dcterms:created>
  <dcterms:modified xsi:type="dcterms:W3CDTF">2025-02-03T10:17:45Z</dcterms:modified>
</cp:coreProperties>
</file>