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sldIdLst>
    <p:sldId id="393" r:id="rId2"/>
    <p:sldId id="361" r:id="rId3"/>
    <p:sldId id="362" r:id="rId4"/>
    <p:sldId id="363" r:id="rId5"/>
    <p:sldId id="364" r:id="rId6"/>
    <p:sldId id="365" r:id="rId7"/>
    <p:sldId id="366" r:id="rId8"/>
    <p:sldId id="367" r:id="rId9"/>
    <p:sldId id="368" r:id="rId10"/>
    <p:sldId id="369" r:id="rId11"/>
    <p:sldId id="371" r:id="rId12"/>
    <p:sldId id="372" r:id="rId13"/>
    <p:sldId id="373" r:id="rId14"/>
    <p:sldId id="374" r:id="rId15"/>
    <p:sldId id="375" r:id="rId16"/>
    <p:sldId id="413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 snapToGrid="0" snapToObjects="1">
      <p:cViewPr>
        <p:scale>
          <a:sx n="71" d="100"/>
          <a:sy n="71" d="100"/>
        </p:scale>
        <p:origin x="-1356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2F08CE-6249-4407-86DC-23F9C5B54D54}" type="datetimeFigureOut">
              <a:rPr lang="ru-RU"/>
              <a:pPr>
                <a:defRPr/>
              </a:pPr>
              <a:t>04.02.2025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98F382-A95F-43DD-94AE-0F5F9AC5B8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2532" name="Нижний колонтитул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Лесные грузы</a:t>
            </a:r>
          </a:p>
        </p:txBody>
      </p:sp>
      <p:sp>
        <p:nvSpPr>
          <p:cNvPr id="22533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151B0E-B05F-4514-AB7D-A5D544270FC4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320" y="3463020"/>
            <a:ext cx="5514509" cy="752539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320" y="4583175"/>
            <a:ext cx="5514509" cy="113164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0" y="6028267"/>
            <a:ext cx="4193157" cy="508528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>
          <a:xfrm>
            <a:off x="0" y="0"/>
            <a:ext cx="9144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22"/>
          <p:cNvSpPr/>
          <p:nvPr/>
        </p:nvSpPr>
        <p:spPr>
          <a:xfrm>
            <a:off x="0" y="6499225"/>
            <a:ext cx="9144000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17" descr="rzd_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573" y="2412849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charset="0"/>
              <a:ea typeface="Arial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charset="0"/>
              <a:ea typeface="Arial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charset="0"/>
              <a:ea typeface="Arial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charset="0"/>
              <a:ea typeface="Arial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charset="0"/>
              <a:ea typeface="Arial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3747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charset="0"/>
              <a:ea typeface="Arial" charset="0"/>
            </a:endParaRPr>
          </a:p>
        </p:txBody>
      </p:sp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charset="0"/>
              <a:ea typeface="Arial" charset="0"/>
            </a:endParaRPr>
          </a:p>
        </p:txBody>
      </p:sp>
      <p:pic>
        <p:nvPicPr>
          <p:cNvPr id="11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7650" y="1"/>
            <a:ext cx="8753475" cy="141336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ABA4-6B8D-483C-952A-44E80B8EA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 userDrawn="1"/>
        </p:nvSpPr>
        <p:spPr>
          <a:xfrm>
            <a:off x="0" y="0"/>
            <a:ext cx="9144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22"/>
          <p:cNvSpPr/>
          <p:nvPr userDrawn="1"/>
        </p:nvSpPr>
        <p:spPr>
          <a:xfrm>
            <a:off x="0" y="6499225"/>
            <a:ext cx="9144000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Группа 22"/>
          <p:cNvGrpSpPr>
            <a:grpSpLocks/>
          </p:cNvGrpSpPr>
          <p:nvPr userDrawn="1"/>
        </p:nvGrpSpPr>
        <p:grpSpPr bwMode="auto">
          <a:xfrm>
            <a:off x="8362950" y="6599238"/>
            <a:ext cx="406400" cy="180975"/>
            <a:chOff x="5385680" y="6487509"/>
            <a:chExt cx="1039813" cy="461962"/>
          </a:xfrm>
        </p:grpSpPr>
        <p:sp>
          <p:nvSpPr>
            <p:cNvPr id="7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4444"/>
            </a:xfrm>
            <a:custGeom>
              <a:avLst/>
              <a:gdLst>
                <a:gd name="T0" fmla="*/ 2147483647 w 1195"/>
                <a:gd name="T1" fmla="*/ 2147483647 h 1091"/>
                <a:gd name="T2" fmla="*/ 2147483647 w 1195"/>
                <a:gd name="T3" fmla="*/ 2147483647 h 1091"/>
                <a:gd name="T4" fmla="*/ 2147483647 w 1195"/>
                <a:gd name="T5" fmla="*/ 2147483647 h 1091"/>
                <a:gd name="T6" fmla="*/ 2147483647 w 1195"/>
                <a:gd name="T7" fmla="*/ 2147483647 h 1091"/>
                <a:gd name="T8" fmla="*/ 2147483647 w 1195"/>
                <a:gd name="T9" fmla="*/ 2147483647 h 1091"/>
                <a:gd name="T10" fmla="*/ 2147483647 w 1195"/>
                <a:gd name="T11" fmla="*/ 2147483647 h 1091"/>
                <a:gd name="T12" fmla="*/ 2147483647 w 1195"/>
                <a:gd name="T13" fmla="*/ 2147483647 h 1091"/>
                <a:gd name="T14" fmla="*/ 2147483647 w 1195"/>
                <a:gd name="T15" fmla="*/ 2147483647 h 1091"/>
                <a:gd name="T16" fmla="*/ 2147483647 w 1195"/>
                <a:gd name="T17" fmla="*/ 2147483647 h 1091"/>
                <a:gd name="T18" fmla="*/ 2147483647 w 1195"/>
                <a:gd name="T19" fmla="*/ 2147483647 h 1091"/>
                <a:gd name="T20" fmla="*/ 2147483647 w 1195"/>
                <a:gd name="T21" fmla="*/ 2147483647 h 1091"/>
                <a:gd name="T22" fmla="*/ 2147483647 w 1195"/>
                <a:gd name="T23" fmla="*/ 2147483647 h 1091"/>
                <a:gd name="T24" fmla="*/ 2147483647 w 1195"/>
                <a:gd name="T25" fmla="*/ 2147483647 h 1091"/>
                <a:gd name="T26" fmla="*/ 2147483647 w 1195"/>
                <a:gd name="T27" fmla="*/ 2147483647 h 1091"/>
                <a:gd name="T28" fmla="*/ 2147483647 w 1195"/>
                <a:gd name="T29" fmla="*/ 2147483647 h 1091"/>
                <a:gd name="T30" fmla="*/ 2147483647 w 1195"/>
                <a:gd name="T31" fmla="*/ 2147483647 h 1091"/>
                <a:gd name="T32" fmla="*/ 2147483647 w 1195"/>
                <a:gd name="T33" fmla="*/ 2147483647 h 1091"/>
                <a:gd name="T34" fmla="*/ 2147483647 w 1195"/>
                <a:gd name="T35" fmla="*/ 2147483647 h 1091"/>
                <a:gd name="T36" fmla="*/ 2147483647 w 1195"/>
                <a:gd name="T37" fmla="*/ 2147483647 h 1091"/>
                <a:gd name="T38" fmla="*/ 2147483647 w 1195"/>
                <a:gd name="T39" fmla="*/ 2147483647 h 1091"/>
                <a:gd name="T40" fmla="*/ 2147483647 w 1195"/>
                <a:gd name="T41" fmla="*/ 2147483647 h 1091"/>
                <a:gd name="T42" fmla="*/ 2147483647 w 1195"/>
                <a:gd name="T43" fmla="*/ 2147483647 h 1091"/>
                <a:gd name="T44" fmla="*/ 2147483647 w 1195"/>
                <a:gd name="T45" fmla="*/ 2147483647 h 1091"/>
                <a:gd name="T46" fmla="*/ 2147483647 w 1195"/>
                <a:gd name="T47" fmla="*/ 2147483647 h 1091"/>
                <a:gd name="T48" fmla="*/ 2147483647 w 1195"/>
                <a:gd name="T49" fmla="*/ 2147483647 h 1091"/>
                <a:gd name="T50" fmla="*/ 2147483647 w 1195"/>
                <a:gd name="T51" fmla="*/ 2147483647 h 1091"/>
                <a:gd name="T52" fmla="*/ 2147483647 w 1195"/>
                <a:gd name="T53" fmla="*/ 2147483647 h 1091"/>
                <a:gd name="T54" fmla="*/ 2147483647 w 1195"/>
                <a:gd name="T55" fmla="*/ 2147483647 h 1091"/>
                <a:gd name="T56" fmla="*/ 2147483647 w 1195"/>
                <a:gd name="T57" fmla="*/ 2147483647 h 1091"/>
                <a:gd name="T58" fmla="*/ 2147483647 w 1195"/>
                <a:gd name="T59" fmla="*/ 2147483647 h 1091"/>
                <a:gd name="T60" fmla="*/ 2147483647 w 1195"/>
                <a:gd name="T61" fmla="*/ 2147483647 h 1091"/>
                <a:gd name="T62" fmla="*/ 2147483647 w 1195"/>
                <a:gd name="T63" fmla="*/ 2147483647 h 1091"/>
                <a:gd name="T64" fmla="*/ 2147483647 w 1195"/>
                <a:gd name="T65" fmla="*/ 2147483647 h 1091"/>
                <a:gd name="T66" fmla="*/ 2147483647 w 1195"/>
                <a:gd name="T67" fmla="*/ 2147483647 h 1091"/>
                <a:gd name="T68" fmla="*/ 2147483647 w 1195"/>
                <a:gd name="T69" fmla="*/ 2147483647 h 1091"/>
                <a:gd name="T70" fmla="*/ 2147483647 w 1195"/>
                <a:gd name="T71" fmla="*/ 2147483647 h 1091"/>
                <a:gd name="T72" fmla="*/ 2147483647 w 1195"/>
                <a:gd name="T73" fmla="*/ 2147483647 h 1091"/>
                <a:gd name="T74" fmla="*/ 2147483647 w 1195"/>
                <a:gd name="T75" fmla="*/ 2147483647 h 1091"/>
                <a:gd name="T76" fmla="*/ 2147483647 w 1195"/>
                <a:gd name="T77" fmla="*/ 2147483647 h 1091"/>
                <a:gd name="T78" fmla="*/ 2147483647 w 1195"/>
                <a:gd name="T79" fmla="*/ 2147483647 h 1091"/>
                <a:gd name="T80" fmla="*/ 2147483647 w 1195"/>
                <a:gd name="T81" fmla="*/ 2147483647 h 1091"/>
                <a:gd name="T82" fmla="*/ 2147483647 w 1195"/>
                <a:gd name="T83" fmla="*/ 2147483647 h 1091"/>
                <a:gd name="T84" fmla="*/ 2147483647 w 1195"/>
                <a:gd name="T85" fmla="*/ 2147483647 h 1091"/>
                <a:gd name="T86" fmla="*/ 2147483647 w 1195"/>
                <a:gd name="T87" fmla="*/ 2147483647 h 1091"/>
                <a:gd name="T88" fmla="*/ 2147483647 w 1195"/>
                <a:gd name="T89" fmla="*/ 2147483647 h 1091"/>
                <a:gd name="T90" fmla="*/ 2147483647 w 1195"/>
                <a:gd name="T91" fmla="*/ 0 h 1091"/>
                <a:gd name="T92" fmla="*/ 2147483647 w 1195"/>
                <a:gd name="T93" fmla="*/ 2147483647 h 1091"/>
                <a:gd name="T94" fmla="*/ 2147483647 w 1195"/>
                <a:gd name="T95" fmla="*/ 2147483647 h 1091"/>
                <a:gd name="T96" fmla="*/ 2147483647 w 1195"/>
                <a:gd name="T97" fmla="*/ 2147483647 h 1091"/>
                <a:gd name="T98" fmla="*/ 2147483647 w 1195"/>
                <a:gd name="T99" fmla="*/ 2147483647 h 10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8"/>
            <p:cNvSpPr>
              <a:spLocks/>
            </p:cNvSpPr>
            <p:nvPr userDrawn="1"/>
          </p:nvSpPr>
          <p:spPr bwMode="auto">
            <a:xfrm>
              <a:off x="5775610" y="6605024"/>
              <a:ext cx="316818" cy="226929"/>
            </a:xfrm>
            <a:custGeom>
              <a:avLst/>
              <a:gdLst>
                <a:gd name="T0" fmla="*/ 2147483647 w 1002"/>
                <a:gd name="T1" fmla="*/ 0 h 727"/>
                <a:gd name="T2" fmla="*/ 2147483647 w 1002"/>
                <a:gd name="T3" fmla="*/ 0 h 727"/>
                <a:gd name="T4" fmla="*/ 2147483647 w 1002"/>
                <a:gd name="T5" fmla="*/ 2147483647 h 727"/>
                <a:gd name="T6" fmla="*/ 0 w 1002"/>
                <a:gd name="T7" fmla="*/ 2147483647 h 727"/>
                <a:gd name="T8" fmla="*/ 2147483647 w 1002"/>
                <a:gd name="T9" fmla="*/ 0 h 7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9"/>
            <p:cNvSpPr>
              <a:spLocks/>
            </p:cNvSpPr>
            <p:nvPr userDrawn="1"/>
          </p:nvSpPr>
          <p:spPr bwMode="auto">
            <a:xfrm>
              <a:off x="5385680" y="6605024"/>
              <a:ext cx="434611" cy="344447"/>
            </a:xfrm>
            <a:custGeom>
              <a:avLst/>
              <a:gdLst>
                <a:gd name="T0" fmla="*/ 0 w 1377"/>
                <a:gd name="T1" fmla="*/ 2147483647 h 1091"/>
                <a:gd name="T2" fmla="*/ 2147483647 w 1377"/>
                <a:gd name="T3" fmla="*/ 2147483647 h 1091"/>
                <a:gd name="T4" fmla="*/ 2147483647 w 1377"/>
                <a:gd name="T5" fmla="*/ 2147483647 h 1091"/>
                <a:gd name="T6" fmla="*/ 2147483647 w 1377"/>
                <a:gd name="T7" fmla="*/ 2147483647 h 1091"/>
                <a:gd name="T8" fmla="*/ 2147483647 w 1377"/>
                <a:gd name="T9" fmla="*/ 2147483647 h 1091"/>
                <a:gd name="T10" fmla="*/ 2147483647 w 1377"/>
                <a:gd name="T11" fmla="*/ 0 h 1091"/>
                <a:gd name="T12" fmla="*/ 2147483647 w 1377"/>
                <a:gd name="T13" fmla="*/ 0 h 1091"/>
                <a:gd name="T14" fmla="*/ 2147483647 w 1377"/>
                <a:gd name="T15" fmla="*/ 0 h 1091"/>
                <a:gd name="T16" fmla="*/ 2147483647 w 1377"/>
                <a:gd name="T17" fmla="*/ 2147483647 h 1091"/>
                <a:gd name="T18" fmla="*/ 2147483647 w 1377"/>
                <a:gd name="T19" fmla="*/ 2147483647 h 1091"/>
                <a:gd name="T20" fmla="*/ 2147483647 w 1377"/>
                <a:gd name="T21" fmla="*/ 2147483647 h 1091"/>
                <a:gd name="T22" fmla="*/ 2147483647 w 1377"/>
                <a:gd name="T23" fmla="*/ 2147483647 h 1091"/>
                <a:gd name="T24" fmla="*/ 2147483647 w 1377"/>
                <a:gd name="T25" fmla="*/ 2147483647 h 1091"/>
                <a:gd name="T26" fmla="*/ 2147483647 w 1377"/>
                <a:gd name="T27" fmla="*/ 2147483647 h 1091"/>
                <a:gd name="T28" fmla="*/ 2147483647 w 1377"/>
                <a:gd name="T29" fmla="*/ 2147483647 h 1091"/>
                <a:gd name="T30" fmla="*/ 2147483647 w 1377"/>
                <a:gd name="T31" fmla="*/ 2147483647 h 1091"/>
                <a:gd name="T32" fmla="*/ 2147483647 w 1377"/>
                <a:gd name="T33" fmla="*/ 2147483647 h 1091"/>
                <a:gd name="T34" fmla="*/ 2147483647 w 1377"/>
                <a:gd name="T35" fmla="*/ 2147483647 h 1091"/>
                <a:gd name="T36" fmla="*/ 2147483647 w 1377"/>
                <a:gd name="T37" fmla="*/ 2147483647 h 1091"/>
                <a:gd name="T38" fmla="*/ 2147483647 w 1377"/>
                <a:gd name="T39" fmla="*/ 2147483647 h 1091"/>
                <a:gd name="T40" fmla="*/ 2147483647 w 1377"/>
                <a:gd name="T41" fmla="*/ 2147483647 h 1091"/>
                <a:gd name="T42" fmla="*/ 2147483647 w 1377"/>
                <a:gd name="T43" fmla="*/ 2147483647 h 1091"/>
                <a:gd name="T44" fmla="*/ 2147483647 w 1377"/>
                <a:gd name="T45" fmla="*/ 2147483647 h 1091"/>
                <a:gd name="T46" fmla="*/ 2147483647 w 1377"/>
                <a:gd name="T47" fmla="*/ 2147483647 h 1091"/>
                <a:gd name="T48" fmla="*/ 2147483647 w 1377"/>
                <a:gd name="T49" fmla="*/ 2147483647 h 1091"/>
                <a:gd name="T50" fmla="*/ 2147483647 w 1377"/>
                <a:gd name="T51" fmla="*/ 2147483647 h 1091"/>
                <a:gd name="T52" fmla="*/ 2147483647 w 1377"/>
                <a:gd name="T53" fmla="*/ 2147483647 h 1091"/>
                <a:gd name="T54" fmla="*/ 2147483647 w 1377"/>
                <a:gd name="T55" fmla="*/ 2147483647 h 1091"/>
                <a:gd name="T56" fmla="*/ 2147483647 w 1377"/>
                <a:gd name="T57" fmla="*/ 2147483647 h 1091"/>
                <a:gd name="T58" fmla="*/ 2147483647 w 1377"/>
                <a:gd name="T59" fmla="*/ 2147483647 h 1091"/>
                <a:gd name="T60" fmla="*/ 2147483647 w 1377"/>
                <a:gd name="T61" fmla="*/ 2147483647 h 1091"/>
                <a:gd name="T62" fmla="*/ 2147483647 w 1377"/>
                <a:gd name="T63" fmla="*/ 2147483647 h 1091"/>
                <a:gd name="T64" fmla="*/ 2147483647 w 1377"/>
                <a:gd name="T65" fmla="*/ 2147483647 h 1091"/>
                <a:gd name="T66" fmla="*/ 2147483647 w 1377"/>
                <a:gd name="T67" fmla="*/ 2147483647 h 1091"/>
                <a:gd name="T68" fmla="*/ 0 w 1377"/>
                <a:gd name="T69" fmla="*/ 2147483647 h 10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573" y="2412849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794218"/>
            <a:ext cx="4206713" cy="438115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0" indent="0">
              <a:buNone/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794218"/>
            <a:ext cx="4196473" cy="4381157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600"/>
            </a:lvl1pPr>
            <a:lvl2pPr marL="0" indent="0">
              <a:buFont typeface="Arial"/>
              <a:buNone/>
              <a:defRPr sz="1600"/>
            </a:lvl2pPr>
            <a:lvl3pPr marL="0" indent="0">
              <a:buFont typeface="Arial"/>
              <a:buNone/>
              <a:defRPr sz="1600"/>
            </a:lvl3pPr>
            <a:lvl4pPr marL="0" indent="0">
              <a:buFont typeface="Arial"/>
              <a:buNone/>
              <a:defRPr sz="1600"/>
            </a:lvl4pPr>
            <a:lvl5pPr marL="0" indent="0">
              <a:buFont typeface="Arial"/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803038"/>
            <a:ext cx="420671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803038"/>
            <a:ext cx="419647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3"/>
            <a:ext cx="7013575" cy="44640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719737"/>
            <a:ext cx="1316459" cy="4457226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4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9300" y="5657136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1" name="Picture Placeholder 2"/>
          <p:cNvSpPr>
            <a:spLocks noGrp="1"/>
          </p:cNvSpPr>
          <p:nvPr>
            <p:ph type="pic" idx="10"/>
          </p:nvPr>
        </p:nvSpPr>
        <p:spPr>
          <a:xfrm>
            <a:off x="4667249" y="1714500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132" name="Text Placeholder 3"/>
          <p:cNvSpPr>
            <a:spLocks noGrp="1"/>
          </p:cNvSpPr>
          <p:nvPr>
            <p:ph type="body" sz="half" idx="11"/>
          </p:nvPr>
        </p:nvSpPr>
        <p:spPr>
          <a:xfrm>
            <a:off x="4569524" y="5649903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1374775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30188" y="274638"/>
            <a:ext cx="8543925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30188" y="1790700"/>
            <a:ext cx="8543925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Нажмите для редактирования</a:t>
            </a:r>
          </a:p>
          <a:p>
            <a:pPr lvl="0"/>
            <a:r>
              <a:rPr lang="ru-RU" altLang="ru-RU" smtClean="0"/>
              <a:t>Нажмите для ввода текста</a:t>
            </a:r>
            <a:endParaRPr lang="en-US" altLang="ru-RU" smtClean="0"/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133350" y="133350"/>
            <a:ext cx="18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31" name="Text Box 10"/>
          <p:cNvSpPr txBox="1">
            <a:spLocks noChangeArrowheads="1"/>
          </p:cNvSpPr>
          <p:nvPr/>
        </p:nvSpPr>
        <p:spPr bwMode="auto">
          <a:xfrm>
            <a:off x="201613" y="6597650"/>
            <a:ext cx="2301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17D4F686-3A9F-4D15-A2C5-BB713CE6D52D}" type="slidenum">
              <a:rPr lang="en-US" sz="1000">
                <a:latin typeface="Verdana" pitchFamily="34" charset="0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>
              <a:latin typeface="Verdana" pitchFamily="34" charset="0"/>
            </a:endParaRPr>
          </a:p>
        </p:txBody>
      </p:sp>
      <p:pic>
        <p:nvPicPr>
          <p:cNvPr id="1032" name="Picture 17" descr="rzd_logo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3" name="Group 12"/>
          <p:cNvGrpSpPr>
            <a:grpSpLocks/>
          </p:cNvGrpSpPr>
          <p:nvPr/>
        </p:nvGrpSpPr>
        <p:grpSpPr bwMode="auto">
          <a:xfrm>
            <a:off x="-374650" y="-17463"/>
            <a:ext cx="366712" cy="2930526"/>
            <a:chOff x="-374650" y="-17463"/>
            <a:chExt cx="366712" cy="2930526"/>
          </a:xfrm>
        </p:grpSpPr>
        <p:sp>
          <p:nvSpPr>
            <p:cNvPr id="1034" name="Rectangle 13"/>
            <p:cNvSpPr>
              <a:spLocks noChangeArrowheads="1"/>
            </p:cNvSpPr>
            <p:nvPr userDrawn="1"/>
          </p:nvSpPr>
          <p:spPr bwMode="auto">
            <a:xfrm>
              <a:off x="-374650" y="-17463"/>
              <a:ext cx="366712" cy="366713"/>
            </a:xfrm>
            <a:prstGeom prst="rect">
              <a:avLst/>
            </a:prstGeom>
            <a:solidFill>
              <a:srgbClr val="CD202C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35" name="Rectangle 14"/>
            <p:cNvSpPr>
              <a:spLocks noChangeArrowheads="1"/>
            </p:cNvSpPr>
            <p:nvPr userDrawn="1"/>
          </p:nvSpPr>
          <p:spPr bwMode="auto">
            <a:xfrm>
              <a:off x="-374650" y="349250"/>
              <a:ext cx="366712" cy="366713"/>
            </a:xfrm>
            <a:prstGeom prst="rect">
              <a:avLst/>
            </a:prstGeom>
            <a:solidFill>
              <a:srgbClr val="455D70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36" name="Rectangle 15"/>
            <p:cNvSpPr>
              <a:spLocks noChangeArrowheads="1"/>
            </p:cNvSpPr>
            <p:nvPr userDrawn="1"/>
          </p:nvSpPr>
          <p:spPr bwMode="auto">
            <a:xfrm>
              <a:off x="-374650" y="715963"/>
              <a:ext cx="366712" cy="366712"/>
            </a:xfrm>
            <a:prstGeom prst="rect">
              <a:avLst/>
            </a:prstGeom>
            <a:solidFill>
              <a:srgbClr val="68798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37" name="Rectangle 16"/>
            <p:cNvSpPr>
              <a:spLocks noChangeArrowheads="1"/>
            </p:cNvSpPr>
            <p:nvPr userDrawn="1"/>
          </p:nvSpPr>
          <p:spPr bwMode="auto">
            <a:xfrm>
              <a:off x="-374650" y="1081088"/>
              <a:ext cx="366712" cy="366712"/>
            </a:xfrm>
            <a:prstGeom prst="rect">
              <a:avLst/>
            </a:prstGeom>
            <a:solidFill>
              <a:srgbClr val="909CAA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38" name="Rectangle 17"/>
            <p:cNvSpPr>
              <a:spLocks noChangeArrowheads="1"/>
            </p:cNvSpPr>
            <p:nvPr userDrawn="1"/>
          </p:nvSpPr>
          <p:spPr bwMode="auto">
            <a:xfrm>
              <a:off x="-374650" y="1447800"/>
              <a:ext cx="366712" cy="366713"/>
            </a:xfrm>
            <a:prstGeom prst="rect">
              <a:avLst/>
            </a:prstGeom>
            <a:solidFill>
              <a:srgbClr val="BFC5CE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39" name="Rectangle 18"/>
            <p:cNvSpPr>
              <a:spLocks noChangeArrowheads="1"/>
            </p:cNvSpPr>
            <p:nvPr userDrawn="1"/>
          </p:nvSpPr>
          <p:spPr bwMode="auto">
            <a:xfrm>
              <a:off x="-374650" y="1814513"/>
              <a:ext cx="366712" cy="366712"/>
            </a:xfrm>
            <a:prstGeom prst="rect">
              <a:avLst/>
            </a:prstGeom>
            <a:solidFill>
              <a:srgbClr val="A3A86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0" name="Rectangle 19"/>
            <p:cNvSpPr>
              <a:spLocks noChangeArrowheads="1"/>
            </p:cNvSpPr>
            <p:nvPr userDrawn="1"/>
          </p:nvSpPr>
          <p:spPr bwMode="auto">
            <a:xfrm>
              <a:off x="-374650" y="2181225"/>
              <a:ext cx="366712" cy="366713"/>
            </a:xfrm>
            <a:prstGeom prst="rect">
              <a:avLst/>
            </a:prstGeom>
            <a:solidFill>
              <a:srgbClr val="D3D7BD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1" name="Rectangle 20"/>
            <p:cNvSpPr>
              <a:spLocks noChangeArrowheads="1"/>
            </p:cNvSpPr>
            <p:nvPr userDrawn="1"/>
          </p:nvSpPr>
          <p:spPr bwMode="auto">
            <a:xfrm>
              <a:off x="-374650" y="2546350"/>
              <a:ext cx="366712" cy="366713"/>
            </a:xfrm>
            <a:prstGeom prst="rect">
              <a:avLst/>
            </a:prstGeom>
            <a:solidFill>
              <a:srgbClr val="0066A1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  <p:sldLayoutId id="2147484149" r:id="rId12"/>
    <p:sldLayoutId id="2147484150" r:id="rId13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Placeholder 13" descr="cover_illustration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35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4" descr="cover_2.png"/>
          <p:cNvPicPr>
            <a:picLocks noChangeAspect="1"/>
          </p:cNvPicPr>
          <p:nvPr/>
        </p:nvPicPr>
        <p:blipFill>
          <a:blip r:embed="rId3"/>
          <a:srcRect t="48518"/>
          <a:stretch>
            <a:fillRect/>
          </a:stretch>
        </p:blipFill>
        <p:spPr bwMode="auto">
          <a:xfrm>
            <a:off x="0" y="3327400"/>
            <a:ext cx="91440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5"/>
          <p:cNvSpPr>
            <a:spLocks noGrp="1"/>
          </p:cNvSpPr>
          <p:nvPr>
            <p:ph type="ctrTitle"/>
          </p:nvPr>
        </p:nvSpPr>
        <p:spPr>
          <a:xfrm>
            <a:off x="1133475" y="3365500"/>
            <a:ext cx="5514975" cy="752475"/>
          </a:xfrm>
        </p:spPr>
        <p:txBody>
          <a:bodyPr/>
          <a:lstStyle/>
          <a:p>
            <a:r>
              <a:rPr lang="ru-RU" altLang="ru-RU" sz="2000" smtClean="0">
                <a:solidFill>
                  <a:schemeClr val="bg1"/>
                </a:solidFill>
                <a:ea typeface="ＭＳ Ｐゴシック" pitchFamily="34" charset="-128"/>
              </a:rPr>
              <a:t>Автоматизированная система коммерческого осмотра поездов и вагонов</a:t>
            </a:r>
            <a:r>
              <a:rPr lang="ru-RU" altLang="ru-RU" sz="2400" smtClean="0">
                <a:solidFill>
                  <a:schemeClr val="bg1"/>
                </a:solidFill>
                <a:ea typeface="ＭＳ Ｐゴシック" pitchFamily="34" charset="-128"/>
              </a:rPr>
              <a:t/>
            </a:r>
            <a:br>
              <a:rPr lang="ru-RU" altLang="ru-RU" sz="2400" smtClean="0">
                <a:solidFill>
                  <a:schemeClr val="bg1"/>
                </a:solidFill>
                <a:ea typeface="ＭＳ Ｐゴシック" pitchFamily="34" charset="-128"/>
              </a:rPr>
            </a:br>
            <a:endParaRPr lang="en-US" altLang="ru-RU" sz="2000" smtClean="0">
              <a:ea typeface="ＭＳ Ｐゴシック" pitchFamily="34" charset="-128"/>
            </a:endParaRPr>
          </a:p>
        </p:txBody>
      </p:sp>
      <p:sp>
        <p:nvSpPr>
          <p:cNvPr id="5125" name="Subtitle 6"/>
          <p:cNvSpPr>
            <a:spLocks noGrp="1"/>
          </p:cNvSpPr>
          <p:nvPr>
            <p:ph type="subTitle" idx="1"/>
          </p:nvPr>
        </p:nvSpPr>
        <p:spPr>
          <a:xfrm>
            <a:off x="1133475" y="4794250"/>
            <a:ext cx="7439025" cy="1131888"/>
          </a:xfrm>
        </p:spPr>
        <p:txBody>
          <a:bodyPr/>
          <a:lstStyle/>
          <a:p>
            <a:pPr eaLnBrk="1" hangingPunct="1"/>
            <a:r>
              <a:rPr lang="ru-RU" altLang="ru-RU" sz="1800" smtClean="0">
                <a:ea typeface="ＭＳ Ｐゴシック" pitchFamily="34" charset="-128"/>
              </a:rPr>
              <a:t>Презентация для проведения занятия</a:t>
            </a:r>
          </a:p>
          <a:p>
            <a:pPr eaLnBrk="1" hangingPunct="1"/>
            <a:endParaRPr lang="en-US" altLang="ru-RU" sz="1800" smtClean="0">
              <a:ea typeface="ＭＳ Ｐゴシック" pitchFamily="34" charset="-128"/>
            </a:endParaRPr>
          </a:p>
        </p:txBody>
      </p:sp>
      <p:sp>
        <p:nvSpPr>
          <p:cNvPr id="5126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133475" y="5926138"/>
            <a:ext cx="3441700" cy="509587"/>
          </a:xfrm>
        </p:spPr>
        <p:txBody>
          <a:bodyPr/>
          <a:lstStyle/>
          <a:p>
            <a:pPr eaLnBrk="1" hangingPunct="1"/>
            <a:endParaRPr lang="ru-RU" altLang="ru-RU" smtClean="0">
              <a:ea typeface="ＭＳ Ｐゴシック" pitchFamily="34" charset="-128"/>
            </a:endParaRPr>
          </a:p>
          <a:p>
            <a:pPr eaLnBrk="1" hangingPunct="1"/>
            <a:r>
              <a:rPr lang="ru-RU" altLang="ru-RU" sz="1200" smtClean="0">
                <a:ea typeface="ＭＳ Ｐゴシック" pitchFamily="34" charset="-128"/>
              </a:rPr>
              <a:t>2025</a:t>
            </a:r>
          </a:p>
          <a:p>
            <a:pPr eaLnBrk="1" hangingPunct="1"/>
            <a:endParaRPr lang="ru-RU" altLang="ru-RU" sz="12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9"/>
          <p:cNvSpPr>
            <a:spLocks noGrp="1"/>
          </p:cNvSpPr>
          <p:nvPr>
            <p:ph type="title"/>
          </p:nvPr>
        </p:nvSpPr>
        <p:spPr>
          <a:xfrm>
            <a:off x="357188" y="395288"/>
            <a:ext cx="8358187" cy="890587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Принцип действия системы АСКО ПВ</a:t>
            </a: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32772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539750" cy="3048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CFD9445-1E44-44EE-890E-6D20B43987A9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10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32773" name="TextBox 9"/>
          <p:cNvSpPr txBox="1">
            <a:spLocks noChangeArrowheads="1"/>
          </p:cNvSpPr>
          <p:nvPr/>
        </p:nvSpPr>
        <p:spPr bwMode="auto">
          <a:xfrm>
            <a:off x="4557713" y="1643063"/>
            <a:ext cx="43719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defRPr/>
            </a:pPr>
            <a:r>
              <a:rPr lang="ru-RU" altLang="ru-RU" sz="1600" dirty="0" smtClean="0">
                <a:latin typeface="Verdana" pitchFamily="34" charset="0"/>
              </a:rPr>
              <a:t>Визуальный контроль состояния вагонов производят с помощью телевизионного изображения. Для этого на несущей конструкции закрепляют телекамеры, направленные на вагон с трех сторон: </a:t>
            </a:r>
            <a:r>
              <a:rPr lang="ru-RU" altLang="ru-RU" sz="1600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справа, слева и две сверху.    </a:t>
            </a:r>
          </a:p>
          <a:p>
            <a:pPr marL="0" indent="0" eaLnBrk="1" hangingPunct="1">
              <a:defRPr/>
            </a:pPr>
            <a:endParaRPr lang="ru-RU" altLang="ru-RU" sz="1600" dirty="0" smtClean="0">
              <a:latin typeface="Verdana" pitchFamily="34" charset="0"/>
            </a:endParaRPr>
          </a:p>
          <a:p>
            <a:pPr marL="0" indent="0" eaLnBrk="1" hangingPunct="1">
              <a:defRPr/>
            </a:pPr>
            <a:r>
              <a:rPr lang="ru-RU" altLang="ru-RU" sz="1600" dirty="0" smtClean="0">
                <a:latin typeface="Verdana" pitchFamily="34" charset="0"/>
              </a:rPr>
              <a:t>Телекамеры формируют видеоизображения, которые с помощью оборудования передачи сигналов поступают на АРМ и отображаются на компьютерном мониторе АРМ О ПКО.   </a:t>
            </a:r>
          </a:p>
          <a:p>
            <a:pPr marL="0" indent="0" eaLnBrk="1" hangingPunct="1">
              <a:defRPr/>
            </a:pPr>
            <a:endParaRPr lang="ru-RU" altLang="ru-RU" sz="1600" dirty="0" smtClean="0">
              <a:latin typeface="Verdana" pitchFamily="34" charset="0"/>
            </a:endParaRPr>
          </a:p>
          <a:p>
            <a:pPr marL="0" indent="0" eaLnBrk="1" hangingPunct="1">
              <a:defRPr/>
            </a:pPr>
            <a:r>
              <a:rPr lang="ru-RU" altLang="ru-RU" sz="1600" dirty="0" smtClean="0">
                <a:latin typeface="Verdana" pitchFamily="34" charset="0"/>
              </a:rPr>
              <a:t>Видеоизображения регистрируются на жестком диске компьютера и могут быть просмотрены оператором</a:t>
            </a:r>
          </a:p>
          <a:p>
            <a:pPr eaLnBrk="1" hangingPunct="1">
              <a:defRPr/>
            </a:pPr>
            <a:endParaRPr lang="ru-RU" altLang="ru-RU" dirty="0" smtClean="0">
              <a:solidFill>
                <a:srgbClr val="002060"/>
              </a:solidFill>
              <a:latin typeface="Verdana" pitchFamily="34" charset="0"/>
            </a:endParaRPr>
          </a:p>
        </p:txBody>
      </p:sp>
      <p:pic>
        <p:nvPicPr>
          <p:cNvPr id="14342" name="Рисунок 7"/>
          <p:cNvPicPr>
            <a:picLocks noChangeAspect="1" noChangeArrowheads="1"/>
          </p:cNvPicPr>
          <p:nvPr/>
        </p:nvPicPr>
        <p:blipFill>
          <a:blip r:embed="rId2"/>
          <a:srcRect l="1711" t="47958" r="2177" b="6808"/>
          <a:stretch>
            <a:fillRect/>
          </a:stretch>
        </p:blipFill>
        <p:spPr bwMode="auto">
          <a:xfrm>
            <a:off x="539750" y="1717675"/>
            <a:ext cx="3390900" cy="15001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4343" name="Picture 8" descr="http://cs528402.vk.me/u30354169/video/l_5a21b8c4.jpg"/>
          <p:cNvPicPr>
            <a:picLocks noChangeAspect="1" noChangeArrowheads="1"/>
          </p:cNvPicPr>
          <p:nvPr/>
        </p:nvPicPr>
        <p:blipFill>
          <a:blip r:embed="rId3"/>
          <a:srcRect l="4456" r="3574"/>
          <a:stretch>
            <a:fillRect/>
          </a:stretch>
        </p:blipFill>
        <p:spPr bwMode="auto">
          <a:xfrm>
            <a:off x="539750" y="3414713"/>
            <a:ext cx="3390900" cy="27654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4344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9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107156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Организация коммерческого осмотра вагонов в поездах, с использованием АСКО ПВ</a:t>
            </a: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34820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79425" cy="287338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65A7734-F0AB-477B-8D5D-1B15CA932164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11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34821" name="Rectangle 7"/>
          <p:cNvSpPr>
            <a:spLocks noChangeArrowheads="1"/>
          </p:cNvSpPr>
          <p:nvPr/>
        </p:nvSpPr>
        <p:spPr bwMode="auto">
          <a:xfrm>
            <a:off x="479425" y="4246563"/>
            <a:ext cx="80930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>
            <a:spAutoFit/>
          </a:bodyPr>
          <a:lstStyle>
            <a:lvl1pPr indent="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indent="0">
              <a:defRPr/>
            </a:pPr>
            <a:r>
              <a:rPr lang="ru-RU" altLang="ru-RU" sz="1600" dirty="0" smtClean="0">
                <a:latin typeface="Verdana" pitchFamily="34" charset="0"/>
              </a:rPr>
              <a:t>Применение  АСКО ПВ  при приеме   поездов обеспечивает  улучшение качества коммерческого  осмотра  вагонов, грузов   и контейнеров,   что  способствует   </a:t>
            </a:r>
          </a:p>
          <a:p>
            <a:pPr indent="0">
              <a:defRPr/>
            </a:pPr>
            <a:endParaRPr lang="ru-RU" altLang="ru-RU" sz="1600" dirty="0" smtClean="0">
              <a:latin typeface="Verdan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повышению безопасности движения поездов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улучшению условий труда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повышению техники  личной безопасности работников,  связанных с выполнением операций по коммерческому осмотру поездов и вагонов</a:t>
            </a:r>
          </a:p>
        </p:txBody>
      </p:sp>
      <p:pic>
        <p:nvPicPr>
          <p:cNvPr id="15366" name="Рисунок 7"/>
          <p:cNvPicPr>
            <a:picLocks noChangeAspect="1" noChangeArrowheads="1"/>
          </p:cNvPicPr>
          <p:nvPr/>
        </p:nvPicPr>
        <p:blipFill>
          <a:blip r:embed="rId2"/>
          <a:srcRect l="1711" t="2724" r="2176" b="52042"/>
          <a:stretch>
            <a:fillRect/>
          </a:stretch>
        </p:blipFill>
        <p:spPr bwMode="auto">
          <a:xfrm>
            <a:off x="1908175" y="1628775"/>
            <a:ext cx="5583238" cy="23764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5367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107156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Организация коммерческого осмотра вагонов в поездах, с использованием АСКО ПВ</a:t>
            </a:r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35844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520700" cy="287338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A1473D5-6FDB-4FC1-B334-9F9C4C5CD0CE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12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4803775" y="1835150"/>
            <a:ext cx="4125913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>
              <a:defRPr/>
            </a:pPr>
            <a:r>
              <a:rPr lang="ru-RU" altLang="ru-RU" sz="1600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В процессе движения поезда с помощью систем АСКО ПВ </a:t>
            </a:r>
          </a:p>
          <a:p>
            <a:pPr marL="0" indent="0">
              <a:defRPr/>
            </a:pPr>
            <a:endParaRPr lang="ru-RU" altLang="ru-RU" sz="1600" b="1" dirty="0" smtClean="0">
              <a:solidFill>
                <a:schemeClr val="accent6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выявляются угрожающие безопасности движения поездов сохранности перевозимых грузов коммерческие неисправности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проверяется состояние, правильность размещения и крепления груза на открытом подвижном составе</a:t>
            </a:r>
          </a:p>
        </p:txBody>
      </p:sp>
      <p:pic>
        <p:nvPicPr>
          <p:cNvPr id="16390" name="Picture 9" descr="http://www.plomba.kz/upload/userfiles/image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1822450"/>
            <a:ext cx="3692525" cy="27701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6391" name="Прямоугольник 1"/>
          <p:cNvSpPr>
            <a:spLocks noChangeArrowheads="1"/>
          </p:cNvSpPr>
          <p:nvPr/>
        </p:nvSpPr>
        <p:spPr bwMode="auto">
          <a:xfrm>
            <a:off x="520700" y="5033963"/>
            <a:ext cx="840898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altLang="ru-RU" sz="1600">
                <a:latin typeface="Verdana" pitchFamily="34" charset="0"/>
              </a:rPr>
              <a:t>проверяется исправность крыш вагонов, контейнеров и цистерн, верхних разгрузочных люков цистерн, загрузочных люков специализированных вагонов</a:t>
            </a:r>
          </a:p>
          <a:p>
            <a:pPr marL="285750" indent="-285750">
              <a:buFont typeface="Arial" charset="0"/>
              <a:buChar char="•"/>
            </a:pPr>
            <a:r>
              <a:rPr lang="ru-RU" altLang="ru-RU" sz="1600">
                <a:latin typeface="Verdana" pitchFamily="34" charset="0"/>
              </a:rPr>
              <a:t>проверяется наличие остатков грузов и средств крепления </a:t>
            </a:r>
          </a:p>
        </p:txBody>
      </p:sp>
      <p:sp>
        <p:nvSpPr>
          <p:cNvPr id="16392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9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107156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Организация коммерческого осмотра вагонов в поездах, с использованием АСКО ПВ</a:t>
            </a: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36868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7200" cy="365125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4905759A-06A3-488E-BAFD-065AB777970D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13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531813" y="5218113"/>
            <a:ext cx="839787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>
                <a:latin typeface="Verdana" pitchFamily="34" charset="0"/>
              </a:rPr>
              <a:t>Коммерческие неисправности работниками ПКО </a:t>
            </a:r>
          </a:p>
          <a:p>
            <a:pPr eaLnBrk="0" hangingPunct="0"/>
            <a:r>
              <a:rPr lang="ru-RU" altLang="ru-RU">
                <a:latin typeface="Verdana" pitchFamily="34" charset="0"/>
              </a:rPr>
              <a:t> выявляются при выполнении коммерческого осмотра в момент прибытия поездов и при повторном  просмотре видеозаписи из архивов АСКО ПВ</a:t>
            </a:r>
          </a:p>
        </p:txBody>
      </p:sp>
      <p:pic>
        <p:nvPicPr>
          <p:cNvPr id="17414" name="Picture 8" descr="http://cs528402.vk.me/u30354169/video/l_5a21b8c4.jpg"/>
          <p:cNvPicPr>
            <a:picLocks noChangeAspect="1" noChangeArrowheads="1"/>
          </p:cNvPicPr>
          <p:nvPr/>
        </p:nvPicPr>
        <p:blipFill>
          <a:blip r:embed="rId2"/>
          <a:srcRect l="4123" r="4068"/>
          <a:stretch>
            <a:fillRect/>
          </a:stretch>
        </p:blipFill>
        <p:spPr bwMode="auto">
          <a:xfrm>
            <a:off x="5759450" y="1643063"/>
            <a:ext cx="2770188" cy="22637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7415" name="Рисунок 7"/>
          <p:cNvPicPr>
            <a:picLocks noChangeAspect="1" noChangeArrowheads="1"/>
          </p:cNvPicPr>
          <p:nvPr/>
        </p:nvPicPr>
        <p:blipFill>
          <a:blip r:embed="rId3"/>
          <a:srcRect l="50835" t="2724" r="2177" b="52042"/>
          <a:stretch>
            <a:fillRect/>
          </a:stretch>
        </p:blipFill>
        <p:spPr bwMode="auto">
          <a:xfrm>
            <a:off x="531813" y="1643063"/>
            <a:ext cx="2500312" cy="22637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7416" name="Picture 9" descr="http://v102.ru/pic_news/0098290049.jpg"/>
          <p:cNvPicPr>
            <a:picLocks noChangeAspect="1" noChangeArrowheads="1"/>
          </p:cNvPicPr>
          <p:nvPr/>
        </p:nvPicPr>
        <p:blipFill>
          <a:blip r:embed="rId4"/>
          <a:srcRect b="19354"/>
          <a:stretch>
            <a:fillRect/>
          </a:stretch>
        </p:blipFill>
        <p:spPr bwMode="auto">
          <a:xfrm>
            <a:off x="2846388" y="3057525"/>
            <a:ext cx="3148012" cy="1903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7417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9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107156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Организация коммерческого осмотра вагонов в поездах, с использованием АСКО ПВ</a:t>
            </a:r>
          </a:p>
        </p:txBody>
      </p:sp>
      <p:sp>
        <p:nvSpPr>
          <p:cNvPr id="37892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7200" cy="334963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7A491EA7-9D49-4038-AA39-A614A4EE6F4C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14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4557713" y="1795463"/>
            <a:ext cx="433863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defRPr/>
            </a:pPr>
            <a:r>
              <a:rPr lang="ru-RU" altLang="ru-RU" dirty="0" smtClean="0">
                <a:latin typeface="Verdana" pitchFamily="34" charset="0"/>
              </a:rPr>
              <a:t>Нарушение каждого участка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габарита погрузки отмечается </a:t>
            </a:r>
            <a:r>
              <a:rPr lang="ru-RU" altLang="ru-RU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тонкой красной линией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габарит подвижного состава - </a:t>
            </a:r>
            <a:r>
              <a:rPr lang="ru-RU" altLang="ru-RU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жирной красной линией</a:t>
            </a:r>
          </a:p>
          <a:p>
            <a:pPr eaLnBrk="1" hangingPunct="1">
              <a:defRPr/>
            </a:pPr>
            <a:r>
              <a:rPr lang="ru-RU" altLang="ru-RU" dirty="0" smtClean="0">
                <a:solidFill>
                  <a:srgbClr val="FF0000"/>
                </a:solidFill>
                <a:latin typeface="Verdana" pitchFamily="34" charset="0"/>
              </a:rPr>
              <a:t>    </a:t>
            </a:r>
            <a:r>
              <a:rPr lang="ru-RU" altLang="ru-RU" dirty="0" smtClean="0">
                <a:latin typeface="Verdana" pitchFamily="34" charset="0"/>
              </a:rPr>
              <a:t>в окне вывода негабарита</a:t>
            </a:r>
          </a:p>
          <a:p>
            <a:pPr eaLnBrk="1" hangingPunct="1">
              <a:defRPr/>
            </a:pPr>
            <a:r>
              <a:rPr lang="ru-RU" altLang="ru-RU" dirty="0" smtClean="0">
                <a:latin typeface="Verdana" pitchFamily="34" charset="0"/>
              </a:rPr>
              <a:t>    </a:t>
            </a:r>
          </a:p>
          <a:p>
            <a:pPr eaLnBrk="1" hangingPunct="1"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0" indent="0" eaLnBrk="1" hangingPunct="1">
              <a:defRPr/>
            </a:pPr>
            <a:r>
              <a:rPr lang="ru-RU" altLang="ru-RU" dirty="0" smtClean="0">
                <a:latin typeface="Verdana" pitchFamily="34" charset="0"/>
              </a:rPr>
              <a:t>Данное нарушение автоматически регистрируется в «Справке обнаруженных коммерческих неисправностей» с указанием зоны (верхняя или боковая) и местоположения (правая или левая сторона)</a:t>
            </a:r>
          </a:p>
        </p:txBody>
      </p:sp>
      <p:pic>
        <p:nvPicPr>
          <p:cNvPr id="18437" name="Picture 9" descr="http://www.plomba.kz/upload/userfiles/image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2505075"/>
            <a:ext cx="3692525" cy="27701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8438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9"/>
          <p:cNvSpPr>
            <a:spLocks noGrp="1"/>
          </p:cNvSpPr>
          <p:nvPr>
            <p:ph type="title"/>
          </p:nvPr>
        </p:nvSpPr>
        <p:spPr>
          <a:xfrm>
            <a:off x="246063" y="214313"/>
            <a:ext cx="8683625" cy="107156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Организация коммерческого осмотра вагонов в поездах, с использованием АСКО ПВ</a:t>
            </a: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38916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7200" cy="3048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A15A9D8-FFB0-4EF7-92E8-7545680075F5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15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357188" y="3886200"/>
            <a:ext cx="8691562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1600">
                <a:latin typeface="Verdana" pitchFamily="34" charset="0"/>
              </a:rPr>
              <a:t>Результаты коммерческого осмотра каждого поезда обязательно регистрируют в книге осмотра поездов и вагонов в коммерческом отношении (ф. ГУ-98ВЦ).</a:t>
            </a:r>
          </a:p>
          <a:p>
            <a:endParaRPr lang="ru-RU" altLang="ru-RU" sz="1600">
              <a:latin typeface="Verdana" pitchFamily="34" charset="0"/>
            </a:endParaRPr>
          </a:p>
          <a:p>
            <a:r>
              <a:rPr lang="ru-RU" altLang="ru-RU" sz="1600">
                <a:latin typeface="Verdana" pitchFamily="34" charset="0"/>
              </a:rPr>
              <a:t>После просмотра записи прошедшего состава, оператор АСКО ПВ в режиме диалога готовит акты формы ГУ-23ВЦ и оперативные донесения на все вагоны с выявленным коммерческим браком.</a:t>
            </a:r>
          </a:p>
          <a:p>
            <a:endParaRPr lang="ru-RU" altLang="ru-RU" sz="1600">
              <a:latin typeface="Verdana" pitchFamily="34" charset="0"/>
            </a:endParaRPr>
          </a:p>
          <a:p>
            <a:r>
              <a:rPr lang="ru-RU" altLang="ru-RU" sz="1600">
                <a:latin typeface="Verdana" pitchFamily="34" charset="0"/>
              </a:rPr>
              <a:t>Если коммерческие неисправности при осмотре поезда не обнаружены, в графах 4-8 книги ГУ-98ВЦ формируется запись </a:t>
            </a:r>
            <a:r>
              <a:rPr lang="ru-RU" altLang="ru-RU" sz="1600" i="1">
                <a:latin typeface="Verdana" pitchFamily="34" charset="0"/>
              </a:rPr>
              <a:t>«Коммерческих неисправностей не обнаружено»</a:t>
            </a:r>
          </a:p>
        </p:txBody>
      </p:sp>
      <p:pic>
        <p:nvPicPr>
          <p:cNvPr id="19462" name="Picture 9" descr="http://ok-t.ru/helpiksorg/baza3/333799869707.files/image0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0825"/>
            <a:ext cx="8181975" cy="230346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9463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Текст 6"/>
          <p:cNvSpPr>
            <a:spLocks noGrp="1"/>
          </p:cNvSpPr>
          <p:nvPr>
            <p:ph type="body" idx="1"/>
          </p:nvPr>
        </p:nvSpPr>
        <p:spPr>
          <a:xfrm>
            <a:off x="250825" y="1119188"/>
            <a:ext cx="7740650" cy="230981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altLang="ru-RU" sz="8800" smtClean="0">
                <a:ea typeface="ＭＳ Ｐゴシック" pitchFamily="34" charset="-128"/>
              </a:rPr>
              <a:t>Спасибо </a:t>
            </a:r>
          </a:p>
          <a:p>
            <a:pPr algn="ctr" eaLnBrk="1" hangingPunct="1">
              <a:spcBef>
                <a:spcPct val="0"/>
              </a:spcBef>
            </a:pPr>
            <a:r>
              <a:rPr lang="ru-RU" altLang="ru-RU" sz="8800" smtClean="0">
                <a:ea typeface="ＭＳ Ｐゴシック" pitchFamily="34" charset="-128"/>
              </a:rPr>
              <a:t>За</a:t>
            </a:r>
          </a:p>
          <a:p>
            <a:pPr algn="ctr" eaLnBrk="1" hangingPunct="1">
              <a:spcBef>
                <a:spcPct val="0"/>
              </a:spcBef>
            </a:pPr>
            <a:r>
              <a:rPr lang="ru-RU" altLang="ru-RU" sz="8800" smtClean="0">
                <a:ea typeface="ＭＳ Ｐゴシック" pitchFamily="34" charset="-128"/>
              </a:rPr>
              <a:t> внимание!</a:t>
            </a:r>
          </a:p>
        </p:txBody>
      </p:sp>
      <p:sp>
        <p:nvSpPr>
          <p:cNvPr id="20483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altLang="ru-RU" sz="2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484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altLang="ru-RU" sz="22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0485" name="Slide Number Placeholder 24"/>
          <p:cNvSpPr txBox="1">
            <a:spLocks/>
          </p:cNvSpPr>
          <p:nvPr/>
        </p:nvSpPr>
        <p:spPr bwMode="auto">
          <a:xfrm>
            <a:off x="250825" y="6492875"/>
            <a:ext cx="3603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fld id="{844F2936-8004-4327-9030-60AB41585DEE}" type="slidenum">
              <a:rPr lang="en-US" altLang="ru-RU" sz="1000">
                <a:solidFill>
                  <a:srgbClr val="000000"/>
                </a:solidFill>
                <a:latin typeface="Verdana" pitchFamily="34" charset="0"/>
              </a:rPr>
              <a:pPr algn="ctr"/>
              <a:t>16</a:t>
            </a:fld>
            <a:endParaRPr lang="en-US" altLang="ru-RU" sz="10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0486" name="Footer Placeholder 25"/>
          <p:cNvSpPr txBox="1">
            <a:spLocks/>
          </p:cNvSpPr>
          <p:nvPr/>
        </p:nvSpPr>
        <p:spPr bwMode="auto">
          <a:xfrm>
            <a:off x="539750" y="6492875"/>
            <a:ext cx="50403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0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7"/>
          <p:cNvPicPr>
            <a:picLocks noChangeAspect="1" noChangeArrowheads="1"/>
          </p:cNvPicPr>
          <p:nvPr/>
        </p:nvPicPr>
        <p:blipFill>
          <a:blip r:embed="rId2"/>
          <a:srcRect l="51967" t="47958" r="2177" b="6808"/>
          <a:stretch>
            <a:fillRect/>
          </a:stretch>
        </p:blipFill>
        <p:spPr bwMode="auto">
          <a:xfrm>
            <a:off x="2587625" y="4572000"/>
            <a:ext cx="1820863" cy="16891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147" name="Заголовок 9"/>
          <p:cNvSpPr>
            <a:spLocks noGrp="1"/>
          </p:cNvSpPr>
          <p:nvPr>
            <p:ph type="title"/>
          </p:nvPr>
        </p:nvSpPr>
        <p:spPr>
          <a:xfrm>
            <a:off x="357188" y="428625"/>
            <a:ext cx="8358187" cy="1071563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Назначение системы АСКО ПВ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24581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73075" cy="3048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34C30D68-56FA-478A-90DA-5F04A47163E4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2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24582" name="TextBox 9"/>
          <p:cNvSpPr txBox="1">
            <a:spLocks noChangeArrowheads="1"/>
          </p:cNvSpPr>
          <p:nvPr/>
        </p:nvSpPr>
        <p:spPr bwMode="auto">
          <a:xfrm>
            <a:off x="4803775" y="1905000"/>
            <a:ext cx="407828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ru-RU" altLang="ru-RU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Автоматизированная система коммерческого осмотра поездов и вагонов (АСКО ПВ) - </a:t>
            </a:r>
            <a:r>
              <a:rPr lang="ru-RU" altLang="ru-RU" dirty="0" smtClean="0">
                <a:latin typeface="Verdana" pitchFamily="34" charset="0"/>
              </a:rPr>
              <a:t>программно-технический комплекс средств автоматизации в составе ПКО движущегося грузового подвижного состава и находящихся на нем грузов и контейнеров с последующим сбором, обработкой, хранением и документированием результирующей информации о коммерческом состоянии вагонов и грузов</a:t>
            </a:r>
          </a:p>
        </p:txBody>
      </p:sp>
      <p:pic>
        <p:nvPicPr>
          <p:cNvPr id="6151" name="Рисунок 7"/>
          <p:cNvPicPr>
            <a:picLocks noChangeAspect="1" noChangeArrowheads="1"/>
          </p:cNvPicPr>
          <p:nvPr/>
        </p:nvPicPr>
        <p:blipFill>
          <a:blip r:embed="rId2"/>
          <a:srcRect l="1711" t="2724" r="50233" b="52042"/>
          <a:stretch>
            <a:fillRect/>
          </a:stretch>
        </p:blipFill>
        <p:spPr bwMode="auto">
          <a:xfrm>
            <a:off x="473075" y="1773238"/>
            <a:ext cx="1831975" cy="162083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152" name="Рисунок 7"/>
          <p:cNvPicPr>
            <a:picLocks noChangeAspect="1" noChangeArrowheads="1"/>
          </p:cNvPicPr>
          <p:nvPr/>
        </p:nvPicPr>
        <p:blipFill>
          <a:blip r:embed="rId2"/>
          <a:srcRect l="49767" t="2724" r="2176" b="52042"/>
          <a:stretch>
            <a:fillRect/>
          </a:stretch>
        </p:blipFill>
        <p:spPr bwMode="auto">
          <a:xfrm>
            <a:off x="2570163" y="2298700"/>
            <a:ext cx="1820862" cy="16129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153" name="Рисунок 7"/>
          <p:cNvPicPr>
            <a:picLocks noChangeAspect="1" noChangeArrowheads="1"/>
          </p:cNvPicPr>
          <p:nvPr/>
        </p:nvPicPr>
        <p:blipFill>
          <a:blip r:embed="rId2"/>
          <a:srcRect l="1711" t="47958" r="50233" b="6808"/>
          <a:stretch>
            <a:fillRect/>
          </a:stretch>
        </p:blipFill>
        <p:spPr bwMode="auto">
          <a:xfrm>
            <a:off x="473075" y="3911600"/>
            <a:ext cx="1831975" cy="16192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154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9"/>
          <p:cNvSpPr>
            <a:spLocks noGrp="1"/>
          </p:cNvSpPr>
          <p:nvPr>
            <p:ph type="title"/>
          </p:nvPr>
        </p:nvSpPr>
        <p:spPr>
          <a:xfrm>
            <a:off x="357188" y="404813"/>
            <a:ext cx="8358187" cy="107156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Назначение системы АСКО ПВ</a:t>
            </a:r>
            <a:endParaRPr lang="ru-RU" altLang="ru-RU" sz="2400" b="1" smtClean="0">
              <a:solidFill>
                <a:srgbClr val="002060"/>
              </a:solidFill>
              <a:latin typeface="Bookman Old Style" pitchFamily="18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25604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7200" cy="3048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CC05F7E3-93E8-4689-9700-EEFC611C172D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3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25605" name="TextBox 9"/>
          <p:cNvSpPr txBox="1">
            <a:spLocks noChangeArrowheads="1"/>
          </p:cNvSpPr>
          <p:nvPr/>
        </p:nvSpPr>
        <p:spPr bwMode="auto">
          <a:xfrm>
            <a:off x="4203700" y="1714500"/>
            <a:ext cx="45831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ru-RU" altLang="ru-RU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Структура системы обеспечивает</a:t>
            </a:r>
          </a:p>
          <a:p>
            <a:pPr eaLnBrk="1" hangingPunct="1">
              <a:defRPr/>
            </a:pPr>
            <a:r>
              <a:rPr lang="ru-RU" altLang="ru-RU" b="1" dirty="0" smtClean="0">
                <a:latin typeface="Verdana" pitchFamily="34" charset="0"/>
              </a:rPr>
              <a:t>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автоматическое фиксирование выполняемых операций по определению коммерческих неисправностей вагонов и состояния погрузки на открытом подвижном составе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случаев нарушения зонального габарита погрузки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перегруза вагонов и их тележек,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равномерного распределения массы груза по бортам вагона</a:t>
            </a:r>
          </a:p>
        </p:txBody>
      </p:sp>
      <p:pic>
        <p:nvPicPr>
          <p:cNvPr id="7174" name="Picture 8" descr="https://pp.userapi.com/c528402/u30354169/video/l_5a21b8c4.jpg"/>
          <p:cNvPicPr>
            <a:picLocks noChangeAspect="1" noChangeArrowheads="1"/>
          </p:cNvPicPr>
          <p:nvPr/>
        </p:nvPicPr>
        <p:blipFill>
          <a:blip r:embed="rId2"/>
          <a:srcRect r="3462"/>
          <a:stretch>
            <a:fillRect/>
          </a:stretch>
        </p:blipFill>
        <p:spPr bwMode="auto">
          <a:xfrm>
            <a:off x="550863" y="3952875"/>
            <a:ext cx="2943225" cy="2286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175" name="Рисунок 7"/>
          <p:cNvPicPr>
            <a:picLocks noChangeAspect="1" noChangeArrowheads="1"/>
          </p:cNvPicPr>
          <p:nvPr/>
        </p:nvPicPr>
        <p:blipFill>
          <a:blip r:embed="rId3"/>
          <a:srcRect l="1711" t="11719" r="50233" b="52042"/>
          <a:stretch>
            <a:fillRect/>
          </a:stretch>
        </p:blipFill>
        <p:spPr bwMode="auto">
          <a:xfrm>
            <a:off x="550863" y="1714500"/>
            <a:ext cx="2952750" cy="20939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176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9"/>
          <p:cNvSpPr>
            <a:spLocks noGrp="1"/>
          </p:cNvSpPr>
          <p:nvPr>
            <p:ph type="title"/>
          </p:nvPr>
        </p:nvSpPr>
        <p:spPr>
          <a:xfrm>
            <a:off x="357188" y="428625"/>
            <a:ext cx="8358187" cy="1071563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Назначение системы АСКО ПВ</a:t>
            </a: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26628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78600"/>
            <a:ext cx="457200" cy="2794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DAA9B072-3E44-4D05-A017-9FC746C143CE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4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26629" name="TextBox 9"/>
          <p:cNvSpPr txBox="1">
            <a:spLocks noChangeArrowheads="1"/>
          </p:cNvSpPr>
          <p:nvPr/>
        </p:nvSpPr>
        <p:spPr bwMode="auto">
          <a:xfrm>
            <a:off x="4244975" y="1500188"/>
            <a:ext cx="4618038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ru-RU" altLang="ru-RU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Система АСКО ПВ предназначена для выполнения  функций:</a:t>
            </a:r>
          </a:p>
          <a:p>
            <a:pPr eaLnBrk="1" hangingPunct="1"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визуального контроля и регистрации состояния вагонов и грузов подвижных составов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контроля качества крепления грузов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контроля за соблюдением параметров </a:t>
            </a:r>
            <a:r>
              <a:rPr lang="ru-RU" altLang="ru-RU" dirty="0" err="1" smtClean="0">
                <a:latin typeface="Verdana" pitchFamily="34" charset="0"/>
              </a:rPr>
              <a:t>габаритности</a:t>
            </a:r>
            <a:r>
              <a:rPr lang="ru-RU" altLang="ru-RU" dirty="0" smtClean="0">
                <a:latin typeface="Verdana" pitchFamily="34" charset="0"/>
              </a:rPr>
              <a:t> грузов в процессе движения составов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улучшения условий труда и повышения техники безопасности работников, занятых коммерческим осмотром вагонов</a:t>
            </a:r>
          </a:p>
        </p:txBody>
      </p:sp>
      <p:pic>
        <p:nvPicPr>
          <p:cNvPr id="8198" name="Picture 5" descr="Рабочая станция и АРМ оператора ПКО с программным обеспечением ВИДЕОИНСПЕКТОР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175" y="2203450"/>
            <a:ext cx="3433763" cy="343376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199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9"/>
          <p:cNvSpPr>
            <a:spLocks noGrp="1"/>
          </p:cNvSpPr>
          <p:nvPr>
            <p:ph type="title"/>
          </p:nvPr>
        </p:nvSpPr>
        <p:spPr>
          <a:xfrm>
            <a:off x="357188" y="423863"/>
            <a:ext cx="8358187" cy="86201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Назначение системы АСКО ПВ</a:t>
            </a:r>
          </a:p>
        </p:txBody>
      </p:sp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27652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63550" cy="3048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5354C21B-91CF-4C5E-93B4-5FC4725B30DE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5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27653" name="TextBox 9"/>
          <p:cNvSpPr txBox="1">
            <a:spLocks noChangeArrowheads="1"/>
          </p:cNvSpPr>
          <p:nvPr/>
        </p:nvSpPr>
        <p:spPr bwMode="auto">
          <a:xfrm>
            <a:off x="463550" y="1552575"/>
            <a:ext cx="558165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ru-RU" altLang="ru-RU" sz="1600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АСКО ПВ включает в себя:</a:t>
            </a:r>
          </a:p>
          <a:p>
            <a:pPr eaLnBrk="1" hangingPunct="1">
              <a:defRPr/>
            </a:pPr>
            <a:endParaRPr lang="ru-RU" altLang="ru-RU" sz="1600" dirty="0" smtClean="0">
              <a:solidFill>
                <a:schemeClr val="accent6">
                  <a:lumMod val="75000"/>
                </a:schemeClr>
              </a:solidFill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телевизионную подсистему видеоконтроля (ТС)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sz="1600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электронные габаритные ворота (ЭГВ)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sz="1600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средства вычислительной техники:</a:t>
            </a:r>
          </a:p>
          <a:p>
            <a:pPr eaLnBrk="1" hangingPunct="1">
              <a:defRPr/>
            </a:pPr>
            <a:r>
              <a:rPr lang="ru-RU" altLang="ru-RU" sz="1600" dirty="0" smtClean="0">
                <a:latin typeface="Verdana" pitchFamily="34" charset="0"/>
              </a:rPr>
              <a:t>     - автоматизированное рабочее место оператора пункта  коммерческого осмотра поездов и вагонов (АРМ О ПКО)</a:t>
            </a:r>
          </a:p>
          <a:p>
            <a:pPr eaLnBrk="1" hangingPunct="1">
              <a:defRPr/>
            </a:pPr>
            <a:r>
              <a:rPr lang="ru-RU" altLang="ru-RU" sz="1600" i="1" dirty="0" smtClean="0">
                <a:latin typeface="Verdana" pitchFamily="34" charset="0"/>
              </a:rPr>
              <a:t>      - </a:t>
            </a:r>
            <a:r>
              <a:rPr lang="ru-RU" altLang="ru-RU" sz="1600" dirty="0" smtClean="0">
                <a:latin typeface="Verdana" pitchFamily="34" charset="0"/>
              </a:rPr>
              <a:t>подсистема линейного уровня – комплекс автоматизированных рабочих мест пунктов коммерческого осмотра поездов и вагонов (АРМ ПКО)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комплект «Сетевых хранилищ данных»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sz="1600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комплект оборудования подсистемы освещения</a:t>
            </a:r>
          </a:p>
          <a:p>
            <a:pPr eaLnBrk="1" hangingPunct="1">
              <a:defRPr/>
            </a:pPr>
            <a:endParaRPr lang="ru-RU" altLang="ru-RU" sz="1600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latin typeface="Verdana" pitchFamily="34" charset="0"/>
              </a:rPr>
              <a:t>приемно-передающее оборудование</a:t>
            </a:r>
          </a:p>
        </p:txBody>
      </p:sp>
      <p:pic>
        <p:nvPicPr>
          <p:cNvPr id="9222" name="Picture 11" descr="http://www.opt-union.ru/1909730/images/photocat/150x150/1002101429.jpg"/>
          <p:cNvPicPr>
            <a:picLocks noChangeAspect="1" noChangeArrowheads="1"/>
          </p:cNvPicPr>
          <p:nvPr/>
        </p:nvPicPr>
        <p:blipFill>
          <a:blip r:embed="rId2"/>
          <a:srcRect t="12672"/>
          <a:stretch>
            <a:fillRect/>
          </a:stretch>
        </p:blipFill>
        <p:spPr bwMode="auto">
          <a:xfrm>
            <a:off x="5715000" y="2689225"/>
            <a:ext cx="3151188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9"/>
          <p:cNvSpPr>
            <a:spLocks noGrp="1"/>
          </p:cNvSpPr>
          <p:nvPr>
            <p:ph type="title"/>
          </p:nvPr>
        </p:nvSpPr>
        <p:spPr>
          <a:xfrm>
            <a:off x="357188" y="368300"/>
            <a:ext cx="8358187" cy="917575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Принцип действия системы АСКО ПВ</a:t>
            </a:r>
          </a:p>
        </p:txBody>
      </p:sp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28676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5613" cy="3048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9FDD88C3-94AE-4F11-AB5B-5BE8FB2963E3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6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28677" name="TextBox 9"/>
          <p:cNvSpPr txBox="1">
            <a:spLocks noChangeArrowheads="1"/>
          </p:cNvSpPr>
          <p:nvPr/>
        </p:nvSpPr>
        <p:spPr bwMode="auto">
          <a:xfrm>
            <a:off x="4557713" y="1828800"/>
            <a:ext cx="431958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ru-RU" altLang="ru-RU" dirty="0" smtClean="0">
                <a:latin typeface="Verdana" pitchFamily="34" charset="0"/>
              </a:rPr>
              <a:t>В состав телевизионной подсистемы видеоконтроля входят четыре сетевые телекамеры:</a:t>
            </a:r>
          </a:p>
          <a:p>
            <a:pPr eaLnBrk="1" hangingPunct="1"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для контроля со стороны правого борта вагона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для контроля со стороны левого борта вагона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для контроля со стороны крыши вагона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для контроля люков цистерн</a:t>
            </a:r>
          </a:p>
          <a:p>
            <a:pPr eaLnBrk="1" hangingPunct="1">
              <a:defRPr/>
            </a:pPr>
            <a:r>
              <a:rPr lang="ru-RU" altLang="ru-RU" dirty="0" smtClean="0">
                <a:latin typeface="Verdana" pitchFamily="34" charset="0"/>
              </a:rPr>
              <a:t>    </a:t>
            </a:r>
          </a:p>
          <a:p>
            <a:pPr eaLnBrk="1" hangingPunct="1">
              <a:defRPr/>
            </a:pPr>
            <a:endParaRPr lang="ru-RU" altLang="ru-RU" dirty="0" smtClean="0">
              <a:solidFill>
                <a:srgbClr val="002060"/>
              </a:solidFill>
              <a:latin typeface="Verdana" pitchFamily="34" charset="0"/>
            </a:endParaRPr>
          </a:p>
        </p:txBody>
      </p:sp>
      <p:pic>
        <p:nvPicPr>
          <p:cNvPr id="10246" name="Picture 10" descr="http://www.studfiles.ru/html/2706/429/html_QTZiEYvGHj.zHEF/htmlconvd-NJxu9Z_html_m6cfa4c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613" y="1662113"/>
            <a:ext cx="38290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357188" y="409575"/>
            <a:ext cx="8358187" cy="8763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Принцип действия системы АСКО ПВ</a:t>
            </a: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29700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7200" cy="3048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BAC560A7-943D-424D-BAA2-433395C62D91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7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29701" name="TextBox 9"/>
          <p:cNvSpPr txBox="1">
            <a:spLocks noChangeArrowheads="1"/>
          </p:cNvSpPr>
          <p:nvPr/>
        </p:nvSpPr>
        <p:spPr bwMode="auto">
          <a:xfrm>
            <a:off x="4625975" y="1968500"/>
            <a:ext cx="43053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ru-RU" altLang="ru-RU" dirty="0" smtClean="0">
                <a:latin typeface="Verdana" pitchFamily="34" charset="0"/>
              </a:rPr>
              <a:t>В состав подсистемы системы электронных габаритных ворот входят:</a:t>
            </a:r>
          </a:p>
          <a:p>
            <a:pPr eaLnBrk="1" hangingPunct="1"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датчики контроля зонального габарита погрузки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датчики контроля максимального по ширине габарита подвижного состава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датчики контроля основного габарита погрузки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датчик начала поезда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датчики счета вагонов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 smtClean="0">
                <a:latin typeface="Verdana" pitchFamily="34" charset="0"/>
              </a:rPr>
              <a:t>датчик определения скорости поезда</a:t>
            </a:r>
            <a:endParaRPr lang="ru-RU" altLang="ru-RU" dirty="0" smtClean="0">
              <a:solidFill>
                <a:srgbClr val="002060"/>
              </a:solidFill>
              <a:latin typeface="Verdana" pitchFamily="34" charset="0"/>
            </a:endParaRPr>
          </a:p>
          <a:p>
            <a:pPr eaLnBrk="1" hangingPunct="1">
              <a:defRPr/>
            </a:pPr>
            <a:endParaRPr lang="ru-RU" altLang="ru-RU" dirty="0" smtClean="0">
              <a:solidFill>
                <a:srgbClr val="002060"/>
              </a:solidFill>
              <a:latin typeface="Verdana" pitchFamily="34" charset="0"/>
            </a:endParaRPr>
          </a:p>
        </p:txBody>
      </p:sp>
      <p:pic>
        <p:nvPicPr>
          <p:cNvPr id="11270" name="Picture 10" descr="http://www.studfiles.ru/html/2706/429/html_QTZiEYvGHj.zHEF/htmlconvd-NJxu9Z_html_m6cfa4c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557338"/>
            <a:ext cx="38290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9"/>
          <p:cNvSpPr>
            <a:spLocks noGrp="1"/>
          </p:cNvSpPr>
          <p:nvPr>
            <p:ph type="title"/>
          </p:nvPr>
        </p:nvSpPr>
        <p:spPr>
          <a:xfrm>
            <a:off x="357188" y="409575"/>
            <a:ext cx="8358187" cy="8763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Принцип действия системы АСКО ПВ</a:t>
            </a:r>
          </a:p>
        </p:txBody>
      </p:sp>
      <p:sp>
        <p:nvSpPr>
          <p:cNvPr id="12291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30724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7200" cy="301625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A1767AD1-70B6-44AE-B718-EE16A5FE4E9B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8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30725" name="TextBox 9"/>
          <p:cNvSpPr txBox="1">
            <a:spLocks noChangeArrowheads="1"/>
          </p:cNvSpPr>
          <p:nvPr/>
        </p:nvSpPr>
        <p:spPr bwMode="auto">
          <a:xfrm>
            <a:off x="4572000" y="2214563"/>
            <a:ext cx="4148138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lnSpc>
                <a:spcPts val="2500"/>
              </a:lnSpc>
              <a:defRPr/>
            </a:pPr>
            <a:r>
              <a:rPr lang="ru-RU" altLang="ru-RU" dirty="0" smtClean="0">
                <a:latin typeface="Verdana" pitchFamily="34" charset="0"/>
              </a:rPr>
              <a:t>В системе АСКО ПВ соблюдение границ </a:t>
            </a:r>
            <a:r>
              <a:rPr lang="ru-RU" altLang="ru-RU" dirty="0" err="1" smtClean="0">
                <a:latin typeface="Verdana" pitchFamily="34" charset="0"/>
              </a:rPr>
              <a:t>габаритности</a:t>
            </a:r>
            <a:r>
              <a:rPr lang="ru-RU" altLang="ru-RU" dirty="0" smtClean="0">
                <a:latin typeface="Verdana" pitchFamily="34" charset="0"/>
              </a:rPr>
              <a:t> контролируют с </a:t>
            </a:r>
            <a:r>
              <a:rPr lang="ru-RU" altLang="ru-RU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помощью инфракрасных датчиков. </a:t>
            </a:r>
          </a:p>
          <a:p>
            <a:pPr eaLnBrk="1" hangingPunct="1">
              <a:lnSpc>
                <a:spcPts val="2500"/>
              </a:lnSpc>
              <a:buFontTx/>
              <a:buBlip>
                <a:blip r:embed="rId2"/>
              </a:buBlip>
              <a:defRPr/>
            </a:pPr>
            <a:endParaRPr lang="ru-RU" altLang="ru-RU" dirty="0" smtClean="0">
              <a:latin typeface="Verdana" pitchFamily="34" charset="0"/>
            </a:endParaRPr>
          </a:p>
          <a:p>
            <a:pPr marL="0" indent="0" eaLnBrk="1" hangingPunct="1">
              <a:lnSpc>
                <a:spcPts val="2500"/>
              </a:lnSpc>
              <a:defRPr/>
            </a:pPr>
            <a:r>
              <a:rPr lang="ru-RU" altLang="ru-RU" dirty="0" smtClean="0">
                <a:latin typeface="Verdana" pitchFamily="34" charset="0"/>
              </a:rPr>
              <a:t>Датчики закреплены на несущей конструкции и расположены таким образом, что инфракрасные лучи формируют границу зоны </a:t>
            </a:r>
            <a:r>
              <a:rPr lang="ru-RU" altLang="ru-RU" dirty="0" err="1" smtClean="0">
                <a:latin typeface="Verdana" pitchFamily="34" charset="0"/>
              </a:rPr>
              <a:t>габаритности</a:t>
            </a:r>
            <a:r>
              <a:rPr lang="ru-RU" altLang="ru-RU" dirty="0" smtClean="0">
                <a:latin typeface="Verdana" pitchFamily="34" charset="0"/>
              </a:rPr>
              <a:t> </a:t>
            </a:r>
          </a:p>
          <a:p>
            <a:pPr eaLnBrk="1" hangingPunct="1">
              <a:defRPr/>
            </a:pPr>
            <a:r>
              <a:rPr lang="ru-RU" altLang="ru-RU" dirty="0" smtClean="0">
                <a:latin typeface="Verdana" pitchFamily="34" charset="0"/>
              </a:rPr>
              <a:t>    </a:t>
            </a:r>
            <a:endParaRPr lang="ru-RU" altLang="ru-RU" dirty="0" smtClean="0">
              <a:solidFill>
                <a:srgbClr val="002060"/>
              </a:solidFill>
              <a:latin typeface="Verdana" pitchFamily="34" charset="0"/>
            </a:endParaRPr>
          </a:p>
        </p:txBody>
      </p:sp>
      <p:pic>
        <p:nvPicPr>
          <p:cNvPr id="12294" name="Picture 10" descr="http://www.studfiles.ru/html/2706/429/html_QTZiEYvGHj.zHEF/htmlconvd-NJxu9Z_html_m6cfa4cd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675" y="1890713"/>
            <a:ext cx="3478213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9"/>
          <p:cNvSpPr>
            <a:spLocks noGrp="1"/>
          </p:cNvSpPr>
          <p:nvPr>
            <p:ph type="title"/>
          </p:nvPr>
        </p:nvSpPr>
        <p:spPr>
          <a:xfrm>
            <a:off x="357188" y="423863"/>
            <a:ext cx="8358187" cy="862012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ea typeface="ＭＳ Ｐゴシック" pitchFamily="34" charset="-128"/>
              </a:rPr>
              <a:t>Принцип действия системы АСКО ПВ</a:t>
            </a: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142875" y="-1500188"/>
            <a:ext cx="8496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Verdana" pitchFamily="34" charset="0"/>
              </a:rPr>
              <a:t>Основной текст – </a:t>
            </a:r>
            <a:r>
              <a:rPr lang="en-US" altLang="ru-RU" sz="1600" b="1">
                <a:latin typeface="Verdana" pitchFamily="34" charset="0"/>
              </a:rPr>
              <a:t>Verdana</a:t>
            </a:r>
            <a:r>
              <a:rPr lang="ru-RU" altLang="ru-RU" sz="1600" b="1">
                <a:latin typeface="Verdana" pitchFamily="34" charset="0"/>
              </a:rPr>
              <a:t>, 16, черный, полужирный, междустрочный интервал одинарный, выравнивание текста по левому краю или по центру</a:t>
            </a:r>
          </a:p>
          <a:p>
            <a:pPr algn="ctr"/>
            <a:endParaRPr lang="ru-RU" altLang="ru-RU" sz="1600" b="1">
              <a:latin typeface="Verdana" pitchFamily="34" charset="0"/>
            </a:endParaRPr>
          </a:p>
          <a:p>
            <a:pPr algn="ctr"/>
            <a:endParaRPr lang="ru-RU" altLang="ru-RU" sz="1600" b="1">
              <a:latin typeface="Verdana" pitchFamily="34" charset="0"/>
            </a:endParaRPr>
          </a:p>
        </p:txBody>
      </p:sp>
      <p:sp>
        <p:nvSpPr>
          <p:cNvPr id="31748" name="Номер слайда 14"/>
          <p:cNvSpPr>
            <a:spLocks noGrp="1"/>
          </p:cNvSpPr>
          <p:nvPr>
            <p:ph type="sldNum" sz="quarter" idx="10"/>
          </p:nvPr>
        </p:nvSpPr>
        <p:spPr bwMode="auto">
          <a:xfrm>
            <a:off x="0" y="6553200"/>
            <a:ext cx="457200" cy="334963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9A3EBAC0-4093-49E2-93E5-E6F7CEC5086F}" type="slidenum">
              <a:rPr lang="en-US" altLang="ru-RU" sz="1000" smtClean="0">
                <a:latin typeface="+mn-lt"/>
              </a:rPr>
              <a:pPr eaLnBrk="1" hangingPunct="1">
                <a:defRPr/>
              </a:pPr>
              <a:t>9</a:t>
            </a:fld>
            <a:endParaRPr lang="en-US" altLang="ru-RU" sz="1000" dirty="0" smtClean="0">
              <a:latin typeface="+mn-lt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4640263" y="2125663"/>
            <a:ext cx="4110037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500"/>
              </a:lnSpc>
            </a:pPr>
            <a:r>
              <a:rPr lang="ru-RU" altLang="ru-RU">
                <a:latin typeface="Verdana" pitchFamily="34" charset="0"/>
              </a:rPr>
              <a:t>Если какой-либо предмет выступает за установленные границы, то он перекрывает инфракрасный луч. При этом датчик формирует тревожное извещение. На мониторе графического интерфейса это отображаются в виде красного отрезка линии, обозначающей соответствующую зону негабаритности</a:t>
            </a:r>
            <a:endParaRPr lang="ru-RU" altLang="ru-RU">
              <a:solidFill>
                <a:srgbClr val="002060"/>
              </a:solidFill>
              <a:latin typeface="Verdana" pitchFamily="34" charset="0"/>
            </a:endParaRPr>
          </a:p>
        </p:txBody>
      </p:sp>
      <p:pic>
        <p:nvPicPr>
          <p:cNvPr id="13318" name="Picture 9" descr="https://studfiles.net/html/2706/132/html_QnUWI0p5hj.XhCS/img-GbZB3J.png"/>
          <p:cNvPicPr>
            <a:picLocks noChangeAspect="1" noChangeArrowheads="1"/>
          </p:cNvPicPr>
          <p:nvPr/>
        </p:nvPicPr>
        <p:blipFill>
          <a:blip r:embed="rId2"/>
          <a:srcRect l="7153" r="2692" b="7167"/>
          <a:stretch>
            <a:fillRect/>
          </a:stretch>
        </p:blipFill>
        <p:spPr bwMode="auto">
          <a:xfrm>
            <a:off x="546100" y="1765300"/>
            <a:ext cx="3370263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Нижний колонтитул 134"/>
          <p:cNvSpPr txBox="1">
            <a:spLocks/>
          </p:cNvSpPr>
          <p:nvPr/>
        </p:nvSpPr>
        <p:spPr bwMode="auto">
          <a:xfrm>
            <a:off x="457200" y="6553200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000">
                <a:latin typeface="Verdana" pitchFamily="34" charset="0"/>
              </a:rPr>
              <a:t>| Организация работы ПКО |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презентации">
  <a:themeElements>
    <a:clrScheme name="RZD">
      <a:dk1>
        <a:sysClr val="windowText" lastClr="000000"/>
      </a:dk1>
      <a:lt1>
        <a:sysClr val="window" lastClr="FFFFFF"/>
      </a:lt1>
      <a:dk2>
        <a:srgbClr val="455D70"/>
      </a:dk2>
      <a:lt2>
        <a:srgbClr val="EEECE1"/>
      </a:lt2>
      <a:accent1>
        <a:srgbClr val="455D70"/>
      </a:accent1>
      <a:accent2>
        <a:srgbClr val="68798B"/>
      </a:accent2>
      <a:accent3>
        <a:srgbClr val="909CAA"/>
      </a:accent3>
      <a:accent4>
        <a:srgbClr val="A3A86B"/>
      </a:accent4>
      <a:accent5>
        <a:srgbClr val="D3D7BD"/>
      </a:accent5>
      <a:accent6>
        <a:srgbClr val="0066A1"/>
      </a:accent6>
      <a:hlink>
        <a:srgbClr val="455D70"/>
      </a:hlink>
      <a:folHlink>
        <a:srgbClr val="909CA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</Template>
  <TotalTime>1599</TotalTime>
  <Words>1160</Words>
  <Application>Microsoft Office PowerPoint</Application>
  <PresentationFormat>Экран (4:3)</PresentationFormat>
  <Paragraphs>152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ＭＳ Ｐゴシック</vt:lpstr>
      <vt:lpstr>Verdana</vt:lpstr>
      <vt:lpstr>Calibri</vt:lpstr>
      <vt:lpstr>Bookman Old Style</vt:lpstr>
      <vt:lpstr>Шаблон презентации</vt:lpstr>
      <vt:lpstr>Автоматизированная система коммерческого осмотра поездов и вагонов </vt:lpstr>
      <vt:lpstr>Назначение системы АСКО ПВ</vt:lpstr>
      <vt:lpstr>Назначение системы АСКО ПВ</vt:lpstr>
      <vt:lpstr>Назначение системы АСКО ПВ</vt:lpstr>
      <vt:lpstr>Назначение системы АСКО ПВ</vt:lpstr>
      <vt:lpstr>Принцип действия системы АСКО ПВ</vt:lpstr>
      <vt:lpstr>Принцип действия системы АСКО ПВ</vt:lpstr>
      <vt:lpstr>Принцип действия системы АСКО ПВ</vt:lpstr>
      <vt:lpstr>Принцип действия системы АСКО ПВ</vt:lpstr>
      <vt:lpstr>Принцип действия системы АСКО ПВ</vt:lpstr>
      <vt:lpstr>Организация коммерческого осмотра вагонов в поездах, с использованием АСКО ПВ</vt:lpstr>
      <vt:lpstr>Организация коммерческого осмотра вагонов в поездах, с использованием АСКО ПВ</vt:lpstr>
      <vt:lpstr>Организация коммерческого осмотра вагонов в поездах, с использованием АСКО ПВ</vt:lpstr>
      <vt:lpstr>Организация коммерческого осмотра вагонов в поездах, с использованием АСКО ПВ</vt:lpstr>
      <vt:lpstr>Организация коммерческого осмотра вагонов в поездах, с использованием АСКО ПВ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Представляем Вам  новый шаблон презентации РЖД</dc:title>
  <dc:creator>1</dc:creator>
  <cp:lastModifiedBy>пользователь</cp:lastModifiedBy>
  <cp:revision>139</cp:revision>
  <dcterms:created xsi:type="dcterms:W3CDTF">2011-03-11T08:51:56Z</dcterms:created>
  <dcterms:modified xsi:type="dcterms:W3CDTF">2025-02-04T12:28:28Z</dcterms:modified>
</cp:coreProperties>
</file>