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257" r:id="rId2"/>
    <p:sldId id="258" r:id="rId3"/>
    <p:sldId id="260" r:id="rId4"/>
    <p:sldId id="261" r:id="rId5"/>
    <p:sldId id="262" r:id="rId6"/>
    <p:sldId id="259" r:id="rId7"/>
    <p:sldId id="273" r:id="rId8"/>
    <p:sldId id="272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74" r:id="rId28"/>
    <p:sldId id="271" r:id="rId29"/>
    <p:sldId id="270" r:id="rId30"/>
    <p:sldId id="293" r:id="rId31"/>
    <p:sldId id="269" r:id="rId32"/>
    <p:sldId id="294" r:id="rId33"/>
    <p:sldId id="301" r:id="rId34"/>
    <p:sldId id="303" r:id="rId35"/>
    <p:sldId id="300" r:id="rId36"/>
    <p:sldId id="302" r:id="rId37"/>
    <p:sldId id="299" r:id="rId38"/>
    <p:sldId id="298" r:id="rId39"/>
    <p:sldId id="297" r:id="rId40"/>
    <p:sldId id="305" r:id="rId41"/>
    <p:sldId id="304" r:id="rId42"/>
    <p:sldId id="306" r:id="rId43"/>
    <p:sldId id="308" r:id="rId44"/>
    <p:sldId id="311" r:id="rId45"/>
    <p:sldId id="312" r:id="rId46"/>
    <p:sldId id="268" r:id="rId47"/>
    <p:sldId id="267" r:id="rId48"/>
    <p:sldId id="266" r:id="rId49"/>
    <p:sldId id="265" r:id="rId50"/>
    <p:sldId id="296" r:id="rId51"/>
    <p:sldId id="295" r:id="rId52"/>
    <p:sldId id="307" r:id="rId53"/>
    <p:sldId id="310" r:id="rId54"/>
    <p:sldId id="314" r:id="rId55"/>
    <p:sldId id="315" r:id="rId56"/>
    <p:sldId id="264" r:id="rId57"/>
    <p:sldId id="309" r:id="rId58"/>
    <p:sldId id="317" r:id="rId59"/>
    <p:sldId id="319" r:id="rId60"/>
    <p:sldId id="320" r:id="rId61"/>
    <p:sldId id="321" r:id="rId62"/>
    <p:sldId id="318" r:id="rId63"/>
    <p:sldId id="316" r:id="rId6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0EC57-C3B2-4593-9BB1-95A0D90130F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305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20.02.2024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39.pn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Relationship Id="rId1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24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12" Type="http://schemas.openxmlformats.org/officeDocument/2006/relationships/image" Target="../media/image3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30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17.png"/><Relationship Id="rId9" Type="http://schemas.openxmlformats.org/officeDocument/2006/relationships/image" Target="../media/image64.png"/><Relationship Id="rId1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40.png"/><Relationship Id="rId7" Type="http://schemas.openxmlformats.org/officeDocument/2006/relationships/image" Target="../media/image71.png"/><Relationship Id="rId12" Type="http://schemas.openxmlformats.org/officeDocument/2006/relationships/image" Target="../media/image3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24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42.png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59.png"/><Relationship Id="rId7" Type="http://schemas.openxmlformats.org/officeDocument/2006/relationships/image" Target="../media/image3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82.png"/><Relationship Id="rId5" Type="http://schemas.openxmlformats.org/officeDocument/2006/relationships/image" Target="../media/image65.pn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12" Type="http://schemas.openxmlformats.org/officeDocument/2006/relationships/image" Target="../media/image83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24.png"/><Relationship Id="rId5" Type="http://schemas.openxmlformats.org/officeDocument/2006/relationships/image" Target="../media/image50.png"/><Relationship Id="rId10" Type="http://schemas.openxmlformats.org/officeDocument/2006/relationships/image" Target="../media/image39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3.png"/><Relationship Id="rId3" Type="http://schemas.openxmlformats.org/officeDocument/2006/relationships/image" Target="../media/image85.png"/><Relationship Id="rId7" Type="http://schemas.openxmlformats.org/officeDocument/2006/relationships/image" Target="../media/image88.png"/><Relationship Id="rId12" Type="http://schemas.openxmlformats.org/officeDocument/2006/relationships/image" Target="../media/image6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31.png"/><Relationship Id="rId9" Type="http://schemas.openxmlformats.org/officeDocument/2006/relationships/image" Target="../media/image90.png"/><Relationship Id="rId14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12" Type="http://schemas.openxmlformats.org/officeDocument/2006/relationships/image" Target="../media/image28.pn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24.png"/><Relationship Id="rId5" Type="http://schemas.openxmlformats.org/officeDocument/2006/relationships/image" Target="../media/image50.png"/><Relationship Id="rId10" Type="http://schemas.openxmlformats.org/officeDocument/2006/relationships/image" Target="../media/image39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53788" y="5962373"/>
            <a:ext cx="9090212" cy="8956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Обеспечение </a:t>
            </a:r>
            <a:r>
              <a:rPr lang="ru-RU" sz="2400" b="1" dirty="0">
                <a:solidFill>
                  <a:srgbClr val="C00000"/>
                </a:solidFill>
              </a:rPr>
              <a:t>безопасного движения поездов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 при неисправности устройств СЦБ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5147993"/>
            <a:ext cx="9144000" cy="12296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Прием </a:t>
            </a:r>
            <a:r>
              <a:rPr lang="ru-RU" sz="2000" b="1" dirty="0">
                <a:solidFill>
                  <a:srgbClr val="C00000"/>
                </a:solidFill>
              </a:rPr>
              <a:t>поездов на </a:t>
            </a:r>
            <a:r>
              <a:rPr lang="ru-RU" sz="2000" b="1" dirty="0" smtClean="0">
                <a:solidFill>
                  <a:srgbClr val="C00000"/>
                </a:solidFill>
              </a:rPr>
              <a:t>станцию </a:t>
            </a:r>
            <a:r>
              <a:rPr lang="ru-RU" sz="2000" b="1" dirty="0"/>
              <a:t>должен производиться </a:t>
            </a:r>
            <a:r>
              <a:rPr lang="ru-RU" sz="2000" b="1" dirty="0">
                <a:solidFill>
                  <a:srgbClr val="C00000"/>
                </a:solidFill>
              </a:rPr>
              <a:t>на свободные </a:t>
            </a:r>
            <a:r>
              <a:rPr lang="ru-RU" sz="2000" b="1" dirty="0" smtClean="0">
                <a:solidFill>
                  <a:srgbClr val="C00000"/>
                </a:solidFill>
              </a:rPr>
              <a:t>пути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  <a:r>
              <a:rPr lang="ru-RU" sz="2000" dirty="0"/>
              <a:t>предназначенные для этого ТРА </a:t>
            </a:r>
            <a:r>
              <a:rPr lang="ru-RU" sz="2000" dirty="0" smtClean="0"/>
              <a:t>станции, </a:t>
            </a:r>
            <a:r>
              <a:rPr lang="ru-RU" sz="2000" dirty="0"/>
              <a:t>и только </a:t>
            </a:r>
            <a:r>
              <a:rPr lang="ru-RU" sz="2000" b="1" dirty="0">
                <a:solidFill>
                  <a:srgbClr val="C00000"/>
                </a:solidFill>
              </a:rPr>
              <a:t>при разрешающем показании входного светофора</a:t>
            </a:r>
            <a:r>
              <a:rPr lang="ru-RU" sz="2000" dirty="0"/>
              <a:t>, а пассажирских </a:t>
            </a:r>
            <a:r>
              <a:rPr lang="ru-RU" sz="2000" dirty="0" smtClean="0"/>
              <a:t>поездов, (МВПС), </a:t>
            </a:r>
            <a:r>
              <a:rPr lang="ru-RU" sz="2000" dirty="0"/>
              <a:t>кроме </a:t>
            </a:r>
            <a:r>
              <a:rPr lang="ru-RU" sz="2000" dirty="0" smtClean="0"/>
              <a:t>того </a:t>
            </a:r>
            <a:r>
              <a:rPr lang="ru-RU" sz="2000" dirty="0"/>
              <a:t>на </a:t>
            </a:r>
            <a:r>
              <a:rPr lang="ru-RU" sz="2000" dirty="0" smtClean="0"/>
              <a:t>пути</a:t>
            </a:r>
            <a:r>
              <a:rPr lang="ru-RU" sz="2000" dirty="0"/>
              <a:t>, оборудованные путевыми устройствами </a:t>
            </a:r>
            <a:r>
              <a:rPr lang="ru-RU" sz="2000" dirty="0" smtClean="0"/>
              <a:t>АЛС</a:t>
            </a:r>
            <a:r>
              <a:rPr lang="ru-RU" sz="1400" dirty="0" smtClean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648" t="22157" b="11512"/>
          <a:stretch/>
        </p:blipFill>
        <p:spPr>
          <a:xfrm>
            <a:off x="121024" y="426444"/>
            <a:ext cx="8901952" cy="4548968"/>
          </a:xfrm>
          <a:prstGeom prst="rect">
            <a:avLst/>
          </a:prstGeom>
        </p:spPr>
      </p:pic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33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34924"/>
            <a:ext cx="9144000" cy="8507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Прием поезда на </a:t>
            </a:r>
            <a:r>
              <a:rPr lang="ru-RU" sz="2000" b="1" dirty="0" smtClean="0"/>
              <a:t>станцию </a:t>
            </a:r>
            <a:r>
              <a:rPr lang="ru-RU" sz="2000" b="1" dirty="0"/>
              <a:t>при запрещающем показании или погасших основных огнях входного светофора, </a:t>
            </a:r>
            <a:r>
              <a:rPr lang="ru-RU" sz="2000" b="1" dirty="0">
                <a:solidFill>
                  <a:srgbClr val="002060"/>
                </a:solidFill>
              </a:rPr>
              <a:t>как правило</a:t>
            </a:r>
            <a:r>
              <a:rPr lang="ru-RU" sz="2000" b="1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не допускается.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2537" b="7661"/>
          <a:stretch/>
        </p:blipFill>
        <p:spPr>
          <a:xfrm>
            <a:off x="397343" y="858665"/>
            <a:ext cx="8349313" cy="4312692"/>
          </a:xfrm>
          <a:prstGeom prst="rect">
            <a:avLst/>
          </a:prstGeom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104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5751" y="1453741"/>
            <a:ext cx="4061014" cy="25938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исключительных случаях </a:t>
            </a:r>
            <a:r>
              <a:rPr lang="ru-RU" sz="2000" b="1" dirty="0"/>
              <a:t>прием поезда</a:t>
            </a:r>
            <a:r>
              <a:rPr lang="ru-RU" sz="2000" dirty="0"/>
              <a:t> на </a:t>
            </a:r>
            <a:r>
              <a:rPr lang="ru-RU" sz="2000" dirty="0" smtClean="0"/>
              <a:t>станцию </a:t>
            </a:r>
            <a:r>
              <a:rPr lang="ru-RU" sz="2000" dirty="0"/>
              <a:t>при запрещающем показании или погасших основных огнях входного светофора может быть осуществлен </a:t>
            </a:r>
            <a:r>
              <a:rPr lang="ru-RU" sz="2000" b="1" dirty="0">
                <a:solidFill>
                  <a:srgbClr val="002060"/>
                </a:solidFill>
              </a:rPr>
              <a:t>по пригласительному </a:t>
            </a:r>
            <a:r>
              <a:rPr lang="ru-RU" sz="2000" b="1" dirty="0" smtClean="0">
                <a:solidFill>
                  <a:srgbClr val="002060"/>
                </a:solidFill>
              </a:rPr>
              <a:t>сигналу и </a:t>
            </a:r>
            <a:r>
              <a:rPr lang="ru-RU" sz="2000" b="1" dirty="0">
                <a:solidFill>
                  <a:srgbClr val="002060"/>
                </a:solidFill>
              </a:rPr>
              <a:t>по специальному разрешению ДСП </a:t>
            </a:r>
            <a:r>
              <a:rPr lang="ru-RU" sz="2000" b="1" dirty="0" smtClean="0">
                <a:solidFill>
                  <a:srgbClr val="002060"/>
                </a:solidFill>
              </a:rPr>
              <a:t>станции.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1961" t="5747" r="10441" b="5964"/>
          <a:stretch/>
        </p:blipFill>
        <p:spPr>
          <a:xfrm>
            <a:off x="134471" y="865730"/>
            <a:ext cx="4814044" cy="4788264"/>
          </a:xfrm>
          <a:prstGeom prst="rect">
            <a:avLst/>
          </a:prstGeom>
        </p:spPr>
      </p:pic>
      <p:sp>
        <p:nvSpPr>
          <p:cNvPr id="9" name="Блок-схема: узел 8"/>
          <p:cNvSpPr/>
          <p:nvPr/>
        </p:nvSpPr>
        <p:spPr>
          <a:xfrm>
            <a:off x="3237272" y="2615314"/>
            <a:ext cx="121023" cy="12701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9621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02406"/>
            <a:ext cx="9144000" cy="19120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Скорость </a:t>
            </a:r>
            <a:r>
              <a:rPr lang="ru-RU" sz="2000" b="1" dirty="0"/>
              <a:t>следования поезда </a:t>
            </a:r>
            <a:r>
              <a:rPr lang="ru-RU" sz="2000" dirty="0"/>
              <a:t>при приеме на </a:t>
            </a:r>
            <a:r>
              <a:rPr lang="ru-RU" sz="2000" dirty="0" smtClean="0"/>
              <a:t>станцию </a:t>
            </a:r>
            <a:r>
              <a:rPr lang="ru-RU" sz="2000" b="1" i="1" dirty="0"/>
              <a:t>по пригласительному сигналу или по специальному разрешению </a:t>
            </a:r>
            <a:r>
              <a:rPr lang="ru-RU" sz="2000" dirty="0"/>
              <a:t>ДСП станции должна быть на </a:t>
            </a:r>
            <a:r>
              <a:rPr lang="ru-RU" sz="2000" b="1" dirty="0" smtClean="0">
                <a:solidFill>
                  <a:srgbClr val="C00000"/>
                </a:solidFill>
              </a:rPr>
              <a:t>путях </a:t>
            </a:r>
            <a:r>
              <a:rPr lang="ru-RU" sz="2000" b="1" dirty="0">
                <a:solidFill>
                  <a:srgbClr val="C00000"/>
                </a:solidFill>
              </a:rPr>
              <a:t>общего пользования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не более 20 км/ч</a:t>
            </a:r>
            <a:r>
              <a:rPr lang="ru-RU" sz="2000" dirty="0"/>
              <a:t>, а на </a:t>
            </a:r>
            <a:r>
              <a:rPr lang="ru-RU" sz="2000" b="1" dirty="0" smtClean="0">
                <a:solidFill>
                  <a:srgbClr val="002060"/>
                </a:solidFill>
              </a:rPr>
              <a:t>путях </a:t>
            </a:r>
            <a:r>
              <a:rPr lang="ru-RU" sz="2000" b="1" dirty="0">
                <a:solidFill>
                  <a:srgbClr val="002060"/>
                </a:solidFill>
              </a:rPr>
              <a:t>необщего пользования — не более 15 км/ч, </a:t>
            </a:r>
            <a:r>
              <a:rPr lang="ru-RU" sz="2000" dirty="0"/>
              <a:t>при этом машинист обязан вести поезд с особой бдительностью и готовностью немедленно остановиться, если встретится препятствие для дальнейшего движения.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21011" b="11592"/>
          <a:stretch/>
        </p:blipFill>
        <p:spPr>
          <a:xfrm>
            <a:off x="266131" y="752211"/>
            <a:ext cx="8611737" cy="3682167"/>
          </a:xfrm>
          <a:prstGeom prst="rect">
            <a:avLst/>
          </a:prstGeom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9106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35" y="1936630"/>
            <a:ext cx="3916907" cy="2826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поезда 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</a:t>
            </a:r>
            <a:r>
              <a:rPr lang="ru-RU" sz="2000" b="1" dirty="0"/>
              <a:t>входного (маршрутного) светофора допускается в случаях:</a:t>
            </a:r>
          </a:p>
          <a:p>
            <a:pPr marL="0" indent="82550" algn="just">
              <a:buNone/>
            </a:pPr>
            <a:r>
              <a:rPr lang="ru-RU" sz="2000" b="1" dirty="0" smtClean="0"/>
              <a:t>1. </a:t>
            </a:r>
            <a:r>
              <a:rPr lang="ru-RU" sz="2000" dirty="0" smtClean="0"/>
              <a:t>невозможности </a:t>
            </a:r>
            <a:r>
              <a:rPr lang="ru-RU" sz="2000" dirty="0"/>
              <a:t>открытия входного светофора из-за его неисправности;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7314" r="2836"/>
          <a:stretch/>
        </p:blipFill>
        <p:spPr>
          <a:xfrm>
            <a:off x="4230805" y="752211"/>
            <a:ext cx="4899547" cy="5767852"/>
          </a:xfrm>
          <a:prstGeom prst="rect">
            <a:avLst/>
          </a:prstGeom>
        </p:spPr>
      </p:pic>
      <p:sp>
        <p:nvSpPr>
          <p:cNvPr id="9" name="Блок-схема: узел 8"/>
          <p:cNvSpPr/>
          <p:nvPr/>
        </p:nvSpPr>
        <p:spPr>
          <a:xfrm>
            <a:off x="7931700" y="2683552"/>
            <a:ext cx="121023" cy="127018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08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71604"/>
            <a:ext cx="9144000" cy="29155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поезда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</a:t>
            </a:r>
            <a:r>
              <a:rPr lang="ru-RU" sz="2000" b="1" dirty="0"/>
              <a:t> входного (маршрутного) светофора допускается в случаях:</a:t>
            </a:r>
          </a:p>
          <a:p>
            <a:pPr marL="0" indent="0" algn="just">
              <a:buNone/>
            </a:pPr>
            <a:r>
              <a:rPr lang="ru-RU" sz="2000" b="1" dirty="0" smtClean="0"/>
              <a:t>2. </a:t>
            </a:r>
            <a:r>
              <a:rPr lang="ru-RU" sz="2000" dirty="0"/>
              <a:t>если прием поезда производится на </a:t>
            </a:r>
            <a:r>
              <a:rPr lang="ru-RU" sz="2000" dirty="0" smtClean="0"/>
              <a:t>путь</a:t>
            </a:r>
            <a:r>
              <a:rPr lang="ru-RU" sz="2000" dirty="0"/>
              <a:t>, не предусмотренный ТРА </a:t>
            </a:r>
            <a:r>
              <a:rPr lang="ru-RU" sz="2000" dirty="0" smtClean="0"/>
              <a:t>станции </a:t>
            </a:r>
            <a:r>
              <a:rPr lang="ru-RU" sz="2000" dirty="0"/>
              <a:t>и невозможно открыть входной светофор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i="1" dirty="0"/>
              <a:t>При </a:t>
            </a:r>
            <a:r>
              <a:rPr lang="ru-RU" sz="2000" b="1" i="1" dirty="0"/>
              <a:t>ложной занятости пути приема </a:t>
            </a:r>
            <a:r>
              <a:rPr lang="ru-RU" sz="2000" i="1" dirty="0"/>
              <a:t>ДСП перед приемом поезда на такой путь обязан лично или через соответствующих работников службы перевозок убедиться в его свободности от подвижного состава. Прием поезда на такие пути производится также при запрещающем показании входного светофора.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7" name="Овал 6"/>
          <p:cNvSpPr/>
          <p:nvPr/>
        </p:nvSpPr>
        <p:spPr>
          <a:xfrm>
            <a:off x="5551675" y="2009955"/>
            <a:ext cx="618094" cy="37648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619915" y="1486440"/>
            <a:ext cx="618094" cy="48047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2701559" y="1695449"/>
            <a:ext cx="285011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r="17164"/>
          <a:stretch/>
        </p:blipFill>
        <p:spPr>
          <a:xfrm>
            <a:off x="1161261" y="933891"/>
            <a:ext cx="7574507" cy="239458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409700" y="1350682"/>
            <a:ext cx="971550" cy="3447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88137" y="1695450"/>
            <a:ext cx="45719" cy="542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238250" y="1966912"/>
            <a:ext cx="438150" cy="173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240612" y="1695449"/>
            <a:ext cx="45719" cy="542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4847438" y="2423996"/>
            <a:ext cx="152395" cy="15239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952463" y="1368256"/>
            <a:ext cx="152395" cy="15239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4722124" y="1519516"/>
            <a:ext cx="152395" cy="15239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4637101" y="1020866"/>
            <a:ext cx="152395" cy="15239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7019135" y="2874652"/>
            <a:ext cx="152395" cy="15239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6791603" y="2357318"/>
            <a:ext cx="152395" cy="152395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2125985" y="2402800"/>
            <a:ext cx="152395" cy="152395"/>
          </a:xfrm>
          <a:prstGeom prst="rect">
            <a:avLst/>
          </a:prstGeom>
        </p:spPr>
      </p:pic>
      <p:sp>
        <p:nvSpPr>
          <p:cNvPr id="39" name="Блок-схема: узел 38"/>
          <p:cNvSpPr/>
          <p:nvPr/>
        </p:nvSpPr>
        <p:spPr>
          <a:xfrm>
            <a:off x="1981148" y="1903259"/>
            <a:ext cx="114299" cy="142079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5072932" y="2026062"/>
            <a:ext cx="126651" cy="12259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7316525" y="1887357"/>
            <a:ext cx="126651" cy="12259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8548977" y="1547944"/>
            <a:ext cx="126651" cy="12259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0" y="1790700"/>
            <a:ext cx="2847975" cy="15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-986763" y="2262444"/>
            <a:ext cx="2543175" cy="45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4"/>
          <a:srcRect l="29817" t="5873"/>
          <a:stretch/>
        </p:blipFill>
        <p:spPr>
          <a:xfrm>
            <a:off x="-1009622" y="1869743"/>
            <a:ext cx="2437994" cy="379906"/>
          </a:xfrm>
          <a:prstGeom prst="rect">
            <a:avLst/>
          </a:prstGeom>
        </p:spPr>
      </p:pic>
      <p:cxnSp>
        <p:nvCxnSpPr>
          <p:cNvPr id="46" name="Прямая со стрелкой 45"/>
          <p:cNvCxnSpPr/>
          <p:nvPr/>
        </p:nvCxnSpPr>
        <p:spPr>
          <a:xfrm flipV="1">
            <a:off x="1510997" y="2148660"/>
            <a:ext cx="775334" cy="782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260039" y="1664181"/>
            <a:ext cx="441520" cy="47506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2445" y="2085145"/>
            <a:ext cx="125832" cy="143808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4969" y="873426"/>
            <a:ext cx="909029" cy="382632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7"/>
          <a:srcRect t="46238" r="58199" b="41752"/>
          <a:stretch/>
        </p:blipFill>
        <p:spPr>
          <a:xfrm>
            <a:off x="5877985" y="2519238"/>
            <a:ext cx="720047" cy="255753"/>
          </a:xfrm>
          <a:prstGeom prst="rect">
            <a:avLst/>
          </a:prstGeom>
        </p:spPr>
      </p:pic>
      <p:sp>
        <p:nvSpPr>
          <p:cNvPr id="38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341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2"/>
          <a:stretch/>
        </p:blipFill>
        <p:spPr bwMode="auto">
          <a:xfrm>
            <a:off x="78902" y="2362261"/>
            <a:ext cx="938313" cy="3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9454" r="3706" b="33962"/>
          <a:stretch/>
        </p:blipFill>
        <p:spPr bwMode="auto">
          <a:xfrm>
            <a:off x="951468" y="2406275"/>
            <a:ext cx="956236" cy="303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7270041" y="2258767"/>
            <a:ext cx="1837150" cy="42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1310" y="3583937"/>
            <a:ext cx="9055881" cy="1745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поезда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</a:t>
            </a:r>
            <a:r>
              <a:rPr lang="ru-RU" sz="2000" b="1" dirty="0"/>
              <a:t> входного (маршрутного) светофора допускается в случаях:</a:t>
            </a:r>
          </a:p>
          <a:p>
            <a:pPr marL="0" indent="0" algn="just">
              <a:buNone/>
            </a:pPr>
            <a:r>
              <a:rPr lang="ru-RU" sz="2000" b="1" dirty="0"/>
              <a:t>3. </a:t>
            </a:r>
            <a:r>
              <a:rPr lang="ru-RU" sz="2000" dirty="0"/>
              <a:t>приема на определенные участки путей подталкивающих локомотивов, локомотивов, следующих в расположенное на станции депо, локомотивов, следующих из депо под составы поездов;</a:t>
            </a:r>
          </a:p>
          <a:p>
            <a:pPr marL="0" indent="0" algn="just">
              <a:buNone/>
            </a:pPr>
            <a:endParaRPr lang="ru-RU" sz="2000" i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947105" y="1147670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М1</a:t>
            </a:r>
            <a:endParaRPr lang="ru-RU" sz="1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74127" y="1169508"/>
            <a:ext cx="4683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М3</a:t>
            </a:r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64635" y="2444822"/>
            <a:ext cx="3040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01956" y="2075887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13</a:t>
            </a:r>
            <a:endParaRPr lang="ru-RU" sz="1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17900" y="240627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15</a:t>
            </a:r>
            <a:endParaRPr lang="ru-RU" sz="14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7713" y="1250827"/>
            <a:ext cx="5470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17</a:t>
            </a:r>
            <a:endParaRPr lang="ru-RU" sz="1400" b="1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620075" y="2154074"/>
            <a:ext cx="665554" cy="337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М5</a:t>
            </a:r>
            <a:endParaRPr lang="ru-RU" sz="1600" b="1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887600" y="1103192"/>
            <a:ext cx="5080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Н</a:t>
            </a:r>
            <a:endParaRPr lang="ru-RU" sz="1600" b="1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V="1">
            <a:off x="0" y="2126025"/>
            <a:ext cx="9144000" cy="427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https://www.advis.ru/images/F6932340-DC88-5544-923E-67668DB35D5D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51981" r="69672" b="21864"/>
          <a:stretch/>
        </p:blipFill>
        <p:spPr bwMode="auto">
          <a:xfrm>
            <a:off x="8178050" y="2152587"/>
            <a:ext cx="956388" cy="112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6"/>
          <a:srcRect l="18395" t="53012" r="69068" b="32750"/>
          <a:stretch/>
        </p:blipFill>
        <p:spPr>
          <a:xfrm rot="10800000">
            <a:off x="7307365" y="1131224"/>
            <a:ext cx="667312" cy="288557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2915816" y="1052736"/>
            <a:ext cx="405767" cy="46596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0" y="1052736"/>
            <a:ext cx="2944428" cy="51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639" y="2699795"/>
            <a:ext cx="7949974" cy="91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135461" y="476672"/>
            <a:ext cx="47820" cy="2494966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5868144" y="2132856"/>
            <a:ext cx="479994" cy="56693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4355976" y="1542220"/>
            <a:ext cx="514474" cy="5906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>
            <a:off x="5692708" y="1499769"/>
            <a:ext cx="438447" cy="62585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3851921" y="2156594"/>
            <a:ext cx="330779" cy="55232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рямоугольник 73"/>
          <p:cNvSpPr/>
          <p:nvPr/>
        </p:nvSpPr>
        <p:spPr>
          <a:xfrm>
            <a:off x="5680693" y="2087627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028487" y="1476544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5</a:t>
            </a:r>
            <a:endParaRPr lang="ru-RU" sz="1400" b="1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5495865" y="1883502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7</a:t>
            </a:r>
            <a:endParaRPr lang="ru-RU" sz="1400" b="1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4828173" y="1895108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9</a:t>
            </a:r>
            <a:endParaRPr lang="ru-RU" sz="1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4090692" y="149139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11</a:t>
            </a:r>
            <a:endParaRPr lang="ru-RU" sz="1400" b="1" dirty="0"/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 rotWithShape="1">
          <a:blip r:embed="rId6"/>
          <a:srcRect l="18395" t="53012" r="69068" b="32750"/>
          <a:stretch/>
        </p:blipFill>
        <p:spPr>
          <a:xfrm>
            <a:off x="3031547" y="2742941"/>
            <a:ext cx="667312" cy="288557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 rotWithShape="1">
          <a:blip r:embed="rId6"/>
          <a:srcRect l="18395" t="53012" r="69068" b="32750"/>
          <a:stretch/>
        </p:blipFill>
        <p:spPr>
          <a:xfrm>
            <a:off x="2229958" y="1087135"/>
            <a:ext cx="667312" cy="288557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 rotWithShape="1">
          <a:blip r:embed="rId6"/>
          <a:srcRect l="18395" t="53012" r="69068" b="32750"/>
          <a:stretch/>
        </p:blipFill>
        <p:spPr>
          <a:xfrm>
            <a:off x="2277116" y="1577731"/>
            <a:ext cx="667312" cy="28855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 rotWithShape="1">
          <a:blip r:embed="rId6"/>
          <a:srcRect l="18395" t="53012" r="69068" b="32750"/>
          <a:stretch/>
        </p:blipFill>
        <p:spPr>
          <a:xfrm>
            <a:off x="3247575" y="2202059"/>
            <a:ext cx="667312" cy="288557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575575" y="2306399"/>
            <a:ext cx="393126" cy="350396"/>
          </a:xfrm>
          <a:prstGeom prst="rect">
            <a:avLst/>
          </a:prstGeom>
        </p:spPr>
      </p:pic>
      <p:sp>
        <p:nvSpPr>
          <p:cNvPr id="84" name="Блок-схема: узел 83"/>
          <p:cNvSpPr/>
          <p:nvPr/>
        </p:nvSpPr>
        <p:spPr>
          <a:xfrm rot="5400000">
            <a:off x="6467945" y="2439126"/>
            <a:ext cx="203390" cy="16691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85" name="Рисунок 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6699154" y="1123800"/>
            <a:ext cx="393126" cy="35039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4900990" y="1154640"/>
            <a:ext cx="393126" cy="350396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440195">
            <a:off x="4954145" y="2154059"/>
            <a:ext cx="393126" cy="350396"/>
          </a:xfrm>
          <a:prstGeom prst="rect">
            <a:avLst/>
          </a:prstGeom>
        </p:spPr>
      </p:pic>
      <p:sp>
        <p:nvSpPr>
          <p:cNvPr id="88" name="Блок-схема: узел 87"/>
          <p:cNvSpPr/>
          <p:nvPr/>
        </p:nvSpPr>
        <p:spPr>
          <a:xfrm rot="5400000">
            <a:off x="3269848" y="279093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9" name="Блок-схема: узел 88"/>
          <p:cNvSpPr/>
          <p:nvPr/>
        </p:nvSpPr>
        <p:spPr>
          <a:xfrm rot="5400000">
            <a:off x="7539020" y="1192726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0" name="Блок-схема: узел 89"/>
          <p:cNvSpPr/>
          <p:nvPr/>
        </p:nvSpPr>
        <p:spPr>
          <a:xfrm rot="5400000">
            <a:off x="2509429" y="1617201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1" name="Блок-схема: узел 90"/>
          <p:cNvSpPr/>
          <p:nvPr/>
        </p:nvSpPr>
        <p:spPr>
          <a:xfrm rot="5400000">
            <a:off x="3481481" y="224018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2" name="Блок-схема: узел 91"/>
          <p:cNvSpPr/>
          <p:nvPr/>
        </p:nvSpPr>
        <p:spPr>
          <a:xfrm rot="5400000">
            <a:off x="2453882" y="1126630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4" name="Блок-схема: узел 93"/>
          <p:cNvSpPr/>
          <p:nvPr/>
        </p:nvSpPr>
        <p:spPr>
          <a:xfrm rot="5400000">
            <a:off x="6764520" y="1239556"/>
            <a:ext cx="190709" cy="170688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5" name="Блок-схема: узел 94"/>
          <p:cNvSpPr/>
          <p:nvPr/>
        </p:nvSpPr>
        <p:spPr>
          <a:xfrm rot="5400000">
            <a:off x="5291161" y="2192199"/>
            <a:ext cx="205624" cy="20378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6" name="Блок-схема: узел 95"/>
          <p:cNvSpPr/>
          <p:nvPr/>
        </p:nvSpPr>
        <p:spPr>
          <a:xfrm rot="5400000">
            <a:off x="6563219" y="1230241"/>
            <a:ext cx="200830" cy="19894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7" name="Блок-схема: узел 96"/>
          <p:cNvSpPr/>
          <p:nvPr/>
        </p:nvSpPr>
        <p:spPr>
          <a:xfrm rot="5400000">
            <a:off x="4764855" y="1261480"/>
            <a:ext cx="206119" cy="20865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8" name="Блок-схема: узел 97"/>
          <p:cNvSpPr/>
          <p:nvPr/>
        </p:nvSpPr>
        <p:spPr>
          <a:xfrm rot="5400000">
            <a:off x="4955316" y="1276004"/>
            <a:ext cx="190709" cy="170688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9" name="Блок-схема: узел 98"/>
          <p:cNvSpPr/>
          <p:nvPr/>
        </p:nvSpPr>
        <p:spPr>
          <a:xfrm rot="5400000">
            <a:off x="5094200" y="2207862"/>
            <a:ext cx="190709" cy="170688"/>
          </a:xfrm>
          <a:prstGeom prst="flowChartConnector">
            <a:avLst/>
          </a:prstGeom>
          <a:solidFill>
            <a:schemeClr val="tx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839906" y="2276872"/>
            <a:ext cx="5854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ЧМ9</a:t>
            </a:r>
            <a:endParaRPr lang="ru-RU" sz="1600" b="1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-36452" y="1896221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1</a:t>
            </a:r>
            <a:endParaRPr lang="ru-RU" sz="1600" b="1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-63267" y="2404387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3</a:t>
            </a:r>
            <a:endParaRPr lang="ru-RU" sz="1600" b="1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-30903" y="1260975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2</a:t>
            </a:r>
            <a:endParaRPr lang="ru-RU" sz="1600" b="1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-36018" y="753654"/>
            <a:ext cx="28886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4</a:t>
            </a:r>
            <a:endParaRPr lang="ru-RU" sz="16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1889714" y="1065605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Ч4</a:t>
            </a:r>
            <a:endParaRPr lang="ru-RU" sz="1600" b="1"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1950979" y="1534716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Ч2</a:t>
            </a:r>
            <a:endParaRPr lang="ru-RU" sz="1600" b="1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2937625" y="2173691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Ч1</a:t>
            </a:r>
            <a:endParaRPr lang="ru-RU" sz="1600" b="1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2695471" y="2714052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/>
              <a:t>Ч3</a:t>
            </a:r>
            <a:endParaRPr lang="ru-RU" sz="1600" b="1" dirty="0"/>
          </a:p>
        </p:txBody>
      </p:sp>
      <p:sp>
        <p:nvSpPr>
          <p:cNvPr id="110" name="Блок-схема: узел 109"/>
          <p:cNvSpPr/>
          <p:nvPr/>
        </p:nvSpPr>
        <p:spPr>
          <a:xfrm rot="5400000">
            <a:off x="6629317" y="2420606"/>
            <a:ext cx="203392" cy="179892"/>
          </a:xfrm>
          <a:prstGeom prst="flowChartConnector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2" name="Прямоугольник 111"/>
          <p:cNvSpPr/>
          <p:nvPr/>
        </p:nvSpPr>
        <p:spPr>
          <a:xfrm>
            <a:off x="7331692" y="2095749"/>
            <a:ext cx="982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Эл/в 1983 </a:t>
            </a:r>
            <a:endParaRPr lang="ru-RU" sz="1400" b="1" dirty="0"/>
          </a:p>
        </p:txBody>
      </p:sp>
      <p:cxnSp>
        <p:nvCxnSpPr>
          <p:cNvPr id="114" name="Прямая со стрелкой 113"/>
          <p:cNvCxnSpPr/>
          <p:nvPr/>
        </p:nvCxnSpPr>
        <p:spPr>
          <a:xfrm flipH="1" flipV="1">
            <a:off x="2618431" y="2636912"/>
            <a:ext cx="4469322" cy="801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" name="Рисунок 114"/>
          <p:cNvPicPr>
            <a:picLocks noChangeAspect="1"/>
          </p:cNvPicPr>
          <p:nvPr/>
        </p:nvPicPr>
        <p:blipFill rotWithShape="1">
          <a:blip r:embed="rId8"/>
          <a:srcRect t="1" b="-1"/>
          <a:stretch/>
        </p:blipFill>
        <p:spPr>
          <a:xfrm>
            <a:off x="1864806" y="2575236"/>
            <a:ext cx="278218" cy="120585"/>
          </a:xfrm>
          <a:prstGeom prst="triangle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 rotWithShape="1">
          <a:blip r:embed="rId9"/>
          <a:srcRect l="51068" t="16107" r="13022" b="75820"/>
          <a:stretch/>
        </p:blipFill>
        <p:spPr>
          <a:xfrm>
            <a:off x="287539" y="708130"/>
            <a:ext cx="2082144" cy="342841"/>
          </a:xfrm>
          <a:prstGeom prst="rect">
            <a:avLst/>
          </a:prstGeom>
        </p:spPr>
      </p:pic>
      <p:pic>
        <p:nvPicPr>
          <p:cNvPr id="117" name="Picture 2" descr="http://startset.ru/content/images/thumbs/0022953_piko-59781_800.jpe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" t="21391" r="860" b="24850"/>
          <a:stretch/>
        </p:blipFill>
        <p:spPr bwMode="auto">
          <a:xfrm>
            <a:off x="202006" y="1791951"/>
            <a:ext cx="901772" cy="36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https://avatars.mds.yandex.net/get-pdb/1477444/2f451c3e-f137-4557-b848-1e88ad54bdc9/s1200?webp=false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3" t="74851" r="41737" b="11686"/>
          <a:stretch/>
        </p:blipFill>
        <p:spPr bwMode="auto">
          <a:xfrm>
            <a:off x="1102604" y="1871476"/>
            <a:ext cx="816440" cy="26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8113722" y="1019148"/>
            <a:ext cx="1448599" cy="46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6" name="Прямая соединительная линия 45"/>
          <p:cNvCxnSpPr/>
          <p:nvPr/>
        </p:nvCxnSpPr>
        <p:spPr>
          <a:xfrm flipV="1">
            <a:off x="0" y="1486224"/>
            <a:ext cx="9299467" cy="5599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6028487" y="1404159"/>
            <a:ext cx="1859114" cy="515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5495865" y="1404159"/>
            <a:ext cx="532622" cy="67172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3045195" y="2032756"/>
            <a:ext cx="2464318" cy="463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93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440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603" y="3111981"/>
            <a:ext cx="1246092" cy="22605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290647"/>
            <a:ext cx="9144000" cy="211869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Прием </a:t>
            </a:r>
            <a:r>
              <a:rPr lang="ru-RU" sz="2000" b="1" dirty="0">
                <a:solidFill>
                  <a:srgbClr val="002060"/>
                </a:solidFill>
              </a:rPr>
              <a:t>поезда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</a:t>
            </a:r>
            <a:r>
              <a:rPr lang="ru-RU" sz="2000" b="1" dirty="0"/>
              <a:t> входного (маршрутного) светофора допускается в случаях:</a:t>
            </a:r>
          </a:p>
          <a:p>
            <a:pPr marL="0" indent="0" algn="just">
              <a:buNone/>
            </a:pPr>
            <a:r>
              <a:rPr lang="ru-RU" sz="2000" b="1" dirty="0" smtClean="0"/>
              <a:t>4. </a:t>
            </a:r>
            <a:r>
              <a:rPr lang="ru-RU" sz="2000" dirty="0" smtClean="0"/>
              <a:t>приема </a:t>
            </a:r>
            <a:r>
              <a:rPr lang="ru-RU" sz="2000" dirty="0"/>
              <a:t>восстановительных и пожарных поездов, вспомогательных локомотивов, локомотивов без вагонов, снегоочистителей, </a:t>
            </a:r>
            <a:r>
              <a:rPr lang="ru-RU" sz="2000" dirty="0" smtClean="0"/>
              <a:t>ССПС, </a:t>
            </a:r>
            <a:r>
              <a:rPr lang="ru-RU" sz="2000" dirty="0"/>
              <a:t>а также хозяйственных поездов (при производстве работ с закрытием перегона) на свободные участки станционных </a:t>
            </a:r>
            <a:r>
              <a:rPr lang="ru-RU" sz="2000" dirty="0" smtClean="0"/>
              <a:t>путей</a:t>
            </a:r>
            <a:r>
              <a:rPr lang="ru-RU" sz="2000" dirty="0"/>
              <a:t>, кроме </a:t>
            </a:r>
            <a:r>
              <a:rPr lang="ru-RU" sz="2000" dirty="0" smtClean="0"/>
              <a:t>путей</a:t>
            </a:r>
            <a:r>
              <a:rPr lang="ru-RU" sz="2000" dirty="0"/>
              <a:t>, занятых пассажирскими поездами.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1751" b="8269"/>
          <a:stretch/>
        </p:blipFill>
        <p:spPr>
          <a:xfrm>
            <a:off x="164077" y="1387360"/>
            <a:ext cx="8134066" cy="28745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b="17549"/>
          <a:stretch/>
        </p:blipFill>
        <p:spPr>
          <a:xfrm>
            <a:off x="4788689" y="3572163"/>
            <a:ext cx="631858" cy="233952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7067924" y="1803762"/>
            <a:ext cx="1088573" cy="1052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291" y="2501706"/>
            <a:ext cx="610004" cy="302759"/>
          </a:xfrm>
          <a:prstGeom prst="rect">
            <a:avLst/>
          </a:prstGeom>
        </p:spPr>
      </p:pic>
      <p:cxnSp>
        <p:nvCxnSpPr>
          <p:cNvPr id="20" name="Прямая со стрелкой 19"/>
          <p:cNvCxnSpPr/>
          <p:nvPr/>
        </p:nvCxnSpPr>
        <p:spPr>
          <a:xfrm>
            <a:off x="564343" y="2337528"/>
            <a:ext cx="1605651" cy="15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150920" y="2337528"/>
            <a:ext cx="360269" cy="46333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511189" y="2766845"/>
            <a:ext cx="102358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3320"/>
            <a:ext cx="719390" cy="63403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8231" y="2497374"/>
            <a:ext cx="976521" cy="2441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5897" y="1701342"/>
            <a:ext cx="2371958" cy="33629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7649" y="1721996"/>
            <a:ext cx="1055243" cy="2744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l="71421" t="11298" r="13369" b="-8119"/>
          <a:stretch/>
        </p:blipFill>
        <p:spPr>
          <a:xfrm>
            <a:off x="2711736" y="2132051"/>
            <a:ext cx="823034" cy="3164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8"/>
          <a:srcRect l="7510" t="21046" r="28458" b="6702"/>
          <a:stretch/>
        </p:blipFill>
        <p:spPr>
          <a:xfrm>
            <a:off x="3534770" y="2204833"/>
            <a:ext cx="1645674" cy="21679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9"/>
          <a:srcRect b="3341"/>
          <a:stretch/>
        </p:blipFill>
        <p:spPr>
          <a:xfrm>
            <a:off x="4816653" y="3953333"/>
            <a:ext cx="575930" cy="23381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10"/>
          <a:srcRect b="5156"/>
          <a:stretch/>
        </p:blipFill>
        <p:spPr>
          <a:xfrm>
            <a:off x="4174610" y="1751130"/>
            <a:ext cx="699601" cy="285587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219" y="1193213"/>
            <a:ext cx="1055243" cy="418121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764726" y="1719876"/>
            <a:ext cx="962648" cy="330985"/>
          </a:xfrm>
          <a:prstGeom prst="rect">
            <a:avLst/>
          </a:prstGeom>
        </p:spPr>
      </p:pic>
      <p:cxnSp>
        <p:nvCxnSpPr>
          <p:cNvPr id="41" name="Прямая со стрелкой 40"/>
          <p:cNvCxnSpPr/>
          <p:nvPr/>
        </p:nvCxnSpPr>
        <p:spPr>
          <a:xfrm flipV="1">
            <a:off x="271714" y="1969009"/>
            <a:ext cx="3589416" cy="858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862083" y="4781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09" y="2496711"/>
            <a:ext cx="610004" cy="302759"/>
          </a:xfrm>
          <a:prstGeom prst="rect">
            <a:avLst/>
          </a:prstGeom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-798376" y="2070143"/>
            <a:ext cx="1270309" cy="349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-798376" y="2414612"/>
            <a:ext cx="2543175" cy="45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-764726" y="2043604"/>
            <a:ext cx="2543175" cy="45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984940" y="2041351"/>
            <a:ext cx="2543175" cy="45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Блок-схема: узел 20"/>
          <p:cNvSpPr/>
          <p:nvPr/>
        </p:nvSpPr>
        <p:spPr>
          <a:xfrm>
            <a:off x="1130561" y="2150571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1351017" y="2504012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2506070" y="2224606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Блок-схема: узел 68"/>
          <p:cNvSpPr/>
          <p:nvPr/>
        </p:nvSpPr>
        <p:spPr>
          <a:xfrm>
            <a:off x="2171788" y="2856276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3894520" y="3272493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4412412" y="2964876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741627" y="2525516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733955" y="1826630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3194560" y="2999733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3103632" y="2619460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2945229" y="1451462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3114206" y="1819932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5189726" y="3353006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5240331" y="2999733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5000775" y="1756017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5726614" y="2503757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7659916" y="2504662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7655037" y="1849070"/>
            <a:ext cx="90928" cy="130872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5260594" y="2125749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7260841" y="1846721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Блок-схема: узел 85"/>
          <p:cNvSpPr/>
          <p:nvPr/>
        </p:nvSpPr>
        <p:spPr>
          <a:xfrm>
            <a:off x="7095381" y="2232366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узел 86"/>
          <p:cNvSpPr/>
          <p:nvPr/>
        </p:nvSpPr>
        <p:spPr>
          <a:xfrm>
            <a:off x="6976996" y="2582654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узел 87"/>
          <p:cNvSpPr/>
          <p:nvPr/>
        </p:nvSpPr>
        <p:spPr>
          <a:xfrm>
            <a:off x="6718825" y="2139397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6645499" y="1803762"/>
            <a:ext cx="422425" cy="53376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Блок-схема: узел 88"/>
          <p:cNvSpPr/>
          <p:nvPr/>
        </p:nvSpPr>
        <p:spPr>
          <a:xfrm>
            <a:off x="5926185" y="1846721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узел 89"/>
          <p:cNvSpPr/>
          <p:nvPr/>
        </p:nvSpPr>
        <p:spPr>
          <a:xfrm>
            <a:off x="6319986" y="2228304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5409921" y="2337528"/>
            <a:ext cx="123557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Блок-схема: узел 90"/>
          <p:cNvSpPr/>
          <p:nvPr/>
        </p:nvSpPr>
        <p:spPr>
          <a:xfrm>
            <a:off x="5955930" y="3483878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Блок-схема: узел 91"/>
          <p:cNvSpPr/>
          <p:nvPr/>
        </p:nvSpPr>
        <p:spPr>
          <a:xfrm>
            <a:off x="4405588" y="3366778"/>
            <a:ext cx="90928" cy="130872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635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onspekta.net/lektsiacom/baza6/4880753297913.files/image10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8188"/>
            <a:ext cx="828296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3235" y="3140511"/>
            <a:ext cx="234653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узел 14"/>
          <p:cNvSpPr/>
          <p:nvPr/>
        </p:nvSpPr>
        <p:spPr>
          <a:xfrm rot="5400000">
            <a:off x="1274138" y="1821486"/>
            <a:ext cx="164005" cy="1786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80333" y="385611"/>
            <a:ext cx="770453" cy="44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136032" y="926363"/>
            <a:ext cx="864096" cy="62933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4" name="Прямоугольник 3"/>
          <p:cNvSpPr/>
          <p:nvPr/>
        </p:nvSpPr>
        <p:spPr>
          <a:xfrm>
            <a:off x="5086567" y="829260"/>
            <a:ext cx="21329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Ольха</a:t>
            </a:r>
            <a:endParaRPr lang="ru-RU" sz="2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55" y="3954750"/>
            <a:ext cx="9055956" cy="14213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поездов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входного (маршрутного) светофора </a:t>
            </a:r>
            <a:r>
              <a:rPr lang="ru-RU" sz="2000" b="1" dirty="0">
                <a:solidFill>
                  <a:srgbClr val="002060"/>
                </a:solidFill>
              </a:rPr>
              <a:t>производится:</a:t>
            </a:r>
          </a:p>
          <a:p>
            <a:pPr marL="0" indent="0" algn="just">
              <a:buNone/>
            </a:pPr>
            <a:r>
              <a:rPr lang="ru-RU" sz="2000" b="1" dirty="0"/>
              <a:t>1. по регистрируемому приказу ДСП станции, передаваемому машинисту </a:t>
            </a:r>
            <a:r>
              <a:rPr lang="ru-RU" sz="2000" b="1" dirty="0">
                <a:solidFill>
                  <a:srgbClr val="C00000"/>
                </a:solidFill>
              </a:rPr>
              <a:t>по </a:t>
            </a:r>
            <a:r>
              <a:rPr lang="ru-RU" sz="2000" b="1" dirty="0" smtClean="0">
                <a:solidFill>
                  <a:srgbClr val="C00000"/>
                </a:solidFill>
              </a:rPr>
              <a:t>устройствам технологической электросвязи (радиосвязи):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000" i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-76725" y="2130007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№2601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820472" y="404664"/>
            <a:ext cx="0" cy="384127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Блок-схема: узел 65"/>
          <p:cNvSpPr/>
          <p:nvPr/>
        </p:nvSpPr>
        <p:spPr>
          <a:xfrm rot="5400000">
            <a:off x="1665152" y="2942647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Блок-схема: узел 66"/>
          <p:cNvSpPr/>
          <p:nvPr/>
        </p:nvSpPr>
        <p:spPr>
          <a:xfrm rot="5400000">
            <a:off x="8083548" y="3565556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58" name="Рисунок 10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53" y="2973125"/>
            <a:ext cx="213378" cy="201185"/>
          </a:xfrm>
          <a:prstGeom prst="rect">
            <a:avLst/>
          </a:prstGeom>
        </p:spPr>
      </p:pic>
      <p:sp>
        <p:nvSpPr>
          <p:cNvPr id="69" name="Блок-схема: узел 68"/>
          <p:cNvSpPr/>
          <p:nvPr/>
        </p:nvSpPr>
        <p:spPr>
          <a:xfrm rot="5400000">
            <a:off x="6586103" y="1799712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1" name="Блок-схема: узел 70"/>
          <p:cNvSpPr/>
          <p:nvPr/>
        </p:nvSpPr>
        <p:spPr>
          <a:xfrm rot="5400000">
            <a:off x="7911467" y="1202346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59" name="Блок-схема: узел 1058"/>
          <p:cNvSpPr/>
          <p:nvPr/>
        </p:nvSpPr>
        <p:spPr>
          <a:xfrm>
            <a:off x="2735146" y="2948742"/>
            <a:ext cx="144016" cy="14401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0" name="Рисунок 10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808" y="2377828"/>
            <a:ext cx="164606" cy="164606"/>
          </a:xfrm>
          <a:prstGeom prst="rect">
            <a:avLst/>
          </a:prstGeom>
        </p:spPr>
      </p:pic>
      <p:pic>
        <p:nvPicPr>
          <p:cNvPr id="1061" name="Рисунок 10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5411" y="2366472"/>
            <a:ext cx="164606" cy="164606"/>
          </a:xfrm>
          <a:prstGeom prst="rect">
            <a:avLst/>
          </a:prstGeom>
        </p:spPr>
      </p:pic>
      <p:pic>
        <p:nvPicPr>
          <p:cNvPr id="1062" name="Рисунок 10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027" y="1813066"/>
            <a:ext cx="164606" cy="164606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>
            <a:off x="4782876" y="2047180"/>
            <a:ext cx="648072" cy="638932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36096" y="2636912"/>
            <a:ext cx="3291256" cy="16803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41989" y="1837630"/>
            <a:ext cx="680485" cy="363572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0" y="2760975"/>
            <a:ext cx="971600" cy="275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772727" y="692696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6П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773311" y="129800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4П</a:t>
            </a:r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775067" y="1837630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2П</a:t>
            </a: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757713" y="2398168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1П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748464" y="294380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3П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757713" y="354310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5П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088552" y="2800156"/>
            <a:ext cx="195434" cy="3997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1669111"/>
            <a:ext cx="1029912" cy="365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3055" y="5287836"/>
            <a:ext cx="9053848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i="1" dirty="0"/>
              <a:t>Приказ </a:t>
            </a:r>
            <a:r>
              <a:rPr lang="ru-RU" sz="2000" i="1" dirty="0" smtClean="0"/>
              <a:t>№</a:t>
            </a:r>
            <a:r>
              <a:rPr lang="ru-RU" sz="2000" b="1" i="1" dirty="0" smtClean="0">
                <a:solidFill>
                  <a:srgbClr val="002060"/>
                </a:solidFill>
              </a:rPr>
              <a:t>32, </a:t>
            </a:r>
            <a:r>
              <a:rPr lang="ru-RU" sz="2000" i="1" dirty="0" smtClean="0"/>
              <a:t>время</a:t>
            </a:r>
            <a:r>
              <a:rPr lang="ru-RU" sz="2000" b="1" i="1" dirty="0" smtClean="0">
                <a:solidFill>
                  <a:srgbClr val="002060"/>
                </a:solidFill>
              </a:rPr>
              <a:t> 16 </a:t>
            </a:r>
            <a:r>
              <a:rPr lang="ru-RU" sz="2000" i="1" dirty="0" smtClean="0"/>
              <a:t>час </a:t>
            </a:r>
            <a:r>
              <a:rPr lang="ru-RU" sz="2000" b="1" i="1" dirty="0" smtClean="0">
                <a:solidFill>
                  <a:srgbClr val="002060"/>
                </a:solidFill>
              </a:rPr>
              <a:t>24</a:t>
            </a:r>
            <a:r>
              <a:rPr lang="ru-RU" sz="2000" i="1" dirty="0" smtClean="0">
                <a:solidFill>
                  <a:srgbClr val="002060"/>
                </a:solidFill>
              </a:rPr>
              <a:t> </a:t>
            </a:r>
            <a:r>
              <a:rPr lang="ru-RU" sz="2000" i="1" dirty="0" smtClean="0"/>
              <a:t>мин. </a:t>
            </a:r>
            <a:r>
              <a:rPr lang="ru-RU" sz="2000" i="1" dirty="0"/>
              <a:t>Машинисту поезда </a:t>
            </a:r>
            <a:r>
              <a:rPr lang="ru-RU" sz="2000" i="1" dirty="0" smtClean="0"/>
              <a:t>№</a:t>
            </a:r>
            <a:r>
              <a:rPr lang="ru-RU" sz="2000" b="1" i="1" dirty="0" smtClean="0">
                <a:solidFill>
                  <a:srgbClr val="002060"/>
                </a:solidFill>
              </a:rPr>
              <a:t>2601.</a:t>
            </a:r>
            <a:r>
              <a:rPr lang="ru-RU" sz="2000" i="1" dirty="0" smtClean="0"/>
              <a:t> </a:t>
            </a:r>
            <a:r>
              <a:rPr lang="ru-RU" sz="2000" i="1" dirty="0"/>
              <a:t>Я, дежурный по </a:t>
            </a:r>
            <a:r>
              <a:rPr lang="ru-RU" sz="2000" i="1" dirty="0" smtClean="0"/>
              <a:t>станции </a:t>
            </a:r>
            <a:r>
              <a:rPr lang="ru-RU" sz="2000" b="1" i="1" dirty="0" smtClean="0">
                <a:solidFill>
                  <a:srgbClr val="002060"/>
                </a:solidFill>
              </a:rPr>
              <a:t>Ольха</a:t>
            </a:r>
            <a:r>
              <a:rPr lang="ru-RU" sz="2000" i="1" dirty="0" smtClean="0"/>
              <a:t>, </a:t>
            </a:r>
            <a:r>
              <a:rPr lang="ru-RU" sz="2000" i="1" dirty="0"/>
              <a:t>разрешаю </a:t>
            </a:r>
            <a:r>
              <a:rPr lang="ru-RU" sz="2000" i="1" dirty="0" smtClean="0"/>
              <a:t>Вам с неправильного пути </a:t>
            </a:r>
            <a:r>
              <a:rPr lang="ru-RU" sz="2000" i="1" dirty="0"/>
              <a:t>следовать на </a:t>
            </a:r>
            <a:r>
              <a:rPr lang="ru-RU" sz="2000" b="1" i="1" dirty="0" smtClean="0">
                <a:solidFill>
                  <a:srgbClr val="002060"/>
                </a:solidFill>
              </a:rPr>
              <a:t>1 </a:t>
            </a:r>
            <a:r>
              <a:rPr lang="ru-RU" sz="2000" i="1" dirty="0"/>
              <a:t>путь при запрещающем показании входного </a:t>
            </a:r>
            <a:r>
              <a:rPr lang="ru-RU" sz="2000" i="1" dirty="0" smtClean="0"/>
              <a:t>светофора </a:t>
            </a:r>
            <a:r>
              <a:rPr lang="ru-RU" sz="2000" i="1" dirty="0"/>
              <a:t>литер </a:t>
            </a:r>
            <a:r>
              <a:rPr lang="ru-RU" sz="2000" b="1" i="1" dirty="0" smtClean="0">
                <a:solidFill>
                  <a:srgbClr val="002060"/>
                </a:solidFill>
              </a:rPr>
              <a:t>НД</a:t>
            </a:r>
            <a:r>
              <a:rPr lang="ru-RU" sz="2000" i="1" dirty="0" smtClean="0"/>
              <a:t>. </a:t>
            </a:r>
            <a:r>
              <a:rPr lang="ru-RU" sz="2000" i="1" dirty="0"/>
              <a:t>Маршрут приема готов. ДСП </a:t>
            </a:r>
            <a:r>
              <a:rPr lang="ru-RU" sz="2000" b="1" i="1" dirty="0" smtClean="0">
                <a:solidFill>
                  <a:srgbClr val="002060"/>
                </a:solidFill>
              </a:rPr>
              <a:t>Громова.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8"/>
          <a:srcRect t="33154" r="89848" b="59019"/>
          <a:stretch/>
        </p:blipFill>
        <p:spPr>
          <a:xfrm>
            <a:off x="783892" y="1695217"/>
            <a:ext cx="841099" cy="298725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 flipV="1">
            <a:off x="-1536770" y="2203960"/>
            <a:ext cx="2660770" cy="3002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8"/>
          <a:srcRect l="9764" t="33815" r="84834" b="58610"/>
          <a:stretch/>
        </p:blipFill>
        <p:spPr>
          <a:xfrm>
            <a:off x="546258" y="1706120"/>
            <a:ext cx="447603" cy="289103"/>
          </a:xfrm>
          <a:prstGeom prst="rect">
            <a:avLst/>
          </a:prstGeom>
        </p:spPr>
      </p:pic>
      <p:pic>
        <p:nvPicPr>
          <p:cNvPr id="1057" name="Рисунок 10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984134" y="1711019"/>
            <a:ext cx="1609483" cy="506012"/>
          </a:xfrm>
          <a:prstGeom prst="rect">
            <a:avLst/>
          </a:prstGeom>
        </p:spPr>
      </p:pic>
      <p:sp>
        <p:nvSpPr>
          <p:cNvPr id="45" name="Блок-схема: узел 44"/>
          <p:cNvSpPr/>
          <p:nvPr/>
        </p:nvSpPr>
        <p:spPr>
          <a:xfrm rot="5400000">
            <a:off x="7870903" y="642838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27584" y="342661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50" name="Блок-схема: узел 49"/>
          <p:cNvSpPr/>
          <p:nvPr/>
        </p:nvSpPr>
        <p:spPr>
          <a:xfrm rot="5400000">
            <a:off x="1208595" y="1776492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0276" y="755490"/>
            <a:ext cx="1144067" cy="1011632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5005" y="763950"/>
            <a:ext cx="853514" cy="987201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12"/>
          <a:srcRect l="15733" t="12379" r="6237" b="15402"/>
          <a:stretch/>
        </p:blipFill>
        <p:spPr>
          <a:xfrm>
            <a:off x="-624379" y="781969"/>
            <a:ext cx="1170015" cy="949883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625349" y="2047180"/>
            <a:ext cx="4162675" cy="14246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85773" y="1874260"/>
            <a:ext cx="610004" cy="30275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73932" y="1801112"/>
            <a:ext cx="909029" cy="382632"/>
          </a:xfrm>
          <a:prstGeom prst="rect">
            <a:avLst/>
          </a:prstGeom>
        </p:spPr>
      </p:pic>
      <p:sp>
        <p:nvSpPr>
          <p:cNvPr id="49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0618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t="23624" r="12308" b="14587"/>
          <a:stretch/>
        </p:blipFill>
        <p:spPr bwMode="auto">
          <a:xfrm>
            <a:off x="571528" y="782501"/>
            <a:ext cx="70248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608" y="3251661"/>
            <a:ext cx="8852592" cy="17970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поездов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входного (маршрутного) светофора </a:t>
            </a:r>
            <a:r>
              <a:rPr lang="ru-RU" sz="2000" b="1" dirty="0">
                <a:solidFill>
                  <a:srgbClr val="002060"/>
                </a:solidFill>
              </a:rPr>
              <a:t>производится:</a:t>
            </a:r>
          </a:p>
          <a:p>
            <a:pPr marL="0" indent="0" algn="just">
              <a:buNone/>
            </a:pPr>
            <a:r>
              <a:rPr lang="ru-RU" sz="2000" b="1" dirty="0" smtClean="0"/>
              <a:t>2. </a:t>
            </a:r>
            <a:r>
              <a:rPr lang="ru-RU" sz="2000" b="1" dirty="0"/>
              <a:t>по регистрируемому приказу ДСП станции, передаваемому машинисту </a:t>
            </a:r>
            <a:r>
              <a:rPr lang="ru-RU" sz="2000" b="1" dirty="0">
                <a:solidFill>
                  <a:srgbClr val="C00000"/>
                </a:solidFill>
              </a:rPr>
              <a:t>по специальному телефону, установленному у входного светофора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Пользоваться этим телефоном могут только локомотивные бригады.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79536" b="12904"/>
          <a:stretch/>
        </p:blipFill>
        <p:spPr>
          <a:xfrm>
            <a:off x="8057901" y="2111581"/>
            <a:ext cx="867736" cy="6168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64929" t="7026" r="23099" b="5135"/>
          <a:stretch/>
        </p:blipFill>
        <p:spPr>
          <a:xfrm>
            <a:off x="7278647" y="963714"/>
            <a:ext cx="365428" cy="14275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3470" y="1785201"/>
            <a:ext cx="143508" cy="19263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4591" y="5166840"/>
            <a:ext cx="9028386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i="1" dirty="0"/>
              <a:t>Приказ </a:t>
            </a:r>
            <a:r>
              <a:rPr lang="ru-RU" sz="2000" i="1" dirty="0" smtClean="0"/>
              <a:t>№</a:t>
            </a:r>
            <a:r>
              <a:rPr lang="ru-RU" sz="2000" b="1" i="1" dirty="0" smtClean="0">
                <a:solidFill>
                  <a:srgbClr val="002060"/>
                </a:solidFill>
              </a:rPr>
              <a:t>47, </a:t>
            </a:r>
            <a:r>
              <a:rPr lang="ru-RU" sz="2000" i="1" dirty="0" smtClean="0"/>
              <a:t>время </a:t>
            </a:r>
            <a:r>
              <a:rPr lang="ru-RU" sz="2000" b="1" i="1" dirty="0" smtClean="0">
                <a:solidFill>
                  <a:srgbClr val="002060"/>
                </a:solidFill>
              </a:rPr>
              <a:t>18</a:t>
            </a:r>
            <a:r>
              <a:rPr lang="ru-RU" sz="2000" i="1" dirty="0" smtClean="0"/>
              <a:t> </a:t>
            </a:r>
            <a:r>
              <a:rPr lang="ru-RU" sz="2000" i="1" dirty="0"/>
              <a:t>час </a:t>
            </a:r>
            <a:r>
              <a:rPr lang="ru-RU" sz="2000" b="1" i="1" dirty="0" smtClean="0">
                <a:solidFill>
                  <a:srgbClr val="002060"/>
                </a:solidFill>
              </a:rPr>
              <a:t>05</a:t>
            </a:r>
            <a:r>
              <a:rPr lang="ru-RU" sz="2000" i="1" dirty="0" smtClean="0"/>
              <a:t> </a:t>
            </a:r>
            <a:r>
              <a:rPr lang="ru-RU" sz="2000" i="1" dirty="0"/>
              <a:t>мин. Машинисту поезда </a:t>
            </a:r>
            <a:r>
              <a:rPr lang="ru-RU" sz="2000" i="1" dirty="0" smtClean="0"/>
              <a:t>№</a:t>
            </a:r>
            <a:r>
              <a:rPr lang="ru-RU" sz="2000" b="1" i="1" dirty="0" smtClean="0">
                <a:solidFill>
                  <a:srgbClr val="002060"/>
                </a:solidFill>
              </a:rPr>
              <a:t>64</a:t>
            </a:r>
            <a:r>
              <a:rPr lang="ru-RU" sz="2000" i="1" dirty="0" smtClean="0"/>
              <a:t> </a:t>
            </a:r>
            <a:r>
              <a:rPr lang="ru-RU" sz="2000" i="1" dirty="0"/>
              <a:t>Я, дежурный по станции </a:t>
            </a:r>
            <a:r>
              <a:rPr lang="ru-RU" sz="2000" b="1" i="1" dirty="0" smtClean="0">
                <a:solidFill>
                  <a:srgbClr val="002060"/>
                </a:solidFill>
              </a:rPr>
              <a:t>Черская</a:t>
            </a:r>
            <a:r>
              <a:rPr lang="ru-RU" sz="2000" i="1" dirty="0" smtClean="0"/>
              <a:t>, </a:t>
            </a:r>
            <a:r>
              <a:rPr lang="ru-RU" sz="2000" i="1" dirty="0"/>
              <a:t>разрешаю Вам </a:t>
            </a:r>
            <a:r>
              <a:rPr lang="ru-RU" sz="2000" i="1" dirty="0" smtClean="0"/>
              <a:t>следовать </a:t>
            </a:r>
            <a:r>
              <a:rPr lang="ru-RU" sz="2000" i="1" dirty="0"/>
              <a:t>на </a:t>
            </a:r>
            <a:r>
              <a:rPr lang="ru-RU" sz="2000" b="1" i="1" dirty="0">
                <a:solidFill>
                  <a:srgbClr val="002060"/>
                </a:solidFill>
              </a:rPr>
              <a:t>1</a:t>
            </a:r>
            <a:r>
              <a:rPr lang="ru-RU" sz="2000" i="1" dirty="0"/>
              <a:t> </a:t>
            </a:r>
            <a:r>
              <a:rPr lang="ru-RU" sz="2000" i="1" dirty="0" smtClean="0"/>
              <a:t>путь </a:t>
            </a:r>
            <a:r>
              <a:rPr lang="ru-RU" sz="2000" i="1" dirty="0"/>
              <a:t>при запрещающем показании входного светофора литер </a:t>
            </a:r>
            <a:r>
              <a:rPr lang="ru-RU" sz="2000" b="1" i="1" dirty="0" smtClean="0">
                <a:solidFill>
                  <a:srgbClr val="002060"/>
                </a:solidFill>
              </a:rPr>
              <a:t>Ч</a:t>
            </a:r>
            <a:r>
              <a:rPr lang="ru-RU" sz="2000" i="1" dirty="0" smtClean="0"/>
              <a:t>. </a:t>
            </a:r>
            <a:r>
              <a:rPr lang="ru-RU" sz="2000" i="1" dirty="0"/>
              <a:t>Маршрут приема готов. ДСП </a:t>
            </a:r>
            <a:r>
              <a:rPr lang="ru-RU" sz="2000" b="1" i="1" dirty="0" smtClean="0">
                <a:solidFill>
                  <a:srgbClr val="002060"/>
                </a:solidFill>
              </a:rPr>
              <a:t>Котова.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/>
          <a:srcRect l="29905" t="25863" r="22507" b="19208"/>
          <a:stretch/>
        </p:blipFill>
        <p:spPr>
          <a:xfrm>
            <a:off x="72921" y="787811"/>
            <a:ext cx="1436576" cy="127619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29953" y="611909"/>
            <a:ext cx="957155" cy="1755800"/>
          </a:xfrm>
          <a:prstGeom prst="rect">
            <a:avLst/>
          </a:prstGeom>
        </p:spPr>
      </p:pic>
      <p:sp>
        <p:nvSpPr>
          <p:cNvPr id="27" name="Овал 26"/>
          <p:cNvSpPr/>
          <p:nvPr/>
        </p:nvSpPr>
        <p:spPr>
          <a:xfrm>
            <a:off x="7180435" y="1568330"/>
            <a:ext cx="463640" cy="553792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/>
          <a:srcRect l="23461" r="20276"/>
          <a:stretch/>
        </p:blipFill>
        <p:spPr>
          <a:xfrm rot="887588">
            <a:off x="7632388" y="1201929"/>
            <a:ext cx="332525" cy="7103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47218" y="1741011"/>
            <a:ext cx="670032" cy="6807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422" y="2774815"/>
            <a:ext cx="664522" cy="2731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/>
          <a:srcRect l="18395" t="53012" r="69068" b="32750"/>
          <a:stretch/>
        </p:blipFill>
        <p:spPr>
          <a:xfrm rot="10800000">
            <a:off x="6929024" y="2363564"/>
            <a:ext cx="667312" cy="288557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 flipV="1">
            <a:off x="127608" y="2728385"/>
            <a:ext cx="10712129" cy="11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Блок-схема: узел 23"/>
          <p:cNvSpPr/>
          <p:nvPr/>
        </p:nvSpPr>
        <p:spPr>
          <a:xfrm rot="5400000">
            <a:off x="614524" y="2818353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Блок-схема: узел 24"/>
          <p:cNvSpPr/>
          <p:nvPr/>
        </p:nvSpPr>
        <p:spPr>
          <a:xfrm rot="5400000">
            <a:off x="2918502" y="1030877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Блок-схема: узел 25"/>
          <p:cNvSpPr/>
          <p:nvPr/>
        </p:nvSpPr>
        <p:spPr>
          <a:xfrm rot="5400000">
            <a:off x="2918502" y="1737575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Блок-схема: узел 27"/>
          <p:cNvSpPr/>
          <p:nvPr/>
        </p:nvSpPr>
        <p:spPr>
          <a:xfrm rot="5400000">
            <a:off x="2568879" y="2459391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Блок-схема: узел 28"/>
          <p:cNvSpPr/>
          <p:nvPr/>
        </p:nvSpPr>
        <p:spPr>
          <a:xfrm rot="5400000">
            <a:off x="4999968" y="138472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Блок-схема: узел 29"/>
          <p:cNvSpPr/>
          <p:nvPr/>
        </p:nvSpPr>
        <p:spPr>
          <a:xfrm rot="5400000">
            <a:off x="5174789" y="2098095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Блок-схема: узел 30"/>
          <p:cNvSpPr/>
          <p:nvPr/>
        </p:nvSpPr>
        <p:spPr>
          <a:xfrm rot="5400000">
            <a:off x="5529358" y="2826930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Блок-схема: узел 31"/>
          <p:cNvSpPr/>
          <p:nvPr/>
        </p:nvSpPr>
        <p:spPr>
          <a:xfrm rot="5400000">
            <a:off x="7167326" y="243224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Блок-схема: узел 32"/>
          <p:cNvSpPr/>
          <p:nvPr/>
        </p:nvSpPr>
        <p:spPr>
          <a:xfrm rot="5400000">
            <a:off x="1707119" y="2821199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Блок-схема: узел 33"/>
          <p:cNvSpPr/>
          <p:nvPr/>
        </p:nvSpPr>
        <p:spPr>
          <a:xfrm rot="5400000">
            <a:off x="6215156" y="1018425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Блок-схема: узел 34"/>
          <p:cNvSpPr/>
          <p:nvPr/>
        </p:nvSpPr>
        <p:spPr>
          <a:xfrm rot="5400000">
            <a:off x="6213172" y="2459392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02199" y="2350969"/>
            <a:ext cx="2962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Ч</a:t>
            </a:r>
            <a:endParaRPr lang="ru-RU" sz="1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38288" y="2740224"/>
            <a:ext cx="2962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</a:t>
            </a:r>
            <a:endParaRPr lang="ru-RU" sz="1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76316" y="2503589"/>
            <a:ext cx="354652" cy="155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26922" y="2763579"/>
            <a:ext cx="573175" cy="190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19684" y="572002"/>
            <a:ext cx="21329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Черская</a:t>
            </a:r>
            <a:endParaRPr lang="ru-RU" sz="2000" b="1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132198" y="1865985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№64 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261751" y="2581167"/>
            <a:ext cx="3788332" cy="1068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12"/>
          <a:srcRect b="5177"/>
          <a:stretch/>
        </p:blipFill>
        <p:spPr>
          <a:xfrm>
            <a:off x="4518937" y="1657243"/>
            <a:ext cx="610004" cy="31999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12"/>
          <a:srcRect b="5177"/>
          <a:stretch/>
        </p:blipFill>
        <p:spPr>
          <a:xfrm>
            <a:off x="3419566" y="1654639"/>
            <a:ext cx="610004" cy="31999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2"/>
          <a:srcRect b="5177"/>
          <a:stretch/>
        </p:blipFill>
        <p:spPr>
          <a:xfrm>
            <a:off x="3977980" y="1657243"/>
            <a:ext cx="610004" cy="31999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45256" y="931901"/>
            <a:ext cx="881769" cy="369478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14"/>
          <a:srcRect l="60995" b="8270"/>
          <a:stretch/>
        </p:blipFill>
        <p:spPr>
          <a:xfrm>
            <a:off x="8898313" y="2227129"/>
            <a:ext cx="1007778" cy="47863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14"/>
          <a:srcRect l="60995" b="8270"/>
          <a:stretch/>
        </p:blipFill>
        <p:spPr>
          <a:xfrm>
            <a:off x="9831959" y="2227129"/>
            <a:ext cx="1007778" cy="478630"/>
          </a:xfrm>
          <a:prstGeom prst="rect">
            <a:avLst/>
          </a:prstGeom>
        </p:spPr>
      </p:pic>
      <p:sp>
        <p:nvSpPr>
          <p:cNvPr id="44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387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648" y="-81888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1405719"/>
            <a:ext cx="9144000" cy="54522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               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21 стр. </a:t>
            </a:r>
            <a:r>
              <a:rPr lang="ru-RU" sz="2000" b="1" dirty="0" smtClean="0">
                <a:solidFill>
                  <a:srgbClr val="002060"/>
                </a:solidFill>
              </a:rPr>
              <a:t>145-149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/>
              <a:t>1. </a:t>
            </a:r>
            <a:r>
              <a:rPr lang="ru-RU" sz="2000" b="1" dirty="0" smtClean="0"/>
              <a:t>Порядок действий </a:t>
            </a:r>
            <a:r>
              <a:rPr lang="ru-RU" sz="2000" b="1" dirty="0"/>
              <a:t>ДСП при приеме и отправлении </a:t>
            </a:r>
            <a:r>
              <a:rPr lang="ru-RU" sz="2000" b="1" dirty="0" smtClean="0"/>
              <a:t>поездов.</a:t>
            </a:r>
          </a:p>
          <a:p>
            <a:pPr marL="0" indent="0" algn="just">
              <a:buNone/>
            </a:pPr>
            <a:r>
              <a:rPr lang="ru-RU" sz="2000" b="1" dirty="0" smtClean="0"/>
              <a:t>2. Порядок </a:t>
            </a:r>
            <a:r>
              <a:rPr lang="ru-RU" sz="2000" b="1" dirty="0"/>
              <a:t>действий ДСП в условиях нарушения нормальной работы устройств </a:t>
            </a:r>
            <a:r>
              <a:rPr lang="ru-RU" sz="2000" b="1" dirty="0" smtClean="0"/>
              <a:t>ЭЦ:</a:t>
            </a:r>
          </a:p>
          <a:p>
            <a:pPr marL="0" indent="0" algn="just">
              <a:buNone/>
            </a:pPr>
            <a:r>
              <a:rPr lang="ru-RU" sz="2000" b="1" dirty="0" smtClean="0"/>
              <a:t>Прием и отправление поездов при </a:t>
            </a:r>
            <a:r>
              <a:rPr lang="ru-RU" sz="2000" b="1" dirty="0"/>
              <a:t>запрещающем показании </a:t>
            </a:r>
            <a:r>
              <a:rPr lang="ru-RU" sz="2000" b="1" dirty="0" smtClean="0"/>
              <a:t>светофора …….….- 11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Неисправность изолированного </a:t>
            </a:r>
            <a:r>
              <a:rPr lang="ru-RU" sz="2000" b="1" dirty="0" smtClean="0"/>
              <a:t>участка:    ……………………………………………………….…- 31</a:t>
            </a:r>
          </a:p>
          <a:p>
            <a:pPr marL="0" indent="0" algn="just">
              <a:buNone/>
            </a:pPr>
            <a:r>
              <a:rPr lang="ru-RU" sz="2000" b="1" dirty="0"/>
              <a:t>а) Ложная занятость </a:t>
            </a:r>
            <a:r>
              <a:rPr lang="ru-RU" sz="2000" b="1" dirty="0" smtClean="0"/>
              <a:t>изолированного </a:t>
            </a:r>
            <a:r>
              <a:rPr lang="ru-RU" sz="2000" b="1" dirty="0"/>
              <a:t>участка и пути </a:t>
            </a:r>
            <a:r>
              <a:rPr lang="ru-RU" sz="2000" b="1" dirty="0" smtClean="0"/>
              <a:t>приема………………………….….- 33</a:t>
            </a:r>
          </a:p>
          <a:p>
            <a:pPr marL="0" indent="0" algn="just">
              <a:buNone/>
            </a:pPr>
            <a:r>
              <a:rPr lang="ru-RU" sz="2000" b="1" dirty="0"/>
              <a:t>б) Ложная свободность </a:t>
            </a:r>
            <a:r>
              <a:rPr lang="ru-RU" sz="2000" b="1" dirty="0" smtClean="0"/>
              <a:t>изолированного участка и пути приема………………….......- 41 </a:t>
            </a:r>
          </a:p>
          <a:p>
            <a:pPr marL="0" indent="0" algn="just">
              <a:buNone/>
            </a:pPr>
            <a:r>
              <a:rPr lang="ru-RU" sz="2000" b="1" dirty="0" smtClean="0"/>
              <a:t>Неисправность </a:t>
            </a:r>
            <a:r>
              <a:rPr lang="ru-RU" sz="2000" b="1" dirty="0"/>
              <a:t>централизованных </a:t>
            </a:r>
            <a:r>
              <a:rPr lang="ru-RU" sz="2000" b="1" dirty="0" smtClean="0"/>
              <a:t>стрелок:</a:t>
            </a:r>
          </a:p>
          <a:p>
            <a:pPr marL="0" indent="0" algn="just">
              <a:buNone/>
            </a:pPr>
            <a:r>
              <a:rPr lang="ru-RU" sz="2000" b="1" dirty="0" smtClean="0"/>
              <a:t>а) Невозможность перевода стрелки с пульта управления ДСП…………………..…….- 46</a:t>
            </a:r>
          </a:p>
          <a:p>
            <a:pPr marL="0" indent="0" algn="just">
              <a:buNone/>
            </a:pPr>
            <a:r>
              <a:rPr lang="ru-RU" sz="2000" b="1" dirty="0" smtClean="0"/>
              <a:t>б) Потеря контроля положения и взрез стрелки………………………………………………...- 48</a:t>
            </a:r>
          </a:p>
          <a:p>
            <a:pPr marL="0" indent="0" algn="just">
              <a:buNone/>
            </a:pPr>
            <a:r>
              <a:rPr lang="ru-RU" sz="2000" b="1" dirty="0" smtClean="0"/>
              <a:t>Неисправность </a:t>
            </a:r>
            <a:r>
              <a:rPr lang="ru-RU" sz="2000" b="1" dirty="0"/>
              <a:t>устройств набора </a:t>
            </a:r>
            <a:r>
              <a:rPr lang="ru-RU" sz="2000" b="1" dirty="0" smtClean="0"/>
              <a:t>маршрутов………………………………..…………………..- 50</a:t>
            </a:r>
          </a:p>
          <a:p>
            <a:pPr marL="0" indent="0" algn="just">
              <a:buNone/>
            </a:pPr>
            <a:r>
              <a:rPr lang="ru-RU" sz="2000" b="1" dirty="0" smtClean="0"/>
              <a:t>Нарушение </a:t>
            </a:r>
            <a:r>
              <a:rPr lang="ru-RU" sz="2000" b="1" dirty="0"/>
              <a:t>электроснабжения устройств </a:t>
            </a:r>
            <a:r>
              <a:rPr lang="ru-RU" sz="2000" b="1" dirty="0" smtClean="0"/>
              <a:t>СЦБ…………………………………..……………….- 51</a:t>
            </a:r>
          </a:p>
          <a:p>
            <a:pPr marL="0" indent="0" algn="just">
              <a:buNone/>
            </a:pPr>
            <a:r>
              <a:rPr lang="ru-RU" sz="2000" b="1" dirty="0" smtClean="0"/>
              <a:t>Невозможность открытия маневрового светофора…………………………………….…….- 52</a:t>
            </a:r>
          </a:p>
          <a:p>
            <a:pPr marL="0" indent="0" algn="just">
              <a:buNone/>
            </a:pPr>
            <a:r>
              <a:rPr lang="ru-RU" sz="2000" b="1" dirty="0"/>
              <a:t>Неисправность устройств ограждения вагонов на </a:t>
            </a:r>
            <a:r>
              <a:rPr lang="ru-RU" sz="2000" b="1" dirty="0" smtClean="0"/>
              <a:t>путях………………………………..….- 56</a:t>
            </a:r>
          </a:p>
          <a:p>
            <a:pPr marL="0" indent="0" algn="just">
              <a:buNone/>
            </a:pPr>
            <a:r>
              <a:rPr lang="ru-RU" sz="2000" b="1" dirty="0" smtClean="0"/>
              <a:t>Выключение </a:t>
            </a:r>
            <a:r>
              <a:rPr lang="ru-RU" sz="2000" b="1" dirty="0"/>
              <a:t>стрелок из </a:t>
            </a:r>
            <a:r>
              <a:rPr lang="ru-RU" sz="2000" b="1" dirty="0" smtClean="0"/>
              <a:t>централизации…………………………………………………………....- 57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1601" b="9070"/>
          <a:stretch/>
        </p:blipFill>
        <p:spPr>
          <a:xfrm>
            <a:off x="5540992" y="361663"/>
            <a:ext cx="3227695" cy="142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0370" r="2055" b="16339"/>
          <a:stretch/>
        </p:blipFill>
        <p:spPr>
          <a:xfrm>
            <a:off x="33639" y="1300766"/>
            <a:ext cx="6199736" cy="29248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428" y="793999"/>
            <a:ext cx="940158" cy="6340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059" y="1300766"/>
            <a:ext cx="1589099" cy="8175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750" y="3733254"/>
            <a:ext cx="3686625" cy="63403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1511" t="-689" b="-1"/>
          <a:stretch/>
        </p:blipFill>
        <p:spPr>
          <a:xfrm>
            <a:off x="6155735" y="2047742"/>
            <a:ext cx="2281621" cy="37269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721" y="2228517"/>
            <a:ext cx="473924" cy="19632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33639" y="5456732"/>
            <a:ext cx="9110361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i="1" dirty="0"/>
              <a:t>Машинист поезда </a:t>
            </a:r>
            <a:r>
              <a:rPr lang="ru-RU" sz="2000" i="1" dirty="0" smtClean="0"/>
              <a:t>№</a:t>
            </a:r>
            <a:r>
              <a:rPr lang="ru-RU" sz="2000" b="1" i="1" dirty="0" smtClean="0">
                <a:solidFill>
                  <a:srgbClr val="002060"/>
                </a:solidFill>
              </a:rPr>
              <a:t>2602</a:t>
            </a:r>
            <a:r>
              <a:rPr lang="ru-RU" sz="2000" i="1" dirty="0" smtClean="0"/>
              <a:t> </a:t>
            </a:r>
            <a:r>
              <a:rPr lang="ru-RU" sz="2000" i="1" dirty="0"/>
              <a:t>на подходе к </a:t>
            </a:r>
            <a:r>
              <a:rPr lang="ru-RU" sz="2000" i="1" dirty="0" smtClean="0"/>
              <a:t>станции </a:t>
            </a:r>
            <a:r>
              <a:rPr lang="ru-RU" sz="2000" b="1" i="1" dirty="0" smtClean="0">
                <a:solidFill>
                  <a:srgbClr val="002060"/>
                </a:solidFill>
              </a:rPr>
              <a:t>Снеженск</a:t>
            </a:r>
            <a:r>
              <a:rPr lang="ru-RU" sz="2000" i="1" dirty="0" smtClean="0"/>
              <a:t> </a:t>
            </a:r>
            <a:r>
              <a:rPr lang="ru-RU" sz="2000" i="1" dirty="0"/>
              <a:t>Вам открыт пригласительный сигнал на </a:t>
            </a:r>
            <a:r>
              <a:rPr lang="ru-RU" sz="2000" i="1" dirty="0" smtClean="0"/>
              <a:t>входном </a:t>
            </a:r>
            <a:r>
              <a:rPr lang="ru-RU" sz="2000" i="1" dirty="0"/>
              <a:t>светофоре литер </a:t>
            </a:r>
            <a:r>
              <a:rPr lang="ru-RU" sz="2000" b="1" i="1" dirty="0" smtClean="0">
                <a:solidFill>
                  <a:srgbClr val="002060"/>
                </a:solidFill>
              </a:rPr>
              <a:t>Ч</a:t>
            </a:r>
            <a:r>
              <a:rPr lang="ru-RU" sz="2000" i="1" dirty="0" smtClean="0"/>
              <a:t> на </a:t>
            </a:r>
            <a:r>
              <a:rPr lang="ru-RU" sz="2000" b="1" i="1" dirty="0" smtClean="0">
                <a:solidFill>
                  <a:srgbClr val="002060"/>
                </a:solidFill>
              </a:rPr>
              <a:t>3</a:t>
            </a:r>
            <a:r>
              <a:rPr lang="ru-RU" sz="2000" i="1" dirty="0" smtClean="0"/>
              <a:t> свободный </a:t>
            </a:r>
            <a:r>
              <a:rPr lang="ru-RU" sz="2000" i="1" dirty="0"/>
              <a:t>путь. Маршрут приема готов. ДСП </a:t>
            </a:r>
            <a:r>
              <a:rPr lang="ru-RU" sz="2000" b="1" i="1" dirty="0" smtClean="0">
                <a:solidFill>
                  <a:srgbClr val="002060"/>
                </a:solidFill>
              </a:rPr>
              <a:t>Гаврилов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3639" y="851206"/>
            <a:ext cx="22495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/>
              <a:t>Станция Снеженск</a:t>
            </a:r>
            <a:endParaRPr lang="ru-RU" sz="2000" b="1" u="sng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9866" y="693256"/>
            <a:ext cx="262151" cy="137781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/>
          <a:srcRect l="47607" t="8873" r="8873"/>
          <a:stretch/>
        </p:blipFill>
        <p:spPr>
          <a:xfrm>
            <a:off x="2456597" y="687698"/>
            <a:ext cx="1525988" cy="145766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8"/>
          <a:srcRect l="1267" t="4366" r="31972" b="14507"/>
          <a:stretch/>
        </p:blipFill>
        <p:spPr>
          <a:xfrm>
            <a:off x="6162344" y="729081"/>
            <a:ext cx="2159297" cy="131866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3133" y="785775"/>
            <a:ext cx="957155" cy="1179313"/>
          </a:xfrm>
          <a:prstGeom prst="rect">
            <a:avLst/>
          </a:prstGeom>
        </p:spPr>
      </p:pic>
      <p:cxnSp>
        <p:nvCxnSpPr>
          <p:cNvPr id="28" name="Прямая со стрелкой 27"/>
          <p:cNvCxnSpPr/>
          <p:nvPr/>
        </p:nvCxnSpPr>
        <p:spPr>
          <a:xfrm flipH="1">
            <a:off x="4390062" y="2333613"/>
            <a:ext cx="1642249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940935" y="2333613"/>
            <a:ext cx="449127" cy="5196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3026535" y="2814711"/>
            <a:ext cx="927280" cy="576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2694187" y="2853246"/>
            <a:ext cx="332348" cy="417988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857119" y="3271234"/>
            <a:ext cx="183706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олнце 31"/>
          <p:cNvSpPr/>
          <p:nvPr/>
        </p:nvSpPr>
        <p:spPr>
          <a:xfrm>
            <a:off x="5699732" y="2080803"/>
            <a:ext cx="216024" cy="219127"/>
          </a:xfrm>
          <a:prstGeom prst="sun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1178" y="1396420"/>
            <a:ext cx="281323" cy="214569"/>
          </a:xfrm>
          <a:prstGeom prst="rect">
            <a:avLst/>
          </a:prstGeom>
        </p:spPr>
      </p:pic>
      <p:sp>
        <p:nvSpPr>
          <p:cNvPr id="33" name="Блок-схема: узел 32"/>
          <p:cNvSpPr/>
          <p:nvPr/>
        </p:nvSpPr>
        <p:spPr>
          <a:xfrm rot="5400000">
            <a:off x="5722991" y="3102456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Блок-схема: узел 34"/>
          <p:cNvSpPr/>
          <p:nvPr/>
        </p:nvSpPr>
        <p:spPr>
          <a:xfrm rot="5400000">
            <a:off x="5400917" y="2132802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V="1">
            <a:off x="6040749" y="2422210"/>
            <a:ext cx="3249480" cy="39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6132017" y="2870372"/>
            <a:ext cx="28045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6120" y="2219366"/>
            <a:ext cx="473924" cy="196327"/>
          </a:xfrm>
          <a:prstGeom prst="rect">
            <a:avLst/>
          </a:prstGeom>
        </p:spPr>
      </p:pic>
      <p:sp>
        <p:nvSpPr>
          <p:cNvPr id="40" name="Блок-схема: узел 39"/>
          <p:cNvSpPr/>
          <p:nvPr/>
        </p:nvSpPr>
        <p:spPr>
          <a:xfrm rot="5400000">
            <a:off x="1224889" y="3940259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Блок-схема: узел 41"/>
          <p:cNvSpPr/>
          <p:nvPr/>
        </p:nvSpPr>
        <p:spPr>
          <a:xfrm rot="5400000">
            <a:off x="644377" y="1591257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Блок-схема: узел 42"/>
          <p:cNvSpPr/>
          <p:nvPr/>
        </p:nvSpPr>
        <p:spPr>
          <a:xfrm rot="5400000">
            <a:off x="645418" y="2071532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Блок-схема: узел 43"/>
          <p:cNvSpPr/>
          <p:nvPr/>
        </p:nvSpPr>
        <p:spPr>
          <a:xfrm rot="5400000">
            <a:off x="1060559" y="3532657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Блок-схема: узел 44"/>
          <p:cNvSpPr/>
          <p:nvPr/>
        </p:nvSpPr>
        <p:spPr>
          <a:xfrm rot="5400000">
            <a:off x="2144980" y="3065656"/>
            <a:ext cx="149660" cy="126713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Блок-схема: узел 45"/>
          <p:cNvSpPr/>
          <p:nvPr/>
        </p:nvSpPr>
        <p:spPr>
          <a:xfrm rot="5400000">
            <a:off x="4786326" y="2131167"/>
            <a:ext cx="149660" cy="12671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Блок-схема: узел 46"/>
          <p:cNvSpPr/>
          <p:nvPr/>
        </p:nvSpPr>
        <p:spPr>
          <a:xfrm rot="5400000">
            <a:off x="1893407" y="2609222"/>
            <a:ext cx="149660" cy="12671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Блок-схема: узел 47"/>
          <p:cNvSpPr/>
          <p:nvPr/>
        </p:nvSpPr>
        <p:spPr>
          <a:xfrm rot="5400000">
            <a:off x="3508014" y="3065655"/>
            <a:ext cx="149660" cy="12671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9" name="Блок-схема: узел 48"/>
          <p:cNvSpPr/>
          <p:nvPr/>
        </p:nvSpPr>
        <p:spPr>
          <a:xfrm rot="5400000">
            <a:off x="4722972" y="2618747"/>
            <a:ext cx="149660" cy="12671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082665" y="1654613"/>
            <a:ext cx="373996" cy="227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435395" y="1428038"/>
            <a:ext cx="45719" cy="301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1403496" y="1524016"/>
            <a:ext cx="156892" cy="2266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941" y="4235489"/>
            <a:ext cx="9144000" cy="10658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поездов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входного (маршрутного) светофора </a:t>
            </a:r>
            <a:r>
              <a:rPr lang="ru-RU" sz="2000" b="1" dirty="0">
                <a:solidFill>
                  <a:srgbClr val="002060"/>
                </a:solidFill>
              </a:rPr>
              <a:t>производится:</a:t>
            </a:r>
          </a:p>
          <a:p>
            <a:pPr marL="0" indent="0" algn="just">
              <a:buNone/>
            </a:pPr>
            <a:r>
              <a:rPr lang="ru-RU" sz="2000" b="1" dirty="0" smtClean="0"/>
              <a:t>3. </a:t>
            </a:r>
            <a:r>
              <a:rPr lang="ru-RU" sz="2000" b="1" dirty="0">
                <a:solidFill>
                  <a:srgbClr val="C00000"/>
                </a:solidFill>
              </a:rPr>
              <a:t>по пригласительному </a:t>
            </a:r>
            <a:r>
              <a:rPr lang="ru-RU" sz="2000" b="1" dirty="0"/>
              <a:t>сигналу;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6134829" y="2345120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№2602 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0337" y="2484637"/>
            <a:ext cx="730104" cy="382632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12"/>
          <a:srcRect b="5177"/>
          <a:stretch/>
        </p:blipFill>
        <p:spPr>
          <a:xfrm>
            <a:off x="1454876" y="2105704"/>
            <a:ext cx="610004" cy="319994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12"/>
          <a:srcRect b="5177"/>
          <a:stretch/>
        </p:blipFill>
        <p:spPr>
          <a:xfrm>
            <a:off x="907367" y="2105704"/>
            <a:ext cx="610004" cy="319994"/>
          </a:xfrm>
          <a:prstGeom prst="rect">
            <a:avLst/>
          </a:prstGeom>
        </p:spPr>
      </p:pic>
      <p:sp>
        <p:nvSpPr>
          <p:cNvPr id="51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3626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879" y="5663335"/>
            <a:ext cx="9144000" cy="11946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поездов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входного (маршрутного) светофора </a:t>
            </a:r>
            <a:r>
              <a:rPr lang="ru-RU" sz="2000" b="1" dirty="0">
                <a:solidFill>
                  <a:srgbClr val="002060"/>
                </a:solidFill>
              </a:rPr>
              <a:t>производится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 smtClean="0"/>
              <a:t>4.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по письменному разрешению ДСП станции;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57" y="622316"/>
            <a:ext cx="8270543" cy="440085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44" y="695099"/>
            <a:ext cx="1828800" cy="167903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36246" t="5339" r="13387" b="-5189"/>
          <a:stretch/>
        </p:blipFill>
        <p:spPr>
          <a:xfrm>
            <a:off x="-887542" y="2782901"/>
            <a:ext cx="2143136" cy="326918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100717" y="695099"/>
            <a:ext cx="32809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2060"/>
                </a:solidFill>
              </a:rPr>
              <a:t>15</a:t>
            </a:r>
            <a:r>
              <a:rPr lang="ru-RU" sz="1600" i="1" dirty="0" smtClean="0"/>
              <a:t> </a:t>
            </a:r>
            <a:r>
              <a:rPr lang="ru-RU" sz="1600" b="1" i="1" dirty="0" smtClean="0">
                <a:solidFill>
                  <a:srgbClr val="002060"/>
                </a:solidFill>
              </a:rPr>
              <a:t>апреля 2021г</a:t>
            </a:r>
            <a:r>
              <a:rPr lang="ru-RU" sz="1600" i="1" dirty="0" smtClean="0"/>
              <a:t>.  </a:t>
            </a:r>
            <a:r>
              <a:rPr lang="ru-RU" sz="1600" b="1" i="1" dirty="0" smtClean="0">
                <a:solidFill>
                  <a:srgbClr val="002060"/>
                </a:solidFill>
              </a:rPr>
              <a:t>20</a:t>
            </a:r>
            <a:r>
              <a:rPr lang="ru-RU" sz="1600" i="1" dirty="0" smtClean="0"/>
              <a:t> час </a:t>
            </a:r>
            <a:r>
              <a:rPr lang="ru-RU" sz="1600" b="1" i="1" dirty="0" smtClean="0">
                <a:solidFill>
                  <a:srgbClr val="002060"/>
                </a:solidFill>
              </a:rPr>
              <a:t>30 </a:t>
            </a:r>
            <a:r>
              <a:rPr lang="ru-RU" sz="1600" i="1" dirty="0" smtClean="0"/>
              <a:t>мин Машинисту </a:t>
            </a:r>
            <a:r>
              <a:rPr lang="ru-RU" sz="1600" i="1" dirty="0"/>
              <a:t>поезда </a:t>
            </a:r>
            <a:r>
              <a:rPr lang="ru-RU" sz="1600" i="1" dirty="0" smtClean="0"/>
              <a:t>№</a:t>
            </a:r>
            <a:r>
              <a:rPr lang="ru-RU" sz="1600" b="1" i="1" dirty="0" smtClean="0">
                <a:solidFill>
                  <a:srgbClr val="002060"/>
                </a:solidFill>
              </a:rPr>
              <a:t>2859 </a:t>
            </a:r>
            <a:r>
              <a:rPr lang="ru-RU" sz="1600" i="1" dirty="0" smtClean="0"/>
              <a:t>разрешается </a:t>
            </a:r>
            <a:r>
              <a:rPr lang="ru-RU" sz="1600" i="1" dirty="0"/>
              <a:t>следовать на </a:t>
            </a:r>
            <a:r>
              <a:rPr lang="ru-RU" sz="1600" b="1" i="1" dirty="0" smtClean="0">
                <a:solidFill>
                  <a:srgbClr val="002060"/>
                </a:solidFill>
              </a:rPr>
              <a:t>3</a:t>
            </a:r>
            <a:r>
              <a:rPr lang="ru-RU" sz="1600" i="1" dirty="0" smtClean="0"/>
              <a:t> путь </a:t>
            </a:r>
            <a:r>
              <a:rPr lang="ru-RU" sz="1600" i="1" dirty="0"/>
              <a:t>станции. </a:t>
            </a:r>
          </a:p>
          <a:p>
            <a:r>
              <a:rPr lang="ru-RU" sz="1600" i="1" dirty="0"/>
              <a:t>Маршрут приема готов. </a:t>
            </a:r>
          </a:p>
          <a:p>
            <a:r>
              <a:rPr lang="ru-RU" sz="1600" i="1" dirty="0" smtClean="0"/>
              <a:t>ДСП           </a:t>
            </a:r>
            <a:r>
              <a:rPr lang="ru-RU" sz="1600" b="1" i="1" dirty="0" smtClean="0">
                <a:solidFill>
                  <a:srgbClr val="002060"/>
                </a:solidFill>
              </a:rPr>
              <a:t>        </a:t>
            </a:r>
            <a:r>
              <a:rPr lang="ru-RU" sz="1600" i="1" dirty="0" smtClean="0"/>
              <a:t>       </a:t>
            </a:r>
            <a:r>
              <a:rPr lang="ru-RU" sz="1600" b="1" i="1" dirty="0" smtClean="0">
                <a:solidFill>
                  <a:srgbClr val="002060"/>
                </a:solidFill>
              </a:rPr>
              <a:t>Ивашов</a:t>
            </a:r>
          </a:p>
          <a:p>
            <a:endParaRPr lang="ru-RU" sz="1600" dirty="0"/>
          </a:p>
        </p:txBody>
      </p:sp>
      <p:sp>
        <p:nvSpPr>
          <p:cNvPr id="21" name="Полилиния 20"/>
          <p:cNvSpPr/>
          <p:nvPr/>
        </p:nvSpPr>
        <p:spPr>
          <a:xfrm rot="10800000">
            <a:off x="3315287" y="1935088"/>
            <a:ext cx="287371" cy="245174"/>
          </a:xfrm>
          <a:custGeom>
            <a:avLst/>
            <a:gdLst>
              <a:gd name="connsiteX0" fmla="*/ 468745 w 473363"/>
              <a:gd name="connsiteY0" fmla="*/ 145473 h 1147618"/>
              <a:gd name="connsiteX1" fmla="*/ 80818 w 473363"/>
              <a:gd name="connsiteY1" fmla="*/ 145473 h 1147618"/>
              <a:gd name="connsiteX2" fmla="*/ 66964 w 473363"/>
              <a:gd name="connsiteY2" fmla="*/ 464128 h 1147618"/>
              <a:gd name="connsiteX3" fmla="*/ 468745 w 473363"/>
              <a:gd name="connsiteY3" fmla="*/ 519546 h 1147618"/>
              <a:gd name="connsiteX4" fmla="*/ 94673 w 473363"/>
              <a:gd name="connsiteY4" fmla="*/ 505691 h 1147618"/>
              <a:gd name="connsiteX5" fmla="*/ 53109 w 473363"/>
              <a:gd name="connsiteY5" fmla="*/ 921328 h 1147618"/>
              <a:gd name="connsiteX6" fmla="*/ 413327 w 473363"/>
              <a:gd name="connsiteY6" fmla="*/ 1018309 h 1147618"/>
              <a:gd name="connsiteX7" fmla="*/ 344054 w 473363"/>
              <a:gd name="connsiteY7" fmla="*/ 145473 h 1147618"/>
              <a:gd name="connsiteX8" fmla="*/ 330200 w 473363"/>
              <a:gd name="connsiteY8" fmla="*/ 145473 h 1147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63" h="1147618">
                <a:moveTo>
                  <a:pt x="468745" y="145473"/>
                </a:moveTo>
                <a:cubicBezTo>
                  <a:pt x="308263" y="118918"/>
                  <a:pt x="147781" y="92364"/>
                  <a:pt x="80818" y="145473"/>
                </a:cubicBezTo>
                <a:cubicBezTo>
                  <a:pt x="13855" y="198582"/>
                  <a:pt x="2310" y="401783"/>
                  <a:pt x="66964" y="464128"/>
                </a:cubicBezTo>
                <a:cubicBezTo>
                  <a:pt x="131618" y="526473"/>
                  <a:pt x="464127" y="512619"/>
                  <a:pt x="468745" y="519546"/>
                </a:cubicBezTo>
                <a:cubicBezTo>
                  <a:pt x="473363" y="526473"/>
                  <a:pt x="163946" y="438727"/>
                  <a:pt x="94673" y="505691"/>
                </a:cubicBezTo>
                <a:cubicBezTo>
                  <a:pt x="25400" y="572655"/>
                  <a:pt x="0" y="835892"/>
                  <a:pt x="53109" y="921328"/>
                </a:cubicBezTo>
                <a:cubicBezTo>
                  <a:pt x="106218" y="1006764"/>
                  <a:pt x="364836" y="1147618"/>
                  <a:pt x="413327" y="1018309"/>
                </a:cubicBezTo>
                <a:cubicBezTo>
                  <a:pt x="461818" y="889000"/>
                  <a:pt x="357909" y="290946"/>
                  <a:pt x="344054" y="145473"/>
                </a:cubicBezTo>
                <a:cubicBezTo>
                  <a:pt x="330200" y="0"/>
                  <a:pt x="330200" y="147782"/>
                  <a:pt x="330200" y="145473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3267014" y="1856638"/>
            <a:ext cx="382339" cy="382871"/>
          </a:xfrm>
          <a:custGeom>
            <a:avLst/>
            <a:gdLst>
              <a:gd name="connsiteX0" fmla="*/ 16163 w 884381"/>
              <a:gd name="connsiteY0" fmla="*/ 124691 h 1094509"/>
              <a:gd name="connsiteX1" fmla="*/ 57727 w 884381"/>
              <a:gd name="connsiteY1" fmla="*/ 332509 h 1094509"/>
              <a:gd name="connsiteX2" fmla="*/ 57727 w 884381"/>
              <a:gd name="connsiteY2" fmla="*/ 914400 h 1094509"/>
              <a:gd name="connsiteX3" fmla="*/ 404091 w 884381"/>
              <a:gd name="connsiteY3" fmla="*/ 955964 h 1094509"/>
              <a:gd name="connsiteX4" fmla="*/ 501072 w 884381"/>
              <a:gd name="connsiteY4" fmla="*/ 83127 h 1094509"/>
              <a:gd name="connsiteX5" fmla="*/ 376381 w 884381"/>
              <a:gd name="connsiteY5" fmla="*/ 457200 h 1094509"/>
              <a:gd name="connsiteX6" fmla="*/ 473363 w 884381"/>
              <a:gd name="connsiteY6" fmla="*/ 1011382 h 1094509"/>
              <a:gd name="connsiteX7" fmla="*/ 667327 w 884381"/>
              <a:gd name="connsiteY7" fmla="*/ 914400 h 1094509"/>
              <a:gd name="connsiteX8" fmla="*/ 501072 w 884381"/>
              <a:gd name="connsiteY8" fmla="*/ 762000 h 1094509"/>
              <a:gd name="connsiteX9" fmla="*/ 431800 w 884381"/>
              <a:gd name="connsiteY9" fmla="*/ 886691 h 1094509"/>
              <a:gd name="connsiteX10" fmla="*/ 833581 w 884381"/>
              <a:gd name="connsiteY10" fmla="*/ 789709 h 1094509"/>
              <a:gd name="connsiteX11" fmla="*/ 736600 w 884381"/>
              <a:gd name="connsiteY11" fmla="*/ 651164 h 1094509"/>
              <a:gd name="connsiteX12" fmla="*/ 736600 w 884381"/>
              <a:gd name="connsiteY12" fmla="*/ 651164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4381" h="1094509">
                <a:moveTo>
                  <a:pt x="16163" y="124691"/>
                </a:moveTo>
                <a:cubicBezTo>
                  <a:pt x="33481" y="162791"/>
                  <a:pt x="50800" y="200891"/>
                  <a:pt x="57727" y="332509"/>
                </a:cubicBezTo>
                <a:cubicBezTo>
                  <a:pt x="64654" y="464127"/>
                  <a:pt x="0" y="810491"/>
                  <a:pt x="57727" y="914400"/>
                </a:cubicBezTo>
                <a:cubicBezTo>
                  <a:pt x="115454" y="1018309"/>
                  <a:pt x="330200" y="1094509"/>
                  <a:pt x="404091" y="955964"/>
                </a:cubicBezTo>
                <a:cubicBezTo>
                  <a:pt x="477982" y="817419"/>
                  <a:pt x="505690" y="166254"/>
                  <a:pt x="501072" y="83127"/>
                </a:cubicBezTo>
                <a:cubicBezTo>
                  <a:pt x="496454" y="0"/>
                  <a:pt x="380999" y="302491"/>
                  <a:pt x="376381" y="457200"/>
                </a:cubicBezTo>
                <a:cubicBezTo>
                  <a:pt x="371763" y="611909"/>
                  <a:pt x="424872" y="935182"/>
                  <a:pt x="473363" y="1011382"/>
                </a:cubicBezTo>
                <a:cubicBezTo>
                  <a:pt x="521854" y="1087582"/>
                  <a:pt x="662709" y="955964"/>
                  <a:pt x="667327" y="914400"/>
                </a:cubicBezTo>
                <a:cubicBezTo>
                  <a:pt x="671945" y="872836"/>
                  <a:pt x="540326" y="766618"/>
                  <a:pt x="501072" y="762000"/>
                </a:cubicBezTo>
                <a:cubicBezTo>
                  <a:pt x="461818" y="757382"/>
                  <a:pt x="376382" y="882073"/>
                  <a:pt x="431800" y="886691"/>
                </a:cubicBezTo>
                <a:cubicBezTo>
                  <a:pt x="487218" y="891309"/>
                  <a:pt x="782781" y="828963"/>
                  <a:pt x="833581" y="789709"/>
                </a:cubicBezTo>
                <a:cubicBezTo>
                  <a:pt x="884381" y="750455"/>
                  <a:pt x="736600" y="651164"/>
                  <a:pt x="736600" y="651164"/>
                </a:cubicBezTo>
                <a:lnTo>
                  <a:pt x="736600" y="651164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126476" y="751094"/>
            <a:ext cx="3016230" cy="14748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88273" y="1467908"/>
            <a:ext cx="941696" cy="27486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025127" y="1427222"/>
            <a:ext cx="1091821" cy="38122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108361" y="1425729"/>
            <a:ext cx="9716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Ст. Марс</a:t>
            </a:r>
            <a:endParaRPr lang="ru-RU" sz="1600" b="1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411255" y="2923152"/>
            <a:ext cx="339829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780386" y="2923152"/>
            <a:ext cx="665071" cy="69350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/>
          <p:nvPr/>
        </p:nvCxnSpPr>
        <p:spPr>
          <a:xfrm>
            <a:off x="5445457" y="3616657"/>
            <a:ext cx="292062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Рисунок 10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44" y="3499510"/>
            <a:ext cx="944962" cy="1871634"/>
          </a:xfrm>
          <a:prstGeom prst="rect">
            <a:avLst/>
          </a:prstGeom>
        </p:spPr>
      </p:pic>
      <p:pic>
        <p:nvPicPr>
          <p:cNvPr id="1028" name="Рисунок 10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843" y="3499510"/>
            <a:ext cx="1092113" cy="1871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/>
          <a:srcRect l="29867" t="14751" r="25891" b="27872"/>
          <a:stretch/>
        </p:blipFill>
        <p:spPr>
          <a:xfrm>
            <a:off x="5381647" y="767973"/>
            <a:ext cx="1695993" cy="1442168"/>
          </a:xfrm>
          <a:prstGeom prst="rect">
            <a:avLst/>
          </a:prstGeom>
        </p:spPr>
      </p:pic>
      <p:sp>
        <p:nvSpPr>
          <p:cNvPr id="35" name="Блок-схема: узел 34"/>
          <p:cNvSpPr/>
          <p:nvPr/>
        </p:nvSpPr>
        <p:spPr>
          <a:xfrm rot="5400000">
            <a:off x="6700729" y="2839107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Блок-схема: узел 35"/>
          <p:cNvSpPr/>
          <p:nvPr/>
        </p:nvSpPr>
        <p:spPr>
          <a:xfrm rot="5400000">
            <a:off x="6255151" y="2646752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Блок-схема: узел 36"/>
          <p:cNvSpPr/>
          <p:nvPr/>
        </p:nvSpPr>
        <p:spPr>
          <a:xfrm rot="5400000">
            <a:off x="7093231" y="3402835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Блок-схема: узел 37"/>
          <p:cNvSpPr/>
          <p:nvPr/>
        </p:nvSpPr>
        <p:spPr>
          <a:xfrm rot="5400000">
            <a:off x="4337872" y="3205884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Блок-схема: узел 38"/>
          <p:cNvSpPr/>
          <p:nvPr/>
        </p:nvSpPr>
        <p:spPr>
          <a:xfrm rot="5400000">
            <a:off x="4300211" y="3779831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Блок-схема: узел 39"/>
          <p:cNvSpPr/>
          <p:nvPr/>
        </p:nvSpPr>
        <p:spPr>
          <a:xfrm rot="5400000">
            <a:off x="3038556" y="2262582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Блок-схема: узел 40"/>
          <p:cNvSpPr/>
          <p:nvPr/>
        </p:nvSpPr>
        <p:spPr>
          <a:xfrm rot="5400000">
            <a:off x="2209001" y="3777136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Блок-схема: узел 41"/>
          <p:cNvSpPr/>
          <p:nvPr/>
        </p:nvSpPr>
        <p:spPr>
          <a:xfrm rot="5400000">
            <a:off x="7915831" y="1706686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Блок-схема: узел 42"/>
          <p:cNvSpPr/>
          <p:nvPr/>
        </p:nvSpPr>
        <p:spPr>
          <a:xfrm rot="5400000">
            <a:off x="7508990" y="2308581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Блок-схема: узел 43"/>
          <p:cNvSpPr/>
          <p:nvPr/>
        </p:nvSpPr>
        <p:spPr>
          <a:xfrm rot="5400000">
            <a:off x="7465317" y="3968976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Блок-схема: узел 44"/>
          <p:cNvSpPr/>
          <p:nvPr/>
        </p:nvSpPr>
        <p:spPr>
          <a:xfrm rot="5400000">
            <a:off x="7878170" y="4526109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Блок-схема: узел 45"/>
          <p:cNvSpPr/>
          <p:nvPr/>
        </p:nvSpPr>
        <p:spPr>
          <a:xfrm rot="5400000">
            <a:off x="1763830" y="2608940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Блок-схема: узел 46"/>
          <p:cNvSpPr/>
          <p:nvPr/>
        </p:nvSpPr>
        <p:spPr>
          <a:xfrm rot="5400000">
            <a:off x="1763830" y="3212951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-400050" y="3090737"/>
            <a:ext cx="14531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19050" y="2528762"/>
            <a:ext cx="14531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узел 48"/>
          <p:cNvSpPr/>
          <p:nvPr/>
        </p:nvSpPr>
        <p:spPr>
          <a:xfrm rot="5400000">
            <a:off x="7907880" y="1175342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088" y="2509543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№2859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66078" y="695099"/>
            <a:ext cx="765043" cy="4739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167972" y="660119"/>
            <a:ext cx="1755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/>
              <a:t>Станция Марс</a:t>
            </a:r>
            <a:endParaRPr lang="ru-RU" sz="2000" b="1" u="sng" dirty="0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8"/>
          <a:srcRect t="27843"/>
          <a:stretch/>
        </p:blipFill>
        <p:spPr>
          <a:xfrm>
            <a:off x="7195371" y="2701334"/>
            <a:ext cx="1966611" cy="37904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84465" y="3843904"/>
            <a:ext cx="730104" cy="382632"/>
          </a:xfrm>
          <a:prstGeom prst="rect">
            <a:avLst/>
          </a:prstGeom>
        </p:spPr>
      </p:pic>
      <p:sp>
        <p:nvSpPr>
          <p:cNvPr id="54" name="Прямоугольник 5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55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8969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t="23624" r="12308" b="14587"/>
          <a:stretch/>
        </p:blipFill>
        <p:spPr bwMode="auto">
          <a:xfrm>
            <a:off x="571528" y="782501"/>
            <a:ext cx="70248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288" y="3537772"/>
            <a:ext cx="8852592" cy="12759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поездов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входного (маршрутного) светофора </a:t>
            </a:r>
            <a:r>
              <a:rPr lang="ru-RU" sz="2000" b="1" dirty="0">
                <a:solidFill>
                  <a:srgbClr val="002060"/>
                </a:solidFill>
              </a:rPr>
              <a:t>производится:</a:t>
            </a:r>
          </a:p>
          <a:p>
            <a:pPr marL="0" indent="0" algn="just">
              <a:buNone/>
            </a:pPr>
            <a:r>
              <a:rPr lang="ru-RU" sz="2000" b="1" dirty="0"/>
              <a:t>5.</a:t>
            </a:r>
            <a:r>
              <a:rPr lang="ru-RU" sz="2000" b="1" dirty="0">
                <a:solidFill>
                  <a:srgbClr val="C00000"/>
                </a:solidFill>
              </a:rPr>
              <a:t> по регистрируемому приказу ДНЦ (при диспетчерской централизации);</a:t>
            </a:r>
          </a:p>
          <a:p>
            <a:pPr marL="0" indent="0" algn="just">
              <a:buNone/>
            </a:pP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9683" y="325767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-1" r="79392" b="12904"/>
          <a:stretch/>
        </p:blipFill>
        <p:spPr>
          <a:xfrm>
            <a:off x="7750510" y="2111581"/>
            <a:ext cx="970409" cy="61680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3646" y="5166840"/>
            <a:ext cx="9130353" cy="10156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i="1" dirty="0"/>
              <a:t>Приказ №</a:t>
            </a:r>
            <a:r>
              <a:rPr lang="ru-RU" sz="2000" b="1" i="1" dirty="0">
                <a:solidFill>
                  <a:srgbClr val="002060"/>
                </a:solidFill>
              </a:rPr>
              <a:t>17, </a:t>
            </a:r>
            <a:r>
              <a:rPr lang="ru-RU" sz="2000" i="1" dirty="0"/>
              <a:t>время </a:t>
            </a:r>
            <a:r>
              <a:rPr lang="ru-RU" sz="2000" b="1" i="1" dirty="0">
                <a:solidFill>
                  <a:srgbClr val="002060"/>
                </a:solidFill>
              </a:rPr>
              <a:t>21</a:t>
            </a:r>
            <a:r>
              <a:rPr lang="ru-RU" sz="2000" i="1" dirty="0"/>
              <a:t> час </a:t>
            </a:r>
            <a:r>
              <a:rPr lang="ru-RU" sz="2000" b="1" i="1" dirty="0">
                <a:solidFill>
                  <a:srgbClr val="002060"/>
                </a:solidFill>
              </a:rPr>
              <a:t>15</a:t>
            </a:r>
            <a:r>
              <a:rPr lang="ru-RU" sz="2000" i="1" dirty="0"/>
              <a:t> мин. Разрешаю ввести поезд №</a:t>
            </a:r>
            <a:r>
              <a:rPr lang="ru-RU" sz="2000" b="1" i="1" dirty="0">
                <a:solidFill>
                  <a:srgbClr val="002060"/>
                </a:solidFill>
              </a:rPr>
              <a:t>35</a:t>
            </a:r>
            <a:r>
              <a:rPr lang="ru-RU" sz="2000" i="1" dirty="0"/>
              <a:t> на станцию </a:t>
            </a:r>
            <a:r>
              <a:rPr lang="ru-RU" sz="2000" b="1" i="1" dirty="0">
                <a:solidFill>
                  <a:srgbClr val="002060"/>
                </a:solidFill>
              </a:rPr>
              <a:t>Полковая</a:t>
            </a:r>
            <a:r>
              <a:rPr lang="ru-RU" sz="2000" i="1" dirty="0"/>
              <a:t> на </a:t>
            </a:r>
            <a:r>
              <a:rPr lang="ru-RU" sz="2000" b="1" i="1" dirty="0">
                <a:solidFill>
                  <a:srgbClr val="002060"/>
                </a:solidFill>
              </a:rPr>
              <a:t>1</a:t>
            </a:r>
            <a:r>
              <a:rPr lang="ru-RU" sz="2000" i="1" dirty="0"/>
              <a:t> путь при запрещающем показании входного светофора литер </a:t>
            </a:r>
            <a:r>
              <a:rPr lang="ru-RU" sz="2000" b="1" i="1" dirty="0" smtClean="0">
                <a:solidFill>
                  <a:srgbClr val="002060"/>
                </a:solidFill>
              </a:rPr>
              <a:t>Ч</a:t>
            </a:r>
            <a:r>
              <a:rPr lang="ru-RU" sz="2000" i="1" dirty="0" smtClean="0"/>
              <a:t>. </a:t>
            </a:r>
            <a:r>
              <a:rPr lang="ru-RU" sz="2000" i="1" dirty="0"/>
              <a:t>ДНЦ </a:t>
            </a:r>
            <a:r>
              <a:rPr lang="ru-RU" sz="2000" b="1" i="1" dirty="0">
                <a:solidFill>
                  <a:srgbClr val="002060"/>
                </a:solidFill>
              </a:rPr>
              <a:t>Мысина.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953" y="611909"/>
            <a:ext cx="957155" cy="17558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422" y="2774815"/>
            <a:ext cx="664522" cy="2731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6"/>
          <a:srcRect l="18395" t="53012" r="69068" b="32750"/>
          <a:stretch/>
        </p:blipFill>
        <p:spPr>
          <a:xfrm rot="10800000">
            <a:off x="6929024" y="2363564"/>
            <a:ext cx="667312" cy="288557"/>
          </a:xfrm>
          <a:prstGeom prst="rect">
            <a:avLst/>
          </a:prstGeom>
        </p:spPr>
      </p:pic>
      <p:cxnSp>
        <p:nvCxnSpPr>
          <p:cNvPr id="17" name="Прямая соединительная линия 16"/>
          <p:cNvCxnSpPr/>
          <p:nvPr/>
        </p:nvCxnSpPr>
        <p:spPr>
          <a:xfrm flipV="1">
            <a:off x="127608" y="2728385"/>
            <a:ext cx="10712129" cy="113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Блок-схема: узел 23"/>
          <p:cNvSpPr/>
          <p:nvPr/>
        </p:nvSpPr>
        <p:spPr>
          <a:xfrm rot="5400000">
            <a:off x="614524" y="2818353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Блок-схема: узел 24"/>
          <p:cNvSpPr/>
          <p:nvPr/>
        </p:nvSpPr>
        <p:spPr>
          <a:xfrm rot="5400000">
            <a:off x="2918502" y="1030877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Блок-схема: узел 25"/>
          <p:cNvSpPr/>
          <p:nvPr/>
        </p:nvSpPr>
        <p:spPr>
          <a:xfrm rot="5400000">
            <a:off x="2918502" y="1737575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Блок-схема: узел 27"/>
          <p:cNvSpPr/>
          <p:nvPr/>
        </p:nvSpPr>
        <p:spPr>
          <a:xfrm rot="5400000">
            <a:off x="2568879" y="2459391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Блок-схема: узел 28"/>
          <p:cNvSpPr/>
          <p:nvPr/>
        </p:nvSpPr>
        <p:spPr>
          <a:xfrm rot="5400000">
            <a:off x="4999968" y="138472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Блок-схема: узел 29"/>
          <p:cNvSpPr/>
          <p:nvPr/>
        </p:nvSpPr>
        <p:spPr>
          <a:xfrm rot="5400000">
            <a:off x="5174789" y="2098095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Блок-схема: узел 30"/>
          <p:cNvSpPr/>
          <p:nvPr/>
        </p:nvSpPr>
        <p:spPr>
          <a:xfrm rot="5400000">
            <a:off x="5529358" y="2826930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Блок-схема: узел 31"/>
          <p:cNvSpPr/>
          <p:nvPr/>
        </p:nvSpPr>
        <p:spPr>
          <a:xfrm rot="5400000">
            <a:off x="7167326" y="243224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Блок-схема: узел 32"/>
          <p:cNvSpPr/>
          <p:nvPr/>
        </p:nvSpPr>
        <p:spPr>
          <a:xfrm rot="5400000">
            <a:off x="1707119" y="2821199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Блок-схема: узел 33"/>
          <p:cNvSpPr/>
          <p:nvPr/>
        </p:nvSpPr>
        <p:spPr>
          <a:xfrm rot="5400000">
            <a:off x="6215156" y="1018425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Блок-схема: узел 34"/>
          <p:cNvSpPr/>
          <p:nvPr/>
        </p:nvSpPr>
        <p:spPr>
          <a:xfrm rot="5400000">
            <a:off x="6213172" y="2459392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502199" y="2350969"/>
            <a:ext cx="2962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Ч</a:t>
            </a:r>
            <a:endParaRPr lang="ru-RU" sz="1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138288" y="2740224"/>
            <a:ext cx="2962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</a:t>
            </a:r>
            <a:endParaRPr lang="ru-RU" sz="1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776316" y="2503589"/>
            <a:ext cx="354652" cy="155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26922" y="2763579"/>
            <a:ext cx="573175" cy="190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119685" y="572002"/>
            <a:ext cx="22358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Полковая</a:t>
            </a:r>
            <a:endParaRPr lang="ru-RU" sz="2000" b="1" u="sng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8132198" y="1893281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№35 </a:t>
            </a:r>
            <a:endParaRPr lang="ru-RU" b="1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4261751" y="2591848"/>
            <a:ext cx="3334585" cy="2110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7"/>
          <a:srcRect b="5177"/>
          <a:stretch/>
        </p:blipFill>
        <p:spPr>
          <a:xfrm>
            <a:off x="4518937" y="1657243"/>
            <a:ext cx="610004" cy="31999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7"/>
          <a:srcRect b="5177"/>
          <a:stretch/>
        </p:blipFill>
        <p:spPr>
          <a:xfrm>
            <a:off x="3419566" y="1654639"/>
            <a:ext cx="610004" cy="31999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7"/>
          <a:srcRect b="5177"/>
          <a:stretch/>
        </p:blipFill>
        <p:spPr>
          <a:xfrm>
            <a:off x="3977980" y="1657243"/>
            <a:ext cx="610004" cy="31999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5256" y="905007"/>
            <a:ext cx="881769" cy="3694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061" y="695100"/>
            <a:ext cx="1485786" cy="1416482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0"/>
          <a:srcRect l="60995" b="8270"/>
          <a:stretch/>
        </p:blipFill>
        <p:spPr>
          <a:xfrm>
            <a:off x="8714147" y="2240777"/>
            <a:ext cx="1007778" cy="478630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0"/>
          <a:srcRect l="60995" b="8270"/>
          <a:stretch/>
        </p:blipFill>
        <p:spPr>
          <a:xfrm>
            <a:off x="9663379" y="2242536"/>
            <a:ext cx="1007778" cy="478630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77502" y="662063"/>
            <a:ext cx="1104306" cy="1317633"/>
          </a:xfrm>
          <a:prstGeom prst="rect">
            <a:avLst/>
          </a:prstGeom>
        </p:spPr>
      </p:pic>
      <p:sp>
        <p:nvSpPr>
          <p:cNvPr id="40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614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onspekta.net/lektsiacom/baza6/4880753297913.files/image10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8188"/>
            <a:ext cx="828296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3235" y="3140511"/>
            <a:ext cx="234653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узел 14"/>
          <p:cNvSpPr/>
          <p:nvPr/>
        </p:nvSpPr>
        <p:spPr>
          <a:xfrm rot="5400000">
            <a:off x="1274138" y="1821486"/>
            <a:ext cx="164005" cy="1786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80333" y="385611"/>
            <a:ext cx="770453" cy="44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136032" y="926363"/>
            <a:ext cx="864096" cy="62933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4" name="Прямоугольник 3"/>
          <p:cNvSpPr/>
          <p:nvPr/>
        </p:nvSpPr>
        <p:spPr>
          <a:xfrm>
            <a:off x="5086567" y="829260"/>
            <a:ext cx="21329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Горн</a:t>
            </a:r>
            <a:endParaRPr lang="ru-RU" sz="2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310886"/>
            <a:ext cx="9055956" cy="14213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Прием поездов на станцию </a:t>
            </a:r>
            <a:r>
              <a:rPr lang="ru-RU" sz="2000" b="1" dirty="0">
                <a:solidFill>
                  <a:srgbClr val="C00000"/>
                </a:solidFill>
              </a:rPr>
              <a:t>при запрещающем показании входного (маршрутного) светофора </a:t>
            </a:r>
            <a:r>
              <a:rPr lang="ru-RU" sz="2000" b="1" dirty="0">
                <a:solidFill>
                  <a:srgbClr val="002060"/>
                </a:solidFill>
              </a:rPr>
              <a:t>производится:</a:t>
            </a:r>
          </a:p>
          <a:p>
            <a:pPr marL="0" indent="0" algn="just">
              <a:buNone/>
            </a:pPr>
            <a:r>
              <a:rPr lang="ru-RU" sz="2000" b="1" dirty="0"/>
              <a:t>6. </a:t>
            </a:r>
            <a:r>
              <a:rPr lang="ru-RU" sz="2000" b="1" dirty="0">
                <a:solidFill>
                  <a:srgbClr val="C00000"/>
                </a:solidFill>
              </a:rPr>
              <a:t>по специальному маневровому светофору, </a:t>
            </a:r>
            <a:r>
              <a:rPr lang="ru-RU" sz="2000" b="1" dirty="0"/>
              <a:t>установленному на мачте входного сигнала.</a:t>
            </a:r>
          </a:p>
          <a:p>
            <a:pPr marL="0" indent="0" algn="just">
              <a:buNone/>
            </a:pPr>
            <a:endParaRPr lang="ru-RU" sz="2000" i="1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820472" y="404664"/>
            <a:ext cx="0" cy="384127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Блок-схема: узел 65"/>
          <p:cNvSpPr/>
          <p:nvPr/>
        </p:nvSpPr>
        <p:spPr>
          <a:xfrm rot="5400000">
            <a:off x="1665152" y="2942647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Блок-схема: узел 66"/>
          <p:cNvSpPr/>
          <p:nvPr/>
        </p:nvSpPr>
        <p:spPr>
          <a:xfrm rot="5400000">
            <a:off x="8083548" y="3565556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58" name="Рисунок 10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53" y="2973125"/>
            <a:ext cx="213378" cy="201185"/>
          </a:xfrm>
          <a:prstGeom prst="rect">
            <a:avLst/>
          </a:prstGeom>
        </p:spPr>
      </p:pic>
      <p:sp>
        <p:nvSpPr>
          <p:cNvPr id="69" name="Блок-схема: узел 68"/>
          <p:cNvSpPr/>
          <p:nvPr/>
        </p:nvSpPr>
        <p:spPr>
          <a:xfrm rot="5400000">
            <a:off x="6586103" y="1799712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1" name="Блок-схема: узел 70"/>
          <p:cNvSpPr/>
          <p:nvPr/>
        </p:nvSpPr>
        <p:spPr>
          <a:xfrm rot="5400000">
            <a:off x="7911467" y="1202346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59" name="Блок-схема: узел 1058"/>
          <p:cNvSpPr/>
          <p:nvPr/>
        </p:nvSpPr>
        <p:spPr>
          <a:xfrm>
            <a:off x="2740756" y="2948742"/>
            <a:ext cx="144016" cy="14401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0" name="Рисунок 10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808" y="2377828"/>
            <a:ext cx="164606" cy="164606"/>
          </a:xfrm>
          <a:prstGeom prst="rect">
            <a:avLst/>
          </a:prstGeom>
        </p:spPr>
      </p:pic>
      <p:pic>
        <p:nvPicPr>
          <p:cNvPr id="1061" name="Рисунок 10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5411" y="2366472"/>
            <a:ext cx="164606" cy="164606"/>
          </a:xfrm>
          <a:prstGeom prst="rect">
            <a:avLst/>
          </a:prstGeom>
        </p:spPr>
      </p:pic>
      <p:pic>
        <p:nvPicPr>
          <p:cNvPr id="1062" name="Рисунок 10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027" y="1813066"/>
            <a:ext cx="164606" cy="1646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64420" y="2390235"/>
            <a:ext cx="816372" cy="36357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72727" y="692696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6П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773311" y="129800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4П</a:t>
            </a:r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775067" y="1837630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2П</a:t>
            </a: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757713" y="2398168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1П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748464" y="294380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3П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757713" y="354310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5П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088552" y="2800156"/>
            <a:ext cx="195434" cy="3997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1669111"/>
            <a:ext cx="1029912" cy="365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8"/>
          <a:srcRect t="33154" r="89848" b="59019"/>
          <a:stretch/>
        </p:blipFill>
        <p:spPr>
          <a:xfrm>
            <a:off x="783892" y="1695217"/>
            <a:ext cx="841099" cy="29872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8"/>
          <a:srcRect l="9764" t="33815" r="84834" b="58610"/>
          <a:stretch/>
        </p:blipFill>
        <p:spPr>
          <a:xfrm>
            <a:off x="546258" y="1706120"/>
            <a:ext cx="447603" cy="289103"/>
          </a:xfrm>
          <a:prstGeom prst="rect">
            <a:avLst/>
          </a:prstGeom>
        </p:spPr>
      </p:pic>
      <p:pic>
        <p:nvPicPr>
          <p:cNvPr id="1057" name="Рисунок 10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45475" y="2201770"/>
            <a:ext cx="1609483" cy="562167"/>
          </a:xfrm>
          <a:prstGeom prst="rect">
            <a:avLst/>
          </a:prstGeom>
        </p:spPr>
      </p:pic>
      <p:sp>
        <p:nvSpPr>
          <p:cNvPr id="45" name="Блок-схема: узел 44"/>
          <p:cNvSpPr/>
          <p:nvPr/>
        </p:nvSpPr>
        <p:spPr>
          <a:xfrm rot="5400000">
            <a:off x="7870903" y="642838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27584" y="342661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50" name="Блок-схема: узел 49"/>
          <p:cNvSpPr/>
          <p:nvPr/>
        </p:nvSpPr>
        <p:spPr>
          <a:xfrm rot="5400000">
            <a:off x="1208595" y="1776492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1035290" y="2605274"/>
            <a:ext cx="7432347" cy="368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5773" y="1874260"/>
            <a:ext cx="610004" cy="30275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3932" y="1801112"/>
            <a:ext cx="909029" cy="382632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 flipV="1">
            <a:off x="-1560652" y="2750850"/>
            <a:ext cx="2660770" cy="3002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2"/>
          <a:srcRect l="71045" t="21095" r="21791" b="48060"/>
          <a:stretch/>
        </p:blipFill>
        <p:spPr>
          <a:xfrm>
            <a:off x="413020" y="2835529"/>
            <a:ext cx="487095" cy="1347900"/>
          </a:xfrm>
          <a:prstGeom prst="rect">
            <a:avLst/>
          </a:prstGeom>
        </p:spPr>
      </p:pic>
      <p:sp>
        <p:nvSpPr>
          <p:cNvPr id="51" name="Блок-схема: узел 50"/>
          <p:cNvSpPr/>
          <p:nvPr/>
        </p:nvSpPr>
        <p:spPr>
          <a:xfrm rot="5400000">
            <a:off x="627194" y="3928644"/>
            <a:ext cx="53992" cy="97936"/>
          </a:xfrm>
          <a:prstGeom prst="flowChartConnector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-48000" y="2188048"/>
            <a:ext cx="971600" cy="275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4929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Прямая соединительная линия 17"/>
          <p:cNvCxnSpPr/>
          <p:nvPr/>
        </p:nvCxnSpPr>
        <p:spPr>
          <a:xfrm>
            <a:off x="0" y="4005064"/>
            <a:ext cx="81369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0" y="4509120"/>
            <a:ext cx="23762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739" y="4596175"/>
            <a:ext cx="274845" cy="2889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207" y="3156497"/>
            <a:ext cx="121931" cy="24995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600165"/>
            <a:ext cx="280440" cy="249958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 flipH="1">
            <a:off x="237872" y="1830111"/>
            <a:ext cx="13648" cy="2834271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7041" y="4614698"/>
            <a:ext cx="448957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/>
              <a:t>ПЗ</a:t>
            </a:r>
            <a:endParaRPr lang="ru-RU" b="1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1259632" y="4005064"/>
            <a:ext cx="504056" cy="50405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376264" y="4257092"/>
            <a:ext cx="0" cy="4680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376264" y="4257092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510" y="3762943"/>
            <a:ext cx="121931" cy="24995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H="1">
            <a:off x="2420025" y="4087717"/>
            <a:ext cx="59478" cy="351281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4673" y="4688446"/>
            <a:ext cx="353599" cy="6096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692434" y="4205141"/>
            <a:ext cx="290768" cy="259164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533300" y="4550549"/>
            <a:ext cx="3882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Н3</a:t>
            </a:r>
            <a:endParaRPr lang="ru-RU" sz="1400" b="1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887160" y="4201343"/>
            <a:ext cx="452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М6</a:t>
            </a:r>
            <a:endParaRPr lang="ru-RU" sz="1400" b="1" dirty="0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384" y="4248529"/>
            <a:ext cx="237765" cy="249958"/>
          </a:xfrm>
          <a:prstGeom prst="rect">
            <a:avLst/>
          </a:prstGeom>
        </p:spPr>
      </p:pic>
      <p:sp>
        <p:nvSpPr>
          <p:cNvPr id="50" name="Прямоугольник 49"/>
          <p:cNvSpPr/>
          <p:nvPr/>
        </p:nvSpPr>
        <p:spPr>
          <a:xfrm>
            <a:off x="-34901" y="3727683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</a:t>
            </a:r>
            <a:endParaRPr lang="ru-RU" sz="1400" b="1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-38166" y="3149942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2</a:t>
            </a:r>
            <a:endParaRPr lang="ru-RU" sz="1400" b="1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-16326" y="424907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3</a:t>
            </a:r>
            <a:endParaRPr lang="ru-RU" sz="1400" b="1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-13584" y="2588068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4</a:t>
            </a:r>
            <a:endParaRPr lang="ru-RU" sz="1400" b="1" dirty="0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-46614" y="3400281"/>
            <a:ext cx="362060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0" y="2852936"/>
            <a:ext cx="22426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1108024" y="2842239"/>
            <a:ext cx="429360" cy="5580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1307395" y="4257092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12</a:t>
            </a:r>
            <a:endParaRPr lang="ru-RU" sz="14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1331640" y="3925841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10</a:t>
            </a:r>
            <a:endParaRPr lang="ru-RU" sz="1400" b="1" dirty="0"/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898" y="3426961"/>
            <a:ext cx="330543" cy="294615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361" y="4020535"/>
            <a:ext cx="301336" cy="268583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691" y="2884812"/>
            <a:ext cx="280440" cy="249958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804" y="3422210"/>
            <a:ext cx="274344" cy="28653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521" y="4006682"/>
            <a:ext cx="274344" cy="286537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0220" y="3730739"/>
            <a:ext cx="274344" cy="286537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913" y="3647471"/>
            <a:ext cx="274344" cy="286537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415" y="2861901"/>
            <a:ext cx="274344" cy="286537"/>
          </a:xfrm>
          <a:prstGeom prst="rect">
            <a:avLst/>
          </a:prstGeom>
        </p:spPr>
      </p:pic>
      <p:sp>
        <p:nvSpPr>
          <p:cNvPr id="76" name="Прямоугольник 75"/>
          <p:cNvSpPr/>
          <p:nvPr/>
        </p:nvSpPr>
        <p:spPr>
          <a:xfrm>
            <a:off x="292835" y="2827288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Н4</a:t>
            </a:r>
            <a:endParaRPr lang="ru-RU" sz="1400" b="1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1140734" y="2780928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16</a:t>
            </a:r>
            <a:endParaRPr lang="ru-RU" sz="1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1428502" y="3141087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14</a:t>
            </a:r>
            <a:endParaRPr lang="ru-RU" sz="1400" b="1" dirty="0"/>
          </a:p>
        </p:txBody>
      </p:sp>
      <p:cxnSp>
        <p:nvCxnSpPr>
          <p:cNvPr id="87" name="Прямая соединительная линия 86"/>
          <p:cNvCxnSpPr/>
          <p:nvPr/>
        </p:nvCxnSpPr>
        <p:spPr>
          <a:xfrm>
            <a:off x="1803915" y="3422210"/>
            <a:ext cx="488909" cy="54928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2516484" y="3385639"/>
            <a:ext cx="399332" cy="5858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1" name="Рисунок 9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9129" y="3157302"/>
            <a:ext cx="30483" cy="487722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3631" y="3134803"/>
            <a:ext cx="274344" cy="28653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9369" y="3135065"/>
            <a:ext cx="274344" cy="286537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8321" y="3587400"/>
            <a:ext cx="353599" cy="60965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8321" y="3141900"/>
            <a:ext cx="353599" cy="60965"/>
          </a:xfrm>
          <a:prstGeom prst="rect">
            <a:avLst/>
          </a:prstGeom>
        </p:spPr>
      </p:pic>
      <p:sp>
        <p:nvSpPr>
          <p:cNvPr id="97" name="Прямоугольник 96"/>
          <p:cNvSpPr/>
          <p:nvPr/>
        </p:nvSpPr>
        <p:spPr>
          <a:xfrm>
            <a:off x="3246595" y="3119980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М2</a:t>
            </a:r>
            <a:endParaRPr lang="ru-RU" sz="1400" b="1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635949" y="3981341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473962" y="3398602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Н2</a:t>
            </a:r>
            <a:endParaRPr lang="ru-RU" sz="1400" b="1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2504546" y="3753152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4</a:t>
            </a:r>
            <a:endParaRPr lang="ru-RU" sz="1400" b="1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2600210" y="3315572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2</a:t>
            </a:r>
            <a:endParaRPr lang="ru-RU" sz="1400" b="1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1969747" y="3753915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6</a:t>
            </a:r>
            <a:endParaRPr lang="ru-RU" sz="1400" b="1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1847690" y="3337247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8</a:t>
            </a:r>
            <a:endParaRPr lang="ru-RU" sz="1400" b="1" dirty="0"/>
          </a:p>
        </p:txBody>
      </p:sp>
      <p:pic>
        <p:nvPicPr>
          <p:cNvPr id="106" name="Рисунок 1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9900" y="3730667"/>
            <a:ext cx="274344" cy="286537"/>
          </a:xfrm>
          <a:prstGeom prst="rect">
            <a:avLst/>
          </a:prstGeom>
        </p:spPr>
      </p:pic>
      <p:sp>
        <p:nvSpPr>
          <p:cNvPr id="108" name="Прямоугольник 107"/>
          <p:cNvSpPr/>
          <p:nvPr/>
        </p:nvSpPr>
        <p:spPr>
          <a:xfrm>
            <a:off x="3078430" y="3691546"/>
            <a:ext cx="4524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М4</a:t>
            </a:r>
            <a:endParaRPr lang="ru-RU" sz="1400" b="1" dirty="0"/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334" y="3675883"/>
            <a:ext cx="121931" cy="249958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1332" y="3343883"/>
            <a:ext cx="121931" cy="249958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6508" y="3651377"/>
            <a:ext cx="274344" cy="286537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650" y="3644284"/>
            <a:ext cx="274344" cy="286537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810" y="4025963"/>
            <a:ext cx="274344" cy="286537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947" y="3733331"/>
            <a:ext cx="353599" cy="60965"/>
          </a:xfrm>
          <a:prstGeom prst="rect">
            <a:avLst/>
          </a:prstGeom>
        </p:spPr>
      </p:pic>
      <p:sp>
        <p:nvSpPr>
          <p:cNvPr id="116" name="Прямоугольник 115"/>
          <p:cNvSpPr/>
          <p:nvPr/>
        </p:nvSpPr>
        <p:spPr>
          <a:xfrm>
            <a:off x="4567037" y="3599263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</a:t>
            </a:r>
            <a:endParaRPr lang="ru-RU" sz="1400" b="1" dirty="0"/>
          </a:p>
        </p:txBody>
      </p:sp>
      <p:sp>
        <p:nvSpPr>
          <p:cNvPr id="117" name="Прямоугольник 116"/>
          <p:cNvSpPr/>
          <p:nvPr/>
        </p:nvSpPr>
        <p:spPr>
          <a:xfrm>
            <a:off x="225523" y="2261849"/>
            <a:ext cx="19217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Станция 85 км</a:t>
            </a:r>
            <a:endParaRPr lang="ru-RU" b="1" u="sng" dirty="0"/>
          </a:p>
        </p:txBody>
      </p:sp>
      <p:pic>
        <p:nvPicPr>
          <p:cNvPr id="118" name="Рисунок 1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2656" y="2589196"/>
            <a:ext cx="274344" cy="286537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5696" y="2589994"/>
            <a:ext cx="274344" cy="286537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394" y="2622576"/>
            <a:ext cx="121931" cy="249958"/>
          </a:xfrm>
          <a:prstGeom prst="rect">
            <a:avLst/>
          </a:prstGeom>
        </p:spPr>
      </p:pic>
      <p:sp>
        <p:nvSpPr>
          <p:cNvPr id="121" name="Прямоугольник 120"/>
          <p:cNvSpPr/>
          <p:nvPr/>
        </p:nvSpPr>
        <p:spPr>
          <a:xfrm>
            <a:off x="2055484" y="2548566"/>
            <a:ext cx="433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М8</a:t>
            </a:r>
            <a:endParaRPr lang="ru-RU" sz="1400" b="1" dirty="0"/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2174421" y="2852936"/>
            <a:ext cx="6061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/>
          <p:nvPr/>
        </p:nvCxnSpPr>
        <p:spPr>
          <a:xfrm flipV="1">
            <a:off x="2780584" y="2230512"/>
            <a:ext cx="352496" cy="6224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3133080" y="2230512"/>
            <a:ext cx="399896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0" name="Рисунок 1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368" y="4051424"/>
            <a:ext cx="121931" cy="249958"/>
          </a:xfrm>
          <a:prstGeom prst="rect">
            <a:avLst/>
          </a:prstGeom>
        </p:spPr>
      </p:pic>
      <p:pic>
        <p:nvPicPr>
          <p:cNvPr id="131" name="Рисунок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862" y="1988840"/>
            <a:ext cx="122726" cy="251587"/>
          </a:xfrm>
          <a:prstGeom prst="rect">
            <a:avLst/>
          </a:prstGeom>
        </p:spPr>
      </p:pic>
      <p:pic>
        <p:nvPicPr>
          <p:cNvPr id="132" name="Рисунок 1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7803" y="2048834"/>
            <a:ext cx="353599" cy="60965"/>
          </a:xfrm>
          <a:prstGeom prst="rect">
            <a:avLst/>
          </a:prstGeom>
        </p:spPr>
      </p:pic>
      <p:pic>
        <p:nvPicPr>
          <p:cNvPr id="133" name="Рисунок 1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6325" y="1964479"/>
            <a:ext cx="274344" cy="286537"/>
          </a:xfrm>
          <a:prstGeom prst="rect">
            <a:avLst/>
          </a:prstGeom>
        </p:spPr>
      </p:pic>
      <p:pic>
        <p:nvPicPr>
          <p:cNvPr id="134" name="Рисунок 1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9798" y="1965172"/>
            <a:ext cx="298414" cy="311677"/>
          </a:xfrm>
          <a:prstGeom prst="rect">
            <a:avLst/>
          </a:prstGeom>
        </p:spPr>
      </p:pic>
      <p:pic>
        <p:nvPicPr>
          <p:cNvPr id="135" name="Рисунок 1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0288" y="1967606"/>
            <a:ext cx="274344" cy="286537"/>
          </a:xfrm>
          <a:prstGeom prst="rect">
            <a:avLst/>
          </a:prstGeom>
        </p:spPr>
      </p:pic>
      <p:sp>
        <p:nvSpPr>
          <p:cNvPr id="136" name="Прямоугольник 135"/>
          <p:cNvSpPr/>
          <p:nvPr/>
        </p:nvSpPr>
        <p:spPr>
          <a:xfrm>
            <a:off x="3589129" y="1916931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ЧП</a:t>
            </a:r>
            <a:endParaRPr lang="ru-RU" sz="1400" b="1" dirty="0"/>
          </a:p>
        </p:txBody>
      </p:sp>
      <p:pic>
        <p:nvPicPr>
          <p:cNvPr id="137" name="Рисунок 1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085" y="2294698"/>
            <a:ext cx="121931" cy="249958"/>
          </a:xfrm>
          <a:prstGeom prst="rect">
            <a:avLst/>
          </a:prstGeom>
        </p:spPr>
      </p:pic>
      <p:pic>
        <p:nvPicPr>
          <p:cNvPr id="138" name="Рисунок 13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6016" y="2284472"/>
            <a:ext cx="274344" cy="286537"/>
          </a:xfrm>
          <a:prstGeom prst="rect">
            <a:avLst/>
          </a:prstGeom>
        </p:spPr>
      </p:pic>
      <p:pic>
        <p:nvPicPr>
          <p:cNvPr id="139" name="Рисунок 1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3561" y="2289824"/>
            <a:ext cx="274344" cy="286537"/>
          </a:xfrm>
          <a:prstGeom prst="rect">
            <a:avLst/>
          </a:prstGeom>
        </p:spPr>
      </p:pic>
      <p:pic>
        <p:nvPicPr>
          <p:cNvPr id="140" name="Рисунок 1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9512" y="2282092"/>
            <a:ext cx="274344" cy="286537"/>
          </a:xfrm>
          <a:prstGeom prst="rect">
            <a:avLst/>
          </a:prstGeom>
        </p:spPr>
      </p:pic>
      <p:pic>
        <p:nvPicPr>
          <p:cNvPr id="141" name="Рисунок 1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3791" y="4119826"/>
            <a:ext cx="353599" cy="60965"/>
          </a:xfrm>
          <a:prstGeom prst="rect">
            <a:avLst/>
          </a:prstGeom>
        </p:spPr>
      </p:pic>
      <p:pic>
        <p:nvPicPr>
          <p:cNvPr id="142" name="Рисунок 1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3785" y="2364623"/>
            <a:ext cx="353599" cy="60965"/>
          </a:xfrm>
          <a:prstGeom prst="rect">
            <a:avLst/>
          </a:prstGeom>
        </p:spPr>
      </p:pic>
      <p:pic>
        <p:nvPicPr>
          <p:cNvPr id="143" name="Рисунок 1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4333" y="3417654"/>
            <a:ext cx="353599" cy="60965"/>
          </a:xfrm>
          <a:prstGeom prst="rect">
            <a:avLst/>
          </a:prstGeom>
        </p:spPr>
      </p:pic>
      <p:sp>
        <p:nvSpPr>
          <p:cNvPr id="144" name="Прямоугольник 143"/>
          <p:cNvSpPr/>
          <p:nvPr/>
        </p:nvSpPr>
        <p:spPr>
          <a:xfrm>
            <a:off x="4140149" y="2222326"/>
            <a:ext cx="298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</a:t>
            </a:r>
            <a:endParaRPr lang="ru-RU" sz="1400" b="1" dirty="0"/>
          </a:p>
        </p:txBody>
      </p:sp>
      <p:cxnSp>
        <p:nvCxnSpPr>
          <p:cNvPr id="146" name="Прямая соединительная линия 145"/>
          <p:cNvCxnSpPr/>
          <p:nvPr/>
        </p:nvCxnSpPr>
        <p:spPr>
          <a:xfrm flipV="1">
            <a:off x="4606280" y="1830111"/>
            <a:ext cx="256307" cy="3922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/>
          <p:cNvCxnSpPr/>
          <p:nvPr/>
        </p:nvCxnSpPr>
        <p:spPr>
          <a:xfrm>
            <a:off x="4862587" y="1830111"/>
            <a:ext cx="186965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/>
          <p:cNvCxnSpPr/>
          <p:nvPr/>
        </p:nvCxnSpPr>
        <p:spPr>
          <a:xfrm>
            <a:off x="6732240" y="1830111"/>
            <a:ext cx="259586" cy="3922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Прямая соединительная линия 151"/>
          <p:cNvCxnSpPr/>
          <p:nvPr/>
        </p:nvCxnSpPr>
        <p:spPr>
          <a:xfrm>
            <a:off x="6991826" y="2222326"/>
            <a:ext cx="82825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Прямая соединительная линия 153"/>
          <p:cNvCxnSpPr/>
          <p:nvPr/>
        </p:nvCxnSpPr>
        <p:spPr>
          <a:xfrm>
            <a:off x="7801943" y="2213857"/>
            <a:ext cx="416713" cy="10831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единительная линия 155"/>
          <p:cNvCxnSpPr/>
          <p:nvPr/>
        </p:nvCxnSpPr>
        <p:spPr>
          <a:xfrm>
            <a:off x="8182297" y="3298854"/>
            <a:ext cx="961703" cy="1906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Прямая соединительная линия 157"/>
          <p:cNvCxnSpPr/>
          <p:nvPr/>
        </p:nvCxnSpPr>
        <p:spPr>
          <a:xfrm>
            <a:off x="8077111" y="4011267"/>
            <a:ext cx="1115616" cy="98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Прямоугольник 158"/>
          <p:cNvSpPr/>
          <p:nvPr/>
        </p:nvSpPr>
        <p:spPr>
          <a:xfrm>
            <a:off x="5279504" y="2199297"/>
            <a:ext cx="1141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 smtClean="0"/>
              <a:t>Пост 5 км</a:t>
            </a:r>
            <a:endParaRPr lang="ru-RU" b="1" u="sng" dirty="0"/>
          </a:p>
        </p:txBody>
      </p:sp>
      <p:pic>
        <p:nvPicPr>
          <p:cNvPr id="160" name="Рисунок 1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3507" y="3337124"/>
            <a:ext cx="274344" cy="286537"/>
          </a:xfrm>
          <a:prstGeom prst="rect">
            <a:avLst/>
          </a:prstGeom>
        </p:spPr>
      </p:pic>
      <p:pic>
        <p:nvPicPr>
          <p:cNvPr id="161" name="Рисунок 1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2440" y="3326391"/>
            <a:ext cx="274344" cy="286537"/>
          </a:xfrm>
          <a:prstGeom prst="rect">
            <a:avLst/>
          </a:prstGeom>
        </p:spPr>
      </p:pic>
      <p:pic>
        <p:nvPicPr>
          <p:cNvPr id="162" name="Рисунок 1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3640" y="3325092"/>
            <a:ext cx="274344" cy="286537"/>
          </a:xfrm>
          <a:prstGeom prst="rect">
            <a:avLst/>
          </a:prstGeom>
        </p:spPr>
      </p:pic>
      <p:pic>
        <p:nvPicPr>
          <p:cNvPr id="163" name="Рисунок 1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3811" y="2008226"/>
            <a:ext cx="353599" cy="60965"/>
          </a:xfrm>
          <a:prstGeom prst="rect">
            <a:avLst/>
          </a:prstGeom>
        </p:spPr>
      </p:pic>
      <p:sp>
        <p:nvSpPr>
          <p:cNvPr id="164" name="Прямоугольник 163"/>
          <p:cNvSpPr/>
          <p:nvPr/>
        </p:nvSpPr>
        <p:spPr>
          <a:xfrm>
            <a:off x="7820078" y="3288683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НП</a:t>
            </a:r>
            <a:endParaRPr lang="ru-RU" sz="1400" b="1" dirty="0"/>
          </a:p>
        </p:txBody>
      </p:sp>
      <p:pic>
        <p:nvPicPr>
          <p:cNvPr id="169" name="Рисунок 1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894" y="1937260"/>
            <a:ext cx="121931" cy="249958"/>
          </a:xfrm>
          <a:prstGeom prst="rect">
            <a:avLst/>
          </a:prstGeom>
        </p:spPr>
      </p:pic>
      <p:pic>
        <p:nvPicPr>
          <p:cNvPr id="170" name="Рисунок 1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0314" y="1923667"/>
            <a:ext cx="274344" cy="286537"/>
          </a:xfrm>
          <a:prstGeom prst="rect">
            <a:avLst/>
          </a:prstGeom>
        </p:spPr>
      </p:pic>
      <p:pic>
        <p:nvPicPr>
          <p:cNvPr id="171" name="Рисунок 1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2456" y="1925409"/>
            <a:ext cx="274344" cy="286537"/>
          </a:xfrm>
          <a:prstGeom prst="rect">
            <a:avLst/>
          </a:prstGeom>
        </p:spPr>
      </p:pic>
      <p:pic>
        <p:nvPicPr>
          <p:cNvPr id="172" name="Рисунок 17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6267" y="1925923"/>
            <a:ext cx="274344" cy="286537"/>
          </a:xfrm>
          <a:prstGeom prst="rect">
            <a:avLst/>
          </a:prstGeom>
        </p:spPr>
      </p:pic>
      <p:sp>
        <p:nvSpPr>
          <p:cNvPr id="179" name="Прямоугольник 178"/>
          <p:cNvSpPr/>
          <p:nvPr/>
        </p:nvSpPr>
        <p:spPr>
          <a:xfrm>
            <a:off x="7787673" y="1877083"/>
            <a:ext cx="2872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Ч</a:t>
            </a:r>
          </a:p>
        </p:txBody>
      </p:sp>
      <p:pic>
        <p:nvPicPr>
          <p:cNvPr id="180" name="Рисунок 17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8772" y="4033134"/>
            <a:ext cx="274344" cy="286537"/>
          </a:xfrm>
          <a:prstGeom prst="rect">
            <a:avLst/>
          </a:prstGeom>
        </p:spPr>
      </p:pic>
      <p:pic>
        <p:nvPicPr>
          <p:cNvPr id="181" name="Рисунок 1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7287" y="4025962"/>
            <a:ext cx="274344" cy="286537"/>
          </a:xfrm>
          <a:prstGeom prst="rect">
            <a:avLst/>
          </a:prstGeom>
        </p:spPr>
      </p:pic>
      <p:sp>
        <p:nvSpPr>
          <p:cNvPr id="182" name="Прямоугольник 181"/>
          <p:cNvSpPr/>
          <p:nvPr/>
        </p:nvSpPr>
        <p:spPr>
          <a:xfrm>
            <a:off x="7683131" y="3993605"/>
            <a:ext cx="298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4404" y="828991"/>
            <a:ext cx="506012" cy="10790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1271" y="2835965"/>
            <a:ext cx="900388" cy="4130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6657" y="1328396"/>
            <a:ext cx="530398" cy="670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2320" y="659339"/>
            <a:ext cx="707197" cy="914479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6862033" y="1487149"/>
            <a:ext cx="788577" cy="14952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53103" y="5169383"/>
            <a:ext cx="90783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7.</a:t>
            </a:r>
            <a:r>
              <a:rPr lang="ru-RU" sz="2000" b="1" dirty="0" smtClean="0">
                <a:solidFill>
                  <a:srgbClr val="002060"/>
                </a:solidFill>
              </a:rPr>
              <a:t> На </a:t>
            </a:r>
            <a:r>
              <a:rPr lang="ru-RU" sz="2000" b="1" dirty="0">
                <a:solidFill>
                  <a:srgbClr val="002060"/>
                </a:solidFill>
              </a:rPr>
              <a:t>путях необщего </a:t>
            </a:r>
            <a:r>
              <a:rPr lang="ru-RU" sz="2000" b="1" dirty="0" smtClean="0">
                <a:solidFill>
                  <a:srgbClr val="002060"/>
                </a:solidFill>
              </a:rPr>
              <a:t>пользования (ПНП) </a:t>
            </a:r>
            <a:r>
              <a:rPr lang="ru-RU" sz="2000" dirty="0"/>
              <a:t>разрешается прием по регистрируемому приказу ДСП станции, переданному по двусторонней парковой связи при наличии переговорной колонки в районе входного </a:t>
            </a:r>
            <a:r>
              <a:rPr lang="ru-RU" sz="2000" dirty="0" smtClean="0"/>
              <a:t>светофора.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8887" y="181796"/>
            <a:ext cx="8912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2234" y="540813"/>
            <a:ext cx="3680304" cy="1815882"/>
          </a:xfrm>
          <a:prstGeom prst="rect">
            <a:avLst/>
          </a:prstGeom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Приказ №</a:t>
            </a:r>
            <a:r>
              <a:rPr lang="ru-RU" sz="1600" b="1" i="1" dirty="0" smtClean="0">
                <a:solidFill>
                  <a:srgbClr val="7030A0"/>
                </a:solidFill>
              </a:rPr>
              <a:t>28, </a:t>
            </a:r>
            <a:r>
              <a:rPr lang="ru-RU" sz="1600" dirty="0" smtClean="0"/>
              <a:t>время</a:t>
            </a:r>
            <a:r>
              <a:rPr lang="ru-RU" sz="1600" b="1" i="1" dirty="0" smtClean="0">
                <a:solidFill>
                  <a:srgbClr val="7030A0"/>
                </a:solidFill>
              </a:rPr>
              <a:t> </a:t>
            </a:r>
            <a:r>
              <a:rPr lang="ru-RU" sz="1600" b="1" i="1" dirty="0">
                <a:solidFill>
                  <a:srgbClr val="7030A0"/>
                </a:solidFill>
              </a:rPr>
              <a:t>21 </a:t>
            </a:r>
            <a:r>
              <a:rPr lang="ru-RU" sz="1600" dirty="0"/>
              <a:t>час </a:t>
            </a:r>
            <a:r>
              <a:rPr lang="ru-RU" sz="1600" b="1" i="1" dirty="0">
                <a:solidFill>
                  <a:srgbClr val="7030A0"/>
                </a:solidFill>
              </a:rPr>
              <a:t>35</a:t>
            </a:r>
            <a:r>
              <a:rPr lang="ru-RU" sz="1600" dirty="0"/>
              <a:t> мин. Машинисту поезда </a:t>
            </a:r>
            <a:r>
              <a:rPr lang="ru-RU" sz="1600" dirty="0" smtClean="0"/>
              <a:t>№</a:t>
            </a:r>
            <a:r>
              <a:rPr lang="ru-RU" sz="1600" b="1" i="1" dirty="0" smtClean="0">
                <a:solidFill>
                  <a:srgbClr val="7030A0"/>
                </a:solidFill>
              </a:rPr>
              <a:t>4902</a:t>
            </a:r>
            <a:r>
              <a:rPr lang="ru-RU" sz="1600" dirty="0" smtClean="0"/>
              <a:t>. </a:t>
            </a:r>
            <a:r>
              <a:rPr lang="ru-RU" sz="1600" dirty="0"/>
              <a:t>Я, дежурный по станции </a:t>
            </a:r>
            <a:r>
              <a:rPr lang="ru-RU" sz="1600" b="1" i="1" dirty="0" smtClean="0">
                <a:solidFill>
                  <a:srgbClr val="7030A0"/>
                </a:solidFill>
              </a:rPr>
              <a:t>Пост 5 км</a:t>
            </a:r>
            <a:r>
              <a:rPr lang="ru-RU" sz="1600" dirty="0" smtClean="0"/>
              <a:t>, </a:t>
            </a:r>
            <a:r>
              <a:rPr lang="ru-RU" sz="1600" dirty="0"/>
              <a:t>разрешаю Вам следовать на </a:t>
            </a:r>
            <a:r>
              <a:rPr lang="ru-RU" sz="1600" b="1" i="1" dirty="0" smtClean="0">
                <a:solidFill>
                  <a:srgbClr val="7030A0"/>
                </a:solidFill>
              </a:rPr>
              <a:t>1 </a:t>
            </a:r>
            <a:r>
              <a:rPr lang="ru-RU" sz="1600" dirty="0"/>
              <a:t>путь при запрещающем показании входного светофора литер </a:t>
            </a:r>
            <a:r>
              <a:rPr lang="ru-RU" sz="1600" b="1" i="1" dirty="0" smtClean="0">
                <a:solidFill>
                  <a:srgbClr val="7030A0"/>
                </a:solidFill>
              </a:rPr>
              <a:t>Ч</a:t>
            </a:r>
            <a:r>
              <a:rPr lang="ru-RU" sz="1600" dirty="0" smtClean="0"/>
              <a:t>. </a:t>
            </a:r>
            <a:r>
              <a:rPr lang="ru-RU" sz="1600" dirty="0"/>
              <a:t>Маршрут приема готов. </a:t>
            </a:r>
            <a:r>
              <a:rPr lang="ru-RU" sz="1600" dirty="0" smtClean="0"/>
              <a:t>ДСП Мысин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823796" y="199581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/>
              <a:t>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738053" y="1595203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2</a:t>
            </a:r>
            <a:endParaRPr lang="ru-RU" sz="1400" b="1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 flipH="1" flipV="1">
            <a:off x="7827410" y="2122933"/>
            <a:ext cx="425609" cy="10556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6261036" y="2158507"/>
            <a:ext cx="1573706" cy="1285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Прямоугольник 81"/>
          <p:cNvSpPr/>
          <p:nvPr/>
        </p:nvSpPr>
        <p:spPr>
          <a:xfrm>
            <a:off x="5351779" y="2403719"/>
            <a:ext cx="9076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 smtClean="0"/>
              <a:t>(Космотранс)</a:t>
            </a:r>
            <a:endParaRPr lang="ru-RU" sz="1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801235" y="4189971"/>
            <a:ext cx="1492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/>
              <a:t>Станция </a:t>
            </a:r>
          </a:p>
          <a:p>
            <a:r>
              <a:rPr lang="ru-RU" b="1" u="sng" dirty="0" smtClean="0"/>
              <a:t>Капустин Яр</a:t>
            </a:r>
            <a:endParaRPr lang="ru-RU" b="1" u="sng" dirty="0"/>
          </a:p>
        </p:txBody>
      </p:sp>
      <p:sp>
        <p:nvSpPr>
          <p:cNvPr id="153" name="Блок-схема: узел 152"/>
          <p:cNvSpPr/>
          <p:nvPr/>
        </p:nvSpPr>
        <p:spPr>
          <a:xfrm rot="5400000">
            <a:off x="1867112" y="2629983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5" name="Блок-схема: узел 154"/>
          <p:cNvSpPr/>
          <p:nvPr/>
        </p:nvSpPr>
        <p:spPr>
          <a:xfrm rot="5400000">
            <a:off x="3084605" y="3160747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7" name="Блок-схема: узел 156"/>
          <p:cNvSpPr/>
          <p:nvPr/>
        </p:nvSpPr>
        <p:spPr>
          <a:xfrm rot="5400000">
            <a:off x="2938418" y="3755506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3" name="Блок-схема: узел 172"/>
          <p:cNvSpPr/>
          <p:nvPr/>
        </p:nvSpPr>
        <p:spPr>
          <a:xfrm rot="5400000">
            <a:off x="1727544" y="4255997"/>
            <a:ext cx="190709" cy="170688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4" name="Блок-схема: узел 173"/>
          <p:cNvSpPr/>
          <p:nvPr/>
        </p:nvSpPr>
        <p:spPr>
          <a:xfrm rot="5400000">
            <a:off x="645052" y="2895832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5" name="Блок-схема: узел 174"/>
          <p:cNvSpPr/>
          <p:nvPr/>
        </p:nvSpPr>
        <p:spPr>
          <a:xfrm rot="5400000">
            <a:off x="847713" y="3459764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6" name="Блок-схема: узел 175"/>
          <p:cNvSpPr/>
          <p:nvPr/>
        </p:nvSpPr>
        <p:spPr>
          <a:xfrm rot="5400000">
            <a:off x="985821" y="4044653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7" name="Блок-схема: узел 176"/>
          <p:cNvSpPr/>
          <p:nvPr/>
        </p:nvSpPr>
        <p:spPr>
          <a:xfrm rot="5400000">
            <a:off x="897158" y="4621167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8" name="Блок-схема: узел 177"/>
          <p:cNvSpPr/>
          <p:nvPr/>
        </p:nvSpPr>
        <p:spPr>
          <a:xfrm rot="5400000">
            <a:off x="4065804" y="3682622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3" name="Блок-схема: узел 182"/>
          <p:cNvSpPr/>
          <p:nvPr/>
        </p:nvSpPr>
        <p:spPr>
          <a:xfrm rot="5400000">
            <a:off x="4759252" y="232163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4" name="Блок-схема: узел 183"/>
          <p:cNvSpPr/>
          <p:nvPr/>
        </p:nvSpPr>
        <p:spPr>
          <a:xfrm rot="5400000">
            <a:off x="8297711" y="4052352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5" name="Блок-схема: узел 184"/>
          <p:cNvSpPr/>
          <p:nvPr/>
        </p:nvSpPr>
        <p:spPr>
          <a:xfrm rot="5400000">
            <a:off x="8568296" y="3356062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6" name="Блок-схема: узел 185"/>
          <p:cNvSpPr/>
          <p:nvPr/>
        </p:nvSpPr>
        <p:spPr>
          <a:xfrm rot="5400000">
            <a:off x="3078442" y="2002526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291925" y="2547798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№4902</a:t>
            </a:r>
          </a:p>
        </p:txBody>
      </p:sp>
      <p:sp>
        <p:nvSpPr>
          <p:cNvPr id="187" name="Блок-схема: узел 186"/>
          <p:cNvSpPr/>
          <p:nvPr/>
        </p:nvSpPr>
        <p:spPr>
          <a:xfrm rot="5400000">
            <a:off x="4759852" y="2321574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8" name="Блок-схема: узел 187"/>
          <p:cNvSpPr/>
          <p:nvPr/>
        </p:nvSpPr>
        <p:spPr>
          <a:xfrm rot="5400000">
            <a:off x="7245439" y="1945710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89" name="Рисунок 18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48049" y="597389"/>
            <a:ext cx="439883" cy="894606"/>
          </a:xfrm>
          <a:prstGeom prst="rect">
            <a:avLst/>
          </a:prstGeom>
        </p:spPr>
      </p:pic>
      <p:pic>
        <p:nvPicPr>
          <p:cNvPr id="149" name="Рисунок 148"/>
          <p:cNvPicPr>
            <a:picLocks noChangeAspect="1"/>
          </p:cNvPicPr>
          <p:nvPr/>
        </p:nvPicPr>
        <p:blipFill rotWithShape="1">
          <a:blip r:embed="rId13"/>
          <a:srcRect l="33289" t="9209" r="62047" b="81881"/>
          <a:stretch/>
        </p:blipFill>
        <p:spPr>
          <a:xfrm rot="10800000">
            <a:off x="6367445" y="1843451"/>
            <a:ext cx="345149" cy="230100"/>
          </a:xfrm>
          <a:prstGeom prst="rect">
            <a:avLst/>
          </a:prstGeom>
        </p:spPr>
      </p:pic>
      <p:pic>
        <p:nvPicPr>
          <p:cNvPr id="151" name="Рисунок 150"/>
          <p:cNvPicPr>
            <a:picLocks noChangeAspect="1"/>
          </p:cNvPicPr>
          <p:nvPr/>
        </p:nvPicPr>
        <p:blipFill rotWithShape="1">
          <a:blip r:embed="rId13"/>
          <a:srcRect l="33289" t="9209" r="62047" b="81881"/>
          <a:stretch/>
        </p:blipFill>
        <p:spPr>
          <a:xfrm rot="10800000">
            <a:off x="6548685" y="2291185"/>
            <a:ext cx="345149" cy="230100"/>
          </a:xfrm>
          <a:prstGeom prst="rect">
            <a:avLst/>
          </a:prstGeom>
        </p:spPr>
      </p:pic>
      <p:pic>
        <p:nvPicPr>
          <p:cNvPr id="165" name="Рисунок 164"/>
          <p:cNvPicPr>
            <a:picLocks noChangeAspect="1"/>
          </p:cNvPicPr>
          <p:nvPr/>
        </p:nvPicPr>
        <p:blipFill rotWithShape="1">
          <a:blip r:embed="rId13"/>
          <a:srcRect l="33289" t="9209" r="62047" b="81881"/>
          <a:stretch/>
        </p:blipFill>
        <p:spPr>
          <a:xfrm>
            <a:off x="4874528" y="1598838"/>
            <a:ext cx="327546" cy="218365"/>
          </a:xfrm>
          <a:prstGeom prst="rect">
            <a:avLst/>
          </a:prstGeom>
        </p:spPr>
      </p:pic>
      <p:pic>
        <p:nvPicPr>
          <p:cNvPr id="166" name="Рисунок 165"/>
          <p:cNvPicPr>
            <a:picLocks noChangeAspect="1"/>
          </p:cNvPicPr>
          <p:nvPr/>
        </p:nvPicPr>
        <p:blipFill rotWithShape="1">
          <a:blip r:embed="rId13"/>
          <a:srcRect l="33289" t="9209" r="62047" b="81881"/>
          <a:stretch/>
        </p:blipFill>
        <p:spPr>
          <a:xfrm>
            <a:off x="4812463" y="1980285"/>
            <a:ext cx="327546" cy="218365"/>
          </a:xfrm>
          <a:prstGeom prst="rect">
            <a:avLst/>
          </a:prstGeom>
        </p:spPr>
      </p:pic>
      <p:sp>
        <p:nvSpPr>
          <p:cNvPr id="167" name="Блок-схема: узел 166"/>
          <p:cNvSpPr/>
          <p:nvPr/>
        </p:nvSpPr>
        <p:spPr>
          <a:xfrm rot="5400000">
            <a:off x="6687227" y="2330361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8" name="Блок-схема: узел 167"/>
          <p:cNvSpPr/>
          <p:nvPr/>
        </p:nvSpPr>
        <p:spPr>
          <a:xfrm rot="5400000">
            <a:off x="4879973" y="1606077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0" name="Блок-схема: узел 189"/>
          <p:cNvSpPr/>
          <p:nvPr/>
        </p:nvSpPr>
        <p:spPr>
          <a:xfrm rot="5400000">
            <a:off x="4817930" y="198649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1" name="Блок-схема: узел 190"/>
          <p:cNvSpPr/>
          <p:nvPr/>
        </p:nvSpPr>
        <p:spPr>
          <a:xfrm rot="5400000">
            <a:off x="6503868" y="1873389"/>
            <a:ext cx="190709" cy="170688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20726" y="552953"/>
            <a:ext cx="1439239" cy="1116451"/>
          </a:xfrm>
          <a:prstGeom prst="rect">
            <a:avLst/>
          </a:prstGeom>
        </p:spPr>
      </p:pic>
      <p:sp>
        <p:nvSpPr>
          <p:cNvPr id="193" name="Прямоугольник 192"/>
          <p:cNvSpPr/>
          <p:nvPr/>
        </p:nvSpPr>
        <p:spPr>
          <a:xfrm>
            <a:off x="6277835" y="2251341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Н1</a:t>
            </a:r>
            <a:endParaRPr lang="ru-RU" sz="1400" b="1" dirty="0"/>
          </a:p>
        </p:txBody>
      </p:sp>
      <p:sp>
        <p:nvSpPr>
          <p:cNvPr id="194" name="Прямоугольник 193"/>
          <p:cNvSpPr/>
          <p:nvPr/>
        </p:nvSpPr>
        <p:spPr>
          <a:xfrm>
            <a:off x="6076101" y="1814255"/>
            <a:ext cx="3898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Н2</a:t>
            </a:r>
            <a:endParaRPr lang="ru-RU" sz="1400" b="1" dirty="0"/>
          </a:p>
        </p:txBody>
      </p:sp>
      <p:sp>
        <p:nvSpPr>
          <p:cNvPr id="195" name="Прямоугольник 194"/>
          <p:cNvSpPr/>
          <p:nvPr/>
        </p:nvSpPr>
        <p:spPr>
          <a:xfrm>
            <a:off x="5111894" y="1536625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Ч2</a:t>
            </a:r>
            <a:endParaRPr lang="ru-RU" sz="1400" b="1" dirty="0"/>
          </a:p>
        </p:txBody>
      </p:sp>
      <p:sp>
        <p:nvSpPr>
          <p:cNvPr id="196" name="Прямоугольник 195"/>
          <p:cNvSpPr/>
          <p:nvPr/>
        </p:nvSpPr>
        <p:spPr>
          <a:xfrm>
            <a:off x="5034435" y="1936324"/>
            <a:ext cx="3786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Ч1</a:t>
            </a:r>
            <a:endParaRPr lang="ru-RU" sz="1400" b="1" dirty="0"/>
          </a:p>
        </p:txBody>
      </p:sp>
      <p:sp>
        <p:nvSpPr>
          <p:cNvPr id="192" name="Заголовок 4"/>
          <p:cNvSpPr>
            <a:spLocks noGrp="1"/>
          </p:cNvSpPr>
          <p:nvPr>
            <p:ph type="title"/>
          </p:nvPr>
        </p:nvSpPr>
        <p:spPr>
          <a:xfrm>
            <a:off x="55384" y="-81872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44258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onspekta.net/lektsiacom/baza6/4880753297913.files/image10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8188"/>
            <a:ext cx="8282965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93235" y="3140511"/>
            <a:ext cx="234653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узел 14"/>
          <p:cNvSpPr/>
          <p:nvPr/>
        </p:nvSpPr>
        <p:spPr>
          <a:xfrm rot="5400000">
            <a:off x="1274138" y="1821486"/>
            <a:ext cx="164005" cy="1786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6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980333" y="385611"/>
            <a:ext cx="770453" cy="44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5136032" y="926363"/>
            <a:ext cx="864096" cy="62933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4" name="Прямоугольник 3"/>
          <p:cNvSpPr/>
          <p:nvPr/>
        </p:nvSpPr>
        <p:spPr>
          <a:xfrm>
            <a:off x="5086567" y="829260"/>
            <a:ext cx="21329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Горн</a:t>
            </a:r>
            <a:endParaRPr lang="ru-RU" sz="2000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7" y="4010057"/>
            <a:ext cx="9055956" cy="206727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В </a:t>
            </a:r>
            <a:r>
              <a:rPr lang="ru-RU" sz="2000" b="1" dirty="0">
                <a:solidFill>
                  <a:srgbClr val="002060"/>
                </a:solidFill>
              </a:rPr>
              <a:t>том же порядке </a:t>
            </a:r>
            <a:r>
              <a:rPr lang="ru-RU" sz="2000" dirty="0"/>
              <a:t>при запрещающем показании входного светофора (или при отсутствии такого светофора) принимаются на станцию поезда, следующие </a:t>
            </a:r>
            <a:r>
              <a:rPr lang="ru-RU" sz="2000" b="1" dirty="0">
                <a:solidFill>
                  <a:srgbClr val="C00000"/>
                </a:solidFill>
              </a:rPr>
              <a:t>по неправильному пути.</a:t>
            </a:r>
            <a:r>
              <a:rPr lang="ru-RU" sz="2000" b="1" dirty="0"/>
              <a:t> </a:t>
            </a:r>
          </a:p>
          <a:p>
            <a:pPr marL="0" indent="0" algn="just">
              <a:buNone/>
            </a:pPr>
            <a:r>
              <a:rPr lang="ru-RU" sz="2000" b="1" dirty="0" smtClean="0"/>
              <a:t>      Эти </a:t>
            </a:r>
            <a:r>
              <a:rPr lang="ru-RU" sz="2000" b="1" dirty="0"/>
              <a:t>же разрешения </a:t>
            </a:r>
            <a:r>
              <a:rPr lang="ru-RU" sz="2000" dirty="0"/>
              <a:t>применяются в тех случаях, когда </a:t>
            </a:r>
            <a:r>
              <a:rPr lang="ru-RU" sz="2000" b="1" dirty="0">
                <a:solidFill>
                  <a:srgbClr val="002060"/>
                </a:solidFill>
              </a:rPr>
              <a:t>при внезапном переключении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разрешающего показания входного (маршрутного) светофора на запрещающее показание машинист, восприняв переключение, остановит поезд уже </a:t>
            </a:r>
            <a:r>
              <a:rPr lang="ru-RU" sz="2000" b="1" dirty="0">
                <a:solidFill>
                  <a:srgbClr val="C00000"/>
                </a:solidFill>
              </a:rPr>
              <a:t>после проезда </a:t>
            </a:r>
            <a:r>
              <a:rPr lang="ru-RU" sz="2000" b="1" dirty="0"/>
              <a:t>входного светофора.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820472" y="404664"/>
            <a:ext cx="0" cy="3841273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Блок-схема: узел 65"/>
          <p:cNvSpPr/>
          <p:nvPr/>
        </p:nvSpPr>
        <p:spPr>
          <a:xfrm rot="5400000">
            <a:off x="1665152" y="2942647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Блок-схема: узел 66"/>
          <p:cNvSpPr/>
          <p:nvPr/>
        </p:nvSpPr>
        <p:spPr>
          <a:xfrm rot="5400000">
            <a:off x="8083548" y="3565556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058" name="Рисунок 10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53" y="2973125"/>
            <a:ext cx="213378" cy="201185"/>
          </a:xfrm>
          <a:prstGeom prst="rect">
            <a:avLst/>
          </a:prstGeom>
        </p:spPr>
      </p:pic>
      <p:sp>
        <p:nvSpPr>
          <p:cNvPr id="69" name="Блок-схема: узел 68"/>
          <p:cNvSpPr/>
          <p:nvPr/>
        </p:nvSpPr>
        <p:spPr>
          <a:xfrm rot="5400000">
            <a:off x="6586103" y="1799712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1" name="Блок-схема: узел 70"/>
          <p:cNvSpPr/>
          <p:nvPr/>
        </p:nvSpPr>
        <p:spPr>
          <a:xfrm rot="5400000">
            <a:off x="7911467" y="1202346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59" name="Блок-схема: узел 1058"/>
          <p:cNvSpPr/>
          <p:nvPr/>
        </p:nvSpPr>
        <p:spPr>
          <a:xfrm>
            <a:off x="2740756" y="2948742"/>
            <a:ext cx="144016" cy="14401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60" name="Рисунок 105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3808" y="2377828"/>
            <a:ext cx="164606" cy="164606"/>
          </a:xfrm>
          <a:prstGeom prst="rect">
            <a:avLst/>
          </a:prstGeom>
        </p:spPr>
      </p:pic>
      <p:pic>
        <p:nvPicPr>
          <p:cNvPr id="1061" name="Рисунок 10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5411" y="2366472"/>
            <a:ext cx="164606" cy="164606"/>
          </a:xfrm>
          <a:prstGeom prst="rect">
            <a:avLst/>
          </a:prstGeom>
        </p:spPr>
      </p:pic>
      <p:pic>
        <p:nvPicPr>
          <p:cNvPr id="1062" name="Рисунок 10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027" y="1813066"/>
            <a:ext cx="164606" cy="1646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3285" y="2390235"/>
            <a:ext cx="816372" cy="363572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8772727" y="692696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6П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773311" y="1298003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4П</a:t>
            </a:r>
            <a:endParaRPr lang="ru-RU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8775067" y="1837630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2П</a:t>
            </a:r>
            <a:endParaRPr lang="ru-RU" b="1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757713" y="2398168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1П</a:t>
            </a:r>
            <a:endParaRPr lang="ru-RU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748464" y="2943804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3П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8757713" y="3543102"/>
            <a:ext cx="445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5П</a:t>
            </a:r>
            <a:endParaRPr lang="ru-RU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088552" y="2800156"/>
            <a:ext cx="195434" cy="3997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043608" y="1669111"/>
            <a:ext cx="1029912" cy="365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8"/>
          <a:srcRect t="33154" r="89848" b="59019"/>
          <a:stretch/>
        </p:blipFill>
        <p:spPr>
          <a:xfrm>
            <a:off x="783892" y="1695217"/>
            <a:ext cx="841099" cy="298725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8"/>
          <a:srcRect l="9764" t="33815" r="84834" b="58610"/>
          <a:stretch/>
        </p:blipFill>
        <p:spPr>
          <a:xfrm>
            <a:off x="546258" y="1706120"/>
            <a:ext cx="447603" cy="289103"/>
          </a:xfrm>
          <a:prstGeom prst="rect">
            <a:avLst/>
          </a:prstGeom>
        </p:spPr>
      </p:pic>
      <p:pic>
        <p:nvPicPr>
          <p:cNvPr id="1057" name="Рисунок 10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2951" y="2237334"/>
            <a:ext cx="1609483" cy="526603"/>
          </a:xfrm>
          <a:prstGeom prst="rect">
            <a:avLst/>
          </a:prstGeom>
        </p:spPr>
      </p:pic>
      <p:sp>
        <p:nvSpPr>
          <p:cNvPr id="45" name="Блок-схема: узел 44"/>
          <p:cNvSpPr/>
          <p:nvPr/>
        </p:nvSpPr>
        <p:spPr>
          <a:xfrm rot="5400000">
            <a:off x="7870903" y="642838"/>
            <a:ext cx="176389" cy="191314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827584" y="342661"/>
            <a:ext cx="8024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Прием поездов на станцию при запрещающем показании входного сигнала</a:t>
            </a:r>
          </a:p>
        </p:txBody>
      </p:sp>
      <p:sp>
        <p:nvSpPr>
          <p:cNvPr id="50" name="Блок-схема: узел 49"/>
          <p:cNvSpPr/>
          <p:nvPr/>
        </p:nvSpPr>
        <p:spPr>
          <a:xfrm rot="5400000">
            <a:off x="1208595" y="1776492"/>
            <a:ext cx="171268" cy="15231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2483114" y="2605642"/>
            <a:ext cx="5902635" cy="15533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5773" y="1874260"/>
            <a:ext cx="610004" cy="30275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73932" y="1801112"/>
            <a:ext cx="909029" cy="382632"/>
          </a:xfrm>
          <a:prstGeom prst="rect">
            <a:avLst/>
          </a:prstGeom>
        </p:spPr>
      </p:pic>
      <p:cxnSp>
        <p:nvCxnSpPr>
          <p:cNvPr id="43" name="Прямая соединительная линия 42"/>
          <p:cNvCxnSpPr/>
          <p:nvPr/>
        </p:nvCxnSpPr>
        <p:spPr>
          <a:xfrm flipV="1">
            <a:off x="0" y="2750851"/>
            <a:ext cx="1100118" cy="19509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-1280846" y="2201770"/>
            <a:ext cx="2204446" cy="5192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-1247582" y="1583010"/>
            <a:ext cx="1837150" cy="609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>
            <a:off x="703087" y="2075847"/>
            <a:ext cx="473134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407135" y="1509965"/>
            <a:ext cx="565697" cy="55223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5972832" y="1509965"/>
            <a:ext cx="2455614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2070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737" y="4397991"/>
            <a:ext cx="9144000" cy="2217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ДСП станции запрещается </a:t>
            </a:r>
            <a:r>
              <a:rPr lang="ru-RU" sz="2000" dirty="0"/>
              <a:t>открывать пригласительный сигнал, передавать машинисту регистрируемый приказ по радиосвязи или выдавать письменное разрешение на </a:t>
            </a:r>
            <a:r>
              <a:rPr lang="ru-RU" sz="2000" dirty="0" smtClean="0"/>
              <a:t>отправление или прием </a:t>
            </a:r>
            <a:r>
              <a:rPr lang="ru-RU" sz="2000" dirty="0"/>
              <a:t>поезда, </a:t>
            </a:r>
            <a:r>
              <a:rPr lang="ru-RU" sz="2000" b="1" dirty="0">
                <a:solidFill>
                  <a:srgbClr val="7030A0"/>
                </a:solidFill>
              </a:rPr>
              <a:t>не убедившись </a:t>
            </a:r>
            <a:r>
              <a:rPr lang="ru-RU" sz="2000" b="1" dirty="0" smtClean="0">
                <a:solidFill>
                  <a:srgbClr val="7030A0"/>
                </a:solidFill>
              </a:rPr>
              <a:t>в </a:t>
            </a:r>
            <a:r>
              <a:rPr lang="ru-RU" sz="2000" b="1" dirty="0">
                <a:solidFill>
                  <a:srgbClr val="7030A0"/>
                </a:solidFill>
              </a:rPr>
              <a:t>готовности маршрута </a:t>
            </a:r>
            <a:r>
              <a:rPr lang="ru-RU" sz="2000" b="1" dirty="0" smtClean="0">
                <a:solidFill>
                  <a:srgbClr val="7030A0"/>
                </a:solidFill>
              </a:rPr>
              <a:t>отправления: </a:t>
            </a:r>
            <a:r>
              <a:rPr lang="ru-RU" sz="2000" dirty="0"/>
              <a:t>установить стрелки по маршруту, если нет маневровых </a:t>
            </a:r>
            <a:r>
              <a:rPr lang="ru-RU" sz="2000" dirty="0" smtClean="0"/>
              <a:t>светофоров; </a:t>
            </a:r>
            <a:r>
              <a:rPr lang="ru-RU" sz="2000" dirty="0"/>
              <a:t>убедиться в правильности установки маршрута по контрольным приборам и на все </a:t>
            </a:r>
            <a:r>
              <a:rPr lang="ru-RU" sz="2000" dirty="0" smtClean="0"/>
              <a:t>стрелочные </a:t>
            </a:r>
            <a:r>
              <a:rPr lang="ru-RU" sz="2000" dirty="0"/>
              <a:t>рукоятки стрелок, входящих в маршрут, надеть красные колпачки. </a:t>
            </a:r>
            <a:endParaRPr lang="ru-RU" sz="2000" dirty="0" smtClean="0"/>
          </a:p>
          <a:p>
            <a:pPr marL="0" indent="0" algn="just">
              <a:buNone/>
            </a:pP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3109" t="10346" r="23108" b="303"/>
          <a:stretch/>
        </p:blipFill>
        <p:spPr>
          <a:xfrm>
            <a:off x="5257799" y="418190"/>
            <a:ext cx="3254188" cy="39715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31455" b="42735"/>
          <a:stretch/>
        </p:blipFill>
        <p:spPr>
          <a:xfrm>
            <a:off x="833718" y="418190"/>
            <a:ext cx="3496235" cy="3979801"/>
          </a:xfrm>
          <a:prstGeom prst="rect">
            <a:avLst/>
          </a:prstGeom>
        </p:spPr>
      </p:pic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152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240" y="4637063"/>
            <a:ext cx="8993875" cy="22209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Если </a:t>
            </a:r>
            <a:r>
              <a:rPr lang="ru-RU" sz="2000" b="1" dirty="0">
                <a:solidFill>
                  <a:srgbClr val="002060"/>
                </a:solidFill>
              </a:rPr>
              <a:t>положение какой-либо стрелки, входящей в маршрут, </a:t>
            </a:r>
            <a:r>
              <a:rPr lang="ru-RU" sz="2000" b="1" dirty="0">
                <a:solidFill>
                  <a:srgbClr val="C00000"/>
                </a:solidFill>
              </a:rPr>
              <a:t>не контролируется на табло</a:t>
            </a:r>
            <a:r>
              <a:rPr lang="ru-RU" sz="2000" dirty="0"/>
              <a:t>, то правильность установки этой стрелки должна быть проверена на месте, стрелка запирается на навесной замок и в ее электроприводе выключена курбельная заслонка. После установки маршрута и проверки положения стрелок должна быть проверена свободность пути по маршруту лично ДСП или по его указанию другим работником движения </a:t>
            </a:r>
            <a:r>
              <a:rPr lang="ru-RU" sz="2000" dirty="0" smtClean="0"/>
              <a:t>в </a:t>
            </a:r>
            <a:r>
              <a:rPr lang="ru-RU" sz="2000" dirty="0"/>
              <a:t>соответствии с ТРА станции.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089"/>
          <a:stretch/>
        </p:blipFill>
        <p:spPr>
          <a:xfrm>
            <a:off x="699447" y="403317"/>
            <a:ext cx="7772401" cy="423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66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935071" y="777922"/>
            <a:ext cx="4222577" cy="48722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При </a:t>
            </a:r>
            <a:r>
              <a:rPr lang="ru-RU" sz="2000" b="1" dirty="0">
                <a:solidFill>
                  <a:srgbClr val="002060"/>
                </a:solidFill>
              </a:rPr>
              <a:t>наличии маневровых маршрутов </a:t>
            </a:r>
            <a:r>
              <a:rPr lang="ru-RU" sz="2000" dirty="0"/>
              <a:t>на станции маршрут приема или отправления набирается из </a:t>
            </a:r>
            <a:r>
              <a:rPr lang="ru-RU" sz="2000" b="1" dirty="0"/>
              <a:t>маневровых маршрутов с открытием </a:t>
            </a:r>
            <a:r>
              <a:rPr lang="ru-RU" sz="2000" b="1" u="sng" dirty="0" smtClean="0"/>
              <a:t>попутных</a:t>
            </a:r>
            <a:r>
              <a:rPr lang="ru-RU" sz="2000" b="1" dirty="0" smtClean="0"/>
              <a:t> маневровых </a:t>
            </a:r>
            <a:r>
              <a:rPr lang="ru-RU" sz="2000" b="1" dirty="0" smtClean="0"/>
              <a:t>светофоров. </a:t>
            </a:r>
            <a:r>
              <a:rPr lang="ru-RU" sz="2000" dirty="0"/>
              <a:t>Стрелочные рукоятки (кнопки) индивидуального управления ставятся в положение, соответствующее положению стрелок в маршруте, и на них надеваются красные колпачки. Свободность пути по маршруту следования проверяется по белой светящейся полосе.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642" r="28358"/>
          <a:stretch/>
        </p:blipFill>
        <p:spPr>
          <a:xfrm>
            <a:off x="68240" y="457199"/>
            <a:ext cx="4889351" cy="543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71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02945"/>
            <a:ext cx="8993875" cy="24392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</a:t>
            </a:r>
            <a:r>
              <a:rPr lang="ru-RU" sz="2000" b="1" dirty="0" smtClean="0">
                <a:solidFill>
                  <a:srgbClr val="C00000"/>
                </a:solidFill>
              </a:rPr>
              <a:t>Пригласительный </a:t>
            </a:r>
            <a:r>
              <a:rPr lang="ru-RU" sz="2000" b="1" dirty="0">
                <a:solidFill>
                  <a:srgbClr val="C00000"/>
                </a:solidFill>
              </a:rPr>
              <a:t>сигнал </a:t>
            </a:r>
            <a:r>
              <a:rPr lang="ru-RU" sz="2000" b="1" dirty="0">
                <a:solidFill>
                  <a:srgbClr val="002060"/>
                </a:solidFill>
              </a:rPr>
              <a:t>включается кнопкой со счетчиком нажатия. </a:t>
            </a:r>
            <a:r>
              <a:rPr lang="ru-RU" sz="2000" dirty="0"/>
              <a:t>Кнопку следует держать нажатой до тех пор, пока локомотив не проследует за светофор, в чем ДСП убеждается по контрольным показаниям на табло, а при отсутствии контроля на табло — по докладу работника службы перевозок в соответствии с ТРА станции. О причине, вызвавшей включение пригласительного сигнала, ДСП делает запись в Журнале </a:t>
            </a:r>
            <a:r>
              <a:rPr lang="ru-RU" sz="2000" dirty="0" smtClean="0"/>
              <a:t>осмотра: </a:t>
            </a:r>
            <a:r>
              <a:rPr lang="ru-RU" sz="2000" i="1" dirty="0"/>
              <a:t>«Участок 2—6 СП показывает ложную занятость. Сорвана пломба с кнопки пригласительного сигнала «Ч». ДСП Соколов».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568" y="404546"/>
            <a:ext cx="8056159" cy="419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3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" y="4536633"/>
            <a:ext cx="9144000" cy="1808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 Маршрут</a:t>
            </a:r>
            <a:r>
              <a:rPr lang="ru-RU" sz="2000" b="1" dirty="0" smtClean="0"/>
              <a:t> </a:t>
            </a:r>
            <a:r>
              <a:rPr lang="ru-RU" sz="2000" b="1" dirty="0"/>
              <a:t>для приема или отправления каждого поезда должен быть </a:t>
            </a:r>
            <a:r>
              <a:rPr lang="ru-RU" sz="2000" b="1" dirty="0">
                <a:solidFill>
                  <a:srgbClr val="C00000"/>
                </a:solidFill>
              </a:rPr>
              <a:t>приготовлен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своевременно,</a:t>
            </a:r>
            <a:r>
              <a:rPr lang="ru-RU" sz="2000" dirty="0"/>
              <a:t> и входной (выходной) светофор открыт с таким расчетом, чтобы машинист принимаемого (отправляемого) поезда мог своевременно воспринять открытое положение сигнала и не допустить снижения установленной скорости поезда при входе на </a:t>
            </a:r>
            <a:r>
              <a:rPr lang="ru-RU" sz="2000" dirty="0" smtClean="0"/>
              <a:t>станцию </a:t>
            </a:r>
            <a:r>
              <a:rPr lang="ru-RU" sz="2000" dirty="0"/>
              <a:t>или задержки поезда при отправлении </a:t>
            </a:r>
            <a:r>
              <a:rPr lang="ru-RU" sz="2000" dirty="0" smtClean="0"/>
              <a:t>со станции.                           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663" r="24328" b="2710"/>
          <a:stretch/>
        </p:blipFill>
        <p:spPr>
          <a:xfrm>
            <a:off x="809031" y="426444"/>
            <a:ext cx="3507475" cy="40818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8943" y="426444"/>
            <a:ext cx="3092021" cy="4081870"/>
          </a:xfrm>
          <a:prstGeom prst="rect">
            <a:avLst/>
          </a:prstGeom>
        </p:spPr>
      </p:pic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48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72292"/>
            <a:ext cx="9144000" cy="23760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При отправлении </a:t>
            </a:r>
            <a:r>
              <a:rPr lang="ru-RU" sz="2000" dirty="0"/>
              <a:t>поезда с </a:t>
            </a:r>
            <a:r>
              <a:rPr lang="ru-RU" sz="2000" dirty="0" smtClean="0"/>
              <a:t>путей </a:t>
            </a:r>
            <a:r>
              <a:rPr lang="ru-RU" sz="2000" b="1" dirty="0"/>
              <a:t>при запрещающем показании </a:t>
            </a:r>
            <a:r>
              <a:rPr lang="ru-RU" sz="2000" dirty="0"/>
              <a:t>выходного светофора, а также с </a:t>
            </a:r>
            <a:r>
              <a:rPr lang="ru-RU" sz="2000" dirty="0" smtClean="0"/>
              <a:t>путей</a:t>
            </a:r>
            <a:r>
              <a:rPr lang="ru-RU" sz="2000" dirty="0"/>
              <a:t>, не имеющих выходных светофоров, </a:t>
            </a:r>
            <a:r>
              <a:rPr lang="ru-RU" sz="2000" b="1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/>
              <a:t>машинисту поезда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002060"/>
                </a:solidFill>
              </a:rPr>
              <a:t>при наличии письменного разрешения на занятие перегона</a:t>
            </a:r>
            <a:r>
              <a:rPr lang="ru-RU" sz="2000" dirty="0"/>
              <a:t>, </a:t>
            </a:r>
            <a:r>
              <a:rPr lang="ru-RU" sz="2000" b="1" dirty="0"/>
              <a:t>приводить поезд в движение без указания ДСП станции</a:t>
            </a:r>
            <a:r>
              <a:rPr lang="ru-RU" sz="2000" dirty="0"/>
              <a:t>, переданного по </a:t>
            </a:r>
            <a:r>
              <a:rPr lang="ru-RU" sz="2000" dirty="0" smtClean="0"/>
              <a:t>радиосвязи </a:t>
            </a:r>
            <a:r>
              <a:rPr lang="ru-RU" sz="2000" dirty="0"/>
              <a:t>или сигнала отправления, поданного ДСП станции либо по его указанию ДСП поста, дежурным по парку, оператором поста централизации или главным кондуктором (составителем поездов). Порядок подачи сигнала отправления указывается в ТРА </a:t>
            </a:r>
            <a:r>
              <a:rPr lang="ru-RU" sz="2000" dirty="0" smtClean="0"/>
              <a:t>станции.</a:t>
            </a: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14727"/>
          <a:stretch/>
        </p:blipFill>
        <p:spPr>
          <a:xfrm>
            <a:off x="5687191" y="504078"/>
            <a:ext cx="3357349" cy="34682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95" y="422582"/>
            <a:ext cx="2152075" cy="235935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29" y="900807"/>
            <a:ext cx="1988525" cy="2597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4958" t="21775" r="8423" b="8817"/>
          <a:stretch/>
        </p:blipFill>
        <p:spPr>
          <a:xfrm>
            <a:off x="3578807" y="426444"/>
            <a:ext cx="2017871" cy="24598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5812" y="900806"/>
            <a:ext cx="2097206" cy="25971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7917" y="1907710"/>
            <a:ext cx="1702001" cy="19602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13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4360459"/>
            <a:ext cx="8993875" cy="2497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Неисправность изолированного участка. </a:t>
            </a:r>
            <a:r>
              <a:rPr lang="ru-RU" sz="2000" dirty="0"/>
              <a:t>При неисправности изолированного стрелочного участка на пульте управления появляется «ложная занятость» участка (загорается красная полоса в пределах секции, свободной от подвижного состава). Стрелка такого изолированного участка переводится с помощью кнопки вспомогательного </a:t>
            </a:r>
            <a:r>
              <a:rPr lang="ru-RU" sz="2000" dirty="0" smtClean="0"/>
              <a:t>перевода (ВК) </a:t>
            </a:r>
            <a:r>
              <a:rPr lang="ru-RU" sz="2000" dirty="0"/>
              <a:t>без контроля состояния изолированного участка. Кнопка вспомогательного перевода стрелки пломбируемая, и перед ее нажатием требуется сделать запись в Журнале </a:t>
            </a:r>
            <a:r>
              <a:rPr lang="ru-RU" sz="2000" dirty="0" smtClean="0"/>
              <a:t>осмотра (ДУ-46) </a:t>
            </a:r>
            <a:r>
              <a:rPr lang="ru-RU" sz="2000" dirty="0"/>
              <a:t>о срыве пломбы.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438" y="409168"/>
            <a:ext cx="6468417" cy="39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3042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88" y="5008729"/>
            <a:ext cx="8993875" cy="18492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/>
              <a:t>Для перевода стрелки </a:t>
            </a:r>
            <a:r>
              <a:rPr lang="ru-RU" sz="2000" dirty="0"/>
              <a:t>нажимается кнопка вспомогательного </a:t>
            </a:r>
            <a:r>
              <a:rPr lang="ru-RU" sz="2000" dirty="0" smtClean="0"/>
              <a:t>перевода (ВК) </a:t>
            </a:r>
            <a:r>
              <a:rPr lang="ru-RU" sz="2000" dirty="0"/>
              <a:t>и, не отпуская этой кнопки, нажимается кнопка перевода стрелки на «плюс» или «минус». Перед каждым переводом такой стрелки ДСП должен убедиться в свободности ее от подвижного состава. Прием и отправление поездов по маршрутам, в которые входят такие изолированные участки, производятся при запрещающем показании входных или выходных светофоров.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648" b="11561"/>
          <a:stretch/>
        </p:blipFill>
        <p:spPr>
          <a:xfrm>
            <a:off x="805218" y="388945"/>
            <a:ext cx="7594775" cy="46880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37481" y="1296538"/>
            <a:ext cx="1091821" cy="47937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0061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5305803"/>
            <a:ext cx="8993875" cy="15521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Ложная занятость стрелочного изолированного </a:t>
            </a:r>
            <a:r>
              <a:rPr lang="ru-RU" sz="2000" b="1" u="sng" dirty="0" smtClean="0">
                <a:solidFill>
                  <a:srgbClr val="C00000"/>
                </a:solidFill>
              </a:rPr>
              <a:t>участка и пути приема. </a:t>
            </a:r>
            <a:r>
              <a:rPr lang="ru-RU" sz="2000" b="1" dirty="0">
                <a:solidFill>
                  <a:srgbClr val="002060"/>
                </a:solidFill>
              </a:rPr>
              <a:t>Причинами ложной занятости </a:t>
            </a:r>
            <a:r>
              <a:rPr lang="ru-RU" sz="2000" dirty="0"/>
              <a:t>стрелочных изолированных участков и путей приема могут быть: неисправность рельсовых цепей и устройств СЦБ, повреждение рельсов, наличие проволоки и других металлических предметов на стрелочных </a:t>
            </a:r>
            <a:r>
              <a:rPr lang="ru-RU" sz="2000" dirty="0" smtClean="0"/>
              <a:t>изолированных </a:t>
            </a:r>
            <a:r>
              <a:rPr lang="ru-RU" sz="2000" dirty="0"/>
              <a:t>участках, шунтирующих рельсовую цепь</a:t>
            </a:r>
            <a:r>
              <a:rPr lang="ru-RU" sz="2000" dirty="0" smtClean="0"/>
              <a:t>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76" y="457199"/>
            <a:ext cx="7260804" cy="484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230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4937313"/>
            <a:ext cx="8993875" cy="19206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Поездные </a:t>
            </a:r>
            <a:r>
              <a:rPr lang="ru-RU" sz="2000" dirty="0"/>
              <a:t>и маневровые светофоры в направлении изолированного участка с ложной занятостью сигнализируют запрещающими огнями, на разрешающее показание не открываются. Стрелки, изолированные участки которых показывают ложную занятость, обычной стрелочной кнопкой (рукояткой) не переводятся. Они могут быть переведены только с помощью вспомогательной </a:t>
            </a:r>
            <a:r>
              <a:rPr lang="ru-RU" sz="2000" dirty="0" smtClean="0"/>
              <a:t>кнопки (ВК).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18602" r="4478" b="2145"/>
          <a:stretch/>
        </p:blipFill>
        <p:spPr>
          <a:xfrm>
            <a:off x="586853" y="385315"/>
            <a:ext cx="8229599" cy="455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742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4514233"/>
            <a:ext cx="8993875" cy="23437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ДСП обязан выполнить следующие </a:t>
            </a:r>
            <a:r>
              <a:rPr lang="ru-RU" sz="2000" b="1" u="sng" dirty="0" smtClean="0">
                <a:solidFill>
                  <a:srgbClr val="C00000"/>
                </a:solidFill>
              </a:rPr>
              <a:t>действия: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Оформить </a:t>
            </a:r>
            <a:r>
              <a:rPr lang="ru-RU" sz="2000" dirty="0"/>
              <a:t>запись в Журнале формы ДУ-46 и известить причастных работников. Например</a:t>
            </a:r>
            <a:r>
              <a:rPr lang="ru-RU" sz="2000" dirty="0" smtClean="0"/>
              <a:t>: </a:t>
            </a:r>
            <a:r>
              <a:rPr lang="ru-RU" sz="2000" i="1" dirty="0" smtClean="0"/>
              <a:t>«</a:t>
            </a:r>
            <a:r>
              <a:rPr lang="ru-RU" sz="2000" i="1" dirty="0"/>
              <a:t>Стрелочный участок </a:t>
            </a:r>
            <a:r>
              <a:rPr lang="ru-RU" sz="2000" i="1" dirty="0" smtClean="0"/>
              <a:t>2СП </a:t>
            </a:r>
            <a:r>
              <a:rPr lang="ru-RU" sz="2000" i="1" dirty="0"/>
              <a:t>показывает ложную занятость. ДСП Петров</a:t>
            </a:r>
            <a:r>
              <a:rPr lang="ru-RU" sz="2000" i="1" dirty="0" smtClean="0"/>
              <a:t>».</a:t>
            </a:r>
          </a:p>
          <a:p>
            <a:pPr marL="0" indent="0" algn="just">
              <a:buNone/>
            </a:pPr>
            <a:r>
              <a:rPr lang="ru-RU" sz="2000" b="1" i="1" dirty="0"/>
              <a:t>2.</a:t>
            </a:r>
            <a:r>
              <a:rPr lang="ru-RU" sz="2000" i="1" dirty="0"/>
              <a:t> </a:t>
            </a:r>
            <a:r>
              <a:rPr lang="ru-RU" sz="2000" dirty="0"/>
              <a:t>Выяснить причину неисправности, установить фактическую свободность изолированного участка (пути), первого блок-участка удаления от подвижного состава, посторонних предметов, порядком, установленным ТРА станции.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829" y="403520"/>
            <a:ext cx="6434087" cy="416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1262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Рукоятки стрелок, в том числе охранные, установить по маршруту. Стрелку, входящую в ложно занятую секцию, при необходимости перевести вспомогательной </a:t>
            </a:r>
            <a:r>
              <a:rPr lang="ru-RU" sz="2000" dirty="0" smtClean="0"/>
              <a:t>кнопкой (ВК) </a:t>
            </a:r>
            <a:r>
              <a:rPr lang="ru-RU" sz="2000" dirty="0"/>
              <a:t>только в присутствии и под личным контролем начальника станции или его заместителя, предварительно сделав запись в Журнале осмотра: </a:t>
            </a:r>
            <a:r>
              <a:rPr lang="ru-RU" sz="2000" i="1" dirty="0"/>
              <a:t>«Ввиду ложной занятости стрелочного участка 2 СП сорвана пломба с кнопки «Вспомогательный перевод стрелок» для перевода стрелки 2. ДСП Петров</a:t>
            </a:r>
            <a:r>
              <a:rPr lang="ru-RU" sz="2000" i="1" dirty="0" smtClean="0"/>
              <a:t>».</a:t>
            </a:r>
          </a:p>
          <a:p>
            <a:pPr marL="0" indent="0" algn="just">
              <a:buNone/>
            </a:pPr>
            <a:r>
              <a:rPr lang="ru-RU" sz="2000" b="1" dirty="0"/>
              <a:t>4.</a:t>
            </a:r>
            <a:r>
              <a:rPr lang="ru-RU" sz="2000" dirty="0"/>
              <a:t> На стрелочные рукоятки, установленные по маршруту, навесить красные колпачки.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82" y="1162144"/>
            <a:ext cx="4019550" cy="22288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9045" y="441514"/>
            <a:ext cx="4895512" cy="367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403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5.</a:t>
            </a:r>
            <a:r>
              <a:rPr lang="ru-RU" sz="2000" dirty="0"/>
              <a:t> Маршрут замкнуть кнопкой «Замыкание стрелок», предварительно оформить запись в Журнале осмотра о срыве пломб с кнопок «Замыкание, размыкание стрелок»: </a:t>
            </a:r>
            <a:r>
              <a:rPr lang="ru-RU" sz="2000" i="1" dirty="0"/>
              <a:t>«Для приема поезда № 2202 сорваны пломбы с кнопок «Замыкание, размыкание стрелок». ДСП Сидоров».</a:t>
            </a:r>
          </a:p>
          <a:p>
            <a:pPr marL="0" indent="0" algn="just">
              <a:buNone/>
            </a:pPr>
            <a:r>
              <a:rPr lang="ru-RU" sz="2000" b="1" dirty="0"/>
              <a:t>6.</a:t>
            </a:r>
            <a:r>
              <a:rPr lang="ru-RU" sz="2000" dirty="0"/>
              <a:t> При отправлении поезда проверить направление </a:t>
            </a:r>
            <a:r>
              <a:rPr lang="ru-RU" sz="2000" dirty="0" smtClean="0"/>
              <a:t>АБ, </a:t>
            </a:r>
            <a:r>
              <a:rPr lang="ru-RU" sz="2000" dirty="0"/>
              <a:t>изъять ключ-жезл. Начальник станции проверяет маршрут приема (отправления) личным проходом по всему маршруту, с последующим докладом поездному диспетчеру по диспетчерской связи.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2537"/>
          <a:stretch/>
        </p:blipFill>
        <p:spPr>
          <a:xfrm>
            <a:off x="232012" y="457199"/>
            <a:ext cx="3725838" cy="35989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328" y="457199"/>
            <a:ext cx="4953432" cy="362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255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5062" y="4575648"/>
            <a:ext cx="8993875" cy="2282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7.</a:t>
            </a:r>
            <a:r>
              <a:rPr lang="ru-RU" sz="2000" dirty="0" smtClean="0"/>
              <a:t> </a:t>
            </a:r>
            <a:r>
              <a:rPr lang="ru-RU" sz="2000" dirty="0"/>
              <a:t>Открыть пригласительный сигнал или передать другое разрешение на прием—отправление поезда </a:t>
            </a:r>
            <a:r>
              <a:rPr lang="ru-RU" sz="2000" dirty="0" smtClean="0"/>
              <a:t>при </a:t>
            </a:r>
            <a:r>
              <a:rPr lang="ru-RU" sz="2000" dirty="0"/>
              <a:t>запрещающих показаниях входных, выходных </a:t>
            </a:r>
            <a:r>
              <a:rPr lang="ru-RU" sz="2000" dirty="0" smtClean="0"/>
              <a:t>светофоров. </a:t>
            </a:r>
            <a:r>
              <a:rPr lang="ru-RU" sz="2000" dirty="0"/>
              <a:t>В Журнале движения поездов напротив номера поезда в графе «Примечание» должна быть сделана соответствующая отметка о способе приема или отправления поезда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Свободность </a:t>
            </a:r>
            <a:r>
              <a:rPr lang="ru-RU" sz="2000" b="1" dirty="0">
                <a:solidFill>
                  <a:srgbClr val="002060"/>
                </a:solidFill>
              </a:rPr>
              <a:t>участка проверяется каждому поезду с докладом маршрута начальником станции поездному диспетчеру по диспетчерской связи.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" y="457199"/>
            <a:ext cx="3493311" cy="39749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239" t="23794" r="11045" b="14968"/>
          <a:stretch/>
        </p:blipFill>
        <p:spPr>
          <a:xfrm>
            <a:off x="3739228" y="452199"/>
            <a:ext cx="5186150" cy="39305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228" y="385583"/>
            <a:ext cx="1457638" cy="17709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6276" y="385583"/>
            <a:ext cx="1444406" cy="17847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8486" y="1901555"/>
            <a:ext cx="1758010" cy="192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688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4432347"/>
            <a:ext cx="8993875" cy="18660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Если </a:t>
            </a:r>
            <a:r>
              <a:rPr lang="ru-RU" sz="2000" dirty="0"/>
              <a:t>на место неисправности первым прибудет работник пути, устранит неисправность и доложит ДСП, то действие устройств может возобновить ДСП, не ожидая прибытия электромеханика, оформив запись в Журнале осмотра, например: </a:t>
            </a:r>
            <a:r>
              <a:rPr lang="ru-RU" sz="2000" i="1" dirty="0"/>
              <a:t>«Стрелочный участок 2 СП показывал ложную занятость из-за неисправности в изолирующем стыке на стрелке №2, которую установил и устранил ПД Иванов. ДСП Петров».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317" y="694671"/>
            <a:ext cx="5087206" cy="33914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23424" b="17302"/>
          <a:stretch/>
        </p:blipFill>
        <p:spPr>
          <a:xfrm>
            <a:off x="13648" y="668740"/>
            <a:ext cx="3833664" cy="341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6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6607" y="459406"/>
            <a:ext cx="4555693" cy="15771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ДСП станции, а на участках с диспетчерской </a:t>
            </a:r>
            <a:r>
              <a:rPr lang="ru-RU" sz="2000" b="1" dirty="0" smtClean="0"/>
              <a:t>централизацией </a:t>
            </a:r>
            <a:r>
              <a:rPr lang="ru-RU" sz="2000" b="1" dirty="0"/>
              <a:t>— ДНЦ, </a:t>
            </a:r>
            <a:r>
              <a:rPr lang="ru-RU" sz="2000" b="1" dirty="0">
                <a:solidFill>
                  <a:srgbClr val="C00000"/>
                </a:solidFill>
              </a:rPr>
              <a:t>перед </a:t>
            </a:r>
            <a:r>
              <a:rPr lang="ru-RU" sz="2000" b="1" dirty="0" smtClean="0">
                <a:solidFill>
                  <a:srgbClr val="C00000"/>
                </a:solidFill>
              </a:rPr>
              <a:t>приемом поезда </a:t>
            </a:r>
            <a:r>
              <a:rPr lang="ru-RU" sz="2000" b="1" u="sng" dirty="0">
                <a:solidFill>
                  <a:srgbClr val="C00000"/>
                </a:solidFill>
              </a:rPr>
              <a:t>обязан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8370" t="4515" r="24908" b="40591"/>
          <a:stretch/>
        </p:blipFill>
        <p:spPr>
          <a:xfrm>
            <a:off x="6420774" y="2770629"/>
            <a:ext cx="2579426" cy="376464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1913" y="710941"/>
            <a:ext cx="1823782" cy="1452775"/>
          </a:xfrm>
          <a:prstGeom prst="roundRect">
            <a:avLst/>
          </a:prstGeom>
          <a:solidFill>
            <a:srgbClr val="EC44A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Убедиться </a:t>
            </a:r>
            <a:r>
              <a:rPr lang="ru-RU" sz="2000" b="1" dirty="0">
                <a:solidFill>
                  <a:schemeClr val="tx1"/>
                </a:solidFill>
              </a:rPr>
              <a:t>в свободности </a:t>
            </a:r>
            <a:r>
              <a:rPr lang="ru-RU" sz="2000" b="1" dirty="0" smtClean="0">
                <a:solidFill>
                  <a:schemeClr val="tx1"/>
                </a:solidFill>
              </a:rPr>
              <a:t>пути приема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55695" y="995082"/>
            <a:ext cx="1862922" cy="164913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Прекратить </a:t>
            </a:r>
            <a:r>
              <a:rPr lang="ru-RU" b="1" dirty="0">
                <a:solidFill>
                  <a:schemeClr val="tx1"/>
                </a:solidFill>
              </a:rPr>
              <a:t>маневры с выходом на </a:t>
            </a:r>
            <a:r>
              <a:rPr lang="ru-RU" b="1" dirty="0" smtClean="0">
                <a:solidFill>
                  <a:schemeClr val="tx1"/>
                </a:solidFill>
              </a:rPr>
              <a:t> маршрут приема и путь приема поезда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54844" y="1426303"/>
            <a:ext cx="1733267" cy="166713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Установить </a:t>
            </a:r>
            <a:r>
              <a:rPr lang="ru-RU" sz="2000" b="1" dirty="0">
                <a:solidFill>
                  <a:schemeClr val="tx1"/>
                </a:solidFill>
              </a:rPr>
              <a:t>маршрут приема </a:t>
            </a:r>
            <a:r>
              <a:rPr lang="ru-RU" sz="2000" b="1" dirty="0" smtClean="0">
                <a:solidFill>
                  <a:schemeClr val="tx1"/>
                </a:solidFill>
              </a:rPr>
              <a:t>поезда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10891" y="2069536"/>
            <a:ext cx="1414344" cy="129223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Открыть </a:t>
            </a:r>
            <a:r>
              <a:rPr lang="ru-RU" sz="2000" b="1" dirty="0">
                <a:solidFill>
                  <a:schemeClr val="tx1"/>
                </a:solidFill>
              </a:rPr>
              <a:t>входной </a:t>
            </a:r>
            <a:r>
              <a:rPr lang="ru-RU" sz="2000" b="1" dirty="0" smtClean="0">
                <a:solidFill>
                  <a:schemeClr val="tx1"/>
                </a:solidFill>
              </a:rPr>
              <a:t>  светофор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Блок-схема: узел 19"/>
          <p:cNvSpPr/>
          <p:nvPr/>
        </p:nvSpPr>
        <p:spPr>
          <a:xfrm>
            <a:off x="1503818" y="1775012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Блок-схема: узел 20"/>
          <p:cNvSpPr/>
          <p:nvPr/>
        </p:nvSpPr>
        <p:spPr>
          <a:xfrm>
            <a:off x="3398302" y="2101890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2" name="Блок-схема: узел 21"/>
          <p:cNvSpPr/>
          <p:nvPr/>
        </p:nvSpPr>
        <p:spPr>
          <a:xfrm>
            <a:off x="5104254" y="2735833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6652179" y="3097736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3294"/>
          <a:stretch/>
        </p:blipFill>
        <p:spPr>
          <a:xfrm>
            <a:off x="96896" y="3360218"/>
            <a:ext cx="4886527" cy="3404657"/>
          </a:xfrm>
          <a:prstGeom prst="snipRoundRect">
            <a:avLst/>
          </a:prstGeom>
        </p:spPr>
      </p:pic>
      <p:sp>
        <p:nvSpPr>
          <p:cNvPr id="19" name="Стрелка вниз 18"/>
          <p:cNvSpPr/>
          <p:nvPr/>
        </p:nvSpPr>
        <p:spPr>
          <a:xfrm rot="17018836">
            <a:off x="3009125" y="167118"/>
            <a:ext cx="484632" cy="6099433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768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5346746"/>
            <a:ext cx="8993875" cy="15112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</a:rPr>
              <a:t>Работа </a:t>
            </a:r>
            <a:r>
              <a:rPr lang="ru-RU" sz="2000" b="1" dirty="0">
                <a:solidFill>
                  <a:srgbClr val="002060"/>
                </a:solidFill>
              </a:rPr>
              <a:t>устройств может быть также возобновлена ДСП</a:t>
            </a:r>
            <a:r>
              <a:rPr lang="ru-RU" sz="2000" dirty="0"/>
              <a:t>, если им будет установлена и устранена причина ложной занятости стрелочного изолированного участка </a:t>
            </a:r>
            <a:r>
              <a:rPr lang="ru-RU" sz="2000" i="1" dirty="0"/>
              <a:t>(наличие проволоки или др. металлического предмета, шунтирующего рельсовую цепь</a:t>
            </a:r>
            <a:r>
              <a:rPr lang="ru-RU" sz="2000" dirty="0"/>
              <a:t>) и сделана соответствующая запись в Журнале </a:t>
            </a:r>
            <a:r>
              <a:rPr lang="ru-RU" sz="2000" dirty="0" smtClean="0"/>
              <a:t>осмотра (ДУ-46).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7734"/>
          <a:stretch/>
        </p:blipFill>
        <p:spPr>
          <a:xfrm>
            <a:off x="939420" y="457199"/>
            <a:ext cx="7620000" cy="468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34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240" y="4427198"/>
            <a:ext cx="8993875" cy="25211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Ложная свободность </a:t>
            </a:r>
            <a:r>
              <a:rPr lang="ru-RU" sz="2000" b="1" u="sng" dirty="0">
                <a:solidFill>
                  <a:srgbClr val="C00000"/>
                </a:solidFill>
              </a:rPr>
              <a:t>пути приема, стрелочного или бесстрелочного </a:t>
            </a:r>
            <a:r>
              <a:rPr lang="ru-RU" sz="2000" b="1" u="sng" dirty="0" smtClean="0">
                <a:solidFill>
                  <a:srgbClr val="C00000"/>
                </a:solidFill>
              </a:rPr>
              <a:t>участка.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Основные причины</a:t>
            </a:r>
            <a:r>
              <a:rPr lang="ru-RU" sz="2000" dirty="0"/>
              <a:t>, вызывающие ложную свободность путей и стрелочных секций: неисправность рельсовых цепей, устройств СЦБ; загрязнение головок рельсов и ржавчина на них; загрязнения путей и стрелочных участков различными материалами (балластом, шлаком и др.); снегопад, гололед; нахождение на путях и стрелочных изолированных участках легковесных подвижных единиц (мотовозов, дрезин, автомотрис) и вагонов с колесными парами, поверхности катания которых загрязнены, и др.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184" y="334029"/>
            <a:ext cx="6155141" cy="409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5201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5346746"/>
            <a:ext cx="8993875" cy="15112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При </a:t>
            </a:r>
            <a:r>
              <a:rPr lang="ru-RU" sz="2000" b="1" dirty="0">
                <a:solidFill>
                  <a:srgbClr val="002060"/>
                </a:solidFill>
              </a:rPr>
              <a:t>ложной свободности</a:t>
            </a:r>
            <a:r>
              <a:rPr lang="ru-RU" sz="2000" dirty="0"/>
              <a:t> пути приема, стрелочного или бесстрелочного участка, первого блок-участка светофоры (входной, выходной, маршрутный) открываются независимо от занятости или свободности пути. Следовательно, можно по разрешающему показанию светофора принять поезд на занятый путь или отправить поезда на занятый блок-участок (перегон).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5251"/>
          <a:stretch/>
        </p:blipFill>
        <p:spPr>
          <a:xfrm>
            <a:off x="185889" y="457199"/>
            <a:ext cx="8746572" cy="488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831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ДСП </a:t>
            </a:r>
            <a:r>
              <a:rPr lang="ru-RU" sz="2000" b="1" dirty="0">
                <a:solidFill>
                  <a:srgbClr val="002060"/>
                </a:solidFill>
              </a:rPr>
              <a:t>в течение всего дежурства внимательно контролирует работу устройств </a:t>
            </a:r>
            <a:r>
              <a:rPr lang="ru-RU" sz="2000" b="1" dirty="0" smtClean="0">
                <a:solidFill>
                  <a:srgbClr val="002060"/>
                </a:solidFill>
              </a:rPr>
              <a:t>СЦБ</a:t>
            </a:r>
            <a:r>
              <a:rPr lang="ru-RU" sz="2000" b="1" dirty="0">
                <a:solidFill>
                  <a:srgbClr val="002060"/>
                </a:solidFill>
              </a:rPr>
              <a:t>, и при обнаружении ложной свободности пути приема, стрелочного участка, первого блок-участка </a:t>
            </a:r>
            <a:r>
              <a:rPr lang="ru-RU" sz="2000" b="1" dirty="0">
                <a:solidFill>
                  <a:srgbClr val="C00000"/>
                </a:solidFill>
              </a:rPr>
              <a:t>обязан:</a:t>
            </a:r>
          </a:p>
          <a:p>
            <a:pPr marL="0" indent="0" algn="just">
              <a:buNone/>
            </a:pPr>
            <a:r>
              <a:rPr lang="ru-RU" sz="2000" b="1" dirty="0" smtClean="0"/>
              <a:t>— </a:t>
            </a:r>
            <a:r>
              <a:rPr lang="ru-RU" sz="2000" b="1" dirty="0"/>
              <a:t>проверить </a:t>
            </a:r>
            <a:r>
              <a:rPr lang="ru-RU" sz="2000" dirty="0"/>
              <a:t>способом, указанным в ТРА станции, свободность пути, стрелочного или бесстрелочного участка; установить факт ложной свободности пути приема, стрелочного или </a:t>
            </a:r>
            <a:r>
              <a:rPr lang="ru-RU" sz="2000" dirty="0" smtClean="0"/>
              <a:t>бесстрелочного </a:t>
            </a:r>
            <a:r>
              <a:rPr lang="ru-RU" sz="2000" dirty="0"/>
              <a:t>участка; сделать об этом запись в Журнале осмотра. Например: </a:t>
            </a:r>
            <a:r>
              <a:rPr lang="ru-RU" sz="2000" i="1" dirty="0"/>
              <a:t>«Участок 3—5 СП показывает ложную свободность. ДСП Петров»</a:t>
            </a:r>
            <a:r>
              <a:rPr lang="ru-RU" sz="2000" dirty="0"/>
              <a:t> или «</a:t>
            </a:r>
            <a:r>
              <a:rPr lang="ru-RU" sz="2000" i="1" dirty="0"/>
              <a:t>Путь № 3 показывает ложную свободность. ДСП Петров»;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3965" r="10746" b="11535"/>
          <a:stretch/>
        </p:blipFill>
        <p:spPr>
          <a:xfrm>
            <a:off x="955343" y="392609"/>
            <a:ext cx="7710985" cy="371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3468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23666"/>
            <a:ext cx="8993875" cy="19343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— вызвать </a:t>
            </a:r>
            <a:r>
              <a:rPr lang="ru-RU" sz="2000" dirty="0"/>
              <a:t>электромеханика и дорожного мастера (бригадира пути) и сделать отметку о времени сообщения, должности и фамилии работника, кому сообщено, в Журнале осмотра с последующей отметкой о времени явки и подписью работника о прибытии для устранения неисправности;</a:t>
            </a:r>
          </a:p>
          <a:p>
            <a:pPr marL="0" indent="0" algn="just">
              <a:buNone/>
            </a:pPr>
            <a:r>
              <a:rPr lang="ru-RU" sz="2000" b="1" dirty="0"/>
              <a:t>—</a:t>
            </a:r>
            <a:r>
              <a:rPr lang="ru-RU" sz="2000" dirty="0"/>
              <a:t> </a:t>
            </a:r>
            <a:r>
              <a:rPr lang="ru-RU" sz="2000" b="1" dirty="0"/>
              <a:t>если</a:t>
            </a:r>
            <a:r>
              <a:rPr lang="ru-RU" sz="2000" dirty="0"/>
              <a:t> светофоры находились на </a:t>
            </a:r>
            <a:r>
              <a:rPr lang="ru-RU" sz="2000" dirty="0" smtClean="0"/>
              <a:t>автодействии</a:t>
            </a:r>
            <a:r>
              <a:rPr lang="ru-RU" sz="2000" dirty="0"/>
              <a:t>, снять с автодействия и перевести на индивидуальное управление</a:t>
            </a:r>
            <a:r>
              <a:rPr lang="ru-RU" sz="2000" dirty="0" smtClean="0"/>
              <a:t>;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538" y="388540"/>
            <a:ext cx="6919518" cy="460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39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27881"/>
            <a:ext cx="8993875" cy="233011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— </a:t>
            </a:r>
            <a:r>
              <a:rPr lang="ru-RU" sz="2000" b="1" dirty="0"/>
              <a:t>доложить </a:t>
            </a:r>
            <a:r>
              <a:rPr lang="ru-RU" sz="2000" dirty="0"/>
              <a:t>поездному диспетчеру;</a:t>
            </a:r>
          </a:p>
          <a:p>
            <a:pPr marL="0" indent="0" algn="just">
              <a:buNone/>
            </a:pPr>
            <a:r>
              <a:rPr lang="ru-RU" sz="2000" b="1" dirty="0"/>
              <a:t>— вызвать </a:t>
            </a:r>
            <a:r>
              <a:rPr lang="ru-RU" sz="2000" dirty="0"/>
              <a:t>начальника станций (или его заместителя);</a:t>
            </a:r>
          </a:p>
          <a:p>
            <a:pPr marL="0" indent="0" algn="just">
              <a:buNone/>
            </a:pPr>
            <a:r>
              <a:rPr lang="ru-RU" sz="2000" b="1" dirty="0"/>
              <a:t>— перед приемом </a:t>
            </a:r>
            <a:r>
              <a:rPr lang="ru-RU" sz="2000" dirty="0"/>
              <a:t>поезда или маневрами каждый раз проверять свободность пути, стрелочного (бесстрелочного) </a:t>
            </a:r>
            <a:r>
              <a:rPr lang="ru-RU" sz="2000" dirty="0" smtClean="0"/>
              <a:t>изолированного участка.</a:t>
            </a:r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Прием</a:t>
            </a:r>
            <a:r>
              <a:rPr lang="ru-RU" sz="2000" b="1" dirty="0">
                <a:solidFill>
                  <a:srgbClr val="002060"/>
                </a:solidFill>
              </a:rPr>
              <a:t>, отправление поездов и маневровые передвижения </a:t>
            </a:r>
            <a:r>
              <a:rPr lang="ru-RU" sz="2000" b="1" dirty="0"/>
              <a:t>ДСП должен осуществлять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при запрещающих показаниях светофоров</a:t>
            </a:r>
            <a:r>
              <a:rPr lang="ru-RU" sz="2000" b="1" dirty="0">
                <a:solidFill>
                  <a:srgbClr val="002060"/>
                </a:solidFill>
              </a:rPr>
              <a:t> порядком, установленным ТРА станции.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60" t="13226" b="5239"/>
          <a:stretch/>
        </p:blipFill>
        <p:spPr>
          <a:xfrm>
            <a:off x="1029979" y="431676"/>
            <a:ext cx="7111337" cy="412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332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88" y="5210269"/>
            <a:ext cx="8993875" cy="16477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Неисправность централизованных стрелок.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При невозможности перевода централизованной стрелки с пульта управления </a:t>
            </a:r>
            <a:r>
              <a:rPr lang="ru-RU" sz="2000" dirty="0"/>
              <a:t>до устранения неисправности ДСП с разрешения ДНЦ может перевести стрелку на </a:t>
            </a:r>
            <a:r>
              <a:rPr lang="ru-RU" sz="2000" b="1" dirty="0">
                <a:solidFill>
                  <a:srgbClr val="002060"/>
                </a:solidFill>
              </a:rPr>
              <a:t>ручное </a:t>
            </a:r>
            <a:r>
              <a:rPr lang="ru-RU" sz="2000" b="1" dirty="0" smtClean="0">
                <a:solidFill>
                  <a:srgbClr val="002060"/>
                </a:solidFill>
              </a:rPr>
              <a:t>управление - </a:t>
            </a:r>
            <a:r>
              <a:rPr lang="ru-RU" sz="2000" b="1" dirty="0">
                <a:solidFill>
                  <a:srgbClr val="002060"/>
                </a:solidFill>
              </a:rPr>
              <a:t>курбелем</a:t>
            </a:r>
            <a:r>
              <a:rPr lang="ru-RU" sz="2000" dirty="0"/>
              <a:t>. Перевод стрелок курбелем осуществляется ДСП или работником службы перевозок, назначенным для этой цели.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530" y="352825"/>
            <a:ext cx="6785436" cy="45419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767" y="1615580"/>
            <a:ext cx="4932996" cy="327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079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После </a:t>
            </a:r>
            <a:r>
              <a:rPr lang="ru-RU" sz="2000" dirty="0"/>
              <a:t>каждого перевода стрелки при помощи курбеля ДСП должен установить рукоятку этой стрелки на пульте управления в положение, соответствующее положению </a:t>
            </a:r>
            <a:r>
              <a:rPr lang="ru-RU" sz="2000" dirty="0" smtClean="0"/>
              <a:t>стрелки. </a:t>
            </a:r>
            <a:r>
              <a:rPr lang="ru-RU" sz="2000" b="1" dirty="0">
                <a:solidFill>
                  <a:srgbClr val="002060"/>
                </a:solidFill>
              </a:rPr>
              <a:t>Если на пульте сохраняется контроль положения стрелки</a:t>
            </a:r>
            <a:r>
              <a:rPr lang="ru-RU" sz="2000" dirty="0"/>
              <a:t>, то движение поездов по маршрутам производится </a:t>
            </a:r>
            <a:r>
              <a:rPr lang="ru-RU" sz="2000" b="1" dirty="0">
                <a:solidFill>
                  <a:srgbClr val="002060"/>
                </a:solidFill>
              </a:rPr>
              <a:t>по разрешающим показаниям светофоров</a:t>
            </a:r>
            <a:r>
              <a:rPr lang="ru-RU" sz="2000" dirty="0"/>
              <a:t>. </a:t>
            </a:r>
            <a:r>
              <a:rPr lang="ru-RU" sz="2000" b="1" dirty="0"/>
              <a:t>Если контроль положения стрелок</a:t>
            </a:r>
            <a:r>
              <a:rPr lang="ru-RU" sz="2000" dirty="0"/>
              <a:t>, переводимых курбелем, </a:t>
            </a:r>
            <a:r>
              <a:rPr lang="ru-RU" sz="2000" b="1" dirty="0"/>
              <a:t>нарушен</a:t>
            </a:r>
            <a:r>
              <a:rPr lang="ru-RU" sz="2000" dirty="0"/>
              <a:t>, то на </a:t>
            </a:r>
            <a:r>
              <a:rPr lang="ru-RU" sz="2000" dirty="0" smtClean="0"/>
              <a:t>рукоятки </a:t>
            </a:r>
            <a:r>
              <a:rPr lang="ru-RU" sz="2000" dirty="0"/>
              <a:t>таких стрелок надеваются красные колпачки, а стрелки запираются в маршруте на </a:t>
            </a:r>
            <a:r>
              <a:rPr lang="ru-RU" sz="2000" dirty="0" smtClean="0"/>
              <a:t>закладки и навесные </a:t>
            </a:r>
            <a:r>
              <a:rPr lang="ru-RU" sz="2000" dirty="0"/>
              <a:t>замки. </a:t>
            </a:r>
            <a:r>
              <a:rPr lang="ru-RU" sz="2000" b="1" dirty="0">
                <a:solidFill>
                  <a:srgbClr val="002060"/>
                </a:solidFill>
              </a:rPr>
              <a:t>Прием и отправление поездов в этом случае производятся при запрещающих показаниях светофоров.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595" y="379421"/>
            <a:ext cx="6870992" cy="3809981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731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411880"/>
            <a:ext cx="8993875" cy="24393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Взрез стрелки. </a:t>
            </a:r>
            <a:r>
              <a:rPr lang="ru-RU" sz="2000" dirty="0"/>
              <a:t>При взрезе стрелки ДСП обязан прекратить движение по стрелке</a:t>
            </a:r>
            <a:r>
              <a:rPr lang="ru-RU" sz="2000" dirty="0" smtClean="0"/>
              <a:t>, остановить поезд или маневровый состав; </a:t>
            </a:r>
            <a:r>
              <a:rPr lang="ru-RU" sz="2000" dirty="0"/>
              <a:t>сообщить об этом ДНЦ, сделать в Журнале </a:t>
            </a:r>
            <a:r>
              <a:rPr lang="ru-RU" sz="2000" dirty="0" smtClean="0"/>
              <a:t>осмотра (ДУ-46) </a:t>
            </a:r>
            <a:r>
              <a:rPr lang="ru-RU" sz="2000" dirty="0"/>
              <a:t>запись, вызвать работников службы пути и </a:t>
            </a:r>
            <a:r>
              <a:rPr lang="ru-RU" sz="2000" dirty="0" smtClean="0"/>
              <a:t>электромеханика СЦБ </a:t>
            </a:r>
            <a:r>
              <a:rPr lang="ru-RU" sz="2000" dirty="0"/>
              <a:t>для осмотра взрезанной стрелки. </a:t>
            </a:r>
            <a:r>
              <a:rPr lang="ru-RU" sz="2000" b="1" dirty="0">
                <a:solidFill>
                  <a:srgbClr val="002060"/>
                </a:solidFill>
              </a:rPr>
              <a:t>Переводить взрезанную стрелку с пульта и руководствоваться сигнализацией ее положения </a:t>
            </a:r>
            <a:r>
              <a:rPr lang="ru-RU" sz="2000" b="1" i="1" dirty="0">
                <a:solidFill>
                  <a:srgbClr val="C00000"/>
                </a:solidFill>
              </a:rPr>
              <a:t>запрещается.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Нажатием кнопки ДСП выключает звонок взреза и на рукоятку </a:t>
            </a:r>
            <a:r>
              <a:rPr lang="ru-RU" sz="2000" dirty="0" smtClean="0"/>
              <a:t>взрезанной </a:t>
            </a:r>
            <a:r>
              <a:rPr lang="ru-RU" sz="2000" dirty="0"/>
              <a:t>стрелки до устранения неисправности надевает красный </a:t>
            </a:r>
            <a:r>
              <a:rPr lang="ru-RU" sz="2000" dirty="0" smtClean="0"/>
              <a:t>колпачок.</a:t>
            </a: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316" y="457199"/>
            <a:ext cx="5212241" cy="39546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1247"/>
          <a:stretch/>
        </p:blipFill>
        <p:spPr>
          <a:xfrm>
            <a:off x="80682" y="745780"/>
            <a:ext cx="3663306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921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время устранения неисправности взрезанную стрелку выключают из централизации </a:t>
            </a:r>
            <a:r>
              <a:rPr lang="ru-RU" sz="2000" b="1" dirty="0">
                <a:solidFill>
                  <a:srgbClr val="C00000"/>
                </a:solidFill>
              </a:rPr>
              <a:t>без сохранения пользования сигналами. </a:t>
            </a:r>
            <a:r>
              <a:rPr lang="ru-RU" sz="2000" dirty="0"/>
              <a:t>Для проверки работы электропривода после устранения взреза стрелки ДСП должен выдать оператору поста централизации, сигналисту или другому работнику движения, назначенному для обслуживания выключенной стрелки, курбель и оформить это в Журнале осмотра. После устранения взреза электромеханик совместно с ДСП проверяют правильность работы стрелки по показаниям контрольных приборов на пульте управления и делают запись в Журнале осмотра. </a:t>
            </a:r>
            <a:r>
              <a:rPr lang="ru-RU" sz="2000" b="1" dirty="0"/>
              <a:t>После этого ДСП возобновляет пользование устройствами.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477" r="10597"/>
          <a:stretch/>
        </p:blipFill>
        <p:spPr>
          <a:xfrm>
            <a:off x="80682" y="457199"/>
            <a:ext cx="4491318" cy="33595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6518" r="25970" b="6667"/>
          <a:stretch/>
        </p:blipFill>
        <p:spPr>
          <a:xfrm>
            <a:off x="4771272" y="457199"/>
            <a:ext cx="4187104" cy="335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22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6829" y="592783"/>
            <a:ext cx="4421677" cy="15772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ДСП станции, а на участках с диспетчерской </a:t>
            </a:r>
            <a:r>
              <a:rPr lang="ru-RU" sz="2000" b="1" dirty="0" smtClean="0"/>
              <a:t>централизацией </a:t>
            </a:r>
            <a:r>
              <a:rPr lang="ru-RU" sz="2000" b="1" dirty="0"/>
              <a:t>— ДНЦ, </a:t>
            </a:r>
            <a:r>
              <a:rPr lang="ru-RU" sz="2000" b="1" dirty="0">
                <a:solidFill>
                  <a:srgbClr val="C00000"/>
                </a:solidFill>
              </a:rPr>
              <a:t>перед отправлением </a:t>
            </a:r>
            <a:r>
              <a:rPr lang="ru-RU" sz="2000" b="1" dirty="0" smtClean="0">
                <a:solidFill>
                  <a:srgbClr val="C00000"/>
                </a:solidFill>
              </a:rPr>
              <a:t>поезда </a:t>
            </a:r>
            <a:r>
              <a:rPr lang="ru-RU" sz="2000" b="1" u="sng" dirty="0">
                <a:solidFill>
                  <a:srgbClr val="C00000"/>
                </a:solidFill>
              </a:rPr>
              <a:t>обязан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746" y="322728"/>
            <a:ext cx="2138809" cy="2335555"/>
          </a:xfrm>
          <a:prstGeom prst="roundRect">
            <a:avLst/>
          </a:prstGeom>
          <a:solidFill>
            <a:srgbClr val="EC44A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Убедиться </a:t>
            </a:r>
            <a:r>
              <a:rPr lang="ru-RU" b="1" dirty="0">
                <a:solidFill>
                  <a:schemeClr val="tx1"/>
                </a:solidFill>
              </a:rPr>
              <a:t>в свободности перегона, а при </a:t>
            </a:r>
            <a:r>
              <a:rPr lang="ru-RU" b="1" dirty="0" smtClean="0">
                <a:solidFill>
                  <a:schemeClr val="tx1"/>
                </a:solidFill>
              </a:rPr>
              <a:t>АБ </a:t>
            </a:r>
            <a:r>
              <a:rPr lang="ru-RU" b="1" dirty="0">
                <a:solidFill>
                  <a:schemeClr val="tx1"/>
                </a:solidFill>
              </a:rPr>
              <a:t>— первого блок-участка </a:t>
            </a:r>
            <a:r>
              <a:rPr lang="ru-RU" b="1" dirty="0" smtClean="0">
                <a:solidFill>
                  <a:schemeClr val="tx1"/>
                </a:solidFill>
              </a:rPr>
              <a:t>перегона, а также стрелок по маршруту отправления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81556" y="980959"/>
            <a:ext cx="2306472" cy="245659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Прекратить </a:t>
            </a:r>
            <a:r>
              <a:rPr lang="ru-RU" b="1" dirty="0">
                <a:solidFill>
                  <a:schemeClr val="tx1"/>
                </a:solidFill>
              </a:rPr>
              <a:t>в горловине отправления поезда маневры с выходом на маршрут отправления поезда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488028" y="2303167"/>
            <a:ext cx="2037532" cy="118735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Приготовить </a:t>
            </a:r>
            <a:r>
              <a:rPr lang="ru-RU" b="1" dirty="0">
                <a:solidFill>
                  <a:schemeClr val="tx1"/>
                </a:solidFill>
              </a:rPr>
              <a:t>маршрут </a:t>
            </a:r>
            <a:r>
              <a:rPr lang="ru-RU" b="1" dirty="0" smtClean="0">
                <a:solidFill>
                  <a:schemeClr val="tx1"/>
                </a:solidFill>
              </a:rPr>
              <a:t>отправления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24050" t="31841" r="22169" b="22343"/>
          <a:stretch/>
        </p:blipFill>
        <p:spPr>
          <a:xfrm>
            <a:off x="6562164" y="3715945"/>
            <a:ext cx="2460813" cy="314205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525560" y="2248436"/>
            <a:ext cx="2429302" cy="14876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Открыть </a:t>
            </a:r>
            <a:r>
              <a:rPr lang="ru-RU" b="1" dirty="0">
                <a:solidFill>
                  <a:schemeClr val="tx1"/>
                </a:solidFill>
              </a:rPr>
              <a:t>выходной светофор </a:t>
            </a:r>
            <a:r>
              <a:rPr lang="ru-RU" b="1" u="sng" dirty="0">
                <a:solidFill>
                  <a:schemeClr val="tx1"/>
                </a:solidFill>
              </a:rPr>
              <a:t>или </a:t>
            </a:r>
            <a:r>
              <a:rPr lang="ru-RU" b="1" dirty="0" smtClean="0">
                <a:solidFill>
                  <a:schemeClr val="tx1"/>
                </a:solidFill>
              </a:rPr>
              <a:t>передать машинисту </a:t>
            </a:r>
            <a:r>
              <a:rPr lang="ru-RU" b="1" dirty="0">
                <a:solidFill>
                  <a:schemeClr val="tx1"/>
                </a:solidFill>
              </a:rPr>
              <a:t>другое разрешение на занятие </a:t>
            </a:r>
            <a:r>
              <a:rPr lang="ru-RU" b="1" dirty="0" smtClean="0">
                <a:solidFill>
                  <a:schemeClr val="tx1"/>
                </a:solidFill>
              </a:rPr>
              <a:t>перегона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Блок-схема: узел 15"/>
          <p:cNvSpPr/>
          <p:nvPr/>
        </p:nvSpPr>
        <p:spPr>
          <a:xfrm>
            <a:off x="1775090" y="2245145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7" name="Блок-схема: узел 16"/>
          <p:cNvSpPr/>
          <p:nvPr/>
        </p:nvSpPr>
        <p:spPr>
          <a:xfrm>
            <a:off x="4037991" y="3104271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2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6164637" y="3145624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3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8793497" y="3373018"/>
            <a:ext cx="322730" cy="336176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4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8945" r="12765" b="4972"/>
          <a:stretch/>
        </p:blipFill>
        <p:spPr>
          <a:xfrm>
            <a:off x="101364" y="3886434"/>
            <a:ext cx="4467404" cy="2937100"/>
          </a:xfrm>
          <a:prstGeom prst="rect">
            <a:avLst/>
          </a:prstGeom>
        </p:spPr>
      </p:pic>
      <p:sp>
        <p:nvSpPr>
          <p:cNvPr id="15" name="Стрелка вниз 14"/>
          <p:cNvSpPr/>
          <p:nvPr/>
        </p:nvSpPr>
        <p:spPr>
          <a:xfrm rot="17141144">
            <a:off x="3089448" y="482306"/>
            <a:ext cx="484632" cy="6348487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310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Неисправность устройств набора маршрутов.</a:t>
            </a:r>
            <a:r>
              <a:rPr lang="ru-RU" sz="2000" dirty="0"/>
              <a:t> Если при наборе маршрута в МРЦ маршрут автоматически не набирается, то ДСП нажимает кнопку </a:t>
            </a:r>
            <a:r>
              <a:rPr lang="ru-RU" sz="2000" i="1" dirty="0"/>
              <a:t>«Отмена набора»</a:t>
            </a:r>
            <a:r>
              <a:rPr lang="ru-RU" sz="2000" dirty="0"/>
              <a:t> и отменяет набор. Затем ДСП нажимает кнопку подсветки табло «Контроль стр.» и определяет, установлены ли стрелки по задаваемому маршруту. Если некоторые стрелки не перевелись, то ДСП переводит их с помощью стрелочных </a:t>
            </a:r>
            <a:r>
              <a:rPr lang="ru-RU" sz="2000" dirty="0" smtClean="0"/>
              <a:t>коммутаторов (рукояток). </a:t>
            </a:r>
            <a:r>
              <a:rPr lang="ru-RU" sz="2000" dirty="0"/>
              <a:t>Затем ДСП нажимает кнопку </a:t>
            </a:r>
            <a:r>
              <a:rPr lang="ru-RU" sz="2000" i="1" dirty="0"/>
              <a:t>«Вспомогательное управление» </a:t>
            </a:r>
            <a:r>
              <a:rPr lang="ru-RU" sz="2000" dirty="0"/>
              <a:t>(ВУ) и при нажатой кнопке ВУ последовательно нажимает кнопки начала и конца маршрута. О выключении маршрутного набора сигнализирует красная лампочка между стрелками указателя «Установка маршрутов».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8627" r="2179" b="22120"/>
          <a:stretch/>
        </p:blipFill>
        <p:spPr>
          <a:xfrm>
            <a:off x="1255593" y="437599"/>
            <a:ext cx="6919415" cy="36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963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205447"/>
            <a:ext cx="8993875" cy="27463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Нарушение электроснабжения устройств СЦБ.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/>
              <a:t>При </a:t>
            </a:r>
            <a:r>
              <a:rPr lang="ru-RU" sz="2000" dirty="0" smtClean="0"/>
              <a:t>пропадании питания устройств СЦБ по </a:t>
            </a:r>
            <a:r>
              <a:rPr lang="en-US" sz="2000" dirty="0" smtClean="0"/>
              <a:t>I</a:t>
            </a:r>
            <a:r>
              <a:rPr lang="ru-RU" sz="2000" dirty="0" smtClean="0"/>
              <a:t> и </a:t>
            </a:r>
            <a:r>
              <a:rPr lang="en-US" sz="2000" dirty="0" smtClean="0"/>
              <a:t>II</a:t>
            </a:r>
            <a:r>
              <a:rPr lang="ru-RU" sz="2000" dirty="0" smtClean="0"/>
              <a:t> фидеру </a:t>
            </a:r>
            <a:r>
              <a:rPr lang="ru-RU" sz="2000" dirty="0"/>
              <a:t>и неисправном действии автоматического запуска </a:t>
            </a:r>
            <a:r>
              <a:rPr lang="ru-RU" sz="2000" dirty="0" smtClean="0"/>
              <a:t>дизель-генератора (ДГА) </a:t>
            </a:r>
            <a:r>
              <a:rPr lang="ru-RU" sz="2000" b="1" dirty="0">
                <a:solidFill>
                  <a:srgbClr val="C00000"/>
                </a:solidFill>
              </a:rPr>
              <a:t>ДСП и электромеханик обязаны </a:t>
            </a:r>
            <a:r>
              <a:rPr lang="ru-RU" sz="2000" b="1" dirty="0"/>
              <a:t>запустить генератор кнопкой на пульте-манипуляторе.</a:t>
            </a:r>
            <a:r>
              <a:rPr lang="ru-RU" sz="2000" dirty="0"/>
              <a:t> Если генератор включился, то устройствами СЦБ можно пользоваться обычным порядком.</a:t>
            </a:r>
          </a:p>
          <a:p>
            <a:pPr marL="0" indent="0" algn="just">
              <a:buNone/>
            </a:pPr>
            <a:r>
              <a:rPr lang="ru-RU" sz="2000" dirty="0"/>
              <a:t>        </a:t>
            </a:r>
            <a:r>
              <a:rPr lang="ru-RU" sz="2000" b="1" dirty="0">
                <a:solidFill>
                  <a:srgbClr val="002060"/>
                </a:solidFill>
              </a:rPr>
              <a:t>Если генератор кнопкой не запускается</a:t>
            </a:r>
            <a:r>
              <a:rPr lang="ru-RU" sz="2000" dirty="0"/>
              <a:t>, электромеханик должен сделать попытку запустить генератор вручную. Если он после нескольких попыток не запускается, </a:t>
            </a:r>
            <a:r>
              <a:rPr lang="ru-RU" sz="2000" b="1" dirty="0">
                <a:solidFill>
                  <a:srgbClr val="002060"/>
                </a:solidFill>
              </a:rPr>
              <a:t>стрелки переводят на ручное управление при помощи курбеля</a:t>
            </a:r>
            <a:r>
              <a:rPr lang="ru-RU" sz="2000" dirty="0"/>
              <a:t>, а </a:t>
            </a:r>
            <a:r>
              <a:rPr lang="ru-RU" sz="2000" b="1" dirty="0">
                <a:solidFill>
                  <a:srgbClr val="002060"/>
                </a:solidFill>
              </a:rPr>
              <a:t>поезда принимают и отправляют при запрещающих показаниях светофоров </a:t>
            </a:r>
            <a:r>
              <a:rPr lang="ru-RU" sz="2000" dirty="0"/>
              <a:t>порядком, установленным ТРА станции.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8557" r="3142"/>
          <a:stretch/>
        </p:blipFill>
        <p:spPr>
          <a:xfrm>
            <a:off x="1868607" y="363376"/>
            <a:ext cx="5357882" cy="384207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619625" y="685800"/>
            <a:ext cx="1031544" cy="54292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3549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88" y="4759893"/>
            <a:ext cx="8993875" cy="20981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C00000"/>
                </a:solidFill>
              </a:rPr>
              <a:t>Невозможность открытия маневрового светофора</a:t>
            </a:r>
            <a:r>
              <a:rPr lang="ru-RU" sz="2000" b="1" u="sng" dirty="0">
                <a:solidFill>
                  <a:srgbClr val="C00000"/>
                </a:solidFill>
              </a:rPr>
              <a:t>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ДСП станции должен готовить маневровые маршруты в соответствии с планом </a:t>
            </a:r>
            <a:r>
              <a:rPr lang="ru-RU" sz="2000" dirty="0" smtClean="0"/>
              <a:t>маневровой </a:t>
            </a:r>
            <a:r>
              <a:rPr lang="ru-RU" sz="2000" dirty="0"/>
              <a:t>работы. </a:t>
            </a:r>
            <a:r>
              <a:rPr lang="ru-RU" sz="2000" dirty="0" smtClean="0"/>
              <a:t>   Маневровый </a:t>
            </a:r>
            <a:r>
              <a:rPr lang="ru-RU" sz="2000" dirty="0"/>
              <a:t>маршрут без изменения направления движения готовится, как правило, на весь путь следования маневрового состава. </a:t>
            </a:r>
            <a:r>
              <a:rPr lang="ru-RU" sz="2000" b="1" dirty="0">
                <a:solidFill>
                  <a:srgbClr val="002060"/>
                </a:solidFill>
              </a:rPr>
              <a:t>При невозможности приготовления</a:t>
            </a:r>
            <a:r>
              <a:rPr lang="ru-RU" sz="2000" b="1" dirty="0"/>
              <a:t> такого маршрута ДСП станции обязан предупредить машиниста (руководителя маневров) о том, на какой </a:t>
            </a:r>
            <a:r>
              <a:rPr lang="ru-RU" sz="2000" b="1" dirty="0" smtClean="0"/>
              <a:t>путь </a:t>
            </a:r>
            <a:r>
              <a:rPr lang="ru-RU" sz="2000" b="1" dirty="0"/>
              <a:t>или до какого светофора будет приготовлена часть маршрута.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23330" r="14328" b="12834"/>
          <a:stretch/>
        </p:blipFill>
        <p:spPr>
          <a:xfrm>
            <a:off x="198437" y="392372"/>
            <a:ext cx="8624296" cy="4432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828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37564"/>
            <a:ext cx="8993875" cy="16204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Проследование </a:t>
            </a:r>
            <a:r>
              <a:rPr lang="ru-RU" sz="2000" b="1" dirty="0">
                <a:solidFill>
                  <a:srgbClr val="002060"/>
                </a:solidFill>
              </a:rPr>
              <a:t>маневрового светофора </a:t>
            </a:r>
            <a:r>
              <a:rPr lang="ru-RU" sz="2000" dirty="0"/>
              <a:t>с запрещающим показанием или погасшим огнем при готовом маршруте </a:t>
            </a:r>
            <a:r>
              <a:rPr lang="ru-RU" sz="2000" b="1" dirty="0">
                <a:solidFill>
                  <a:srgbClr val="C00000"/>
                </a:solidFill>
              </a:rPr>
              <a:t>разрешается по указанию ДСП станции</a:t>
            </a:r>
            <a:r>
              <a:rPr lang="ru-RU" sz="2000" dirty="0"/>
              <a:t>, дежурного стрелочного поста или оператора поста централизации, передаваемому ими машинисту маневрового локомотива </a:t>
            </a:r>
            <a:r>
              <a:rPr lang="ru-RU" sz="2000" b="1" dirty="0">
                <a:solidFill>
                  <a:srgbClr val="C00000"/>
                </a:solidFill>
              </a:rPr>
              <a:t>лично,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по радиосвязи, двусторонней парковой связи </a:t>
            </a:r>
            <a:r>
              <a:rPr lang="ru-RU" sz="2000" b="1" dirty="0"/>
              <a:t>или</a:t>
            </a:r>
            <a:r>
              <a:rPr lang="ru-RU" sz="2000" b="1" dirty="0">
                <a:solidFill>
                  <a:srgbClr val="002060"/>
                </a:solidFill>
              </a:rPr>
              <a:t> через руководителя маневров.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1343" t="6570" r="29403"/>
          <a:stretch/>
        </p:blipFill>
        <p:spPr>
          <a:xfrm>
            <a:off x="56116" y="597324"/>
            <a:ext cx="3310728" cy="4408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478" t="24017" r="61214"/>
          <a:stretch/>
        </p:blipFill>
        <p:spPr>
          <a:xfrm>
            <a:off x="3360020" y="597322"/>
            <a:ext cx="2925399" cy="44082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27910" t="9153" r="39403" b="26322"/>
          <a:stretch/>
        </p:blipFill>
        <p:spPr>
          <a:xfrm>
            <a:off x="6168788" y="597324"/>
            <a:ext cx="2988860" cy="4425052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7560858" y="2199344"/>
            <a:ext cx="764275" cy="69398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9059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4111624"/>
            <a:ext cx="899387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При запрещающих показаниях маневровых светофоров </a:t>
            </a:r>
            <a:r>
              <a:rPr lang="ru-RU" sz="2000" b="1" u="sng" dirty="0" smtClean="0">
                <a:solidFill>
                  <a:srgbClr val="C00000"/>
                </a:solidFill>
              </a:rPr>
              <a:t>ДСП:</a:t>
            </a:r>
          </a:p>
          <a:p>
            <a:pPr marL="0" indent="0" algn="just">
              <a:buNone/>
            </a:pPr>
            <a:r>
              <a:rPr lang="ru-RU" sz="2000" b="1" dirty="0" smtClean="0"/>
              <a:t>а</a:t>
            </a:r>
            <a:r>
              <a:rPr lang="ru-RU" sz="2000" b="1" dirty="0"/>
              <a:t>) каждый раз </a:t>
            </a:r>
            <a:r>
              <a:rPr lang="ru-RU" sz="2000" dirty="0"/>
              <a:t>перед дачей указания на проезд запрещающего маневрового светофора дополнительно, всеми имеющимися у него средствами, дополнительно убедиться в правильности приготовленного маршрута по </a:t>
            </a:r>
            <a:r>
              <a:rPr lang="ru-RU" sz="2000" dirty="0" smtClean="0"/>
              <a:t>контрольным </a:t>
            </a:r>
            <a:r>
              <a:rPr lang="ru-RU" sz="2000" dirty="0"/>
              <a:t>приборам путем подсветки на пульте - табло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b="1" dirty="0"/>
              <a:t>б) на все кнопки стрелок (рукоятки), </a:t>
            </a:r>
            <a:r>
              <a:rPr lang="ru-RU" sz="2000" dirty="0"/>
              <a:t>входящих в маневровый маршрут, должны быть надеты колпачки красного цвета во избежание ошибочного перевода стрелки в маневровом маршруте и недопущения взреза стрелки;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80682" y="-110044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94" t="28061" r="15224" b="198"/>
          <a:stretch/>
        </p:blipFill>
        <p:spPr>
          <a:xfrm>
            <a:off x="1405718" y="237110"/>
            <a:ext cx="6018663" cy="387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761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5169325"/>
            <a:ext cx="8993875" cy="16886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в) внимательно наблюдает </a:t>
            </a:r>
            <a:r>
              <a:rPr lang="ru-RU" sz="2000" dirty="0"/>
              <a:t>за сигнализацией лампочек на табло и нахождением маневрового состава</a:t>
            </a:r>
            <a:r>
              <a:rPr lang="ru-RU" sz="2000" dirty="0" smtClean="0"/>
              <a:t>;</a:t>
            </a:r>
          </a:p>
          <a:p>
            <a:pPr marL="0" indent="0" algn="just">
              <a:buNone/>
            </a:pPr>
            <a:r>
              <a:rPr lang="ru-RU" sz="2000" b="1" dirty="0"/>
              <a:t>г) при необходимости </a:t>
            </a:r>
            <a:r>
              <a:rPr lang="ru-RU" sz="2000" dirty="0"/>
              <a:t>перевода стрелки с помощью вспомогательной </a:t>
            </a:r>
            <a:r>
              <a:rPr lang="ru-RU" sz="2000" dirty="0" smtClean="0"/>
              <a:t>кнопки (ВК) </a:t>
            </a:r>
            <a:r>
              <a:rPr lang="ru-RU" sz="2000" dirty="0"/>
              <a:t>убеждается в ее свободности от подвижного состава перед каждым переводом установленным ТРА станции порядком.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AutoShape 2" descr="https://i.ytimg.com/vi/FvVg7mPP5pk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37" y="377151"/>
            <a:ext cx="8519420" cy="479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8413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86" y="3664424"/>
            <a:ext cx="8993875" cy="3193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Неисправность устройств ограждения вагонов на путях. </a:t>
            </a:r>
            <a:r>
              <a:rPr lang="ru-RU" sz="2000" dirty="0"/>
              <a:t>При неисправной работе дистанционного ограждения вагонов на путях вагоны ограждаются переносными сигналами остановки. </a:t>
            </a:r>
            <a:r>
              <a:rPr lang="ru-RU" sz="2000" b="1" dirty="0">
                <a:solidFill>
                  <a:srgbClr val="002060"/>
                </a:solidFill>
              </a:rPr>
              <a:t>До установки переносных сигналов остановки </a:t>
            </a:r>
            <a:r>
              <a:rPr lang="ru-RU" sz="2000" b="1" dirty="0">
                <a:solidFill>
                  <a:srgbClr val="C00000"/>
                </a:solidFill>
              </a:rPr>
              <a:t>ДСП обязан </a:t>
            </a:r>
            <a:r>
              <a:rPr lang="ru-RU" sz="2000" b="1" dirty="0">
                <a:solidFill>
                  <a:srgbClr val="002060"/>
                </a:solidFill>
              </a:rPr>
              <a:t>установить стрелки в положение, исключающее въезд подвижного состава на путь, где производится ремонт и осмотр вагонов. </a:t>
            </a:r>
            <a:r>
              <a:rPr lang="ru-RU" sz="2000" dirty="0"/>
              <a:t>Стрелки в ограждающее положение устанавливают стрелочными </a:t>
            </a:r>
            <a:r>
              <a:rPr lang="ru-RU" sz="2000" dirty="0" smtClean="0"/>
              <a:t>рукоятками, </a:t>
            </a:r>
            <a:r>
              <a:rPr lang="ru-RU" sz="2000" dirty="0"/>
              <a:t>которые остаются в положении, исключающем въезд на путь. На стрелочные </a:t>
            </a:r>
            <a:r>
              <a:rPr lang="ru-RU" sz="2000" dirty="0" smtClean="0"/>
              <a:t>рукоятки </a:t>
            </a:r>
            <a:r>
              <a:rPr lang="ru-RU" sz="2000" dirty="0"/>
              <a:t>навешивают таблички «Выключена», и стрелки с обоих концов пути, установленные в ограждающее положение, запирают на закладку. После этого ДСП дает указание оператору ПТО оградить путь с обоих концов переносными сигналами остановки согласно Инструкции по сигнализации.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7362" r="3432" b="8458"/>
          <a:stretch/>
        </p:blipFill>
        <p:spPr>
          <a:xfrm>
            <a:off x="4127763" y="457198"/>
            <a:ext cx="4681182" cy="3060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85" y="457198"/>
            <a:ext cx="3977641" cy="306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024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4551527"/>
            <a:ext cx="8993875" cy="23064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Выключение стрелок из централизации.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Стрелки выключают из централизации для ремонта </a:t>
            </a:r>
            <a:r>
              <a:rPr lang="ru-RU" sz="2000" b="1" dirty="0">
                <a:solidFill>
                  <a:srgbClr val="002060"/>
                </a:solidFill>
              </a:rPr>
              <a:t>с сохранением или без сохранения пользования сигналами</a:t>
            </a:r>
            <a:r>
              <a:rPr lang="ru-RU" sz="2000" dirty="0"/>
              <a:t>. Выключение стрелок с сохранением пользования сигналами производится на срок: </a:t>
            </a:r>
            <a:r>
              <a:rPr lang="ru-RU" sz="2000" b="1" dirty="0"/>
              <a:t>до 8 ч </a:t>
            </a:r>
            <a:r>
              <a:rPr lang="ru-RU" sz="2000" dirty="0"/>
              <a:t>— с разрешения ДС по согласованию со старшим электромехаником и по разрешению дежурного инженера ШЧ; </a:t>
            </a:r>
            <a:r>
              <a:rPr lang="ru-RU" sz="2000" b="1" dirty="0"/>
              <a:t>свыше 8 ч </a:t>
            </a:r>
            <a:r>
              <a:rPr lang="ru-RU" sz="2000" dirty="0"/>
              <a:t>(до 5 суток) — с разрешения НЗрег; </a:t>
            </a:r>
            <a:r>
              <a:rPr lang="ru-RU" sz="2000" b="1" dirty="0"/>
              <a:t>свыше 5 суток </a:t>
            </a:r>
            <a:r>
              <a:rPr lang="ru-RU" sz="2000" dirty="0"/>
              <a:t>с разрешения начальника дороги. Во всех случаях разрешение на выключение стрелок с сохранением пользования сигналами должно передаваться через ДСП.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970"/>
          <a:stretch/>
        </p:blipFill>
        <p:spPr>
          <a:xfrm>
            <a:off x="88710" y="457199"/>
            <a:ext cx="7555741" cy="41319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149" t="13463" r="30597" b="10218"/>
          <a:stretch/>
        </p:blipFill>
        <p:spPr>
          <a:xfrm>
            <a:off x="5924790" y="457198"/>
            <a:ext cx="3157795" cy="413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45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4469641"/>
            <a:ext cx="8993875" cy="23883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ДСП</a:t>
            </a:r>
            <a:r>
              <a:rPr lang="ru-RU" sz="2000" b="1" dirty="0">
                <a:solidFill>
                  <a:srgbClr val="C00000"/>
                </a:solidFill>
              </a:rPr>
              <a:t>,</a:t>
            </a:r>
            <a:r>
              <a:rPr lang="ru-RU" sz="2000" b="1" dirty="0">
                <a:solidFill>
                  <a:srgbClr val="002060"/>
                </a:solidFill>
              </a:rPr>
              <a:t> разрешая выключить стрелку, </a:t>
            </a:r>
            <a:r>
              <a:rPr lang="ru-RU" sz="2000" b="1" dirty="0">
                <a:solidFill>
                  <a:srgbClr val="C00000"/>
                </a:solidFill>
              </a:rPr>
              <a:t>обязан: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получить согласие от ДС; прочесть запись электромеханика в Журнале осмотра о характере повреждения; доложить об этом ДНЦ; установить стрелку с пульта управления в требуемое положение; дать распоряжение работнику службы перевозок запереть стрелку в этом положении на навесной замок или работнику службы пути закрепить остряки стрелки в требуемом положении; лично или через работника службы движения убедиться, что стрелка заперта или остряки закреплены в требуемом положении;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765" r="17706" b="4824"/>
          <a:stretch/>
        </p:blipFill>
        <p:spPr>
          <a:xfrm>
            <a:off x="443752" y="385466"/>
            <a:ext cx="5246795" cy="40841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651" y="399114"/>
            <a:ext cx="2419291" cy="15538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812" y="2051783"/>
            <a:ext cx="3002446" cy="241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498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436" y="4199094"/>
            <a:ext cx="8993875" cy="2497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надеть </a:t>
            </a:r>
            <a:r>
              <a:rPr lang="ru-RU" sz="2000" dirty="0"/>
              <a:t>на стрелочную рукоятку (кнопки) колпачок (колпачки) красного цвета; выбрать «окно» между поездами для выключения стрелки и подписаться под текстом записи электромеханика с указанием времени, что является разрешением приступить к работе; не допускать движения по выключаемой стрелке и перевод стрелок в горловине, где находится эта стрелка, до окончания установки и проверки правильности действия макета </a:t>
            </a:r>
            <a:r>
              <a:rPr lang="ru-RU" sz="2000" i="1" dirty="0"/>
              <a:t>(специальное устройство, которое обеспечивает возможность открытия светофоров по маршрутам, в которые входит выключаемая стрелка).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094" y="457199"/>
            <a:ext cx="6257363" cy="35197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340" y="457199"/>
            <a:ext cx="2017059" cy="346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934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682" y="5066365"/>
            <a:ext cx="8993875" cy="179163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отказе в работе устройств ЭЦ </a:t>
            </a:r>
            <a:r>
              <a:rPr lang="ru-RU" sz="2000" dirty="0" smtClean="0"/>
              <a:t>ДСП должен </a:t>
            </a:r>
            <a:r>
              <a:rPr lang="ru-RU" sz="2000" dirty="0"/>
              <a:t>сделать запись в Журнале </a:t>
            </a:r>
            <a:r>
              <a:rPr lang="ru-RU" sz="2000" dirty="0" smtClean="0"/>
              <a:t>осмотра (ДУ-46), </a:t>
            </a:r>
            <a:r>
              <a:rPr lang="ru-RU" sz="2000" dirty="0"/>
              <a:t>сообщить об этом электромеханику или дежурному инженеру дистанции сигнализации и связи (ШЧ), при неисправности в рельсовых цепях и стрелочных переводах — и дорожному </a:t>
            </a:r>
            <a:r>
              <a:rPr lang="ru-RU" sz="2000" dirty="0" smtClean="0"/>
              <a:t>мастеру (ПЧ), </a:t>
            </a:r>
            <a:r>
              <a:rPr lang="ru-RU" sz="2000" dirty="0"/>
              <a:t>а при отсутствии электроснабжения — дежурному </a:t>
            </a:r>
            <a:r>
              <a:rPr lang="ru-RU" sz="2000" dirty="0" smtClean="0"/>
              <a:t>энергодиспетчеру (ЭЧ).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Пользоваться неисправными устройствами ДСП запрещается.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8" y="457199"/>
            <a:ext cx="9074557" cy="46091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406" y="457199"/>
            <a:ext cx="3756151" cy="265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9322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4230807"/>
            <a:ext cx="8993875" cy="26271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Стрелку </a:t>
            </a:r>
            <a:r>
              <a:rPr lang="ru-RU" sz="2000" b="1" dirty="0"/>
              <a:t>включают </a:t>
            </a:r>
            <a:r>
              <a:rPr lang="ru-RU" sz="2000" dirty="0"/>
              <a:t>в централизацию после ремонта с разрешения ДСП в свободное от движения поездов время, оформив это записью в Журнале осмотра. С разрешения ДСП работник службы перевозок снимает со стрелки навесной замок или работник службы пути снимает закрепления, и ДСП совместно с электромехаником приступает к проверке правильности работы стрелки. При этом должны быть проверены: перевод стрелки, получение на пульте управления контроля окончания перевода стрелки в плюсовое и минусовое положения, соответствие положения стрелки положению стрелочной рукоятки (нажатию соответствующей кнопки) и контролю на пульте управления.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" y="329679"/>
            <a:ext cx="3221571" cy="19631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398" y="400050"/>
            <a:ext cx="5758657" cy="381511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451" y="1119117"/>
            <a:ext cx="2071354" cy="3096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407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8710" y="5629703"/>
            <a:ext cx="8993875" cy="12282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По окончании проверки электромеханик делает запись в Журнале осмотра о проверке и включении стрелки в централизацию, ДСП подписывается под текстом записи электромеханика и сообщает работнику службы перевозок о включении стрелки.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712" r="8507" b="9851"/>
          <a:stretch/>
        </p:blipFill>
        <p:spPr>
          <a:xfrm>
            <a:off x="402608" y="457199"/>
            <a:ext cx="8366078" cy="496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699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0883" y="1573304"/>
            <a:ext cx="8993875" cy="538023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    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Закрепление материала</a:t>
            </a:r>
          </a:p>
          <a:p>
            <a:pPr marL="0" indent="0" algn="just">
              <a:buNone/>
            </a:pPr>
            <a:r>
              <a:rPr lang="ru-RU" sz="2000" b="1" dirty="0"/>
              <a:t>1. Порядок действий ДСП при приеме и отправлении поездов.</a:t>
            </a:r>
          </a:p>
          <a:p>
            <a:pPr marL="0" indent="0" algn="just">
              <a:buNone/>
            </a:pPr>
            <a:r>
              <a:rPr lang="ru-RU" sz="2000" b="1" dirty="0"/>
              <a:t>2. Порядок действий ДСП в условиях нарушения нормальной работы устройств ЭЦ:</a:t>
            </a:r>
          </a:p>
          <a:p>
            <a:pPr marL="0" indent="0" algn="just">
              <a:buNone/>
            </a:pPr>
            <a:r>
              <a:rPr lang="ru-RU" sz="2000" b="1" dirty="0"/>
              <a:t>Прием и отправление поездов при запрещающем показании светофора </a:t>
            </a:r>
            <a:r>
              <a:rPr lang="ru-RU" sz="2000" b="1" dirty="0" smtClean="0"/>
              <a:t>Неисправность </a:t>
            </a:r>
            <a:r>
              <a:rPr lang="ru-RU" sz="2000" b="1" dirty="0"/>
              <a:t>изолированного участка:   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 smtClean="0"/>
              <a:t>а</a:t>
            </a:r>
            <a:r>
              <a:rPr lang="ru-RU" sz="2000" b="1" dirty="0"/>
              <a:t>) Ложная занятость изолированного участка и пути </a:t>
            </a:r>
            <a:r>
              <a:rPr lang="ru-RU" sz="2000" b="1" dirty="0" smtClean="0"/>
              <a:t>приема;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б) Ложная свободность изолированного участка и пути </a:t>
            </a:r>
            <a:r>
              <a:rPr lang="ru-RU" sz="2000" b="1" dirty="0" smtClean="0"/>
              <a:t>приема;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Неисправность централизованных стрелок:</a:t>
            </a:r>
          </a:p>
          <a:p>
            <a:pPr marL="0" indent="0" algn="just">
              <a:buNone/>
            </a:pPr>
            <a:r>
              <a:rPr lang="ru-RU" sz="2000" b="1" dirty="0"/>
              <a:t>а) Невозможность перевода стрелки с пульта управления </a:t>
            </a:r>
            <a:r>
              <a:rPr lang="ru-RU" sz="2000" b="1" dirty="0" smtClean="0"/>
              <a:t>ДСП;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б) Потеря контроля положения и взрез </a:t>
            </a:r>
            <a:r>
              <a:rPr lang="ru-RU" sz="2000" b="1" dirty="0" smtClean="0"/>
              <a:t>стрелки;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Неисправность устройств набора </a:t>
            </a:r>
            <a:r>
              <a:rPr lang="ru-RU" sz="2000" b="1" dirty="0" smtClean="0"/>
              <a:t>маршрутов;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Нарушение электроснабжения устройств </a:t>
            </a:r>
            <a:r>
              <a:rPr lang="ru-RU" sz="2000" b="1" dirty="0" smtClean="0"/>
              <a:t>СЦБ;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Невозможность открытия маневрового </a:t>
            </a:r>
            <a:r>
              <a:rPr lang="ru-RU" sz="2000" b="1" dirty="0" smtClean="0"/>
              <a:t>светофора;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Неисправность устройств ограждения вагонов на </a:t>
            </a:r>
            <a:r>
              <a:rPr lang="ru-RU" sz="2000" b="1" dirty="0" smtClean="0"/>
              <a:t>путях;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dirty="0"/>
              <a:t>Выключение стрелок из </a:t>
            </a:r>
            <a:r>
              <a:rPr lang="ru-RU" sz="2000" b="1" dirty="0" smtClean="0"/>
              <a:t>централизации.</a:t>
            </a:r>
            <a:endParaRPr lang="ru-RU" sz="2000" b="1" dirty="0"/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-67235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029" t="14968" b="24105"/>
          <a:stretch/>
        </p:blipFill>
        <p:spPr>
          <a:xfrm>
            <a:off x="5325035" y="348216"/>
            <a:ext cx="3603811" cy="15791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41362"/>
          <a:stretch/>
        </p:blipFill>
        <p:spPr>
          <a:xfrm>
            <a:off x="80883" y="334769"/>
            <a:ext cx="2420270" cy="157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1544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67236" y="1971002"/>
            <a:ext cx="8915400" cy="45253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</a:t>
            </a:r>
            <a:r>
              <a:rPr lang="ru-RU" sz="2000" b="1" dirty="0" smtClean="0"/>
              <a:t>Глава 22 стр</a:t>
            </a:r>
            <a:r>
              <a:rPr lang="ru-RU" sz="2000" b="1" dirty="0"/>
              <a:t>. </a:t>
            </a:r>
            <a:r>
              <a:rPr lang="ru-RU" sz="2000" b="1" dirty="0" smtClean="0"/>
              <a:t>150-157</a:t>
            </a:r>
          </a:p>
          <a:p>
            <a:pPr marL="457200" indent="-457200" algn="just">
              <a:buAutoNum type="arabicPeriod"/>
            </a:pPr>
            <a:r>
              <a:rPr lang="ru-RU" sz="2000" dirty="0"/>
              <a:t>Назначение устройств связи на железнодорожном транспорте.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Виды </a:t>
            </a:r>
            <a:r>
              <a:rPr lang="ru-RU" sz="2000" dirty="0"/>
              <a:t>железнодорожной связи и их назначение; эксплуатационные основы организации железнодорожной связи. </a:t>
            </a:r>
            <a:endParaRPr lang="ru-RU" sz="2000" dirty="0" smtClean="0"/>
          </a:p>
          <a:p>
            <a:pPr marL="457200" indent="-457200" algn="just">
              <a:buAutoNum type="arabicPeriod"/>
            </a:pPr>
            <a:r>
              <a:rPr lang="ru-RU" sz="2000" dirty="0" smtClean="0"/>
              <a:t>Перспективные </a:t>
            </a:r>
            <a:r>
              <a:rPr lang="ru-RU" sz="2000" dirty="0"/>
              <a:t>технологии телекоммуникации на железнодорожном транспорте.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основным действиям при неисправностях. Курс лекций, Глава 21, стр. </a:t>
            </a:r>
            <a:r>
              <a:rPr lang="ru-RU" sz="2000" i="1" dirty="0" smtClean="0"/>
              <a:t>145-149. </a:t>
            </a:r>
            <a:r>
              <a:rPr lang="ru-RU" sz="2000" i="1" dirty="0"/>
              <a:t>Подготовка к практическому занятию №27, оформление отчетов и подготовка к их защите.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83830" y="866948"/>
            <a:ext cx="5621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Общие сведения о железнодорожной связи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1168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86" y="4410635"/>
            <a:ext cx="8993875" cy="24473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</a:t>
            </a:r>
            <a:r>
              <a:rPr lang="ru-RU" sz="2000" b="1" dirty="0">
                <a:solidFill>
                  <a:srgbClr val="002060"/>
                </a:solidFill>
              </a:rPr>
              <a:t>В зависимости от характера неисправности </a:t>
            </a:r>
            <a:r>
              <a:rPr lang="ru-RU" sz="2000" b="1" dirty="0">
                <a:solidFill>
                  <a:srgbClr val="C00000"/>
                </a:solidFill>
              </a:rPr>
              <a:t>ДСП станции</a:t>
            </a:r>
            <a:r>
              <a:rPr lang="ru-RU" sz="2000" dirty="0"/>
              <a:t>, не ожидая прибытия работника подразделения СЦБ, </a:t>
            </a:r>
            <a:r>
              <a:rPr lang="ru-RU" sz="2000" b="1" dirty="0">
                <a:solidFill>
                  <a:srgbClr val="C00000"/>
                </a:solidFill>
              </a:rPr>
              <a:t>должен</a:t>
            </a:r>
            <a:r>
              <a:rPr lang="ru-RU" sz="2000" dirty="0"/>
              <a:t> использовать имеющиеся в его распоряжении средства для выяснения причин нарушения нормального действия устройств СЦБ внешним осмотром </a:t>
            </a:r>
            <a:r>
              <a:rPr lang="ru-RU" sz="2000" dirty="0" smtClean="0"/>
              <a:t>путей </a:t>
            </a:r>
            <a:r>
              <a:rPr lang="ru-RU" sz="2000" dirty="0"/>
              <a:t>и стрелок</a:t>
            </a:r>
            <a:r>
              <a:rPr lang="ru-RU" sz="2000" dirty="0" smtClean="0"/>
              <a:t>. </a:t>
            </a:r>
            <a:r>
              <a:rPr lang="ru-RU" sz="2000" b="1" i="1" dirty="0" smtClean="0"/>
              <a:t>Например</a:t>
            </a:r>
            <a:r>
              <a:rPr lang="ru-RU" sz="2000" dirty="0"/>
              <a:t>, при появлении ложной занятости пути или стрелочного участка ДСП должен проверить, не замкнута ли рельсовая цепь посторонним предметом и т.п., если стрелка не переводится с пульта управления — не попал ли посторонний предмет между остряком и рамным рельсом.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821" t="13676"/>
          <a:stretch/>
        </p:blipFill>
        <p:spPr>
          <a:xfrm>
            <a:off x="1855694" y="336362"/>
            <a:ext cx="6462616" cy="394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894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8237" y="4773540"/>
            <a:ext cx="8993875" cy="20844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Электромеханику </a:t>
            </a:r>
            <a:r>
              <a:rPr lang="ru-RU" sz="2000" b="1" dirty="0">
                <a:solidFill>
                  <a:srgbClr val="C00000"/>
                </a:solidFill>
              </a:rPr>
              <a:t>запрещается </a:t>
            </a:r>
            <a:r>
              <a:rPr lang="ru-RU" sz="2000" b="1" dirty="0">
                <a:solidFill>
                  <a:srgbClr val="002060"/>
                </a:solidFill>
              </a:rPr>
              <a:t>приступать к устранению неисправности без разрешения ДСП. </a:t>
            </a:r>
            <a:r>
              <a:rPr lang="ru-RU" sz="2000" dirty="0"/>
              <a:t>Поэтому электромеханик должен прибыть к ДСП и расписаться в Журнале </a:t>
            </a:r>
            <a:r>
              <a:rPr lang="ru-RU" sz="2000" dirty="0" smtClean="0"/>
              <a:t>осмотра (ДУ-46). </a:t>
            </a:r>
            <a:r>
              <a:rPr lang="ru-RU" sz="2000" dirty="0"/>
              <a:t>После выяснения причины неисправности устройств </a:t>
            </a:r>
            <a:r>
              <a:rPr lang="ru-RU" sz="2000" dirty="0" smtClean="0"/>
              <a:t>СЦБ электромеханик </a:t>
            </a:r>
            <a:r>
              <a:rPr lang="ru-RU" sz="2000" dirty="0"/>
              <a:t>определяет, требуется ли выключение устройств из централизации. Если требуется для устранения неисправности выключить устройства, то делается дополнительная запись в графе 3 Журнала осмотра за подписью электромеханика и ДСП.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558" y="772418"/>
            <a:ext cx="3955442" cy="22983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44" y="405523"/>
            <a:ext cx="4804014" cy="441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59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1884" y="4746245"/>
            <a:ext cx="8993875" cy="1825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После </a:t>
            </a:r>
            <a:r>
              <a:rPr lang="ru-RU" sz="2000" b="1" dirty="0">
                <a:solidFill>
                  <a:srgbClr val="002060"/>
                </a:solidFill>
              </a:rPr>
              <a:t>устранения неисправности </a:t>
            </a:r>
            <a:r>
              <a:rPr lang="ru-RU" sz="2000" dirty="0"/>
              <a:t>электромеханик совместно с ДСП проверяют правильность действия устройств по показаниям контрольных приборов на пульте управления. После этого в последней графе Журнала осмотра делается запись о причинах нарушения нормального действия устройств и их устранения за подписью электромеханика и ДСП. При наличии такой записи ДСП возобновляет пользование устройствами ЭЦ.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648" y="0"/>
            <a:ext cx="9144000" cy="457199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Обеспечение безопасного движения поездов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неисправности устройств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СЦБ  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806" t="4378" b="39105"/>
          <a:stretch/>
        </p:blipFill>
        <p:spPr>
          <a:xfrm>
            <a:off x="81884" y="457199"/>
            <a:ext cx="8970063" cy="416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910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2139</TotalTime>
  <Words>4872</Words>
  <Application>Microsoft Office PowerPoint</Application>
  <PresentationFormat>Экран (4:3)</PresentationFormat>
  <Paragraphs>330</Paragraphs>
  <Slides>63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7" baseType="lpstr">
      <vt:lpstr>Arial</vt:lpstr>
      <vt:lpstr>Calibri</vt:lpstr>
      <vt:lpstr>Calibri Light</vt:lpstr>
      <vt:lpstr>Тема Office</vt:lpstr>
      <vt:lpstr>ОАО "РЖД"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Обеспечение безопасного движения поездов при неисправности устройств СЦБ 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185</cp:revision>
  <cp:lastPrinted>2022-01-20T09:11:06Z</cp:lastPrinted>
  <dcterms:created xsi:type="dcterms:W3CDTF">2020-04-22T10:21:16Z</dcterms:created>
  <dcterms:modified xsi:type="dcterms:W3CDTF">2024-02-20T10:57:11Z</dcterms:modified>
</cp:coreProperties>
</file>