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7" r:id="rId2"/>
    <p:sldId id="263" r:id="rId3"/>
    <p:sldId id="264" r:id="rId4"/>
    <p:sldId id="265" r:id="rId5"/>
    <p:sldId id="283" r:id="rId6"/>
    <p:sldId id="266" r:id="rId7"/>
    <p:sldId id="278" r:id="rId8"/>
    <p:sldId id="267" r:id="rId9"/>
    <p:sldId id="268" r:id="rId10"/>
    <p:sldId id="282" r:id="rId11"/>
    <p:sldId id="273" r:id="rId12"/>
    <p:sldId id="281" r:id="rId13"/>
    <p:sldId id="272" r:id="rId14"/>
    <p:sldId id="270" r:id="rId15"/>
    <p:sldId id="279" r:id="rId16"/>
    <p:sldId id="280" r:id="rId17"/>
    <p:sldId id="271" r:id="rId18"/>
    <p:sldId id="290" r:id="rId19"/>
    <p:sldId id="276" r:id="rId20"/>
    <p:sldId id="274" r:id="rId21"/>
    <p:sldId id="275" r:id="rId22"/>
    <p:sldId id="277" r:id="rId23"/>
    <p:sldId id="269" r:id="rId24"/>
    <p:sldId id="284" r:id="rId25"/>
    <p:sldId id="289" r:id="rId26"/>
    <p:sldId id="292" r:id="rId27"/>
    <p:sldId id="293" r:id="rId28"/>
    <p:sldId id="298" r:id="rId29"/>
    <p:sldId id="297" r:id="rId30"/>
    <p:sldId id="308" r:id="rId31"/>
    <p:sldId id="296" r:id="rId32"/>
    <p:sldId id="295" r:id="rId33"/>
    <p:sldId id="291" r:id="rId34"/>
    <p:sldId id="310" r:id="rId35"/>
    <p:sldId id="313" r:id="rId36"/>
    <p:sldId id="314" r:id="rId37"/>
    <p:sldId id="288" r:id="rId38"/>
    <p:sldId id="287" r:id="rId39"/>
    <p:sldId id="309" r:id="rId40"/>
    <p:sldId id="286" r:id="rId41"/>
    <p:sldId id="285" r:id="rId42"/>
    <p:sldId id="299" r:id="rId43"/>
    <p:sldId id="305" r:id="rId44"/>
    <p:sldId id="304" r:id="rId45"/>
    <p:sldId id="312" r:id="rId46"/>
    <p:sldId id="303" r:id="rId47"/>
    <p:sldId id="302" r:id="rId48"/>
    <p:sldId id="301" r:id="rId49"/>
    <p:sldId id="300" r:id="rId50"/>
    <p:sldId id="306" r:id="rId51"/>
    <p:sldId id="307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30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805264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</a:t>
            </a:r>
            <a:r>
              <a:rPr lang="ru-RU" sz="2400" b="1" dirty="0">
                <a:solidFill>
                  <a:srgbClr val="C00000"/>
                </a:solidFill>
              </a:rPr>
              <a:t>Комплексная механизация и автоматизация 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         сортировочных </a:t>
            </a:r>
            <a:r>
              <a:rPr lang="ru-RU" sz="2400" b="1" dirty="0">
                <a:solidFill>
                  <a:srgbClr val="C00000"/>
                </a:solidFill>
              </a:rPr>
              <a:t>горок</a:t>
            </a: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28838"/>
            <a:ext cx="9103659" cy="15946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Горочное программно-задающее устройство (</a:t>
            </a:r>
            <a:r>
              <a:rPr lang="ru-RU" sz="2000" b="1" dirty="0" smtClean="0">
                <a:solidFill>
                  <a:srgbClr val="C00000"/>
                </a:solidFill>
              </a:rPr>
              <a:t>ГПЗУ) </a:t>
            </a:r>
            <a:r>
              <a:rPr lang="ru-RU" sz="2000" b="1" dirty="0" smtClean="0">
                <a:solidFill>
                  <a:srgbClr val="002060"/>
                </a:solidFill>
              </a:rPr>
              <a:t>обеспечивает</a:t>
            </a:r>
            <a:r>
              <a:rPr lang="ru-RU" sz="2000" dirty="0" smtClean="0"/>
              <a:t> </a:t>
            </a:r>
            <a:r>
              <a:rPr lang="ru-RU" sz="2000" dirty="0"/>
              <a:t>информационный обмен с ИПС СС по формированию программы роспуска и контролю его результатов, рассчитывает для ГАЛС Р скорость роспуска, организует ввод программы роспуска в ГАЦ М, контроль правильности расцепки вагонов, управление индикаторами числа вагонов и горочными сигналами.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069" r="21784"/>
          <a:stretch/>
        </p:blipFill>
        <p:spPr>
          <a:xfrm>
            <a:off x="4708151" y="509211"/>
            <a:ext cx="4101353" cy="46196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0861"/>
          <a:stretch/>
        </p:blipFill>
        <p:spPr>
          <a:xfrm>
            <a:off x="313204" y="509212"/>
            <a:ext cx="4100793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98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865737"/>
            <a:ext cx="9103659" cy="19922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ГАЦ с введением накопления вагонов </a:t>
            </a:r>
            <a:r>
              <a:rPr lang="ru-RU" sz="2000" b="1" u="sng" dirty="0" smtClean="0">
                <a:solidFill>
                  <a:srgbClr val="C00000"/>
                </a:solidFill>
              </a:rPr>
              <a:t>ГАЦ-МН</a:t>
            </a:r>
            <a:r>
              <a:rPr lang="ru-RU" sz="2000" i="1" dirty="0"/>
              <a:t> (микропроцессорная нового класса</a:t>
            </a:r>
            <a:r>
              <a:rPr lang="ru-RU" sz="2000" i="1" dirty="0" smtClean="0"/>
              <a:t>)</a:t>
            </a:r>
            <a:r>
              <a:rPr lang="ru-RU" sz="2000" b="1" dirty="0" smtClean="0"/>
              <a:t>. </a:t>
            </a:r>
            <a:r>
              <a:rPr lang="ru-RU" sz="2000" dirty="0" smtClean="0"/>
              <a:t>Кроме </a:t>
            </a:r>
            <a:r>
              <a:rPr lang="ru-RU" sz="2000" dirty="0"/>
              <a:t>управления установкой стрелок по маршруту, </a:t>
            </a:r>
            <a:r>
              <a:rPr lang="ru-RU" sz="2000" b="1" dirty="0">
                <a:solidFill>
                  <a:srgbClr val="002060"/>
                </a:solidFill>
              </a:rPr>
              <a:t>эта система обеспечивает: </a:t>
            </a:r>
            <a:r>
              <a:rPr lang="ru-RU" sz="2000" dirty="0"/>
              <a:t>контроль за перемещениями отцепов во время роспуска и маневров; подготовку результатов исполненного роспуска для АСУ СС; формирование сортировочного листка для повторного роспуска; исключение перевода стрелки под длиннобазным вагоном; исключение взреза стрелки при маневрах.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594" y="365217"/>
            <a:ext cx="7086115" cy="450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19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779214"/>
            <a:ext cx="9103659" cy="9895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Горочная автоматическая централизация </a:t>
            </a:r>
            <a:r>
              <a:rPr lang="ru-RU" sz="2000" b="1" dirty="0" smtClean="0">
                <a:solidFill>
                  <a:srgbClr val="C00000"/>
                </a:solidFill>
              </a:rPr>
              <a:t>микропроцессорная нового класса ГАЦ </a:t>
            </a:r>
            <a:r>
              <a:rPr lang="ru-RU" sz="2000" b="1" dirty="0">
                <a:solidFill>
                  <a:srgbClr val="C00000"/>
                </a:solidFill>
              </a:rPr>
              <a:t>МН </a:t>
            </a:r>
            <a:r>
              <a:rPr lang="ru-RU" sz="2000" b="1" dirty="0">
                <a:solidFill>
                  <a:srgbClr val="002060"/>
                </a:solidFill>
              </a:rPr>
              <a:t>управляет </a:t>
            </a:r>
            <a:r>
              <a:rPr lang="ru-RU" sz="2000" dirty="0"/>
              <a:t>маршрутами движения отцепов, корректирует программы роспуска и накопления вагонов в сортировочном парке.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40" t="29564" r="12475" b="17459"/>
          <a:stretch/>
        </p:blipFill>
        <p:spPr>
          <a:xfrm>
            <a:off x="430305" y="470648"/>
            <a:ext cx="8501349" cy="430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2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514336"/>
            <a:ext cx="9103659" cy="13391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Функциональный состав </a:t>
            </a:r>
            <a:r>
              <a:rPr lang="ru-RU" sz="2000" b="1" dirty="0" smtClean="0">
                <a:solidFill>
                  <a:srgbClr val="C00000"/>
                </a:solidFill>
              </a:rPr>
              <a:t>ГАЦ-МН </a:t>
            </a:r>
            <a:r>
              <a:rPr lang="ru-RU" sz="2000" b="1" dirty="0" smtClean="0">
                <a:solidFill>
                  <a:srgbClr val="002060"/>
                </a:solidFill>
              </a:rPr>
              <a:t>позволяет </a:t>
            </a:r>
            <a:r>
              <a:rPr lang="ru-RU" sz="2000" dirty="0"/>
              <a:t>вести роспуск в автоматическом режиме для разрешенных к спуску вагонов. Таким образом, процесс расформирования составов в части управления скоростью состава и маршрутами движения отцепов полностью автоматизирован.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79" y="316006"/>
            <a:ext cx="7802854" cy="519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55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693" y="4937312"/>
            <a:ext cx="9103659" cy="16682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Устройство управления прицельным торможением УУПТ.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Эта система усовершенствовала модели представления отцепов и алгоритмы управления торможением. </a:t>
            </a:r>
            <a:r>
              <a:rPr lang="ru-RU" sz="2000" dirty="0"/>
              <a:t>Для реализации всех этапов работы УУПТ применяют новые типы замедлителей ВЗПГ и КЗ для горочных позиций и РНЗ—2М для парковых, новых скоростемеров, весомера, </a:t>
            </a:r>
            <a:r>
              <a:rPr lang="ru-RU" sz="2000" b="1" dirty="0"/>
              <a:t>системы контроля заполнения путей </a:t>
            </a:r>
            <a:r>
              <a:rPr lang="ru-RU" sz="2000" b="1" dirty="0">
                <a:solidFill>
                  <a:srgbClr val="C00000"/>
                </a:solidFill>
              </a:rPr>
              <a:t>КЗП-ИПД.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529" y="316006"/>
            <a:ext cx="7140388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76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393362"/>
            <a:ext cx="9103659" cy="14646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Система </a:t>
            </a:r>
            <a:r>
              <a:rPr lang="ru-RU" sz="2000" b="1" dirty="0" smtClean="0">
                <a:solidFill>
                  <a:srgbClr val="C00000"/>
                </a:solidFill>
              </a:rPr>
              <a:t>контроля занятости путей (КЗП) </a:t>
            </a:r>
            <a:r>
              <a:rPr lang="ru-RU" sz="2000" b="1" dirty="0">
                <a:solidFill>
                  <a:srgbClr val="002060"/>
                </a:solidFill>
              </a:rPr>
              <a:t>позволяет</a:t>
            </a:r>
            <a:r>
              <a:rPr lang="ru-RU" sz="2000" dirty="0"/>
              <a:t> измерять свободную длину путей сортировочного парка, скорости скатывания и соударения отцепов, а также наличие «окон» на путях</a:t>
            </a:r>
            <a:r>
              <a:rPr lang="ru-RU" sz="2000" dirty="0"/>
              <a:t>. Это создает условия для повышения качества и точности вытормаживания отцепов, контроля заполнения путей с учетом длины «окон», возникающих на путях сортировочного парка.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897"/>
          <a:stretch/>
        </p:blipFill>
        <p:spPr>
          <a:xfrm>
            <a:off x="369037" y="316006"/>
            <a:ext cx="8365583" cy="507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62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30" y="5395534"/>
            <a:ext cx="9103659" cy="14624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Система Устройство управления прицельным торможением </a:t>
            </a:r>
            <a:r>
              <a:rPr lang="ru-RU" sz="2000" b="1" dirty="0" smtClean="0">
                <a:solidFill>
                  <a:srgbClr val="C00000"/>
                </a:solidFill>
              </a:rPr>
              <a:t>(УУПТ) </a:t>
            </a:r>
            <a:r>
              <a:rPr lang="ru-RU" sz="2000" b="1" dirty="0">
                <a:solidFill>
                  <a:srgbClr val="002060"/>
                </a:solidFill>
              </a:rPr>
              <a:t>обеспечивает </a:t>
            </a:r>
            <a:r>
              <a:rPr lang="ru-RU" sz="2000" dirty="0"/>
              <a:t>трехпозиционное вытормаживание отцепов на основе результатов их поосного взвешивания и контроля заполнения путей КЗП с помощью индуктивно-проводных датчиков ИПД.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7946"/>
          <a:stretch/>
        </p:blipFill>
        <p:spPr>
          <a:xfrm>
            <a:off x="71718" y="484094"/>
            <a:ext cx="7620000" cy="46734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194" y="484094"/>
            <a:ext cx="3454258" cy="22915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29536" y="1895757"/>
            <a:ext cx="1196788" cy="7664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672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49861"/>
            <a:ext cx="9103659" cy="15005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/>
              <a:t>Напольные </a:t>
            </a:r>
            <a:r>
              <a:rPr lang="ru-RU" sz="2000" b="1" dirty="0"/>
              <a:t>устройства </a:t>
            </a:r>
            <a:r>
              <a:rPr lang="ru-RU" sz="2000" dirty="0"/>
              <a:t>современных систем управления маршрутами движения отцепов </a:t>
            </a:r>
            <a:r>
              <a:rPr lang="ru-RU" sz="2000" b="1" dirty="0"/>
              <a:t>модернизированы</a:t>
            </a:r>
            <a:r>
              <a:rPr lang="ru-RU" sz="2000" dirty="0"/>
              <a:t> за счет применения индуктивно-проводных датчиков </a:t>
            </a:r>
            <a:r>
              <a:rPr lang="ru-RU" sz="2000" dirty="0" smtClean="0"/>
              <a:t>(</a:t>
            </a:r>
            <a:r>
              <a:rPr lang="ru-RU" sz="2000" b="1" dirty="0" smtClean="0"/>
              <a:t>ИПД</a:t>
            </a:r>
            <a:r>
              <a:rPr lang="ru-RU" sz="2000" dirty="0" smtClean="0"/>
              <a:t>) </a:t>
            </a:r>
            <a:r>
              <a:rPr lang="ru-RU" sz="2000" dirty="0"/>
              <a:t>защиты стрелочного участка и новых счетчиков осей. Это позволяет перейти от нормально-разомкнутых к нормально-замкнутым схемам контроля состояния стрелочных участков.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775"/>
          <a:stretch/>
        </p:blipFill>
        <p:spPr>
          <a:xfrm>
            <a:off x="264458" y="316006"/>
            <a:ext cx="8759642" cy="47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20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3268"/>
          <a:stretch/>
        </p:blipFill>
        <p:spPr>
          <a:xfrm>
            <a:off x="1492624" y="336177"/>
            <a:ext cx="6612590" cy="4301424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410635"/>
            <a:ext cx="9103659" cy="244736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На базе системы ГАЛС Р </a:t>
            </a:r>
            <a:r>
              <a:rPr lang="ru-RU" sz="2000" b="1" dirty="0">
                <a:solidFill>
                  <a:srgbClr val="002060"/>
                </a:solidFill>
              </a:rPr>
              <a:t>работают</a:t>
            </a:r>
            <a:r>
              <a:rPr lang="ru-RU" sz="2000" dirty="0"/>
              <a:t> </a:t>
            </a:r>
            <a:r>
              <a:rPr lang="ru-RU" sz="2000" b="1" dirty="0"/>
              <a:t>АРМ электромехаников ЭЦ парков прибытия и отправления,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на базе систем ГАЦ МН, УУПТ и КЗП </a:t>
            </a:r>
            <a:r>
              <a:rPr lang="ru-RU" sz="2000" b="1" dirty="0"/>
              <a:t>— АРМ электромеханика ГАЦ.</a:t>
            </a:r>
          </a:p>
          <a:p>
            <a:pPr marL="0" indent="0" algn="just">
              <a:buNone/>
            </a:pPr>
            <a:r>
              <a:rPr lang="ru-RU" sz="2000" dirty="0"/>
              <a:t>            </a:t>
            </a:r>
            <a:r>
              <a:rPr lang="ru-RU" sz="2000" b="1" dirty="0">
                <a:solidFill>
                  <a:srgbClr val="002060"/>
                </a:solidFill>
              </a:rPr>
              <a:t>Такая структура построения системы управления работой сортировочной станции </a:t>
            </a:r>
            <a:r>
              <a:rPr lang="ru-RU" sz="2000" b="1" dirty="0">
                <a:solidFill>
                  <a:srgbClr val="C00000"/>
                </a:solidFill>
              </a:rPr>
              <a:t>обеспечивает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передачу информации о реальной поездной ситуации абонентам ИПС </a:t>
            </a:r>
            <a:r>
              <a:rPr lang="ru-RU" sz="2000" dirty="0" smtClean="0"/>
              <a:t>СС (информация поездной ситуации сортировочной станции), </a:t>
            </a:r>
            <a:r>
              <a:rPr lang="ru-RU" sz="2000" dirty="0"/>
              <a:t>диспетчерам смежных служб и поездному диспетчеру для улучшения координации действий оперативного персонала управленческого и регионального уровней.</a:t>
            </a:r>
          </a:p>
        </p:txBody>
      </p:sp>
    </p:spTree>
    <p:extLst>
      <p:ext uri="{BB962C8B-B14F-4D97-AF65-F5344CB8AC3E}">
        <p14:creationId xmlns:p14="http://schemas.microsoft.com/office/powerpoint/2010/main" val="270130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316006"/>
            <a:ext cx="9103659" cy="9761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u="sng" dirty="0">
                <a:solidFill>
                  <a:srgbClr val="002060"/>
                </a:solidFill>
              </a:rPr>
              <a:t>Структура комплексной системы автоматизации </a:t>
            </a:r>
            <a:r>
              <a:rPr lang="ru-RU" sz="2400" b="1" u="sng" dirty="0" smtClean="0">
                <a:solidFill>
                  <a:srgbClr val="002060"/>
                </a:solidFill>
              </a:rPr>
              <a:t>управления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                     </a:t>
            </a:r>
            <a:r>
              <a:rPr lang="ru-RU" sz="2400" b="1" u="sng" dirty="0">
                <a:solidFill>
                  <a:srgbClr val="002060"/>
                </a:solidFill>
              </a:rPr>
              <a:t>сортировочной станцией КСАУ СС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2772"/>
          <a:stretch/>
        </p:blipFill>
        <p:spPr>
          <a:xfrm>
            <a:off x="77320" y="1223684"/>
            <a:ext cx="8572500" cy="560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3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399688"/>
            <a:ext cx="9103659" cy="2643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Глава 13 </a:t>
            </a:r>
            <a:r>
              <a:rPr lang="ru-RU" sz="2000" b="1" dirty="0" smtClean="0">
                <a:solidFill>
                  <a:srgbClr val="002060"/>
                </a:solidFill>
              </a:rPr>
              <a:t>стр85-88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Горочные </a:t>
            </a:r>
            <a:r>
              <a:rPr lang="ru-RU" sz="2000" b="1" dirty="0"/>
              <a:t>системы автоматизации технологических процессов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Действия оператора по обеспечению безопасности роспуска составов при нормальной работе и при неисправностях устройств механизации и автоматизации на горке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Требование ПТЭ к устройствам механизации и автоматизации сортировочных горок.</a:t>
            </a:r>
          </a:p>
          <a:p>
            <a:pPr marL="457200" indent="-457200">
              <a:buAutoNum type="arabicPeriod"/>
            </a:pP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2323"/>
          <a:stretch/>
        </p:blipFill>
        <p:spPr>
          <a:xfrm>
            <a:off x="1247497" y="340390"/>
            <a:ext cx="6689345" cy="405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71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5987239"/>
            <a:ext cx="9103659" cy="7206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Управление сортировочной работой на станции обеспечивается рядом АСУ реализацией процесса расформирования-формирования составов.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294"/>
          <a:stretch/>
        </p:blipFill>
        <p:spPr>
          <a:xfrm>
            <a:off x="109182" y="95534"/>
            <a:ext cx="8980829" cy="58917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47975" y="1943100"/>
            <a:ext cx="5676900" cy="285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309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73706"/>
            <a:ext cx="9103659" cy="16405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Система </a:t>
            </a:r>
            <a:r>
              <a:rPr lang="ru-RU" sz="2000" b="1" u="sng" dirty="0">
                <a:solidFill>
                  <a:srgbClr val="C00000"/>
                </a:solidFill>
              </a:rPr>
              <a:t>КСАУ </a:t>
            </a:r>
            <a:r>
              <a:rPr lang="ru-RU" sz="2000" b="1" u="sng" dirty="0" smtClean="0">
                <a:solidFill>
                  <a:srgbClr val="C00000"/>
                </a:solidFill>
              </a:rPr>
              <a:t>СС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u="sng" dirty="0" smtClean="0">
                <a:solidFill>
                  <a:srgbClr val="C0000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комплексная </a:t>
            </a:r>
            <a:r>
              <a:rPr lang="ru-RU" sz="2000" b="1" dirty="0">
                <a:solidFill>
                  <a:srgbClr val="C00000"/>
                </a:solidFill>
              </a:rPr>
              <a:t>система автоматизации управления сортировочной </a:t>
            </a:r>
            <a:r>
              <a:rPr lang="ru-RU" sz="2000" b="1" dirty="0" smtClean="0">
                <a:solidFill>
                  <a:srgbClr val="C00000"/>
                </a:solidFill>
              </a:rPr>
              <a:t>станцией) </a:t>
            </a:r>
            <a:r>
              <a:rPr lang="ru-RU" sz="2000" b="1" dirty="0" smtClean="0">
                <a:solidFill>
                  <a:srgbClr val="002060"/>
                </a:solidFill>
              </a:rPr>
              <a:t>включает</a:t>
            </a:r>
            <a:r>
              <a:rPr lang="ru-RU" sz="2000" b="1" dirty="0">
                <a:solidFill>
                  <a:srgbClr val="002060"/>
                </a:solidFill>
              </a:rPr>
              <a:t>: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автоматизацию работы сортировочной горки; автоматизацию управления процессом надвига и формирование составов в парках прибытия и отправления; автоматизацию работы станционного технологического центра обработки информации (СТЦ);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4035" t="15526" b="15943"/>
          <a:stretch/>
        </p:blipFill>
        <p:spPr>
          <a:xfrm>
            <a:off x="5163670" y="510989"/>
            <a:ext cx="3898763" cy="37517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08" y="510988"/>
            <a:ext cx="4736727" cy="375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7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779214"/>
            <a:ext cx="9103659" cy="20787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Система КСАУ СС </a:t>
            </a:r>
            <a:r>
              <a:rPr lang="ru-RU" sz="2000" b="1" u="sng" dirty="0" smtClean="0">
                <a:solidFill>
                  <a:srgbClr val="C00000"/>
                </a:solidFill>
              </a:rPr>
              <a:t>включает</a:t>
            </a:r>
            <a:r>
              <a:rPr lang="ru-RU" sz="2000" b="1" u="sng" dirty="0">
                <a:solidFill>
                  <a:srgbClr val="C00000"/>
                </a:solidFill>
              </a:rPr>
              <a:t>: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/>
              <a:t>объединение информационно-планирующей системы (ИПС) сортировочной станции (АСУ СС) и устройств управления и контроля сортировочной станции на основе единой информационной базы для создания комплексной системы управления; создание системы дистанционного контроля и диагностики устройств СЦБ.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451" b="5687"/>
          <a:stretch/>
        </p:blipFill>
        <p:spPr>
          <a:xfrm>
            <a:off x="288249" y="369795"/>
            <a:ext cx="3273792" cy="42682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7647" b="4394"/>
          <a:stretch/>
        </p:blipFill>
        <p:spPr>
          <a:xfrm>
            <a:off x="3602381" y="551330"/>
            <a:ext cx="5461427" cy="400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15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40579"/>
            <a:ext cx="9103659" cy="18232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Автоматизация работы СТЦ </a:t>
            </a:r>
            <a:r>
              <a:rPr lang="ru-RU" sz="2000" b="1" dirty="0">
                <a:solidFill>
                  <a:srgbClr val="002060"/>
                </a:solidFill>
              </a:rPr>
              <a:t>базируется на создании </a:t>
            </a:r>
            <a:r>
              <a:rPr lang="ru-RU" sz="2000" b="1" dirty="0">
                <a:solidFill>
                  <a:srgbClr val="C00000"/>
                </a:solidFill>
              </a:rPr>
              <a:t>АРМ маневрового диспетчера (ДСЦ)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  <a:r>
              <a:rPr lang="ru-RU" sz="2000" dirty="0"/>
              <a:t> который включает диспетчерский контроль поездной ситуации в парках и горловинах станции и автоматическое ведение графика технологического процесса, увязку АРМ ДСЦ с соответствующими АРМ ДСПГ, организует двусторонние связи для планирования работы станции и передачи результатов исполненного процесса по каналам ИПС СС.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787"/>
          <a:stretch/>
        </p:blipFill>
        <p:spPr>
          <a:xfrm>
            <a:off x="228600" y="406703"/>
            <a:ext cx="8659906" cy="453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7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01944"/>
            <a:ext cx="9103659" cy="15005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Система автоматического управления и контроля компрессорной станции и пневмосети САУ КСП </a:t>
            </a:r>
            <a:r>
              <a:rPr lang="ru-RU" sz="2000" b="1" dirty="0">
                <a:solidFill>
                  <a:srgbClr val="002060"/>
                </a:solidFill>
              </a:rPr>
              <a:t>обеспечивает</a:t>
            </a:r>
            <a:r>
              <a:rPr lang="ru-RU" sz="2000" dirty="0"/>
              <a:t> управление компрессорами в автоматическом режиме, контроль рабочих параметров компрессоров, давления в тормозной магистрали и тормозных цилиндрах замедлителей, передачу диагностической информации в АРМ электромеханика ГАЦ.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88" y="436189"/>
            <a:ext cx="5715000" cy="43719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324" y="1212148"/>
            <a:ext cx="3535335" cy="270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62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55164" y="316006"/>
            <a:ext cx="8188586" cy="10433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   </a:t>
            </a:r>
            <a:r>
              <a:rPr lang="ru-RU" sz="2400" b="1" u="sng" dirty="0">
                <a:solidFill>
                  <a:srgbClr val="002060"/>
                </a:solidFill>
              </a:rPr>
              <a:t>Требование ПТЭ к устройствам механизации </a:t>
            </a:r>
            <a:r>
              <a:rPr lang="ru-RU" sz="2400" b="1" u="sng" dirty="0" smtClean="0">
                <a:solidFill>
                  <a:srgbClr val="002060"/>
                </a:solidFill>
              </a:rPr>
              <a:t>и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</a:t>
            </a:r>
            <a:r>
              <a:rPr lang="ru-RU" sz="2400" b="1" u="sng" dirty="0" smtClean="0">
                <a:solidFill>
                  <a:srgbClr val="002060"/>
                </a:solidFill>
              </a:rPr>
              <a:t>автоматизации </a:t>
            </a:r>
            <a:r>
              <a:rPr lang="ru-RU" sz="2400" b="1" u="sng" dirty="0">
                <a:solidFill>
                  <a:srgbClr val="002060"/>
                </a:solidFill>
              </a:rPr>
              <a:t>сортировочных </a:t>
            </a:r>
            <a:r>
              <a:rPr lang="ru-RU" sz="2400" b="1" u="sng" dirty="0" smtClean="0">
                <a:solidFill>
                  <a:srgbClr val="002060"/>
                </a:solidFill>
              </a:rPr>
              <a:t>горок </a:t>
            </a:r>
            <a:r>
              <a:rPr lang="ru-RU" sz="24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(ПТЭ </a:t>
            </a:r>
            <a:r>
              <a:rPr lang="ru-RU" sz="2000" b="1" u="sng" dirty="0">
                <a:solidFill>
                  <a:srgbClr val="002060"/>
                </a:solidFill>
              </a:rPr>
              <a:t>Прил.№3 </a:t>
            </a:r>
            <a:r>
              <a:rPr lang="ru-RU" sz="2000" b="1" u="sng" dirty="0" smtClean="0">
                <a:solidFill>
                  <a:srgbClr val="002060"/>
                </a:solidFill>
              </a:rPr>
              <a:t>п.35)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164" y="1222879"/>
            <a:ext cx="7883840" cy="546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34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338384"/>
            <a:ext cx="9103659" cy="14871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Устройства механизации и автоматизации сортировочных горок </a:t>
            </a:r>
            <a:r>
              <a:rPr lang="ru-RU" sz="2000" b="1" u="sng" dirty="0">
                <a:solidFill>
                  <a:srgbClr val="C00000"/>
                </a:solidFill>
              </a:rPr>
              <a:t>должны обеспечивать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непрерывное, бесперебойное и безопасное расформирование составов с расчетной (проектной) скоростью роспуска, при этом мощность тормозных средств на каждой тормозной позиции должна позволять реализацию этой скорости и обеспечивать безопасность сортировки вагонов.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37" t="8186" r="4777" b="10543"/>
          <a:stretch/>
        </p:blipFill>
        <p:spPr>
          <a:xfrm>
            <a:off x="341093" y="316006"/>
            <a:ext cx="8475260" cy="494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6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5577608"/>
            <a:ext cx="9103659" cy="1253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 механизированных сортировочных горках </a:t>
            </a:r>
            <a:r>
              <a:rPr lang="ru-RU" sz="2000" b="1" dirty="0">
                <a:solidFill>
                  <a:srgbClr val="C00000"/>
                </a:solidFill>
              </a:rPr>
              <a:t>стрелочные переводы, </a:t>
            </a:r>
            <a:r>
              <a:rPr lang="ru-RU" sz="2000" dirty="0"/>
              <a:t>участвующие при роспуске составов в распределении отцепов по сортировочным путям, </a:t>
            </a:r>
            <a:r>
              <a:rPr lang="ru-RU" sz="2000" b="1" dirty="0">
                <a:solidFill>
                  <a:srgbClr val="C00000"/>
                </a:solidFill>
              </a:rPr>
              <a:t>должны быть </a:t>
            </a:r>
            <a:r>
              <a:rPr lang="ru-RU" sz="2000" b="1" dirty="0"/>
              <a:t>включены в горочную электрическую или горочную автоматическую централизацию.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761"/>
          <a:stretch/>
        </p:blipFill>
        <p:spPr>
          <a:xfrm>
            <a:off x="361967" y="343302"/>
            <a:ext cx="8434316" cy="513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88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380931"/>
            <a:ext cx="9103659" cy="247706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Горочная централизация </a:t>
            </a:r>
            <a:r>
              <a:rPr lang="ru-RU" sz="2000" b="1" u="sng" dirty="0">
                <a:solidFill>
                  <a:srgbClr val="C00000"/>
                </a:solidFill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индивидуальное управление стрелками;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электрическое замыкание всех пошерстных стрелок, по которым осуществляется роспуск состава, а также охранных, исключающих выход подвижного состава в зону роспуска;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контроль положения стрелок и занятости стрелочных секций на пульте управления.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5792"/>
          <a:stretch/>
        </p:blipFill>
        <p:spPr>
          <a:xfrm>
            <a:off x="518615" y="368927"/>
            <a:ext cx="8120418" cy="403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92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922214"/>
            <a:ext cx="9103659" cy="9357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</a:t>
            </a:r>
            <a:r>
              <a:rPr lang="ru-RU" sz="2000" b="1" dirty="0">
                <a:solidFill>
                  <a:srgbClr val="002060"/>
                </a:solidFill>
              </a:rPr>
              <a:t>Горочная централизация </a:t>
            </a:r>
            <a:r>
              <a:rPr lang="ru-RU" sz="2000" b="1" u="sng" dirty="0">
                <a:solidFill>
                  <a:srgbClr val="C00000"/>
                </a:solidFill>
              </a:rPr>
              <a:t>не должна допускать </a:t>
            </a:r>
            <a:r>
              <a:rPr lang="ru-RU" sz="2000" b="1" dirty="0">
                <a:solidFill>
                  <a:srgbClr val="002060"/>
                </a:solidFill>
              </a:rPr>
              <a:t>перевода стрелки под подвижным составом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7103"/>
          <a:stretch/>
        </p:blipFill>
        <p:spPr>
          <a:xfrm>
            <a:off x="562954" y="316006"/>
            <a:ext cx="7952396" cy="554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17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" y="5230905"/>
            <a:ext cx="9103659" cy="1334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                              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425480"/>
            <a:ext cx="91036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Сортировочные станции и горки занимают одно из центральных мест в системе формирования грузопотоков. </a:t>
            </a:r>
            <a:r>
              <a:rPr lang="ru-RU" sz="2000" b="1" dirty="0"/>
              <a:t>По выполняемым функциональным задачам приняты к внедрению </a:t>
            </a:r>
            <a:r>
              <a:rPr lang="ru-RU" sz="2000" b="1" dirty="0">
                <a:solidFill>
                  <a:srgbClr val="C00000"/>
                </a:solidFill>
              </a:rPr>
              <a:t>следующие системы автоматизации технологических процессов сортировочных станций.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16006"/>
            <a:ext cx="9130552" cy="474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9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144686"/>
            <a:ext cx="9103659" cy="16898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Горочная </a:t>
            </a:r>
            <a:r>
              <a:rPr lang="ru-RU" sz="2000" b="1" dirty="0">
                <a:solidFill>
                  <a:srgbClr val="002060"/>
                </a:solidFill>
              </a:rPr>
              <a:t>автоматическая централизация стрелок, кроме того, </a:t>
            </a:r>
            <a:r>
              <a:rPr lang="ru-RU" sz="2000" b="1" u="sng" dirty="0">
                <a:solidFill>
                  <a:srgbClr val="C00000"/>
                </a:solidFill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автоматическое управление стрелками распределительной зоны сортировочной горки в процессе скатывания отцепов в программном или маршрутном режимах работы;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8806" b="5122"/>
          <a:stretch/>
        </p:blipFill>
        <p:spPr>
          <a:xfrm>
            <a:off x="1179951" y="302358"/>
            <a:ext cx="7049649" cy="489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12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662305"/>
            <a:ext cx="9103659" cy="232534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Горочная автоматическая централизация стрелок, кроме того, </a:t>
            </a:r>
            <a:r>
              <a:rPr lang="ru-RU" sz="2000" b="1" dirty="0">
                <a:solidFill>
                  <a:srgbClr val="C00000"/>
                </a:solidFill>
              </a:rPr>
              <a:t>должна обеспечивать</a:t>
            </a:r>
            <a:r>
              <a:rPr lang="ru-RU" sz="2000" b="1" dirty="0" smtClean="0">
                <a:solidFill>
                  <a:srgbClr val="C0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автоматический возврат стрелки в контролируемое положение до вступления отцепа на изолированную стрелочную секцию в случае возникновения в момент перевода препятствия между остряком и рамным рельсом;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возможность перехода в процессе роспуска на индивидуальное управление стрелками.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7" y="328989"/>
            <a:ext cx="8953132" cy="433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69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012442"/>
            <a:ext cx="9103659" cy="28455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Устройства автоматизированных сортировочных горок, кроме выполнения требований, предъявляемых к механизированным горкам с </a:t>
            </a:r>
            <a:r>
              <a:rPr lang="ru-RU" sz="2000" b="1" dirty="0" smtClean="0">
                <a:solidFill>
                  <a:srgbClr val="002060"/>
                </a:solidFill>
              </a:rPr>
              <a:t>ГАЦ </a:t>
            </a:r>
            <a:r>
              <a:rPr lang="ru-RU" sz="2000" b="1" dirty="0" smtClean="0">
                <a:solidFill>
                  <a:srgbClr val="C00000"/>
                </a:solidFill>
              </a:rPr>
              <a:t>должны </a:t>
            </a:r>
            <a:r>
              <a:rPr lang="ru-RU" sz="2000" b="1" dirty="0">
                <a:solidFill>
                  <a:srgbClr val="C00000"/>
                </a:solidFill>
              </a:rPr>
              <a:t>обеспечивать: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управление и контроль надвигом и роспуском составов;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автоматическое регулирование скорости скатывания отцепов;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контроль результатов роспуска составов;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*</a:t>
            </a:r>
            <a:r>
              <a:rPr lang="ru-RU" sz="2000" dirty="0"/>
              <a:t>обмен информацией с информационно-планирующей системой сортировочной железнодорожной станции.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198" y="343302"/>
            <a:ext cx="5516481" cy="33552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330" t="9310" b="18718"/>
          <a:stretch/>
        </p:blipFill>
        <p:spPr>
          <a:xfrm>
            <a:off x="114447" y="1570548"/>
            <a:ext cx="3222956" cy="212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49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80731" y="503049"/>
            <a:ext cx="8390965" cy="10433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u="sng" dirty="0">
                <a:solidFill>
                  <a:srgbClr val="002060"/>
                </a:solidFill>
              </a:rPr>
              <a:t> Действия дежурного по горке при нарушении </a:t>
            </a:r>
            <a:r>
              <a:rPr lang="ru-RU" sz="2400" b="1" u="sng" dirty="0" smtClean="0">
                <a:solidFill>
                  <a:srgbClr val="002060"/>
                </a:solidFill>
              </a:rPr>
              <a:t>нормальной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        </a:t>
            </a:r>
            <a:r>
              <a:rPr lang="ru-RU" sz="2400" b="1" u="sng" dirty="0">
                <a:solidFill>
                  <a:srgbClr val="002060"/>
                </a:solidFill>
              </a:rPr>
              <a:t>работы устройств автоматизации и </a:t>
            </a:r>
            <a:r>
              <a:rPr lang="ru-RU" sz="2400" b="1" u="sng" dirty="0" smtClean="0">
                <a:solidFill>
                  <a:srgbClr val="002060"/>
                </a:solidFill>
              </a:rPr>
              <a:t>механизации </a:t>
            </a:r>
            <a:endParaRPr lang="ru-RU" sz="24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64" t="20588" r="2353" b="1765"/>
          <a:stretch/>
        </p:blipFill>
        <p:spPr>
          <a:xfrm>
            <a:off x="161364" y="1411941"/>
            <a:ext cx="8767483" cy="532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35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56890"/>
            <a:ext cx="9103659" cy="15806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9" y="295836"/>
            <a:ext cx="1669382" cy="20121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76531" y="336780"/>
            <a:ext cx="65803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Инструкция по обеспечению безопасности роспуска составов и </a:t>
            </a:r>
            <a:r>
              <a:rPr lang="ru-RU" b="1" dirty="0" smtClean="0">
                <a:solidFill>
                  <a:srgbClr val="002060"/>
                </a:solidFill>
              </a:rPr>
              <a:t>маневровых </a:t>
            </a:r>
            <a:r>
              <a:rPr lang="ru-RU" b="1" dirty="0">
                <a:solidFill>
                  <a:srgbClr val="002060"/>
                </a:solidFill>
              </a:rPr>
              <a:t>передвижений на механизированных и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       </a:t>
            </a:r>
            <a:r>
              <a:rPr lang="ru-RU" b="1" dirty="0">
                <a:solidFill>
                  <a:srgbClr val="002060"/>
                </a:solidFill>
              </a:rPr>
              <a:t>автоматизированных сортировочных горках при производстве </a:t>
            </a:r>
            <a:r>
              <a:rPr lang="ru-RU" b="1" dirty="0" smtClean="0">
                <a:solidFill>
                  <a:srgbClr val="002060"/>
                </a:solidFill>
              </a:rPr>
              <a:t>работ </a:t>
            </a:r>
            <a:r>
              <a:rPr lang="ru-RU" b="1" dirty="0">
                <a:solidFill>
                  <a:srgbClr val="002060"/>
                </a:solidFill>
              </a:rPr>
              <a:t>по техническому обслуживанию и ремонту горочных </a:t>
            </a:r>
            <a:r>
              <a:rPr lang="ru-RU" b="1" dirty="0" smtClean="0">
                <a:solidFill>
                  <a:srgbClr val="002060"/>
                </a:solidFill>
              </a:rPr>
              <a:t>устройств</a:t>
            </a:r>
            <a:r>
              <a:rPr lang="ru-RU" b="1" dirty="0">
                <a:solidFill>
                  <a:srgbClr val="002060"/>
                </a:solidFill>
              </a:rPr>
              <a:t>. Утверждена Распоряжением ОАО "РЖД" № 758р  от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        20.04.17г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959" y="4282988"/>
            <a:ext cx="90237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dirty="0"/>
              <a:t>1.11.</a:t>
            </a:r>
            <a:r>
              <a:rPr lang="ru-RU" sz="2000" dirty="0"/>
              <a:t> </a:t>
            </a:r>
            <a:r>
              <a:rPr lang="ru-RU" sz="2000" b="1" dirty="0"/>
              <a:t>При отказе в работе горочных устройств </a:t>
            </a:r>
            <a:r>
              <a:rPr lang="ru-RU" sz="2000" b="1" dirty="0">
                <a:solidFill>
                  <a:srgbClr val="C00000"/>
                </a:solidFill>
              </a:rPr>
              <a:t>дежурный по горке обязан немедленно </a:t>
            </a:r>
            <a:r>
              <a:rPr lang="ru-RU" sz="2000" dirty="0"/>
              <a:t>сделать соответствующую запись в Журнале осмотра, сообщить электромеханику СЦБ и диспетчеру дистанции СЦБ о характере нарушения, </a:t>
            </a:r>
            <a:r>
              <a:rPr lang="ru-RU" sz="2000" i="1" dirty="0"/>
              <a:t>кроме того, </a:t>
            </a:r>
            <a:r>
              <a:rPr lang="ru-RU" sz="2000" dirty="0"/>
              <a:t>при неисправности участков пути, вагонных замедлителей, стрелочных переводов, сообщить диспетчеру дистанции пути, дорожному мастеру, бригадиру пути, при неисправности компрессорной станции или пневмопочты - машинисту (оператору) компрессорной станции, а при нарушении электроснабжения - дежурному энергодиспетчеру.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224" t="25069" b="14112"/>
          <a:stretch/>
        </p:blipFill>
        <p:spPr>
          <a:xfrm>
            <a:off x="2715904" y="1783684"/>
            <a:ext cx="6387755" cy="248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493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539" y="5043750"/>
            <a:ext cx="89665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Впредь до устранения неисправности</a:t>
            </a:r>
            <a:r>
              <a:rPr lang="ru-RU" sz="2000" dirty="0"/>
              <a:t>, проверки установленным порядком работы горочных устройств и оформления соответствующих записей электромеханика СЦБ и работников причастных хозяйств в Журнале осмотра, </a:t>
            </a:r>
            <a:r>
              <a:rPr lang="ru-RU" sz="2000" b="1" dirty="0">
                <a:solidFill>
                  <a:srgbClr val="C00000"/>
                </a:solidFill>
              </a:rPr>
              <a:t>дежурный по горке обязан </a:t>
            </a:r>
            <a:r>
              <a:rPr lang="ru-RU" sz="2000" b="1" dirty="0">
                <a:solidFill>
                  <a:srgbClr val="002060"/>
                </a:solidFill>
              </a:rPr>
              <a:t>обеспечить роспуск составов в порядке, установленном ТРА станции.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104" t="17298"/>
          <a:stretch/>
        </p:blipFill>
        <p:spPr>
          <a:xfrm>
            <a:off x="1198519" y="316006"/>
            <a:ext cx="6955390" cy="474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024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56890"/>
            <a:ext cx="9103659" cy="15806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296" y="4590764"/>
            <a:ext cx="90763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Дежурному </a:t>
            </a:r>
            <a:r>
              <a:rPr lang="ru-RU" sz="2000" b="1" dirty="0"/>
              <a:t>по горке, </a:t>
            </a:r>
            <a:r>
              <a:rPr lang="ru-RU" sz="2000" b="1" dirty="0">
                <a:solidFill>
                  <a:srgbClr val="002060"/>
                </a:solidFill>
              </a:rPr>
              <a:t>независимо от поездной обстановки</a:t>
            </a:r>
            <a:r>
              <a:rPr lang="ru-RU" sz="2000" b="1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запрещается </a:t>
            </a:r>
            <a:r>
              <a:rPr lang="ru-RU" sz="2000" dirty="0"/>
              <a:t>пользоваться неисправными горочными устройствами (открывать горочный, выходные, и маневровые светофоры, переводить стрелки руководствуясь показаниями контрольных приборов), в том числе и тогда, когда до оформления этих записей возобновится контроль свободности или занятости участков пути, положения централизованных стрелок или произойдут другие изменения показаний на аппарате управления.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6615"/>
          <a:stretch/>
        </p:blipFill>
        <p:spPr>
          <a:xfrm>
            <a:off x="726341" y="316006"/>
            <a:ext cx="7678271" cy="435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667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06759"/>
            <a:ext cx="9103659" cy="15396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ремонте или неисправности стрелки</a:t>
            </a:r>
            <a:r>
              <a:rPr lang="ru-RU" sz="2000" b="1" dirty="0">
                <a:solidFill>
                  <a:srgbClr val="002060"/>
                </a:solidFill>
              </a:rPr>
              <a:t>, когда она не может быть переведена с пульта управления, </a:t>
            </a:r>
            <a:r>
              <a:rPr lang="ru-RU" sz="2000" dirty="0"/>
              <a:t>но имеет электрический контроль положения, стрелка выключается из централизации и переводится на ручное управление (при помощи курбеля). Перед каждым переводом стрелки дежурный по горке обязан перекрыть горочный светофор и прекратить роспуск.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623" y="853594"/>
            <a:ext cx="3971829" cy="26402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63" y="316006"/>
            <a:ext cx="3599060" cy="446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38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5707264"/>
            <a:ext cx="9103659" cy="10893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Убедившись </a:t>
            </a:r>
            <a:r>
              <a:rPr lang="ru-RU" sz="2000" b="1" dirty="0"/>
              <a:t>лично </a:t>
            </a:r>
            <a:r>
              <a:rPr lang="ru-RU" sz="2000" dirty="0"/>
              <a:t>в правильности установки стрелки по маршруту и имея контроль положения стрелки на пульте, дежурный по горке открывает горочный светофор и продолжает производить роспуск состава. </a:t>
            </a:r>
            <a:endParaRPr lang="ru-RU" sz="20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30" y="316006"/>
            <a:ext cx="8058820" cy="536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1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652671"/>
            <a:ext cx="9103659" cy="10620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Производство </a:t>
            </a:r>
            <a:r>
              <a:rPr lang="ru-RU" sz="2000" b="1" dirty="0">
                <a:solidFill>
                  <a:srgbClr val="002060"/>
                </a:solidFill>
              </a:rPr>
              <a:t>работ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на вагонных замедлителях, централизованных стрелках и светофорах </a:t>
            </a:r>
            <a:r>
              <a:rPr lang="ru-RU" sz="2000" b="1" dirty="0">
                <a:solidFill>
                  <a:srgbClr val="C00000"/>
                </a:solidFill>
              </a:rPr>
              <a:t>во время роспуска состава с горки</a:t>
            </a:r>
            <a:r>
              <a:rPr lang="ru-RU" sz="2000" dirty="0"/>
              <a:t>, прохождения локомотивов или подачи через зону работ составов из подгорочного парка </a:t>
            </a:r>
            <a:r>
              <a:rPr lang="ru-RU" sz="2000" b="1" dirty="0">
                <a:solidFill>
                  <a:srgbClr val="C00000"/>
                </a:solidFill>
              </a:rPr>
              <a:t>запрещается.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104"/>
          <a:stretch/>
        </p:blipFill>
        <p:spPr>
          <a:xfrm>
            <a:off x="81285" y="343301"/>
            <a:ext cx="8930705" cy="51703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72902" y="4940489"/>
            <a:ext cx="2298144" cy="43672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056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779214"/>
            <a:ext cx="9103659" cy="20787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  </a:t>
            </a:r>
            <a:r>
              <a:rPr lang="ru-RU" sz="2000" b="1" u="sng" dirty="0" smtClean="0">
                <a:solidFill>
                  <a:srgbClr val="C00000"/>
                </a:solidFill>
              </a:rPr>
              <a:t>Горочная </a:t>
            </a:r>
            <a:r>
              <a:rPr lang="ru-RU" sz="2000" b="1" u="sng" dirty="0">
                <a:solidFill>
                  <a:srgbClr val="C00000"/>
                </a:solidFill>
              </a:rPr>
              <a:t>АЛС с передачей информации по радиоканалу и телеуправлением локомотивом ГАЛС Р.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Эта система включает постовой управляющий вычислительный комплекс (УВК), собирающий информацию с приборов ЭЦ зоны контроля, АРМ ДСП, бортовые контроллеры, которыми оборудованы маневровые локомотивы, и АРМ ШН. </a:t>
            </a:r>
            <a:r>
              <a:rPr lang="ru-RU" sz="2000" b="1" dirty="0">
                <a:solidFill>
                  <a:srgbClr val="002060"/>
                </a:solidFill>
              </a:rPr>
              <a:t>Такая система </a:t>
            </a:r>
            <a:r>
              <a:rPr lang="ru-RU" sz="2000" b="1" dirty="0"/>
              <a:t>обеспечивает</a:t>
            </a:r>
            <a:r>
              <a:rPr lang="ru-RU" sz="2000" b="1" dirty="0">
                <a:solidFill>
                  <a:srgbClr val="002060"/>
                </a:solidFill>
              </a:rPr>
              <a:t> контроль за прибытием состава на сортировочную станцию, отслеживает и регистрирует операции по его закреплению, осмотру, надвигу и роспуску. </a:t>
            </a:r>
            <a:r>
              <a:rPr lang="ru-RU" sz="2000" dirty="0"/>
              <a:t>                  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425480"/>
            <a:ext cx="91036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930"/>
          <a:stretch/>
        </p:blipFill>
        <p:spPr>
          <a:xfrm>
            <a:off x="1223682" y="316006"/>
            <a:ext cx="6044750" cy="44421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53097" y="731520"/>
            <a:ext cx="3265714" cy="2151017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20316" y="903767"/>
            <a:ext cx="1010093" cy="520996"/>
          </a:xfrm>
          <a:prstGeom prst="rect">
            <a:avLst/>
          </a:prstGeom>
          <a:noFill/>
          <a:ln w="5715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35395" y="731520"/>
            <a:ext cx="1998921" cy="1214238"/>
          </a:xfrm>
          <a:prstGeom prst="rect">
            <a:avLst/>
          </a:prstGeom>
          <a:noFill/>
          <a:ln w="5715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95284" y="2158409"/>
            <a:ext cx="1158949" cy="35087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51544" y="3253563"/>
            <a:ext cx="1148316" cy="308344"/>
          </a:xfrm>
          <a:prstGeom prst="rect">
            <a:avLst/>
          </a:prstGeom>
          <a:noFill/>
          <a:ln w="3810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905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653887"/>
            <a:ext cx="9103659" cy="220411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случае пропадания шунтовой чувствительности рельсовых цепей </a:t>
            </a:r>
            <a:r>
              <a:rPr lang="ru-RU" sz="2000" b="1" dirty="0">
                <a:solidFill>
                  <a:srgbClr val="C00000"/>
                </a:solidFill>
              </a:rPr>
              <a:t>дежурный по горке обязан </a:t>
            </a:r>
            <a:r>
              <a:rPr lang="ru-RU" sz="2000" dirty="0"/>
              <a:t>перейти на ручное управление стрелками и переводить стрелки при свободном от отцепа стрелочном изолированном участке.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Проверка </a:t>
            </a:r>
            <a:r>
              <a:rPr lang="ru-RU" sz="2000" dirty="0"/>
              <a:t>фактической свободности участков пути от подвижного состава, положения стрелок и приготовление маршрутов должны производиться в порядке, установленном ПТЭ России и предусмотренным для таких случаев в ТРА железнодорожной станции.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067" r="5821" b="3422"/>
          <a:stretch/>
        </p:blipFill>
        <p:spPr>
          <a:xfrm>
            <a:off x="857528" y="316006"/>
            <a:ext cx="7657822" cy="435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714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625378"/>
            <a:ext cx="9103659" cy="12258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Для обеспечения безопасности </a:t>
            </a:r>
            <a:r>
              <a:rPr lang="ru-RU" sz="2000" dirty="0"/>
              <a:t>роспуска вагонов с горки и надежной работы горочной автоматики работники службы пути должны своевременно смазывать и очищать стрелочные переводы, а также очищать головки рельсов от грязи для обеспечения шунтового режима рельсовых цепей.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4631"/>
          <a:stretch/>
        </p:blipFill>
        <p:spPr>
          <a:xfrm>
            <a:off x="471501" y="316006"/>
            <a:ext cx="8346600" cy="530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555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052174"/>
            <a:ext cx="9103659" cy="17990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пропадании переменного тока в рельсовых цепях </a:t>
            </a:r>
            <a:r>
              <a:rPr lang="ru-RU" sz="2000" b="1" dirty="0"/>
              <a:t>на пульте загорается </a:t>
            </a:r>
            <a:r>
              <a:rPr lang="ru-RU" sz="2000" b="1" dirty="0">
                <a:solidFill>
                  <a:srgbClr val="002060"/>
                </a:solidFill>
              </a:rPr>
              <a:t>белая лампочка «Контроль рельсовых цепей». </a:t>
            </a:r>
            <a:r>
              <a:rPr lang="ru-RU" sz="2000" dirty="0"/>
              <a:t>Перевод всех стрелок при этом исключается, </a:t>
            </a:r>
            <a:r>
              <a:rPr lang="ru-RU" sz="2000" b="1" dirty="0">
                <a:solidFill>
                  <a:srgbClr val="C00000"/>
                </a:solidFill>
              </a:rPr>
              <a:t>роспуск прекращается</a:t>
            </a:r>
            <a:r>
              <a:rPr lang="ru-RU" sz="2000" dirty="0"/>
              <a:t>. Дежурный по горке, установив причину неисправности, нажимает кнопку «Рельсовые цепи». Если при этом белая лампочка гаснет, дежурный по горке может производить нормально роспуск и извещает об этом дежурного электромеханика.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322" b="14372"/>
          <a:stretch/>
        </p:blipFill>
        <p:spPr>
          <a:xfrm>
            <a:off x="13246" y="411935"/>
            <a:ext cx="9116704" cy="464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13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3648" y="5153636"/>
            <a:ext cx="9103659" cy="15533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потере контроля положения стрелки </a:t>
            </a:r>
            <a:r>
              <a:rPr lang="ru-RU" sz="2000" b="1" dirty="0">
                <a:solidFill>
                  <a:srgbClr val="002060"/>
                </a:solidFill>
              </a:rPr>
              <a:t>контрольные полосы у стрелочной рукоятки гаснут и включается звонок взреза. </a:t>
            </a:r>
            <a:r>
              <a:rPr lang="ru-RU" sz="2000" dirty="0"/>
              <a:t>Для выключения звонка предусмотрена кнопка на пульте. При восстановлении контроля положения стрелки снова включается звонок взреза, кнопка выключения звонка вытягивается, звонок перестает звонить.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40" t="10097" r="2388" b="33112"/>
          <a:stretch/>
        </p:blipFill>
        <p:spPr>
          <a:xfrm>
            <a:off x="177421" y="632012"/>
            <a:ext cx="8748216" cy="440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316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271749"/>
            <a:ext cx="9103659" cy="25862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Если стрелки при автоматическом режиме управления </a:t>
            </a:r>
            <a:r>
              <a:rPr lang="ru-RU" sz="2000" b="1" dirty="0"/>
              <a:t>по какой-то причине не доходят до крайнего положения и </a:t>
            </a:r>
            <a:r>
              <a:rPr lang="ru-RU" sz="2000" b="1" dirty="0">
                <a:solidFill>
                  <a:srgbClr val="C00000"/>
                </a:solidFill>
              </a:rPr>
              <a:t>не имеют контроля</a:t>
            </a:r>
            <a:r>
              <a:rPr lang="ru-RU" sz="2000" b="1" dirty="0">
                <a:solidFill>
                  <a:srgbClr val="002060"/>
                </a:solidFill>
              </a:rPr>
              <a:t>, а стрелочный участок свободен</a:t>
            </a:r>
            <a:r>
              <a:rPr lang="ru-RU" sz="2000" dirty="0"/>
              <a:t>, </a:t>
            </a:r>
            <a:r>
              <a:rPr lang="ru-RU" sz="2000" b="1" dirty="0"/>
              <a:t>то через 1,5-1,8 с стрелка автоматически возвращается в исходное положение. </a:t>
            </a:r>
            <a:r>
              <a:rPr lang="ru-RU" sz="2000" dirty="0"/>
              <a:t>В этом случае дежурный по горке должен немедленно прекратить надвиг состава, а стрелочную рукоятку неисправной стрелки установить в положение, имеющее контроль. Отцепы, оторвавшиеся от горба горки, дежурный по горке направляет на сортировочные пути индивидуальным переводом стрелок с пульта. Для выяснения причины неисправности дежурный по горке немедленно вызывает электромеханика.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716" r="2686" b="10863"/>
          <a:stretch/>
        </p:blipFill>
        <p:spPr>
          <a:xfrm>
            <a:off x="1284645" y="316006"/>
            <a:ext cx="6783138" cy="396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716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56890"/>
            <a:ext cx="9103659" cy="15806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После устранения неисправности </a:t>
            </a:r>
            <a:r>
              <a:rPr lang="ru-RU" sz="2000" dirty="0"/>
              <a:t>электромеханик СЦБ может </a:t>
            </a:r>
            <a:r>
              <a:rPr lang="ru-RU" sz="2000" b="1" dirty="0"/>
              <a:t>ввести в действие </a:t>
            </a:r>
            <a:r>
              <a:rPr lang="ru-RU" sz="2000" dirty="0"/>
              <a:t>горочные устройства, работа которых временно прекращалась, </a:t>
            </a:r>
            <a:r>
              <a:rPr lang="ru-RU" sz="2000" b="1" dirty="0">
                <a:solidFill>
                  <a:srgbClr val="002060"/>
                </a:solidFill>
              </a:rPr>
              <a:t>только после совместной с дежурным по горке практической проверки исправности устройств и правильности показаний контрольных приборов на пульте управления и показаний АРМов. </a:t>
            </a:r>
            <a:r>
              <a:rPr lang="ru-RU" sz="2000" dirty="0"/>
              <a:t>Об устранении неисправности электромеханик СЦБ должен сделать запись в Журнале осмотра.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6131"/>
          <a:stretch/>
        </p:blipFill>
        <p:spPr>
          <a:xfrm>
            <a:off x="741829" y="316006"/>
            <a:ext cx="7900320" cy="494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070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045345"/>
            <a:ext cx="9103659" cy="18126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При понижении давления в пневмосети ниже 600 кПа </a:t>
            </a:r>
            <a:r>
              <a:rPr lang="ru-RU" sz="2000" b="1" dirty="0" smtClean="0">
                <a:solidFill>
                  <a:srgbClr val="C00000"/>
                </a:solidFill>
              </a:rPr>
              <a:t>(килоПаскалей) </a:t>
            </a:r>
            <a:r>
              <a:rPr lang="ru-RU" sz="2000" b="1" dirty="0">
                <a:solidFill>
                  <a:srgbClr val="002060"/>
                </a:solidFill>
              </a:rPr>
              <a:t>дежурный по горке обязан </a:t>
            </a:r>
            <a:r>
              <a:rPr lang="ru-RU" sz="2000" dirty="0"/>
              <a:t>прекратить роспуск и сообщить об этом дежурному механику. При невозможности оттормозить замедлитель установкой коммутатора в оттормаживающее положение, а также при невозможности перевести замедлитель в тормозное положение дежурный по горке обязан прекратить роспуск и сообщить об этом дежурному механику.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96" y="316006"/>
            <a:ext cx="6345782" cy="47293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063" y="316006"/>
            <a:ext cx="3922578" cy="2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830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449170"/>
            <a:ext cx="9103659" cy="253848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Дежурному по горке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/>
              <a:t>пропускать через замедлитель </a:t>
            </a:r>
            <a:r>
              <a:rPr lang="ru-RU" sz="2000" dirty="0"/>
              <a:t>локомотивы, не осмотренные на соответствие нижнего очертания габариту подвижного состава. Каждый маневровый локомотив, который будет проходить через замедлитель, должен быть осмотрен начальником горки или старшим электромехаником, представителем депо и станции. На право использования его на постоянной работе должен быть составлен акт и передан дежурному по горке. Все локомотивы, кроме указанных выше, запрещается пропускать через замедлитель, а через заторможенные замедлители запрещается пропускать также и маневровые локомотивы.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5707" r="7910" b="6197"/>
          <a:stretch/>
        </p:blipFill>
        <p:spPr>
          <a:xfrm>
            <a:off x="990390" y="316006"/>
            <a:ext cx="7371647" cy="416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306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792862"/>
            <a:ext cx="9103659" cy="20787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обеспечения максимально возможного торможения вагонов замедлителями </a:t>
            </a:r>
            <a:r>
              <a:rPr lang="ru-RU" sz="2000" b="1" dirty="0">
                <a:solidFill>
                  <a:srgbClr val="002060"/>
                </a:solidFill>
              </a:rPr>
              <a:t>дежурный осмотрщик вагонов </a:t>
            </a:r>
            <a:r>
              <a:rPr lang="ru-RU" sz="2000" b="1" dirty="0">
                <a:solidFill>
                  <a:srgbClr val="C00000"/>
                </a:solidFill>
              </a:rPr>
              <a:t>обязан </a:t>
            </a:r>
            <a:r>
              <a:rPr lang="ru-RU" sz="2000" b="1" dirty="0"/>
              <a:t>предупредить</a:t>
            </a:r>
            <a:r>
              <a:rPr lang="ru-RU" sz="2000" dirty="0"/>
              <a:t> дежурного по горке о наличии новых вагонов с крашеными бандажами в составе. Дежурный по горке или оператор обязан оповещать по громкоговорящей связи всех работников, обслуживающих и ремонтирующих устройства сортировочной горки, о предстоящем пропуске составов, пропуске локомотива или подаче состава из подгорочного парка в зону работ.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8358" b="8882"/>
          <a:stretch/>
        </p:blipFill>
        <p:spPr>
          <a:xfrm>
            <a:off x="1158608" y="316005"/>
            <a:ext cx="6866277" cy="455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345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56890"/>
            <a:ext cx="9103659" cy="15806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При неправильной индикации маршрутов следования отцепов или полном ее отсутствии, </a:t>
            </a:r>
            <a:r>
              <a:rPr lang="ru-RU" sz="2000" dirty="0"/>
              <a:t>но при правильной индикации указателей «Количество вагонов» на пульте </a:t>
            </a:r>
            <a:r>
              <a:rPr lang="ru-RU" sz="2000" b="1" dirty="0">
                <a:solidFill>
                  <a:srgbClr val="002060"/>
                </a:solidFill>
              </a:rPr>
              <a:t>оператор должен</a:t>
            </a:r>
            <a:r>
              <a:rPr lang="ru-RU" sz="2000" dirty="0"/>
              <a:t>, не выключая устройства АЗСР, задавать маршруты следования отцепа с помощью кнопок, установив маршрутный режим работы ГАЦ.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523" t="15721" r="5373" b="7264"/>
          <a:stretch/>
        </p:blipFill>
        <p:spPr>
          <a:xfrm>
            <a:off x="790716" y="329654"/>
            <a:ext cx="7697338" cy="498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6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779214"/>
            <a:ext cx="9103659" cy="20787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ГАЛС Р</a:t>
            </a:r>
            <a:r>
              <a:rPr lang="ru-RU" sz="2000" b="1" u="sng" dirty="0">
                <a:solidFill>
                  <a:srgbClr val="002060"/>
                </a:solidFill>
              </a:rPr>
              <a:t> реализует </a:t>
            </a:r>
            <a:r>
              <a:rPr lang="ru-RU" sz="2000" dirty="0"/>
              <a:t>заданные автоматически скоростные режимы надвига, роспуска и осаживания составов и вагонов, обеспечивает безопасность при надвиге и роспуске, контролирует местоположение горочных локомотивов в парке прибытия, на спускной части горки и в сортировочном парке, последовательность операций при реализации технологического процесса и работу устройств СЦБ в парке прибытия, оборудованном устройствами электрической централизации ЭЦ ПП.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595" t="27998"/>
          <a:stretch/>
        </p:blipFill>
        <p:spPr>
          <a:xfrm>
            <a:off x="216833" y="389965"/>
            <a:ext cx="8723779" cy="438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573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292221"/>
            <a:ext cx="9103659" cy="25657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Закрепление материала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горочные системы применяются для автоматизации технологических процессов на сортировочных станциях?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В чём состоит структура комплексной системы автоматизации управления сортировочной станции?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действия дежурного по горке при нарушении нормальной работы устройств автоматизации и механизации на горке? 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409" r="5671" b="5779"/>
          <a:stretch/>
        </p:blipFill>
        <p:spPr>
          <a:xfrm>
            <a:off x="1108730" y="316006"/>
            <a:ext cx="6966880" cy="401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57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0682" y="1971002"/>
            <a:ext cx="8936937" cy="45253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 </a:t>
            </a:r>
            <a:r>
              <a:rPr lang="ru-RU" sz="2000" b="1" dirty="0" smtClean="0">
                <a:solidFill>
                  <a:srgbClr val="002060"/>
                </a:solidFill>
              </a:rPr>
              <a:t>Глава 21 стр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139-140</a:t>
            </a:r>
          </a:p>
          <a:p>
            <a:pPr marL="0" indent="0" algn="just">
              <a:buNone/>
            </a:pP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/>
              <a:t>Обеспечение безопасного движения поездов при </a:t>
            </a:r>
            <a:r>
              <a:rPr lang="ru-RU" sz="2000" b="1" dirty="0" smtClean="0"/>
              <a:t>ПАБ.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 smtClean="0"/>
              <a:t>Проработка учебной литературы и составление конспекта по характеристикам каждой системы. Курс </a:t>
            </a:r>
            <a:r>
              <a:rPr lang="ru-RU" sz="2000" i="1" dirty="0"/>
              <a:t>лекций Глава </a:t>
            </a:r>
            <a:r>
              <a:rPr lang="ru-RU" sz="2000" i="1" dirty="0" smtClean="0"/>
              <a:t>13, </a:t>
            </a:r>
            <a:r>
              <a:rPr lang="ru-RU" sz="2000" i="1" dirty="0"/>
              <a:t>стр. </a:t>
            </a:r>
            <a:r>
              <a:rPr lang="ru-RU" sz="2000" i="1" dirty="0" smtClean="0"/>
              <a:t>85-88. Подготовка к практическому занятию №24, оформление отчетов и подготовка к их защите.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6519" y="1001303"/>
            <a:ext cx="81204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Безопасность движения </a:t>
            </a:r>
            <a:r>
              <a:rPr lang="ru-RU" sz="2000" b="1" dirty="0" smtClean="0">
                <a:solidFill>
                  <a:srgbClr val="C00000"/>
                </a:solidFill>
              </a:rPr>
              <a:t>поездов при </a:t>
            </a:r>
            <a:r>
              <a:rPr lang="ru-RU" sz="2000" b="1" dirty="0">
                <a:solidFill>
                  <a:srgbClr val="C00000"/>
                </a:solidFill>
              </a:rPr>
              <a:t>неисправности </a:t>
            </a:r>
            <a:r>
              <a:rPr lang="ru-RU" sz="2000" b="1" dirty="0" smtClean="0">
                <a:solidFill>
                  <a:srgbClr val="C00000"/>
                </a:solidFill>
              </a:rPr>
              <a:t>ПАБ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3694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58092"/>
            <a:ext cx="9103659" cy="1769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этом на мониторах АРМ ДСП </a:t>
            </a:r>
            <a:r>
              <a:rPr lang="ru-RU" sz="2000" b="1" dirty="0"/>
              <a:t>можно отобразить</a:t>
            </a:r>
            <a:r>
              <a:rPr lang="ru-RU" sz="2000" dirty="0"/>
              <a:t>: накопление вагонов на путях сортировочной станции и заполнение их; завершение маневров; местоположение, скорость и направление движения маневровых локомотивов. Источником информации для системы является натурный лист на состав, поступающий из АСУ СС, аппаратура ЭЦ и датчики измерения пути и скорости, размещаемые на каждом локомотиве.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741" y="316006"/>
            <a:ext cx="7106597" cy="474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0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137" b="2157"/>
          <a:stretch/>
        </p:blipFill>
        <p:spPr>
          <a:xfrm>
            <a:off x="26894" y="267726"/>
            <a:ext cx="5860140" cy="4564061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779214"/>
            <a:ext cx="9103659" cy="20787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Маневровая АЛС (МАЛС) </a:t>
            </a:r>
            <a:r>
              <a:rPr lang="ru-RU" sz="2000" b="1" dirty="0">
                <a:solidFill>
                  <a:srgbClr val="002060"/>
                </a:solidFill>
              </a:rPr>
              <a:t>с передачей информации по радиоканалу между постом ЭЦ и маневровыми локомотивами</a:t>
            </a:r>
            <a:r>
              <a:rPr lang="ru-RU" sz="2000" dirty="0"/>
              <a:t>, работающими в выходной горловине сортировочного парка и в парке отправления по формированию поездов, </a:t>
            </a:r>
            <a:r>
              <a:rPr lang="ru-RU" sz="2000" b="1" dirty="0"/>
              <a:t>реализуется с помощью системы </a:t>
            </a:r>
            <a:r>
              <a:rPr lang="ru-RU" sz="2000" b="1" dirty="0">
                <a:solidFill>
                  <a:srgbClr val="C00000"/>
                </a:solidFill>
              </a:rPr>
              <a:t>ГАЛС РМ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C00000"/>
                </a:solidFill>
              </a:rPr>
              <a:t>Она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обеспечивает </a:t>
            </a:r>
            <a:r>
              <a:rPr lang="ru-RU" sz="2000" dirty="0"/>
              <a:t>безопасность маневровых операций, контроль местоположения маневровых локомотивов и работы устройств СЦБ, оперативного персонала станции и машинистов в зоне своего действия.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37647"/>
          <a:stretch/>
        </p:blipFill>
        <p:spPr>
          <a:xfrm>
            <a:off x="5741328" y="267726"/>
            <a:ext cx="3254754" cy="34668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328" y="2657261"/>
            <a:ext cx="2747294" cy="206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12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532" y="181536"/>
            <a:ext cx="6858594" cy="513937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09520"/>
            <a:ext cx="9103659" cy="12719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Горочное программно-задающее устройство </a:t>
            </a:r>
            <a:r>
              <a:rPr lang="ru-RU" sz="2000" b="1" u="sng" dirty="0" smtClean="0">
                <a:solidFill>
                  <a:srgbClr val="C00000"/>
                </a:solidFill>
              </a:rPr>
              <a:t>(ГПЗУ). </a:t>
            </a:r>
            <a:r>
              <a:rPr lang="ru-RU" sz="2000" dirty="0"/>
              <a:t>Эта система связывает в единую технологическую цепочку дежурного по парку прибытия ДСП, горочного оператора (ДСПГ) и машиниста горочного локомотива, из-за несогласованности действий которых часто возникают аварийные ситуации на горке.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5004" y="2583712"/>
            <a:ext cx="3976577" cy="94629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31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7079" y="0"/>
            <a:ext cx="7678271" cy="63201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Комплексная механизация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автоматизация 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77508"/>
            <a:ext cx="9103659" cy="18232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C00000"/>
                </a:solidFill>
              </a:rPr>
              <a:t>Функции </a:t>
            </a:r>
            <a:r>
              <a:rPr lang="ru-RU" sz="2000" b="1" dirty="0">
                <a:solidFill>
                  <a:srgbClr val="C00000"/>
                </a:solidFill>
              </a:rPr>
              <a:t>ГПЗУ </a:t>
            </a:r>
            <a:r>
              <a:rPr lang="ru-RU" sz="2000" b="1" dirty="0">
                <a:solidFill>
                  <a:srgbClr val="002060"/>
                </a:solidFill>
              </a:rPr>
              <a:t>заключаются </a:t>
            </a:r>
            <a:r>
              <a:rPr lang="ru-RU" sz="2000" dirty="0"/>
              <a:t>в корректировке программы роспуска, поступающей из АСУ СС; расчет скорости состава при надвиге на горку; контроль правильности расцепки и автоматическом вводе маршрутов в ГАЦ синхронно с ходом роспуска; управлении указателями количества вагонов и горочным сигналом. Возможности АРМ ДСПГ в системе ГПЗУ позволяют совместить функции дежурного по горке и маневрового диспетчера.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3009"/>
          <a:stretch/>
        </p:blipFill>
        <p:spPr>
          <a:xfrm>
            <a:off x="4215432" y="410134"/>
            <a:ext cx="4726861" cy="38937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4578" r="35262"/>
          <a:stretch/>
        </p:blipFill>
        <p:spPr>
          <a:xfrm>
            <a:off x="129988" y="443752"/>
            <a:ext cx="3931024" cy="386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11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1256</TotalTime>
  <Words>2682</Words>
  <Application>Microsoft Office PowerPoint</Application>
  <PresentationFormat>Экран (4:3)</PresentationFormat>
  <Paragraphs>138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Тема Office</vt:lpstr>
      <vt:lpstr>ОАО "РЖД"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Презентация PowerPoint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Комплексная механизация и автоматизация сортировочных горок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172</cp:revision>
  <dcterms:created xsi:type="dcterms:W3CDTF">2020-04-22T10:21:16Z</dcterms:created>
  <dcterms:modified xsi:type="dcterms:W3CDTF">2023-02-03T16:39:52Z</dcterms:modified>
</cp:coreProperties>
</file>