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6"/>
  </p:notesMasterIdLst>
  <p:sldIdLst>
    <p:sldId id="257" r:id="rId2"/>
    <p:sldId id="258" r:id="rId3"/>
    <p:sldId id="268" r:id="rId4"/>
    <p:sldId id="269" r:id="rId5"/>
    <p:sldId id="270" r:id="rId6"/>
    <p:sldId id="271" r:id="rId7"/>
    <p:sldId id="272" r:id="rId8"/>
    <p:sldId id="274" r:id="rId9"/>
    <p:sldId id="326" r:id="rId10"/>
    <p:sldId id="327" r:id="rId11"/>
    <p:sldId id="313" r:id="rId12"/>
    <p:sldId id="314" r:id="rId13"/>
    <p:sldId id="329" r:id="rId14"/>
    <p:sldId id="315" r:id="rId15"/>
    <p:sldId id="259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33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28" r:id="rId42"/>
    <p:sldId id="317" r:id="rId43"/>
    <p:sldId id="318" r:id="rId44"/>
    <p:sldId id="319" r:id="rId45"/>
    <p:sldId id="316" r:id="rId46"/>
    <p:sldId id="320" r:id="rId47"/>
    <p:sldId id="321" r:id="rId48"/>
    <p:sldId id="261" r:id="rId49"/>
    <p:sldId id="322" r:id="rId50"/>
    <p:sldId id="323" r:id="rId51"/>
    <p:sldId id="324" r:id="rId52"/>
    <p:sldId id="300" r:id="rId53"/>
    <p:sldId id="303" r:id="rId54"/>
    <p:sldId id="301" r:id="rId55"/>
    <p:sldId id="307" r:id="rId56"/>
    <p:sldId id="304" r:id="rId57"/>
    <p:sldId id="305" r:id="rId58"/>
    <p:sldId id="308" r:id="rId59"/>
    <p:sldId id="309" r:id="rId60"/>
    <p:sldId id="310" r:id="rId61"/>
    <p:sldId id="311" r:id="rId62"/>
    <p:sldId id="312" r:id="rId63"/>
    <p:sldId id="262" r:id="rId64"/>
    <p:sldId id="325" r:id="rId6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14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8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24.png"/><Relationship Id="rId5" Type="http://schemas.openxmlformats.org/officeDocument/2006/relationships/image" Target="../media/image9.jpeg"/><Relationship Id="rId10" Type="http://schemas.openxmlformats.org/officeDocument/2006/relationships/image" Target="../media/image23.png"/><Relationship Id="rId4" Type="http://schemas.openxmlformats.org/officeDocument/2006/relationships/image" Target="../media/image8.jpe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jpeg"/><Relationship Id="rId7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28.png"/><Relationship Id="rId4" Type="http://schemas.openxmlformats.org/officeDocument/2006/relationships/image" Target="../media/image8.jpe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6.jpe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7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6.png"/><Relationship Id="rId16" Type="http://schemas.openxmlformats.org/officeDocument/2006/relationships/image" Target="../media/image5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56.png"/><Relationship Id="rId18" Type="http://schemas.openxmlformats.org/officeDocument/2006/relationships/image" Target="../media/image21.png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image" Target="../media/image59.png"/><Relationship Id="rId12" Type="http://schemas.openxmlformats.org/officeDocument/2006/relationships/image" Target="../media/image65.png"/><Relationship Id="rId17" Type="http://schemas.openxmlformats.org/officeDocument/2006/relationships/image" Target="../media/image22.png"/><Relationship Id="rId2" Type="http://schemas.openxmlformats.org/officeDocument/2006/relationships/image" Target="../media/image55.png"/><Relationship Id="rId16" Type="http://schemas.openxmlformats.org/officeDocument/2006/relationships/image" Target="../media/image6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4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10" Type="http://schemas.openxmlformats.org/officeDocument/2006/relationships/image" Target="../media/image63.png"/><Relationship Id="rId19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61.png"/><Relationship Id="rId14" Type="http://schemas.openxmlformats.org/officeDocument/2006/relationships/image" Target="../media/image20.png"/><Relationship Id="rId22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1.png"/><Relationship Id="rId3" Type="http://schemas.openxmlformats.org/officeDocument/2006/relationships/image" Target="../media/image63.png"/><Relationship Id="rId7" Type="http://schemas.openxmlformats.org/officeDocument/2006/relationships/image" Target="../media/image20.png"/><Relationship Id="rId12" Type="http://schemas.openxmlformats.org/officeDocument/2006/relationships/image" Target="../media/image21.png"/><Relationship Id="rId2" Type="http://schemas.openxmlformats.org/officeDocument/2006/relationships/image" Target="../media/image52.png"/><Relationship Id="rId16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image" Target="../media/image65.png"/><Relationship Id="rId15" Type="http://schemas.openxmlformats.org/officeDocument/2006/relationships/image" Target="../media/image69.png"/><Relationship Id="rId10" Type="http://schemas.openxmlformats.org/officeDocument/2006/relationships/image" Target="../media/image22.png"/><Relationship Id="rId4" Type="http://schemas.openxmlformats.org/officeDocument/2006/relationships/image" Target="../media/image64.png"/><Relationship Id="rId9" Type="http://schemas.openxmlformats.org/officeDocument/2006/relationships/image" Target="../media/image67.png"/><Relationship Id="rId1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47.png"/><Relationship Id="rId7" Type="http://schemas.openxmlformats.org/officeDocument/2006/relationships/image" Target="../media/image9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9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9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8.jpeg"/><Relationship Id="rId7" Type="http://schemas.openxmlformats.org/officeDocument/2006/relationships/image" Target="../media/image99.png"/><Relationship Id="rId12" Type="http://schemas.openxmlformats.org/officeDocument/2006/relationships/image" Target="../media/image103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102.png"/><Relationship Id="rId5" Type="http://schemas.openxmlformats.org/officeDocument/2006/relationships/image" Target="../media/image7.png"/><Relationship Id="rId10" Type="http://schemas.openxmlformats.org/officeDocument/2006/relationships/image" Target="../media/image101.png"/><Relationship Id="rId4" Type="http://schemas.openxmlformats.org/officeDocument/2006/relationships/image" Target="../media/image47.png"/><Relationship Id="rId9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47.png"/><Relationship Id="rId7" Type="http://schemas.openxmlformats.org/officeDocument/2006/relationships/image" Target="../media/image9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104.gi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47.png"/><Relationship Id="rId7" Type="http://schemas.openxmlformats.org/officeDocument/2006/relationships/image" Target="../media/image9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98.jpeg"/><Relationship Id="rId7" Type="http://schemas.openxmlformats.org/officeDocument/2006/relationships/image" Target="../media/image49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10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jpeg"/><Relationship Id="rId7" Type="http://schemas.openxmlformats.org/officeDocument/2006/relationships/image" Target="../media/image116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4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98.jpeg"/><Relationship Id="rId9" Type="http://schemas.openxmlformats.org/officeDocument/2006/relationships/image" Target="../media/image1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11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120.jpeg"/><Relationship Id="rId3" Type="http://schemas.openxmlformats.org/officeDocument/2006/relationships/image" Target="../media/image64.png"/><Relationship Id="rId7" Type="http://schemas.openxmlformats.org/officeDocument/2006/relationships/image" Target="../media/image59.png"/><Relationship Id="rId12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65.png"/><Relationship Id="rId5" Type="http://schemas.openxmlformats.org/officeDocument/2006/relationships/image" Target="../media/image67.png"/><Relationship Id="rId10" Type="http://schemas.openxmlformats.org/officeDocument/2006/relationships/image" Target="../media/image63.png"/><Relationship Id="rId4" Type="http://schemas.openxmlformats.org/officeDocument/2006/relationships/image" Target="../media/image66.png"/><Relationship Id="rId9" Type="http://schemas.openxmlformats.org/officeDocument/2006/relationships/image" Target="../media/image55.png"/><Relationship Id="rId1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2.jpeg"/><Relationship Id="rId7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98.jpeg"/><Relationship Id="rId9" Type="http://schemas.openxmlformats.org/officeDocument/2006/relationships/image" Target="../media/image11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22.jpeg"/><Relationship Id="rId7" Type="http://schemas.openxmlformats.org/officeDocument/2006/relationships/image" Target="../media/image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23.jpeg"/><Relationship Id="rId4" Type="http://schemas.openxmlformats.org/officeDocument/2006/relationships/image" Target="../media/image98.jpeg"/><Relationship Id="rId9" Type="http://schemas.openxmlformats.org/officeDocument/2006/relationships/image" Target="../media/image12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9.jpeg"/><Relationship Id="rId7" Type="http://schemas.openxmlformats.org/officeDocument/2006/relationships/image" Target="../media/image20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34.jpeg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4.png"/><Relationship Id="rId7" Type="http://schemas.openxmlformats.org/officeDocument/2006/relationships/image" Target="../media/image5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3.png"/><Relationship Id="rId5" Type="http://schemas.openxmlformats.org/officeDocument/2006/relationships/image" Target="../media/image56.png"/><Relationship Id="rId10" Type="http://schemas.openxmlformats.org/officeDocument/2006/relationships/image" Target="../media/image150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51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14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3.png"/><Relationship Id="rId5" Type="http://schemas.openxmlformats.org/officeDocument/2006/relationships/image" Target="../media/image56.png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png"/><Relationship Id="rId4" Type="http://schemas.openxmlformats.org/officeDocument/2006/relationships/image" Target="../media/image15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Обеспечение безопасного движения поездов при </a:t>
            </a:r>
            <a:r>
              <a:rPr lang="ru-RU" sz="2400" b="1" dirty="0" smtClean="0">
                <a:solidFill>
                  <a:srgbClr val="C00000"/>
                </a:solidFill>
              </a:rPr>
              <a:t>АБ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45859"/>
            <a:ext cx="9144000" cy="3012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выходного светофора </a:t>
            </a:r>
            <a:r>
              <a:rPr lang="ru-RU" sz="2000" b="1" dirty="0">
                <a:solidFill>
                  <a:srgbClr val="002060"/>
                </a:solidFill>
              </a:rPr>
              <a:t>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в случаях: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—</a:t>
            </a:r>
            <a:r>
              <a:rPr lang="ru-RU" sz="2000" dirty="0" smtClean="0"/>
              <a:t> </a:t>
            </a:r>
            <a:r>
              <a:rPr lang="ru-RU" sz="2000" dirty="0"/>
              <a:t>невозможности открытия выходного светофора из-за ложного показания занятости первого перегонного блок-участка.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—</a:t>
            </a:r>
            <a:r>
              <a:rPr lang="ru-RU" sz="2000" dirty="0"/>
              <a:t> при задержке поезда, для отправления которого был открыт, а затем закрыт выходной светофор (ошибочно или вследствие возникшей необходимости), и его невозможно повторно открыть для отправления поезда в том же направлении. При АБ маршрут отправления в этих случаях готовится вновь, и вновь открывается выходной светофор.</a:t>
            </a: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5098" r="10147" b="16078"/>
          <a:stretch/>
        </p:blipFill>
        <p:spPr>
          <a:xfrm>
            <a:off x="1065880" y="416628"/>
            <a:ext cx="7066830" cy="346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20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398" y="2396964"/>
            <a:ext cx="9036496" cy="29911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правильно установленном маршруте и свободном первом блок-участке </a:t>
            </a:r>
            <a:r>
              <a:rPr lang="ru-RU" sz="2000" b="1" dirty="0"/>
              <a:t>выходной светофор не открывается</a:t>
            </a:r>
            <a:r>
              <a:rPr lang="ru-RU" sz="2000" dirty="0"/>
              <a:t>, поезд может быть отправлен 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на двухпутный перегон по правильному пути:</a:t>
            </a:r>
          </a:p>
          <a:p>
            <a:pPr marL="0" indent="0" algn="just">
              <a:buNone/>
            </a:pPr>
            <a:r>
              <a:rPr lang="ru-RU" sz="2000" b="1" dirty="0"/>
              <a:t>1. </a:t>
            </a:r>
            <a:r>
              <a:rPr lang="ru-RU" sz="2000" b="1" dirty="0">
                <a:solidFill>
                  <a:srgbClr val="7030A0"/>
                </a:solidFill>
              </a:rPr>
              <a:t>по пригласительному сигналу </a:t>
            </a:r>
            <a:r>
              <a:rPr lang="ru-RU" sz="2000" b="1" dirty="0"/>
              <a:t>на выходном светофоре;</a:t>
            </a:r>
          </a:p>
          <a:p>
            <a:pPr marL="0" indent="0">
              <a:buNone/>
            </a:pPr>
            <a:r>
              <a:rPr lang="ru-RU" sz="2000" b="1" dirty="0"/>
              <a:t>2. </a:t>
            </a:r>
            <a:r>
              <a:rPr lang="ru-RU" sz="2000" b="1" dirty="0">
                <a:solidFill>
                  <a:srgbClr val="7030A0"/>
                </a:solidFill>
              </a:rPr>
              <a:t>по регистрируемому приказу ДСП станции</a:t>
            </a:r>
            <a:r>
              <a:rPr lang="ru-RU" sz="2000" b="1" dirty="0"/>
              <a:t>, передаваемому машинисту отправляющегося поезда по радиосвязи;</a:t>
            </a:r>
          </a:p>
          <a:p>
            <a:pPr marL="0" indent="0" algn="just">
              <a:buNone/>
            </a:pPr>
            <a:r>
              <a:rPr lang="ru-RU" sz="2000" b="1" dirty="0"/>
              <a:t>3. по разрешению на бланке </a:t>
            </a:r>
            <a:r>
              <a:rPr lang="ru-RU" sz="2000" b="1" dirty="0">
                <a:solidFill>
                  <a:srgbClr val="7030A0"/>
                </a:solidFill>
              </a:rPr>
              <a:t>ДУ-54 с заполнением пункта I. </a:t>
            </a:r>
            <a:endParaRPr lang="ru-RU" sz="1400" dirty="0">
              <a:solidFill>
                <a:srgbClr val="7030A0"/>
              </a:solidFill>
            </a:endParaRPr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7" b="32463"/>
          <a:stretch/>
        </p:blipFill>
        <p:spPr bwMode="auto">
          <a:xfrm>
            <a:off x="80654" y="637298"/>
            <a:ext cx="89999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95677" y="1057228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436095" y="1469834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751246" y="1458475"/>
            <a:ext cx="711609" cy="3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91891" y="148886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76055" y="797611"/>
            <a:ext cx="720081" cy="5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67814" y="146983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55776" y="1024007"/>
            <a:ext cx="404335" cy="3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57180" y="1917986"/>
            <a:ext cx="229731" cy="25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88397" y="1430908"/>
            <a:ext cx="404335" cy="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0" y="1412776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3752" y="1812902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0654" y="1089437"/>
            <a:ext cx="818938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207" y="1112403"/>
            <a:ext cx="1188823" cy="2987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675" y="1444251"/>
            <a:ext cx="567657" cy="1781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479" y="1458475"/>
            <a:ext cx="155315" cy="17084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11560" y="1917986"/>
            <a:ext cx="288032" cy="256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8303" y="1390586"/>
            <a:ext cx="3593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Н1</a:t>
            </a:r>
            <a:endParaRPr lang="ru-RU" sz="1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26426" y="1880165"/>
            <a:ext cx="360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Н3</a:t>
            </a:r>
            <a:endParaRPr lang="ru-RU" sz="1200" b="1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121136" y="1340768"/>
            <a:ext cx="936044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051720" y="1360210"/>
            <a:ext cx="326867" cy="41260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339752" y="1772816"/>
            <a:ext cx="102936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676519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3622453"/>
            <a:ext cx="9036496" cy="29911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На однопутный перегон </a:t>
            </a:r>
            <a:r>
              <a:rPr lang="ru-RU" sz="2000" b="1" dirty="0">
                <a:solidFill>
                  <a:srgbClr val="C00000"/>
                </a:solidFill>
              </a:rPr>
              <a:t>или </a:t>
            </a:r>
            <a:r>
              <a:rPr lang="ru-RU" sz="2000" b="1" u="sng" dirty="0">
                <a:solidFill>
                  <a:srgbClr val="C00000"/>
                </a:solidFill>
              </a:rPr>
              <a:t>по неправильному пути двухпутного перегона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dirty="0"/>
              <a:t>оборудованного двухсторонней АБ, </a:t>
            </a:r>
            <a:r>
              <a:rPr lang="ru-RU" sz="2000" b="1" dirty="0"/>
              <a:t>при</a:t>
            </a:r>
            <a:r>
              <a:rPr lang="ru-RU" sz="2000" dirty="0"/>
              <a:t> </a:t>
            </a:r>
            <a:r>
              <a:rPr lang="ru-RU" sz="2000" b="1" dirty="0"/>
              <a:t>запрещающем показании</a:t>
            </a:r>
            <a:r>
              <a:rPr lang="ru-RU" sz="2000" dirty="0"/>
              <a:t> </a:t>
            </a:r>
            <a:r>
              <a:rPr lang="ru-RU" sz="2000" b="1" dirty="0"/>
              <a:t>выходного светофора</a:t>
            </a:r>
            <a:r>
              <a:rPr lang="ru-RU" sz="2000" dirty="0"/>
              <a:t> поезд может быть отправлен:</a:t>
            </a:r>
          </a:p>
          <a:p>
            <a:pPr marL="0" indent="0" algn="just">
              <a:buNone/>
            </a:pPr>
            <a:r>
              <a:rPr lang="ru-RU" sz="2000" b="1" dirty="0" smtClean="0"/>
              <a:t>1. </a:t>
            </a:r>
            <a:r>
              <a:rPr lang="ru-RU" sz="2000" b="1" dirty="0">
                <a:solidFill>
                  <a:srgbClr val="7030A0"/>
                </a:solidFill>
              </a:rPr>
              <a:t>по регистрируемому приказу ДСП станции</a:t>
            </a:r>
            <a:r>
              <a:rPr lang="ru-RU" sz="2000" b="1" dirty="0"/>
              <a:t>, передаваемому машинисту отправляющегося поезда по радиосвязи;</a:t>
            </a:r>
          </a:p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b="1" dirty="0"/>
              <a:t>по разрешению на бланке </a:t>
            </a:r>
            <a:r>
              <a:rPr lang="ru-RU" sz="2000" b="1" dirty="0">
                <a:solidFill>
                  <a:srgbClr val="7030A0"/>
                </a:solidFill>
              </a:rPr>
              <a:t>ДУ-54 с заполнением пункта I.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Отправление поезда на однопутный перегон и по неправильному пути двухпутного перегона </a:t>
            </a:r>
            <a:r>
              <a:rPr lang="ru-RU" sz="2000" b="1" u="sng" dirty="0">
                <a:solidFill>
                  <a:srgbClr val="C00000"/>
                </a:solidFill>
              </a:rPr>
              <a:t>по пригласительному сигналу запрещается.</a:t>
            </a:r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7" b="32463"/>
          <a:stretch/>
        </p:blipFill>
        <p:spPr bwMode="auto">
          <a:xfrm>
            <a:off x="80654" y="637298"/>
            <a:ext cx="89999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95677" y="1057228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477651" y="1481303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751246" y="1458475"/>
            <a:ext cx="711609" cy="3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91891" y="148886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76055" y="797611"/>
            <a:ext cx="720081" cy="5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67814" y="146983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55776" y="1024007"/>
            <a:ext cx="404335" cy="3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57180" y="1917986"/>
            <a:ext cx="229731" cy="25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79223" y="1424465"/>
            <a:ext cx="404335" cy="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0" y="1412776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3752" y="1812902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0654" y="1089437"/>
            <a:ext cx="818938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207" y="1112403"/>
            <a:ext cx="1188823" cy="2987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675" y="1444251"/>
            <a:ext cx="567657" cy="1781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479" y="1458475"/>
            <a:ext cx="155315" cy="17084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11560" y="1917986"/>
            <a:ext cx="288032" cy="256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8303" y="1390586"/>
            <a:ext cx="3593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Н1</a:t>
            </a:r>
            <a:endParaRPr lang="ru-RU" sz="1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26426" y="1880165"/>
            <a:ext cx="360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Н3</a:t>
            </a:r>
            <a:endParaRPr lang="ru-RU" sz="12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115616" y="1298630"/>
            <a:ext cx="2223602" cy="148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0"/>
          <a:srcRect l="7196"/>
          <a:stretch/>
        </p:blipFill>
        <p:spPr>
          <a:xfrm>
            <a:off x="521204" y="2433263"/>
            <a:ext cx="8485958" cy="1225296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80654" y="2840595"/>
            <a:ext cx="606022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14344" y="3140968"/>
            <a:ext cx="42520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6964" y="2928410"/>
            <a:ext cx="402371" cy="20118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09330" y="2928410"/>
            <a:ext cx="402371" cy="20118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4232" y="3175493"/>
            <a:ext cx="402371" cy="20118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0559" y="2928410"/>
            <a:ext cx="402371" cy="201185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36095" y="3166422"/>
            <a:ext cx="402371" cy="20118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9257" y="3164471"/>
            <a:ext cx="402371" cy="201185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80068" y="2842238"/>
            <a:ext cx="1188823" cy="29873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64" y="3215120"/>
            <a:ext cx="365792" cy="323116"/>
          </a:xfrm>
          <a:prstGeom prst="rect">
            <a:avLst/>
          </a:prstGeom>
        </p:spPr>
      </p:pic>
      <p:cxnSp>
        <p:nvCxnSpPr>
          <p:cNvPr id="45" name="Прямая со стрелкой 44"/>
          <p:cNvCxnSpPr/>
          <p:nvPr/>
        </p:nvCxnSpPr>
        <p:spPr>
          <a:xfrm>
            <a:off x="755576" y="3068960"/>
            <a:ext cx="2448272" cy="38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426214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89050"/>
            <a:ext cx="9049871" cy="40689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Перед отправлением поезда </a:t>
            </a:r>
            <a:r>
              <a:rPr lang="ru-RU" sz="2000" b="1" dirty="0" smtClean="0">
                <a:solidFill>
                  <a:srgbClr val="C00000"/>
                </a:solidFill>
              </a:rPr>
              <a:t>ДСП </a:t>
            </a:r>
            <a:r>
              <a:rPr lang="ru-RU" sz="2000" b="1" dirty="0">
                <a:solidFill>
                  <a:srgbClr val="C00000"/>
                </a:solidFill>
              </a:rPr>
              <a:t>обязан:</a:t>
            </a:r>
          </a:p>
          <a:p>
            <a:pPr marL="0" indent="0" algn="just">
              <a:buNone/>
            </a:pPr>
            <a:r>
              <a:rPr lang="ru-RU" sz="2000" dirty="0"/>
              <a:t>         </a:t>
            </a:r>
            <a:r>
              <a:rPr lang="ru-RU" sz="2000" b="1" dirty="0">
                <a:solidFill>
                  <a:srgbClr val="002060"/>
                </a:solidFill>
              </a:rPr>
              <a:t>• получить </a:t>
            </a:r>
            <a:r>
              <a:rPr lang="ru-RU" sz="2000" dirty="0"/>
              <a:t>регистрируемый приказ ДНЦ, подтверждающий свободность перегона (пути) от встречных поездов;</a:t>
            </a:r>
          </a:p>
          <a:p>
            <a:pPr marL="0" indent="0" algn="just">
              <a:buNone/>
            </a:pPr>
            <a:r>
              <a:rPr lang="ru-RU" sz="2000" dirty="0"/>
              <a:t>         </a:t>
            </a:r>
            <a:r>
              <a:rPr lang="ru-RU" sz="2000" b="1" dirty="0">
                <a:solidFill>
                  <a:srgbClr val="002060"/>
                </a:solidFill>
              </a:rPr>
              <a:t>• установить </a:t>
            </a:r>
            <a:r>
              <a:rPr lang="ru-RU" sz="2000" dirty="0"/>
              <a:t>блокировку в направлении отправляющего поезда;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        • изъять </a:t>
            </a:r>
            <a:r>
              <a:rPr lang="ru-RU" sz="2000" dirty="0"/>
              <a:t>из аппарата ключ-жезл соответствующего перегона (пути перегона). Изъятый ключ-жезл возвращается в аппарат после фактического занятия перегона отправляющимся поездом (после вступления его на первый блок-участок удаления). </a:t>
            </a:r>
          </a:p>
          <a:p>
            <a:pPr marL="0" indent="0" algn="just">
              <a:buNone/>
            </a:pPr>
            <a:r>
              <a:rPr lang="ru-RU" sz="2000" dirty="0"/>
              <a:t>            На двухпутных перегонах, оборудованных АБ с движением по неправильному пути по показаниям локомотивного светофора, если выходной светофор на неправильный путь не открывается или отсутствует, отправление поезда производится после прекращения действия АБ.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471" y="349623"/>
            <a:ext cx="4290741" cy="28104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823" t="11742" r="13677" b="13291"/>
          <a:stretch/>
        </p:blipFill>
        <p:spPr>
          <a:xfrm>
            <a:off x="1116106" y="400031"/>
            <a:ext cx="3079376" cy="245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84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2414909"/>
            <a:ext cx="9036496" cy="35904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На </a:t>
            </a:r>
            <a:r>
              <a:rPr lang="ru-RU" sz="2000" b="1" dirty="0"/>
              <a:t>двухпутных и многопутных перегонах с односторонней </a:t>
            </a:r>
            <a:r>
              <a:rPr lang="ru-RU" sz="2000" b="1" dirty="0" smtClean="0"/>
              <a:t>АБ</a:t>
            </a:r>
            <a:r>
              <a:rPr lang="ru-RU" sz="2000" dirty="0" smtClean="0"/>
              <a:t>, оборудованной </a:t>
            </a:r>
            <a:r>
              <a:rPr lang="ru-RU" sz="2000" b="1" u="sng" dirty="0">
                <a:solidFill>
                  <a:srgbClr val="7030A0"/>
                </a:solidFill>
              </a:rPr>
              <a:t>временными устройствами</a:t>
            </a:r>
            <a:r>
              <a:rPr lang="ru-RU" sz="2000" dirty="0"/>
              <a:t>, позволяющими в неправильном направлении (по неправильному </a:t>
            </a:r>
            <a:r>
              <a:rPr lang="ru-RU" sz="2000" dirty="0" smtClean="0"/>
              <a:t>пути</a:t>
            </a:r>
            <a:r>
              <a:rPr lang="ru-RU" sz="2000" dirty="0"/>
              <a:t>) обеспечивать движение поездов по сигналам локомотивных светофоров, в случае </a:t>
            </a:r>
            <a:r>
              <a:rPr lang="ru-RU" sz="2000" b="1" dirty="0"/>
              <a:t>если выходной светофор на неправильный </a:t>
            </a:r>
            <a:r>
              <a:rPr lang="ru-RU" sz="2000" b="1" dirty="0" smtClean="0"/>
              <a:t>путь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7030A0"/>
                </a:solidFill>
              </a:rPr>
              <a:t>не открывается или отсутствует</a:t>
            </a:r>
            <a:r>
              <a:rPr lang="ru-RU" sz="2000" dirty="0"/>
              <a:t>, отправление поезда производится после </a:t>
            </a:r>
            <a:r>
              <a:rPr lang="ru-RU" sz="2000" b="1" dirty="0">
                <a:solidFill>
                  <a:srgbClr val="C00000"/>
                </a:solidFill>
              </a:rPr>
              <a:t>прекращения действия </a:t>
            </a:r>
            <a:r>
              <a:rPr lang="ru-RU" sz="2000" b="1" dirty="0" smtClean="0">
                <a:solidFill>
                  <a:srgbClr val="C00000"/>
                </a:solidFill>
              </a:rPr>
              <a:t>автоблокировки с переходом на ТСС.</a:t>
            </a:r>
          </a:p>
          <a:p>
            <a:pPr marL="0" indent="0" algn="just">
              <a:buNone/>
            </a:pPr>
            <a:r>
              <a:rPr lang="ru-RU" sz="2000" dirty="0" smtClean="0"/>
              <a:t>    Если </a:t>
            </a:r>
            <a:r>
              <a:rPr lang="ru-RU" sz="2000" dirty="0"/>
              <a:t>на одном из путей перегона выполняют капитальный ремонт, то для пропуска поездов организуют </a:t>
            </a:r>
            <a:r>
              <a:rPr lang="ru-RU" sz="2000" b="1" u="sng" dirty="0">
                <a:solidFill>
                  <a:srgbClr val="7030A0"/>
                </a:solidFill>
              </a:rPr>
              <a:t>временное двустороннее движение </a:t>
            </a:r>
            <a:r>
              <a:rPr lang="ru-RU" sz="2000" dirty="0"/>
              <a:t>по другому пути. При переключении на двустороннее движение по одному пути безопасность движения обеспечивается введением специальных переключающих устройств. </a:t>
            </a:r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7" b="32463"/>
          <a:stretch/>
        </p:blipFill>
        <p:spPr bwMode="auto">
          <a:xfrm>
            <a:off x="80654" y="637298"/>
            <a:ext cx="89999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95677" y="1057228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477651" y="1481303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751246" y="1458475"/>
            <a:ext cx="711609" cy="3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91891" y="148886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76055" y="797611"/>
            <a:ext cx="720081" cy="5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67814" y="146983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55776" y="1024007"/>
            <a:ext cx="404335" cy="3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57180" y="1917986"/>
            <a:ext cx="229731" cy="25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79223" y="1424465"/>
            <a:ext cx="404335" cy="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0" y="1412776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3752" y="1812902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0654" y="1089437"/>
            <a:ext cx="818938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207" y="1112403"/>
            <a:ext cx="1188823" cy="2987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675" y="1444251"/>
            <a:ext cx="567657" cy="1781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479" y="1458475"/>
            <a:ext cx="155315" cy="17084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11560" y="1917986"/>
            <a:ext cx="288032" cy="256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8303" y="1390586"/>
            <a:ext cx="3593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Н1</a:t>
            </a:r>
            <a:endParaRPr lang="ru-RU" sz="12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26426" y="1880165"/>
            <a:ext cx="360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Н3</a:t>
            </a:r>
            <a:endParaRPr lang="ru-RU" sz="1200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115616" y="1298630"/>
            <a:ext cx="2223602" cy="148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477651" y="1526105"/>
            <a:ext cx="606517" cy="5347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3" idx="0"/>
            <a:endCxn id="3" idx="1"/>
          </p:cNvCxnSpPr>
          <p:nvPr/>
        </p:nvCxnSpPr>
        <p:spPr>
          <a:xfrm flipH="1">
            <a:off x="5477651" y="1526105"/>
            <a:ext cx="303259" cy="267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5477651" y="1488867"/>
            <a:ext cx="512703" cy="4291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5644561" y="1667585"/>
            <a:ext cx="439607" cy="393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477651" y="1526105"/>
            <a:ext cx="633419" cy="5347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" idx="3"/>
            <a:endCxn id="3" idx="2"/>
          </p:cNvCxnSpPr>
          <p:nvPr/>
        </p:nvCxnSpPr>
        <p:spPr>
          <a:xfrm flipH="1">
            <a:off x="5780910" y="1793477"/>
            <a:ext cx="303258" cy="2673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4485" y="395951"/>
            <a:ext cx="945389" cy="572013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1547664" y="372445"/>
            <a:ext cx="1008112" cy="615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529874" y="395114"/>
            <a:ext cx="702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ДУ-50</a:t>
            </a:r>
            <a:endParaRPr lang="ru-RU" sz="1600" b="1" dirty="0"/>
          </a:p>
        </p:txBody>
      </p:sp>
      <p:sp>
        <p:nvSpPr>
          <p:cNvPr id="3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5115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5214283"/>
            <a:ext cx="9144000" cy="1643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На </a:t>
            </a:r>
            <a:r>
              <a:rPr lang="ru-RU" sz="2000" b="1" dirty="0"/>
              <a:t>однопутных перегонах</a:t>
            </a:r>
            <a:r>
              <a:rPr lang="ru-RU" sz="2000" dirty="0"/>
              <a:t>, а также </a:t>
            </a:r>
            <a:r>
              <a:rPr lang="ru-RU" sz="2000" b="1" dirty="0"/>
              <a:t>при отправлении поезда по неправильному пути двухпутного перегона с двухсторонней АБ </a:t>
            </a:r>
            <a:r>
              <a:rPr lang="ru-RU" sz="2000" b="1" dirty="0">
                <a:solidFill>
                  <a:srgbClr val="C00000"/>
                </a:solidFill>
              </a:rPr>
              <a:t>дежурный по станции обязан </a:t>
            </a:r>
            <a:r>
              <a:rPr lang="ru-RU" sz="2000" b="1" dirty="0">
                <a:solidFill>
                  <a:srgbClr val="002060"/>
                </a:solidFill>
              </a:rPr>
              <a:t>предварительно согласовать с ДНЦ </a:t>
            </a:r>
            <a:r>
              <a:rPr lang="ru-RU" sz="2000" dirty="0"/>
              <a:t>(а при неисправности поездной диспетчерской связи — с дежурным по соседней станции) </a:t>
            </a:r>
            <a:r>
              <a:rPr lang="ru-RU" sz="2000" b="1" dirty="0">
                <a:solidFill>
                  <a:srgbClr val="002060"/>
                </a:solidFill>
              </a:rPr>
              <a:t>право занятия перегона.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717" r="5000" b="8731"/>
          <a:stretch/>
        </p:blipFill>
        <p:spPr>
          <a:xfrm>
            <a:off x="423782" y="391658"/>
            <a:ext cx="8511588" cy="480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30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648" y="2573051"/>
            <a:ext cx="9144000" cy="3924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организации двустороннего движения </a:t>
            </a:r>
            <a:r>
              <a:rPr lang="ru-RU" sz="2000" dirty="0"/>
              <a:t>на двухпутных (многопутных) перегонах, оборудованных по каждому </a:t>
            </a:r>
            <a:r>
              <a:rPr lang="ru-RU" sz="2000" dirty="0" smtClean="0"/>
              <a:t>пути автоблокировкой </a:t>
            </a:r>
            <a:r>
              <a:rPr lang="ru-RU" sz="2000" dirty="0"/>
              <a:t>в одном направлении, </a:t>
            </a:r>
            <a:r>
              <a:rPr lang="ru-RU" sz="2000" b="1" dirty="0"/>
              <a:t>может применяться АЛС</a:t>
            </a:r>
            <a:r>
              <a:rPr lang="ru-RU" sz="2000" dirty="0"/>
              <a:t>. На таких перегонах следование поездов </a:t>
            </a:r>
            <a:r>
              <a:rPr lang="ru-RU" sz="2000" b="1" dirty="0"/>
              <a:t>в</a:t>
            </a:r>
            <a:r>
              <a:rPr lang="ru-RU" sz="2000" dirty="0"/>
              <a:t> </a:t>
            </a:r>
            <a:r>
              <a:rPr lang="ru-RU" sz="2000" b="1" dirty="0"/>
              <a:t>правильном направлении </a:t>
            </a:r>
            <a:r>
              <a:rPr lang="ru-RU" sz="2000" dirty="0"/>
              <a:t>осуществляется </a:t>
            </a:r>
            <a:r>
              <a:rPr lang="ru-RU" sz="2000" b="1" dirty="0"/>
              <a:t>по сигналам </a:t>
            </a:r>
            <a:r>
              <a:rPr lang="ru-RU" sz="2000" b="1" dirty="0" smtClean="0"/>
              <a:t>АБ</a:t>
            </a:r>
            <a:r>
              <a:rPr lang="ru-RU" sz="2000" dirty="0" smtClean="0"/>
              <a:t>, </a:t>
            </a:r>
            <a:r>
              <a:rPr lang="ru-RU" sz="2000" dirty="0"/>
              <a:t>а </a:t>
            </a:r>
            <a:r>
              <a:rPr lang="ru-RU" sz="2000" b="1" dirty="0"/>
              <a:t>в неправильном </a:t>
            </a:r>
            <a:r>
              <a:rPr lang="ru-RU" sz="2000" dirty="0"/>
              <a:t>— </a:t>
            </a:r>
            <a:r>
              <a:rPr lang="ru-RU" sz="2000" b="1" dirty="0"/>
              <a:t>по сигналам локомотивного светофора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Отправление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поезда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со станции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по неправильному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пути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производится по разрешающему показанию выходного светофора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2000" dirty="0"/>
              <a:t> На двухпутных и многопутных перегонах, оборудованных </a:t>
            </a:r>
            <a:r>
              <a:rPr lang="ru-RU" sz="2000" b="1" dirty="0">
                <a:solidFill>
                  <a:srgbClr val="C00000"/>
                </a:solidFill>
              </a:rPr>
              <a:t>постоянно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действующими устройствами </a:t>
            </a:r>
            <a:r>
              <a:rPr lang="ru-RU" sz="2000" dirty="0"/>
              <a:t>для организации движения по неправильному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по сигналам локомотивного светофора, </a:t>
            </a:r>
            <a:r>
              <a:rPr lang="ru-RU" sz="2000" b="1" dirty="0"/>
              <a:t>границы блок-участков должны соответствовать ординатам светофоров</a:t>
            </a:r>
            <a:r>
              <a:rPr lang="ru-RU" sz="2000" dirty="0"/>
              <a:t>, </a:t>
            </a:r>
            <a:r>
              <a:rPr lang="ru-RU" sz="2000" b="1" dirty="0"/>
              <a:t>установленных для движения по правильному </a:t>
            </a:r>
            <a:r>
              <a:rPr lang="ru-RU" sz="2000" b="1" dirty="0" smtClean="0"/>
              <a:t>пути.</a:t>
            </a:r>
            <a:endParaRPr lang="ru-RU" sz="1400" dirty="0"/>
          </a:p>
          <a:p>
            <a:pPr marL="0" indent="0">
              <a:buNone/>
            </a:pP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17410" name="Picture 2" descr="Рис.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273024"/>
            <a:ext cx="3419869" cy="11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1" t="44568" r="3887" b="34432"/>
          <a:stretch/>
        </p:blipFill>
        <p:spPr bwMode="auto">
          <a:xfrm>
            <a:off x="0" y="1069955"/>
            <a:ext cx="5724128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355976" y="1713858"/>
            <a:ext cx="521706" cy="41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485628" y="1708265"/>
            <a:ext cx="360042" cy="38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445103" y="1701147"/>
            <a:ext cx="360042" cy="38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337704" y="1273030"/>
            <a:ext cx="360042" cy="38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094515" y="1236148"/>
            <a:ext cx="576064" cy="42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19015" y="1273024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3</a:t>
            </a:r>
            <a:endParaRPr lang="ru-RU" sz="1600" dirty="0"/>
          </a:p>
        </p:txBody>
      </p:sp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0095" y="1701147"/>
            <a:ext cx="230146" cy="20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986461" y="1778370"/>
            <a:ext cx="216024" cy="31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56145" y="1476015"/>
            <a:ext cx="235535" cy="45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1221724" y="1668213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b="-71"/>
          <a:stretch>
            <a:fillRect/>
          </a:stretch>
        </p:blipFill>
        <p:spPr bwMode="auto">
          <a:xfrm>
            <a:off x="-642230" y="1726938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291734" y="1583651"/>
            <a:ext cx="247818" cy="44203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34625" y="1611578"/>
            <a:ext cx="2741231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211960" y="2100875"/>
            <a:ext cx="913535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69585" y="2177850"/>
            <a:ext cx="339933" cy="229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58422" t="59953" r="28945" b="25745"/>
          <a:stretch/>
        </p:blipFill>
        <p:spPr>
          <a:xfrm>
            <a:off x="241176" y="2222986"/>
            <a:ext cx="432048" cy="197888"/>
          </a:xfrm>
          <a:prstGeom prst="rect">
            <a:avLst/>
          </a:prstGeom>
        </p:spPr>
      </p:pic>
      <p:sp>
        <p:nvSpPr>
          <p:cNvPr id="26" name="Равнобедренный треугольник 25"/>
          <p:cNvSpPr/>
          <p:nvPr/>
        </p:nvSpPr>
        <p:spPr>
          <a:xfrm>
            <a:off x="469557" y="2220338"/>
            <a:ext cx="664151" cy="350037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/>
          <a:srcRect b="-71"/>
          <a:stretch>
            <a:fillRect/>
          </a:stretch>
        </p:blipFill>
        <p:spPr bwMode="auto">
          <a:xfrm>
            <a:off x="7053722" y="1583651"/>
            <a:ext cx="851399" cy="29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548198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59075"/>
            <a:ext cx="9144000" cy="17989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Отправление </a:t>
            </a:r>
            <a:r>
              <a:rPr lang="ru-RU" sz="2000" b="1" dirty="0"/>
              <a:t>поездов </a:t>
            </a:r>
            <a:r>
              <a:rPr lang="ru-RU" sz="2000" dirty="0"/>
              <a:t>при наличии </a:t>
            </a:r>
            <a:r>
              <a:rPr lang="ru-RU" sz="2000" b="1" dirty="0"/>
              <a:t>групповых выходных (маршрутных) </a:t>
            </a:r>
            <a:r>
              <a:rPr lang="ru-RU" sz="2000" dirty="0"/>
              <a:t>светофоров, если </a:t>
            </a:r>
            <a:r>
              <a:rPr lang="ru-RU" sz="2000" dirty="0" smtClean="0"/>
              <a:t>пути </a:t>
            </a:r>
            <a:r>
              <a:rPr lang="ru-RU" sz="2000" dirty="0"/>
              <a:t>отправления не оборудованы повторительными светофорами, </a:t>
            </a:r>
            <a:r>
              <a:rPr lang="ru-RU" sz="2000" b="1" dirty="0"/>
              <a:t>производится по разрешающему показанию группового выходного </a:t>
            </a:r>
            <a:r>
              <a:rPr lang="ru-RU" sz="2000" dirty="0"/>
              <a:t>(маршрутного) </a:t>
            </a:r>
            <a:r>
              <a:rPr lang="ru-RU" sz="2000" b="1" dirty="0"/>
              <a:t>светофора и </a:t>
            </a:r>
            <a:r>
              <a:rPr lang="ru-RU" sz="2000" b="1" u="sng" dirty="0"/>
              <a:t>маршрутному указателю</a:t>
            </a:r>
            <a:r>
              <a:rPr lang="ru-RU" sz="2000" dirty="0"/>
              <a:t>, показывающему цифрой </a:t>
            </a:r>
            <a:r>
              <a:rPr lang="ru-RU" sz="2000" b="1" dirty="0">
                <a:solidFill>
                  <a:srgbClr val="00B050"/>
                </a:solidFill>
              </a:rPr>
              <a:t>зеленого цвета </a:t>
            </a:r>
            <a:r>
              <a:rPr lang="ru-RU" sz="2000" dirty="0"/>
              <a:t>номер того </a:t>
            </a:r>
            <a:r>
              <a:rPr lang="ru-RU" sz="2000" dirty="0" smtClean="0"/>
              <a:t>пути</a:t>
            </a:r>
            <a:r>
              <a:rPr lang="ru-RU" sz="2000" dirty="0"/>
              <a:t>, с которого разрешается отправление </a:t>
            </a:r>
            <a:r>
              <a:rPr lang="ru-RU" sz="2000" dirty="0" smtClean="0"/>
              <a:t>поезда.</a:t>
            </a:r>
            <a:endParaRPr lang="ru-RU" sz="2000" dirty="0"/>
          </a:p>
        </p:txBody>
      </p:sp>
      <p:pic>
        <p:nvPicPr>
          <p:cNvPr id="2050" name="Picture 2" descr="https://railwayz.info/photolines/images/27/13269875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"/>
          <a:stretch/>
        </p:blipFill>
        <p:spPr bwMode="auto">
          <a:xfrm>
            <a:off x="2083222" y="824145"/>
            <a:ext cx="648332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660" t="5671" r="90793" b="42654"/>
          <a:stretch>
            <a:fillRect/>
          </a:stretch>
        </p:blipFill>
        <p:spPr bwMode="auto">
          <a:xfrm>
            <a:off x="395536" y="476672"/>
            <a:ext cx="1305145" cy="328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узел 7"/>
          <p:cNvSpPr/>
          <p:nvPr/>
        </p:nvSpPr>
        <p:spPr>
          <a:xfrm>
            <a:off x="822482" y="766142"/>
            <a:ext cx="540061" cy="45005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09580" y="2190140"/>
            <a:ext cx="540061" cy="45005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819283" y="1329280"/>
            <a:ext cx="540061" cy="45005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8077" y="4432474"/>
            <a:ext cx="618566" cy="6527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4-7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382188"/>
            <a:ext cx="936103" cy="98163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33180" y="3411642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 rot="5400000">
            <a:off x="852688" y="2715444"/>
            <a:ext cx="432045" cy="498854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6585" y="428207"/>
            <a:ext cx="56166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Групповые выходные </a:t>
            </a:r>
            <a:r>
              <a:rPr lang="ru-RU" sz="2000" b="1" u="sng" dirty="0">
                <a:solidFill>
                  <a:srgbClr val="002060"/>
                </a:solidFill>
              </a:rPr>
              <a:t>(</a:t>
            </a:r>
            <a:r>
              <a:rPr lang="ru-RU" sz="2000" b="1" u="sng" dirty="0" smtClean="0">
                <a:solidFill>
                  <a:srgbClr val="002060"/>
                </a:solidFill>
              </a:rPr>
              <a:t>маршрутные) светофоры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27500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112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Если </a:t>
            </a:r>
            <a:r>
              <a:rPr lang="ru-RU" sz="2000" b="1" dirty="0"/>
              <a:t>на </a:t>
            </a:r>
            <a:r>
              <a:rPr lang="ru-RU" sz="2000" b="1" dirty="0" smtClean="0"/>
              <a:t>пути </a:t>
            </a:r>
            <a:r>
              <a:rPr lang="ru-RU" sz="2000" dirty="0"/>
              <a:t>отправления имеется </a:t>
            </a:r>
            <a:r>
              <a:rPr lang="ru-RU" sz="2000" b="1" u="sng" dirty="0">
                <a:solidFill>
                  <a:srgbClr val="7030A0"/>
                </a:solidFill>
              </a:rPr>
              <a:t>повторительный светофор </a:t>
            </a:r>
            <a:r>
              <a:rPr lang="ru-RU" sz="2000" dirty="0"/>
              <a:t>группового светофора, то </a:t>
            </a:r>
            <a:r>
              <a:rPr lang="ru-RU" sz="2000" b="1" dirty="0"/>
              <a:t>отправление поезда с этого </a:t>
            </a:r>
            <a:r>
              <a:rPr lang="ru-RU" sz="2000" b="1" dirty="0" smtClean="0"/>
              <a:t>пути </a:t>
            </a:r>
            <a:r>
              <a:rPr lang="ru-RU" sz="2000" b="1" dirty="0"/>
              <a:t>до группового светофора</a:t>
            </a:r>
            <a:r>
              <a:rPr lang="ru-RU" sz="2000" dirty="0"/>
              <a:t> производится </a:t>
            </a:r>
            <a:r>
              <a:rPr lang="ru-RU" sz="2000" b="1" dirty="0"/>
              <a:t>по показанию повторительного светофора. </a:t>
            </a:r>
            <a:endParaRPr lang="ru-RU" sz="1500" dirty="0"/>
          </a:p>
        </p:txBody>
      </p:sp>
      <p:pic>
        <p:nvPicPr>
          <p:cNvPr id="3078" name="Picture 6" descr="https://railwayz.info/photolines/images/55/13057336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9"/>
          <a:stretch/>
        </p:blipFill>
        <p:spPr bwMode="auto">
          <a:xfrm>
            <a:off x="755576" y="404664"/>
            <a:ext cx="792088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119016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838059" flipV="1">
            <a:off x="828630" y="87349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49501" t="15520" b="37920"/>
          <a:stretch>
            <a:fillRect/>
          </a:stretch>
        </p:blipFill>
        <p:spPr bwMode="auto">
          <a:xfrm>
            <a:off x="457200" y="1307958"/>
            <a:ext cx="7425825" cy="261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55164" y="3354286"/>
            <a:ext cx="1368152" cy="47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89085" y="111768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658600" flipV="1">
            <a:off x="1244078" y="134708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188096" y="1117685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42" y="160188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39" y="2168662"/>
            <a:ext cx="647633" cy="17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38" y="2886965"/>
            <a:ext cx="647633" cy="11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51110" y="1117685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04833" y="1653320"/>
            <a:ext cx="700245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омб 8"/>
          <p:cNvSpPr/>
          <p:nvPr/>
        </p:nvSpPr>
        <p:spPr>
          <a:xfrm>
            <a:off x="1091522" y="1649476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332538" y="62930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51110" y="62930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5400000">
            <a:off x="3106544" y="1232495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 rot="5400000">
            <a:off x="2269425" y="1521827"/>
            <a:ext cx="486984" cy="5563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3-5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9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74036" r="50991" b="9637"/>
          <a:stretch/>
        </p:blipFill>
        <p:spPr bwMode="auto">
          <a:xfrm rot="5400000">
            <a:off x="435169" y="723621"/>
            <a:ext cx="288032" cy="22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74036" r="50991" b="9637"/>
          <a:stretch/>
        </p:blipFill>
        <p:spPr bwMode="auto">
          <a:xfrm rot="5400000">
            <a:off x="767294" y="1215871"/>
            <a:ext cx="288032" cy="22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Ромб 21"/>
          <p:cNvSpPr/>
          <p:nvPr/>
        </p:nvSpPr>
        <p:spPr>
          <a:xfrm>
            <a:off x="980171" y="1160292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омб 25"/>
          <p:cNvSpPr/>
          <p:nvPr/>
        </p:nvSpPr>
        <p:spPr>
          <a:xfrm>
            <a:off x="601421" y="671108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8251" y="1656032"/>
            <a:ext cx="627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ПЧ3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6340" y="662024"/>
            <a:ext cx="57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ПЧ5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607" y="1154319"/>
            <a:ext cx="57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ПЧ4</a:t>
            </a:r>
            <a:endParaRPr lang="ru-RU" dirty="0"/>
          </a:p>
        </p:txBody>
      </p:sp>
      <p:pic>
        <p:nvPicPr>
          <p:cNvPr id="32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16200000">
            <a:off x="4355977" y="1329283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Ромб 9"/>
          <p:cNvSpPr/>
          <p:nvPr/>
        </p:nvSpPr>
        <p:spPr>
          <a:xfrm rot="2668874">
            <a:off x="2718333" y="1561215"/>
            <a:ext cx="510144" cy="47141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2816644" y="1612254"/>
            <a:ext cx="332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93519" y="2234204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07258" y="2945869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dirty="0"/>
          </a:p>
        </p:txBody>
      </p:sp>
      <p:pic>
        <p:nvPicPr>
          <p:cNvPr id="3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60032" y="3455811"/>
            <a:ext cx="1584176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86416" y="2318941"/>
            <a:ext cx="3099202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16200000">
            <a:off x="6093245" y="1321590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Рисунок 42" descr="электровоз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405183" y="846690"/>
            <a:ext cx="828600" cy="409074"/>
          </a:xfrm>
          <a:prstGeom prst="rect">
            <a:avLst/>
          </a:prstGeom>
        </p:spPr>
      </p:pic>
      <p:pic>
        <p:nvPicPr>
          <p:cNvPr id="5122" name="Picture 2" descr="http://www.pskovrail.ru/2014b/keb_0506_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r="14589"/>
          <a:stretch/>
        </p:blipFill>
        <p:spPr bwMode="auto">
          <a:xfrm>
            <a:off x="7350089" y="338066"/>
            <a:ext cx="1656184" cy="160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752923" y="164562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 flipH="1">
            <a:off x="6648085" y="2984954"/>
            <a:ext cx="201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4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4785913" y="2969357"/>
            <a:ext cx="353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038397" y="1662930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</a:t>
            </a:r>
            <a:endParaRPr lang="ru-RU" b="1" dirty="0"/>
          </a:p>
        </p:txBody>
      </p:sp>
      <p:pic>
        <p:nvPicPr>
          <p:cNvPr id="52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345" y="2969357"/>
            <a:ext cx="362621" cy="37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089" y="2999594"/>
            <a:ext cx="414363" cy="37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545195" y="1154319"/>
            <a:ext cx="89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№4402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5298787" y="3014948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176" y="1689602"/>
            <a:ext cx="297108" cy="322394"/>
          </a:xfrm>
          <a:prstGeom prst="rect">
            <a:avLst/>
          </a:prstGeom>
        </p:spPr>
      </p:pic>
      <p:sp>
        <p:nvSpPr>
          <p:cNvPr id="58" name="Блок-схема: узел 57"/>
          <p:cNvSpPr/>
          <p:nvPr/>
        </p:nvSpPr>
        <p:spPr>
          <a:xfrm>
            <a:off x="5574776" y="3009434"/>
            <a:ext cx="262248" cy="28917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7430367" y="3025031"/>
            <a:ext cx="262248" cy="28917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7148704" y="3025031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5863883" y="1690876"/>
            <a:ext cx="262248" cy="28917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4125446" y="1690876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933488" y="2996952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1868700" y="2298516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498941" y="1652331"/>
            <a:ext cx="262248" cy="28917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454020" y="1720470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47282"/>
            <a:ext cx="9080262" cy="2614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</a:t>
            </a:r>
            <a:r>
              <a:rPr lang="ru-RU" sz="2000" b="1" dirty="0">
                <a:solidFill>
                  <a:srgbClr val="7030A0"/>
                </a:solidFill>
              </a:rPr>
              <a:t>маршрутных указателей </a:t>
            </a:r>
            <a:r>
              <a:rPr lang="ru-RU" sz="2000" dirty="0"/>
              <a:t>или </a:t>
            </a:r>
            <a:r>
              <a:rPr lang="ru-RU" sz="2000" b="1" dirty="0">
                <a:solidFill>
                  <a:srgbClr val="7030A0"/>
                </a:solidFill>
              </a:rPr>
              <a:t>повторительных светофоров </a:t>
            </a:r>
            <a:r>
              <a:rPr lang="ru-RU" sz="2000" u="sng" dirty="0"/>
              <a:t>групповых светофоров </a:t>
            </a:r>
            <a:r>
              <a:rPr lang="ru-RU" sz="2000" dirty="0"/>
              <a:t>или когда </a:t>
            </a:r>
            <a:r>
              <a:rPr lang="ru-RU" sz="2000" b="1" dirty="0">
                <a:solidFill>
                  <a:srgbClr val="7030A0"/>
                </a:solidFill>
              </a:rPr>
              <a:t>голова поезда находится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7030A0"/>
                </a:solidFill>
              </a:rPr>
              <a:t>за повторительным светофором</a:t>
            </a:r>
            <a:r>
              <a:rPr lang="ru-RU" sz="2000" dirty="0">
                <a:solidFill>
                  <a:srgbClr val="7030A0"/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b="1" dirty="0"/>
              <a:t>разрешение на отправление поезда </a:t>
            </a:r>
            <a:r>
              <a:rPr lang="ru-RU" sz="2000" dirty="0"/>
              <a:t>при </a:t>
            </a:r>
            <a:r>
              <a:rPr lang="ru-RU" sz="2000" b="1" u="sng" dirty="0">
                <a:solidFill>
                  <a:srgbClr val="C00000"/>
                </a:solidFill>
              </a:rPr>
              <a:t>открытом</a:t>
            </a:r>
            <a:r>
              <a:rPr lang="ru-RU" sz="2000" b="1" dirty="0"/>
              <a:t> </a:t>
            </a:r>
            <a:r>
              <a:rPr lang="ru-RU" sz="2000" dirty="0"/>
              <a:t>групповом светофоре </a:t>
            </a:r>
            <a:r>
              <a:rPr lang="ru-RU" sz="2000" b="1" dirty="0"/>
              <a:t>передается</a:t>
            </a:r>
            <a:r>
              <a:rPr lang="ru-RU" sz="2000" dirty="0"/>
              <a:t> машинисту </a:t>
            </a:r>
            <a:r>
              <a:rPr lang="ru-RU" sz="2000" dirty="0" smtClean="0"/>
              <a:t>поезда: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1. По </a:t>
            </a:r>
            <a:r>
              <a:rPr lang="ru-RU" sz="2000" b="1" dirty="0">
                <a:solidFill>
                  <a:srgbClr val="C00000"/>
                </a:solidFill>
              </a:rPr>
              <a:t>радиосвязи регистрируемым </a:t>
            </a:r>
            <a:r>
              <a:rPr lang="ru-RU" sz="2000" b="1" dirty="0" smtClean="0">
                <a:solidFill>
                  <a:srgbClr val="C00000"/>
                </a:solidFill>
              </a:rPr>
              <a:t>приказом:</a:t>
            </a:r>
          </a:p>
          <a:p>
            <a:pPr marL="0" indent="0" algn="just">
              <a:buNone/>
            </a:pPr>
            <a:r>
              <a:rPr lang="ru-RU" sz="2000" dirty="0" smtClean="0"/>
              <a:t>Приказ №</a:t>
            </a:r>
            <a:r>
              <a:rPr lang="ru-RU" sz="2000" i="1" dirty="0" smtClean="0">
                <a:solidFill>
                  <a:srgbClr val="0070C0"/>
                </a:solidFill>
              </a:rPr>
              <a:t>5</a:t>
            </a:r>
            <a:r>
              <a:rPr lang="ru-RU" sz="2000" dirty="0" smtClean="0"/>
              <a:t>, время </a:t>
            </a:r>
            <a:r>
              <a:rPr lang="ru-RU" sz="2000" i="1" dirty="0" smtClean="0">
                <a:solidFill>
                  <a:srgbClr val="0070C0"/>
                </a:solidFill>
              </a:rPr>
              <a:t>08</a:t>
            </a:r>
            <a:r>
              <a:rPr lang="ru-RU" sz="2000" dirty="0" smtClean="0"/>
              <a:t> час </a:t>
            </a:r>
            <a:r>
              <a:rPr lang="ru-RU" sz="2000" i="1" dirty="0" smtClean="0">
                <a:solidFill>
                  <a:srgbClr val="0070C0"/>
                </a:solidFill>
              </a:rPr>
              <a:t>32</a:t>
            </a:r>
            <a:r>
              <a:rPr lang="ru-RU" sz="2000" dirty="0" smtClean="0"/>
              <a:t> мин. Машинист поезда №</a:t>
            </a:r>
            <a:r>
              <a:rPr lang="ru-RU" sz="2000" i="1" dirty="0" smtClean="0">
                <a:solidFill>
                  <a:srgbClr val="0070C0"/>
                </a:solidFill>
              </a:rPr>
              <a:t>4402</a:t>
            </a:r>
            <a:r>
              <a:rPr lang="ru-RU" sz="2000" dirty="0" smtClean="0"/>
              <a:t> на </a:t>
            </a:r>
            <a:r>
              <a:rPr lang="ru-RU" sz="2000" i="1" dirty="0" smtClean="0">
                <a:solidFill>
                  <a:srgbClr val="0070C0"/>
                </a:solidFill>
              </a:rPr>
              <a:t>4</a:t>
            </a:r>
            <a:r>
              <a:rPr lang="ru-RU" sz="2000" dirty="0" smtClean="0"/>
              <a:t> пути. Групповой светофор литер </a:t>
            </a:r>
            <a:r>
              <a:rPr lang="ru-RU" sz="2000" i="1" dirty="0" smtClean="0">
                <a:solidFill>
                  <a:srgbClr val="0070C0"/>
                </a:solidFill>
              </a:rPr>
              <a:t>Ч 3-5 </a:t>
            </a:r>
            <a:r>
              <a:rPr lang="ru-RU" sz="2000" dirty="0" smtClean="0"/>
              <a:t>открыт Вам. Разрешаю отправиться. ДСП </a:t>
            </a:r>
            <a:r>
              <a:rPr lang="ru-RU" sz="2000" i="1" dirty="0" smtClean="0">
                <a:solidFill>
                  <a:srgbClr val="0070C0"/>
                </a:solidFill>
              </a:rPr>
              <a:t>Кирсанов. 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623880" y="1176881"/>
            <a:ext cx="923784" cy="19871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1547664" y="1211728"/>
            <a:ext cx="758243" cy="865945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2305907" y="2085366"/>
            <a:ext cx="1014640" cy="0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320547" y="2085366"/>
            <a:ext cx="711393" cy="645438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4031317" y="2722294"/>
            <a:ext cx="3672923" cy="0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732363" y="1450026"/>
            <a:ext cx="524627" cy="66942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903062" y="985393"/>
            <a:ext cx="544823" cy="65312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2745615" y="1429908"/>
            <a:ext cx="516850" cy="75567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2637422" y="1461264"/>
            <a:ext cx="624286" cy="7243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Блок-схема: узел 74"/>
          <p:cNvSpPr/>
          <p:nvPr/>
        </p:nvSpPr>
        <p:spPr>
          <a:xfrm>
            <a:off x="1175948" y="1731817"/>
            <a:ext cx="228600" cy="21907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692861" y="761653"/>
            <a:ext cx="228600" cy="21907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1055862" y="1248769"/>
            <a:ext cx="228600" cy="219075"/>
          </a:xfrm>
          <a:prstGeom prst="flowChartConnector">
            <a:avLst/>
          </a:prstGeom>
          <a:solidFill>
            <a:srgbClr val="00B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ru-RU"/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879282" y="956069"/>
            <a:ext cx="624286" cy="7243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906906" y="964525"/>
            <a:ext cx="516850" cy="75567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6645" y="204995"/>
            <a:ext cx="216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</a:t>
            </a:r>
            <a:r>
              <a:rPr lang="ru-RU" b="1" u="sng" dirty="0"/>
              <a:t>Семеновка</a:t>
            </a:r>
          </a:p>
        </p:txBody>
      </p:sp>
      <p:sp>
        <p:nvSpPr>
          <p:cNvPr id="73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49385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16185E-6 L 0.43767 0.00463 " pathEditMode="relative" rAng="0" ptsTypes="AA">
                                      <p:cBhvr>
                                        <p:cTn id="11" dur="8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767 0.00463 L 0.51146 0.1028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1146 0.10289 L 1.16597 0.10289 " pathEditMode="relative" rAng="0" ptsTypes="AA">
                                      <p:cBhvr>
                                        <p:cTn id="19" dur="1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254624"/>
            <a:ext cx="8993875" cy="1374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21 стр. </a:t>
            </a:r>
            <a:r>
              <a:rPr lang="ru-RU" sz="2000" b="1" dirty="0" smtClean="0">
                <a:solidFill>
                  <a:srgbClr val="002060"/>
                </a:solidFill>
              </a:rPr>
              <a:t>140-144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/>
              <a:t>1. Неисправности, при которых действие </a:t>
            </a:r>
            <a:r>
              <a:rPr lang="ru-RU" sz="2000" b="1" dirty="0" smtClean="0"/>
              <a:t>АБ </a:t>
            </a:r>
            <a:r>
              <a:rPr lang="ru-RU" sz="2000" b="1" dirty="0"/>
              <a:t>закрывается.</a:t>
            </a:r>
          </a:p>
          <a:p>
            <a:pPr marL="0" indent="0" algn="just">
              <a:buNone/>
            </a:pPr>
            <a:r>
              <a:rPr lang="ru-RU" sz="2000" b="1" dirty="0"/>
              <a:t>2. Действия ДСП при приеме и отправлении поездов.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88" y="457200"/>
            <a:ext cx="8896012" cy="47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745" y="336414"/>
            <a:ext cx="5819153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2721" y="5514685"/>
            <a:ext cx="9035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2. Разрешение </a:t>
            </a:r>
            <a:r>
              <a:rPr lang="ru-RU" sz="2000" b="1" dirty="0">
                <a:solidFill>
                  <a:srgbClr val="C00000"/>
                </a:solidFill>
              </a:rPr>
              <a:t>на бланке ДУ-54 с заполнением пункта II, </a:t>
            </a:r>
            <a:r>
              <a:rPr lang="ru-RU" sz="2000" b="1" dirty="0"/>
              <a:t>вручаемому машинисту поезда.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63687" y="727577"/>
            <a:ext cx="1177955" cy="28749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Ст. Семеновка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21271" y="111545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15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140091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8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14523" y="1382536"/>
            <a:ext cx="911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марта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97827" y="137750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20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41643" y="3309501"/>
            <a:ext cx="652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4402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28937" y="330950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55839" y="3888550"/>
            <a:ext cx="114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Кирсанов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06198" y="3494167"/>
            <a:ext cx="673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Ч 3-5</a:t>
            </a:r>
            <a:endParaRPr lang="ru-RU" b="1" dirty="0"/>
          </a:p>
        </p:txBody>
      </p:sp>
      <p:sp>
        <p:nvSpPr>
          <p:cNvPr id="18" name="Полилиния 17"/>
          <p:cNvSpPr/>
          <p:nvPr/>
        </p:nvSpPr>
        <p:spPr>
          <a:xfrm>
            <a:off x="4156371" y="3838448"/>
            <a:ext cx="270030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 rot="11187579">
            <a:off x="4187171" y="3869997"/>
            <a:ext cx="210166" cy="439786"/>
          </a:xfrm>
          <a:custGeom>
            <a:avLst/>
            <a:gdLst>
              <a:gd name="connsiteX0" fmla="*/ 468745 w 473363"/>
              <a:gd name="connsiteY0" fmla="*/ 145473 h 1147618"/>
              <a:gd name="connsiteX1" fmla="*/ 80818 w 473363"/>
              <a:gd name="connsiteY1" fmla="*/ 145473 h 1147618"/>
              <a:gd name="connsiteX2" fmla="*/ 66964 w 473363"/>
              <a:gd name="connsiteY2" fmla="*/ 464128 h 1147618"/>
              <a:gd name="connsiteX3" fmla="*/ 468745 w 473363"/>
              <a:gd name="connsiteY3" fmla="*/ 519546 h 1147618"/>
              <a:gd name="connsiteX4" fmla="*/ 94673 w 473363"/>
              <a:gd name="connsiteY4" fmla="*/ 505691 h 1147618"/>
              <a:gd name="connsiteX5" fmla="*/ 53109 w 473363"/>
              <a:gd name="connsiteY5" fmla="*/ 921328 h 1147618"/>
              <a:gd name="connsiteX6" fmla="*/ 413327 w 473363"/>
              <a:gd name="connsiteY6" fmla="*/ 1018309 h 1147618"/>
              <a:gd name="connsiteX7" fmla="*/ 344054 w 473363"/>
              <a:gd name="connsiteY7" fmla="*/ 145473 h 1147618"/>
              <a:gd name="connsiteX8" fmla="*/ 330200 w 473363"/>
              <a:gd name="connsiteY8" fmla="*/ 145473 h 114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3" h="1147618">
                <a:moveTo>
                  <a:pt x="468745" y="145473"/>
                </a:moveTo>
                <a:cubicBezTo>
                  <a:pt x="308263" y="118918"/>
                  <a:pt x="147781" y="92364"/>
                  <a:pt x="80818" y="145473"/>
                </a:cubicBezTo>
                <a:cubicBezTo>
                  <a:pt x="13855" y="198582"/>
                  <a:pt x="2310" y="401783"/>
                  <a:pt x="66964" y="464128"/>
                </a:cubicBezTo>
                <a:cubicBezTo>
                  <a:pt x="131618" y="526473"/>
                  <a:pt x="464127" y="512619"/>
                  <a:pt x="468745" y="519546"/>
                </a:cubicBezTo>
                <a:cubicBezTo>
                  <a:pt x="473363" y="526473"/>
                  <a:pt x="163946" y="438727"/>
                  <a:pt x="94673" y="505691"/>
                </a:cubicBezTo>
                <a:cubicBezTo>
                  <a:pt x="25400" y="572655"/>
                  <a:pt x="0" y="835892"/>
                  <a:pt x="53109" y="921328"/>
                </a:cubicBezTo>
                <a:cubicBezTo>
                  <a:pt x="106218" y="1006764"/>
                  <a:pt x="364836" y="1147618"/>
                  <a:pt x="413327" y="1018309"/>
                </a:cubicBezTo>
                <a:cubicBezTo>
                  <a:pt x="461818" y="889000"/>
                  <a:pt x="357909" y="290946"/>
                  <a:pt x="344054" y="145473"/>
                </a:cubicBezTo>
                <a:cubicBezTo>
                  <a:pt x="330200" y="0"/>
                  <a:pt x="330200" y="147782"/>
                  <a:pt x="330200" y="14547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1959006" y="1810933"/>
            <a:ext cx="5057775" cy="1038225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955273" y="1870419"/>
            <a:ext cx="4528509" cy="977986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652120" y="3645024"/>
            <a:ext cx="68788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42047" y="1484784"/>
            <a:ext cx="995082" cy="6264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08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838059" flipV="1">
            <a:off x="828630" y="87349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49501" t="15520" b="37920"/>
          <a:stretch>
            <a:fillRect/>
          </a:stretch>
        </p:blipFill>
        <p:spPr bwMode="auto">
          <a:xfrm>
            <a:off x="457200" y="1307958"/>
            <a:ext cx="7425825" cy="261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55164" y="3354286"/>
            <a:ext cx="1368152" cy="47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89085" y="111768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658600" flipV="1">
            <a:off x="1244078" y="134708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188096" y="1117685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42" y="160188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39" y="2168662"/>
            <a:ext cx="647633" cy="17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63738" y="2886965"/>
            <a:ext cx="647633" cy="11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51110" y="1117685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104833" y="1653320"/>
            <a:ext cx="700245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омб 8"/>
          <p:cNvSpPr/>
          <p:nvPr/>
        </p:nvSpPr>
        <p:spPr>
          <a:xfrm>
            <a:off x="1091522" y="1649476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332538" y="62930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51110" y="62930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5400000">
            <a:off x="3106544" y="1232495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 rot="5400000">
            <a:off x="2269425" y="1521827"/>
            <a:ext cx="486984" cy="5563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3-5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9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74036" r="50991" b="9637"/>
          <a:stretch/>
        </p:blipFill>
        <p:spPr bwMode="auto">
          <a:xfrm rot="5400000">
            <a:off x="435169" y="723621"/>
            <a:ext cx="288032" cy="22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74036" r="50991" b="9637"/>
          <a:stretch/>
        </p:blipFill>
        <p:spPr bwMode="auto">
          <a:xfrm rot="5400000">
            <a:off x="767294" y="1215871"/>
            <a:ext cx="288032" cy="221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Ромб 21"/>
          <p:cNvSpPr/>
          <p:nvPr/>
        </p:nvSpPr>
        <p:spPr>
          <a:xfrm>
            <a:off x="980171" y="1160292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омб 25"/>
          <p:cNvSpPr/>
          <p:nvPr/>
        </p:nvSpPr>
        <p:spPr>
          <a:xfrm>
            <a:off x="601421" y="671108"/>
            <a:ext cx="411480" cy="39624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8251" y="1656032"/>
            <a:ext cx="6279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ПЧ3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6340" y="662024"/>
            <a:ext cx="57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ПЧ5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607" y="1154319"/>
            <a:ext cx="579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ПЧ4</a:t>
            </a:r>
            <a:endParaRPr lang="ru-RU" dirty="0"/>
          </a:p>
        </p:txBody>
      </p:sp>
      <p:pic>
        <p:nvPicPr>
          <p:cNvPr id="32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16200000">
            <a:off x="4355977" y="1329283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Ромб 9"/>
          <p:cNvSpPr/>
          <p:nvPr/>
        </p:nvSpPr>
        <p:spPr>
          <a:xfrm rot="2668874">
            <a:off x="2718333" y="1561215"/>
            <a:ext cx="510144" cy="47141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2816644" y="1612254"/>
            <a:ext cx="332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93519" y="2234204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07258" y="2945869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dirty="0"/>
          </a:p>
        </p:txBody>
      </p:sp>
      <p:pic>
        <p:nvPicPr>
          <p:cNvPr id="3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60032" y="3455811"/>
            <a:ext cx="1584176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86416" y="2318941"/>
            <a:ext cx="3099202" cy="37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5" t="10878" r="42651" b="9637"/>
          <a:stretch/>
        </p:blipFill>
        <p:spPr bwMode="auto">
          <a:xfrm rot="16200000">
            <a:off x="6093245" y="1321590"/>
            <a:ext cx="43204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Рисунок 42" descr="электровоз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77952" y="929911"/>
            <a:ext cx="828600" cy="409074"/>
          </a:xfrm>
          <a:prstGeom prst="rect">
            <a:avLst/>
          </a:prstGeom>
        </p:spPr>
      </p:pic>
      <p:pic>
        <p:nvPicPr>
          <p:cNvPr id="5122" name="Picture 2" descr="http://www.pskovrail.ru/2014b/keb_0506_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r="14589"/>
          <a:stretch/>
        </p:blipFill>
        <p:spPr bwMode="auto">
          <a:xfrm>
            <a:off x="7350089" y="338066"/>
            <a:ext cx="1656184" cy="160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752923" y="164562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 flipH="1">
            <a:off x="6648085" y="2984954"/>
            <a:ext cx="201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4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4785913" y="2969357"/>
            <a:ext cx="353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038397" y="1662930"/>
            <a:ext cx="328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</a:t>
            </a:r>
            <a:endParaRPr lang="ru-RU" b="1" dirty="0"/>
          </a:p>
        </p:txBody>
      </p:sp>
      <p:pic>
        <p:nvPicPr>
          <p:cNvPr id="52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345" y="2969357"/>
            <a:ext cx="362621" cy="37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089" y="2999594"/>
            <a:ext cx="414363" cy="37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-751065" y="676704"/>
            <a:ext cx="89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№4402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5298787" y="3014948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176" y="1689602"/>
            <a:ext cx="297108" cy="322394"/>
          </a:xfrm>
          <a:prstGeom prst="rect">
            <a:avLst/>
          </a:prstGeom>
        </p:spPr>
      </p:pic>
      <p:sp>
        <p:nvSpPr>
          <p:cNvPr id="58" name="Блок-схема: узел 57"/>
          <p:cNvSpPr/>
          <p:nvPr/>
        </p:nvSpPr>
        <p:spPr>
          <a:xfrm>
            <a:off x="5574776" y="3009434"/>
            <a:ext cx="262248" cy="28917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7430367" y="3025031"/>
            <a:ext cx="262248" cy="289178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7148704" y="3025031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5863883" y="1690876"/>
            <a:ext cx="262248" cy="289178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4125446" y="1690876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930006" y="2985645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1868700" y="2298516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3498941" y="1652331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4454020" y="1720470"/>
            <a:ext cx="262248" cy="28917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47281"/>
            <a:ext cx="9080262" cy="24499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</a:t>
            </a:r>
            <a:r>
              <a:rPr lang="ru-RU" sz="2000" b="1" dirty="0">
                <a:solidFill>
                  <a:srgbClr val="7030A0"/>
                </a:solidFill>
              </a:rPr>
              <a:t>группового светофора </a:t>
            </a:r>
            <a:r>
              <a:rPr lang="ru-RU" sz="2000" b="1" dirty="0"/>
              <a:t>отправление поездов производится: 1. </a:t>
            </a:r>
            <a:r>
              <a:rPr lang="ru-RU" sz="2000" b="1" i="1" dirty="0" smtClean="0">
                <a:solidFill>
                  <a:srgbClr val="C00000"/>
                </a:solidFill>
              </a:rPr>
              <a:t>По </a:t>
            </a:r>
            <a:r>
              <a:rPr lang="ru-RU" sz="2000" b="1" i="1" dirty="0">
                <a:solidFill>
                  <a:srgbClr val="C00000"/>
                </a:solidFill>
              </a:rPr>
              <a:t>регистрируемому приказу ДСП </a:t>
            </a:r>
            <a:r>
              <a:rPr lang="ru-RU" sz="2000" b="1" dirty="0"/>
              <a:t>станции передаваемому машинисту отправляющегося поезда по </a:t>
            </a:r>
            <a:r>
              <a:rPr lang="ru-RU" sz="2000" b="1" dirty="0" smtClean="0"/>
              <a:t>радиосвязи:</a:t>
            </a:r>
          </a:p>
          <a:p>
            <a:pPr marL="0" indent="0" algn="just">
              <a:buNone/>
            </a:pPr>
            <a:r>
              <a:rPr lang="ru-RU" sz="2000" dirty="0"/>
              <a:t>Приказ №</a:t>
            </a:r>
            <a:r>
              <a:rPr lang="ru-RU" sz="2000" i="1" dirty="0" smtClean="0">
                <a:solidFill>
                  <a:srgbClr val="0070C0"/>
                </a:solidFill>
              </a:rPr>
              <a:t>17</a:t>
            </a:r>
            <a:r>
              <a:rPr lang="ru-RU" sz="2000" dirty="0" smtClean="0"/>
              <a:t>, время </a:t>
            </a:r>
            <a:r>
              <a:rPr lang="ru-RU" sz="2000" i="1" dirty="0" smtClean="0">
                <a:solidFill>
                  <a:srgbClr val="0070C0"/>
                </a:solidFill>
              </a:rPr>
              <a:t>09</a:t>
            </a:r>
            <a:r>
              <a:rPr lang="ru-RU" sz="2000" dirty="0" smtClean="0"/>
              <a:t> </a:t>
            </a:r>
            <a:r>
              <a:rPr lang="ru-RU" sz="2000" dirty="0"/>
              <a:t>час </a:t>
            </a:r>
            <a:r>
              <a:rPr lang="ru-RU" sz="2000" i="1" dirty="0">
                <a:solidFill>
                  <a:srgbClr val="0070C0"/>
                </a:solidFill>
              </a:rPr>
              <a:t>38</a:t>
            </a:r>
            <a:r>
              <a:rPr lang="ru-RU" sz="2000" dirty="0"/>
              <a:t> мин</a:t>
            </a:r>
          </a:p>
          <a:p>
            <a:pPr marL="0" indent="0" algn="just">
              <a:buNone/>
            </a:pPr>
            <a:r>
              <a:rPr lang="ru-RU" sz="2000" dirty="0"/>
              <a:t>Разрешаю поезду </a:t>
            </a:r>
            <a:r>
              <a:rPr lang="ru-RU" sz="2000" dirty="0" smtClean="0"/>
              <a:t>№</a:t>
            </a:r>
            <a:r>
              <a:rPr lang="ru-RU" sz="2000" i="1" dirty="0" smtClean="0">
                <a:solidFill>
                  <a:srgbClr val="0070C0"/>
                </a:solidFill>
              </a:rPr>
              <a:t>4402</a:t>
            </a:r>
            <a:r>
              <a:rPr lang="ru-RU" sz="2000" dirty="0" smtClean="0"/>
              <a:t> </a:t>
            </a:r>
            <a:r>
              <a:rPr lang="ru-RU" sz="2000" dirty="0"/>
              <a:t>отправиться с </a:t>
            </a:r>
            <a:r>
              <a:rPr lang="ru-RU" sz="2000" i="1" dirty="0" smtClean="0">
                <a:solidFill>
                  <a:srgbClr val="0070C0"/>
                </a:solidFill>
              </a:rPr>
              <a:t>4</a:t>
            </a:r>
            <a:r>
              <a:rPr lang="ru-RU" sz="2000" dirty="0" smtClean="0"/>
              <a:t> </a:t>
            </a:r>
            <a:r>
              <a:rPr lang="ru-RU" sz="2000" dirty="0"/>
              <a:t>пути по </a:t>
            </a:r>
            <a:r>
              <a:rPr lang="ru-RU" sz="2000" i="1" dirty="0">
                <a:solidFill>
                  <a:srgbClr val="0070C0"/>
                </a:solidFill>
              </a:rPr>
              <a:t>2</a:t>
            </a:r>
            <a:r>
              <a:rPr lang="ru-RU" sz="2000" dirty="0"/>
              <a:t> пути при запрещающем показании выходного светофора литер </a:t>
            </a:r>
            <a:r>
              <a:rPr lang="ru-RU" sz="2000" i="1" dirty="0">
                <a:solidFill>
                  <a:srgbClr val="0070C0"/>
                </a:solidFill>
              </a:rPr>
              <a:t>Ч 3-5</a:t>
            </a:r>
            <a:r>
              <a:rPr lang="ru-RU" sz="2000" dirty="0"/>
              <a:t>, следовать до первого проходного светофора, </a:t>
            </a:r>
            <a:r>
              <a:rPr lang="ru-RU" sz="2000" dirty="0" smtClean="0"/>
              <a:t>а </a:t>
            </a:r>
            <a:r>
              <a:rPr lang="ru-RU" sz="2000" dirty="0"/>
              <a:t>далее руководствоваться </a:t>
            </a:r>
            <a:r>
              <a:rPr lang="ru-RU" sz="2000" dirty="0" smtClean="0"/>
              <a:t>сигналами автоблокировки. ДСП </a:t>
            </a:r>
            <a:r>
              <a:rPr lang="ru-RU" sz="2000" i="1" dirty="0">
                <a:solidFill>
                  <a:srgbClr val="0070C0"/>
                </a:solidFill>
              </a:rPr>
              <a:t>Клочков</a:t>
            </a:r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623880" y="1176881"/>
            <a:ext cx="923784" cy="19871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1547664" y="1211728"/>
            <a:ext cx="758243" cy="865945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2305907" y="2085366"/>
            <a:ext cx="1014640" cy="0"/>
          </a:xfrm>
          <a:prstGeom prst="straightConnector1">
            <a:avLst/>
          </a:prstGeom>
          <a:ln w="57150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320547" y="2085366"/>
            <a:ext cx="711393" cy="645438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4004423" y="2708847"/>
            <a:ext cx="3672923" cy="0"/>
          </a:xfrm>
          <a:prstGeom prst="straightConnector1">
            <a:avLst/>
          </a:prstGeom>
          <a:ln w="5715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Блок-схема: узел 70"/>
          <p:cNvSpPr/>
          <p:nvPr/>
        </p:nvSpPr>
        <p:spPr>
          <a:xfrm>
            <a:off x="1189701" y="1742849"/>
            <a:ext cx="228600" cy="21907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1075401" y="1249297"/>
            <a:ext cx="228600" cy="21907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692861" y="761653"/>
            <a:ext cx="228600" cy="21907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86645" y="204995"/>
            <a:ext cx="216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</a:t>
            </a:r>
            <a:r>
              <a:rPr lang="ru-RU" b="1" u="sng" dirty="0"/>
              <a:t>Семеновка</a:t>
            </a:r>
          </a:p>
        </p:txBody>
      </p:sp>
      <p:sp>
        <p:nvSpPr>
          <p:cNvPr id="6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0621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16185E-6 L 0.43767 0.00463 " pathEditMode="relative" rAng="0" ptsTypes="AA">
                                      <p:cBhvr>
                                        <p:cTn id="11" dur="8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767 0.00463 L 0.51146 0.1028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1146 0.10289 L 1.16597 0.10289 " pathEditMode="relative" rAng="0" ptsTypes="AA">
                                      <p:cBhvr>
                                        <p:cTn id="19" dur="1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8257" y="5719556"/>
            <a:ext cx="9036496" cy="879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Разрешение на бланке ДУ-54 с заполнением пункта </a:t>
            </a:r>
            <a:r>
              <a:rPr lang="ru-RU" sz="2000" b="1" i="1" dirty="0" smtClean="0">
                <a:solidFill>
                  <a:srgbClr val="C00000"/>
                </a:solidFill>
              </a:rPr>
              <a:t>I, </a:t>
            </a:r>
            <a:r>
              <a:rPr lang="ru-RU" sz="2000" b="1" dirty="0"/>
              <a:t>вручаемому машинисту поезда.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111" y="409858"/>
            <a:ext cx="6625776" cy="531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Полилиния 28"/>
          <p:cNvSpPr/>
          <p:nvPr/>
        </p:nvSpPr>
        <p:spPr>
          <a:xfrm>
            <a:off x="4440020" y="4449726"/>
            <a:ext cx="270030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 rot="10800000">
            <a:off x="4499992" y="4429373"/>
            <a:ext cx="144016" cy="439786"/>
          </a:xfrm>
          <a:custGeom>
            <a:avLst/>
            <a:gdLst>
              <a:gd name="connsiteX0" fmla="*/ 468745 w 473363"/>
              <a:gd name="connsiteY0" fmla="*/ 145473 h 1147618"/>
              <a:gd name="connsiteX1" fmla="*/ 80818 w 473363"/>
              <a:gd name="connsiteY1" fmla="*/ 145473 h 1147618"/>
              <a:gd name="connsiteX2" fmla="*/ 66964 w 473363"/>
              <a:gd name="connsiteY2" fmla="*/ 464128 h 1147618"/>
              <a:gd name="connsiteX3" fmla="*/ 468745 w 473363"/>
              <a:gd name="connsiteY3" fmla="*/ 519546 h 1147618"/>
              <a:gd name="connsiteX4" fmla="*/ 94673 w 473363"/>
              <a:gd name="connsiteY4" fmla="*/ 505691 h 1147618"/>
              <a:gd name="connsiteX5" fmla="*/ 53109 w 473363"/>
              <a:gd name="connsiteY5" fmla="*/ 921328 h 1147618"/>
              <a:gd name="connsiteX6" fmla="*/ 413327 w 473363"/>
              <a:gd name="connsiteY6" fmla="*/ 1018309 h 1147618"/>
              <a:gd name="connsiteX7" fmla="*/ 344054 w 473363"/>
              <a:gd name="connsiteY7" fmla="*/ 145473 h 1147618"/>
              <a:gd name="connsiteX8" fmla="*/ 330200 w 473363"/>
              <a:gd name="connsiteY8" fmla="*/ 145473 h 114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3" h="1147618">
                <a:moveTo>
                  <a:pt x="468745" y="145473"/>
                </a:moveTo>
                <a:cubicBezTo>
                  <a:pt x="308263" y="118918"/>
                  <a:pt x="147781" y="92364"/>
                  <a:pt x="80818" y="145473"/>
                </a:cubicBezTo>
                <a:cubicBezTo>
                  <a:pt x="13855" y="198582"/>
                  <a:pt x="2310" y="401783"/>
                  <a:pt x="66964" y="464128"/>
                </a:cubicBezTo>
                <a:cubicBezTo>
                  <a:pt x="131618" y="526473"/>
                  <a:pt x="464127" y="512619"/>
                  <a:pt x="468745" y="519546"/>
                </a:cubicBezTo>
                <a:cubicBezTo>
                  <a:pt x="473363" y="526473"/>
                  <a:pt x="163946" y="438727"/>
                  <a:pt x="94673" y="505691"/>
                </a:cubicBezTo>
                <a:cubicBezTo>
                  <a:pt x="25400" y="572655"/>
                  <a:pt x="0" y="835892"/>
                  <a:pt x="53109" y="921328"/>
                </a:cubicBezTo>
                <a:cubicBezTo>
                  <a:pt x="106218" y="1006764"/>
                  <a:pt x="364836" y="1147618"/>
                  <a:pt x="413327" y="1018309"/>
                </a:cubicBezTo>
                <a:cubicBezTo>
                  <a:pt x="461818" y="889000"/>
                  <a:pt x="357909" y="290946"/>
                  <a:pt x="344054" y="145473"/>
                </a:cubicBezTo>
                <a:cubicBezTo>
                  <a:pt x="330200" y="0"/>
                  <a:pt x="330200" y="147782"/>
                  <a:pt x="330200" y="14547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4656795" y="1835680"/>
            <a:ext cx="418261" cy="33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3074285" y="1786005"/>
            <a:ext cx="541272" cy="33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Прямоугольник 26"/>
          <p:cNvSpPr/>
          <p:nvPr/>
        </p:nvSpPr>
        <p:spPr>
          <a:xfrm>
            <a:off x="2919608" y="1916832"/>
            <a:ext cx="652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4402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759654" y="189452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4</a:t>
            </a:r>
            <a:endParaRPr lang="ru-RU" b="1" dirty="0"/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3433659" y="1706890"/>
            <a:ext cx="432143" cy="29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7129336" y="2157261"/>
            <a:ext cx="432143" cy="33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Прямоугольник 27"/>
          <p:cNvSpPr/>
          <p:nvPr/>
        </p:nvSpPr>
        <p:spPr>
          <a:xfrm>
            <a:off x="7109527" y="2141330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u="sng" dirty="0" smtClean="0"/>
              <a:t>Ч</a:t>
            </a:r>
            <a:r>
              <a:rPr lang="en-US" b="1" u="sng" dirty="0" smtClean="0"/>
              <a:t>3-5</a:t>
            </a:r>
            <a:endParaRPr lang="ru-RU" b="1" u="sng" dirty="0"/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4716016" y="4539135"/>
            <a:ext cx="1008112" cy="2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Прямоугольник 34"/>
          <p:cNvSpPr/>
          <p:nvPr/>
        </p:nvSpPr>
        <p:spPr>
          <a:xfrm>
            <a:off x="5180680" y="4539691"/>
            <a:ext cx="1149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Клочков</a:t>
            </a: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6043849" y="2004416"/>
            <a:ext cx="436122" cy="18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Прямоугольник 24"/>
          <p:cNvSpPr/>
          <p:nvPr/>
        </p:nvSpPr>
        <p:spPr>
          <a:xfrm>
            <a:off x="6071511" y="1910872"/>
            <a:ext cx="4282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I I  </a:t>
            </a:r>
            <a:endParaRPr lang="ru-RU" b="1" dirty="0"/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" cstate="print"/>
          <a:srcRect l="76035" t="85043" r="1498" b="3529"/>
          <a:stretch>
            <a:fillRect/>
          </a:stretch>
        </p:blipFill>
        <p:spPr bwMode="auto">
          <a:xfrm>
            <a:off x="4238534" y="1369419"/>
            <a:ext cx="418261" cy="33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4225304" y="141277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20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619672" y="2420888"/>
            <a:ext cx="122413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805202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218436" y="1995597"/>
            <a:ext cx="1832993" cy="48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b="-71"/>
          <a:stretch>
            <a:fillRect/>
          </a:stretch>
        </p:blipFill>
        <p:spPr bwMode="auto">
          <a:xfrm>
            <a:off x="6254076" y="1969606"/>
            <a:ext cx="1789410" cy="51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477" y="384224"/>
            <a:ext cx="6014451" cy="47064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Движение </a:t>
            </a:r>
            <a:r>
              <a:rPr lang="ru-RU" sz="2000" b="1" u="sng" dirty="0">
                <a:solidFill>
                  <a:srgbClr val="7030A0"/>
                </a:solidFill>
                <a:latin typeface="+mn-lt"/>
              </a:rPr>
              <a:t>поезда с подталкивающим </a:t>
            </a: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локомотивом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+mn-lt"/>
              </a:rPr>
            </a:b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109" y="3244952"/>
            <a:ext cx="9114613" cy="19670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Отправление </a:t>
            </a:r>
            <a:r>
              <a:rPr lang="ru-RU" sz="2000" dirty="0"/>
              <a:t>и движение по перегону поезда с подталкивающим локомотивом, </a:t>
            </a:r>
            <a:r>
              <a:rPr lang="ru-RU" sz="2000" b="1" dirty="0"/>
              <a:t>следующим </a:t>
            </a:r>
            <a:r>
              <a:rPr lang="ru-RU" sz="2000" b="1" dirty="0">
                <a:solidFill>
                  <a:srgbClr val="C00000"/>
                </a:solidFill>
              </a:rPr>
              <a:t>на весь перегон</a:t>
            </a:r>
            <a:r>
              <a:rPr lang="ru-RU" sz="2000" b="1" dirty="0"/>
              <a:t>, производятся по сигналам автоблокировки</a:t>
            </a:r>
            <a:r>
              <a:rPr lang="ru-RU" sz="2000" b="1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                                                                                                              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87" y="2132856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5" cstate="print"/>
          <a:srcRect l="41745"/>
          <a:stretch>
            <a:fillRect/>
          </a:stretch>
        </p:blipFill>
        <p:spPr bwMode="auto">
          <a:xfrm flipH="1">
            <a:off x="7380312" y="346895"/>
            <a:ext cx="881982" cy="2338251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43431" t="23767" b="12044"/>
          <a:stretch/>
        </p:blipFill>
        <p:spPr bwMode="auto">
          <a:xfrm flipH="1">
            <a:off x="3585868" y="2118618"/>
            <a:ext cx="2668207" cy="35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6309" b="28295"/>
          <a:stretch/>
        </p:blipFill>
        <p:spPr bwMode="auto">
          <a:xfrm>
            <a:off x="2858643" y="1998367"/>
            <a:ext cx="765171" cy="46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6309" b="28295"/>
          <a:stretch/>
        </p:blipFill>
        <p:spPr bwMode="auto">
          <a:xfrm>
            <a:off x="2078637" y="1998367"/>
            <a:ext cx="765171" cy="46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87" y="2216935"/>
            <a:ext cx="329213" cy="59746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/>
          <a:srcRect l="3405" r="48918"/>
          <a:stretch/>
        </p:blipFill>
        <p:spPr>
          <a:xfrm>
            <a:off x="62413" y="4365104"/>
            <a:ext cx="4032448" cy="12254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l="32715" r="31892"/>
          <a:stretch/>
        </p:blipFill>
        <p:spPr>
          <a:xfrm>
            <a:off x="6012160" y="4365104"/>
            <a:ext cx="3096344" cy="122540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6242" y="4533747"/>
            <a:ext cx="1253830" cy="334699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461222" y="4869648"/>
            <a:ext cx="50631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Блок-схема: узел 24"/>
          <p:cNvSpPr/>
          <p:nvPr/>
        </p:nvSpPr>
        <p:spPr>
          <a:xfrm>
            <a:off x="1789472" y="4909422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0154" y="4642441"/>
            <a:ext cx="1526088" cy="20130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5044" y="4530862"/>
            <a:ext cx="568302" cy="33470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/>
          <a:srcRect t="35340"/>
          <a:stretch/>
        </p:blipFill>
        <p:spPr>
          <a:xfrm>
            <a:off x="1340796" y="4646976"/>
            <a:ext cx="566977" cy="20684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19971" y="4923957"/>
            <a:ext cx="833410" cy="26010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8146" y="4938855"/>
            <a:ext cx="835224" cy="256054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15"/>
          <a:srcRect r="39650" b="-12489"/>
          <a:stretch/>
        </p:blipFill>
        <p:spPr>
          <a:xfrm>
            <a:off x="1285125" y="5297043"/>
            <a:ext cx="504056" cy="28803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643374">
            <a:off x="8578438" y="4232951"/>
            <a:ext cx="506012" cy="28653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85890" y="5290153"/>
            <a:ext cx="241545" cy="26724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54384" y="4263621"/>
            <a:ext cx="241545" cy="267241"/>
          </a:xfrm>
          <a:prstGeom prst="rect">
            <a:avLst/>
          </a:prstGeom>
        </p:spPr>
      </p:pic>
      <p:sp>
        <p:nvSpPr>
          <p:cNvPr id="39" name="Блок-схема: узел 38"/>
          <p:cNvSpPr/>
          <p:nvPr/>
        </p:nvSpPr>
        <p:spPr>
          <a:xfrm>
            <a:off x="5436096" y="4955976"/>
            <a:ext cx="211878" cy="22809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38312" y="4941903"/>
            <a:ext cx="237765" cy="24995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89135" y="4906311"/>
            <a:ext cx="237765" cy="249958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187624" y="4904332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5281463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740669" y="4912244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254075" y="4912244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</a:t>
            </a:r>
            <a:endParaRPr lang="ru-RU" sz="14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596336" y="4869160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5191563" y="4768404"/>
            <a:ext cx="3916941" cy="229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674" y="4533747"/>
            <a:ext cx="1186983" cy="29964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0800000">
            <a:off x="5669267" y="4457833"/>
            <a:ext cx="835224" cy="26215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52180" y="4475186"/>
            <a:ext cx="237765" cy="24995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443378" y="439110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982219" y="4170444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Ч2</a:t>
            </a:r>
            <a:endParaRPr lang="ru-RU" sz="1400" b="1" dirty="0"/>
          </a:p>
        </p:txBody>
      </p:sp>
      <p:sp>
        <p:nvSpPr>
          <p:cNvPr id="51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521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856" y="3899721"/>
            <a:ext cx="568302" cy="3347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923" y="377380"/>
            <a:ext cx="6270567" cy="3326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Движение </a:t>
            </a:r>
            <a:r>
              <a:rPr lang="ru-RU" sz="2000" b="1" u="sng" dirty="0">
                <a:solidFill>
                  <a:srgbClr val="7030A0"/>
                </a:solidFill>
                <a:latin typeface="+mn-lt"/>
              </a:rPr>
              <a:t>поезда с подталкивающим </a:t>
            </a: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локомотивом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+mn-lt"/>
              </a:rPr>
            </a:b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13" y="2387203"/>
            <a:ext cx="9114613" cy="1072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Отправление и следование поезда с подталкивающим локомотивом, когда </a:t>
            </a:r>
            <a:r>
              <a:rPr lang="ru-RU" sz="2000" b="1" dirty="0">
                <a:solidFill>
                  <a:srgbClr val="C00000"/>
                </a:solidFill>
              </a:rPr>
              <a:t>последний с перегона возвращается обратно</a:t>
            </a:r>
            <a:r>
              <a:rPr lang="ru-RU" sz="2000" dirty="0"/>
              <a:t>, производятся по сигналам АБ,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3405" r="48918" b="23920"/>
          <a:stretch/>
        </p:blipFill>
        <p:spPr>
          <a:xfrm>
            <a:off x="104002" y="3720849"/>
            <a:ext cx="4032448" cy="9322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/>
          <a:srcRect l="32715" r="31892" b="30690"/>
          <a:stretch/>
        </p:blipFill>
        <p:spPr>
          <a:xfrm>
            <a:off x="5847063" y="3731807"/>
            <a:ext cx="3096344" cy="84932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744" y="3903795"/>
            <a:ext cx="886416" cy="334699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554450" y="4230348"/>
            <a:ext cx="50631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Блок-схема: узел 24"/>
          <p:cNvSpPr/>
          <p:nvPr/>
        </p:nvSpPr>
        <p:spPr>
          <a:xfrm>
            <a:off x="1815147" y="4265082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939" y="4322416"/>
            <a:ext cx="833410" cy="26010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148" y="4325074"/>
            <a:ext cx="835224" cy="25605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6"/>
          <a:srcRect r="39650" b="-12489"/>
          <a:stretch/>
        </p:blipFill>
        <p:spPr>
          <a:xfrm>
            <a:off x="1372256" y="4682694"/>
            <a:ext cx="504056" cy="28803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437395" y="3588538"/>
            <a:ext cx="506012" cy="28653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6485" y="4693089"/>
            <a:ext cx="241545" cy="26724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5256" y="3602856"/>
            <a:ext cx="241545" cy="267241"/>
          </a:xfrm>
          <a:prstGeom prst="rect">
            <a:avLst/>
          </a:prstGeom>
        </p:spPr>
      </p:pic>
      <p:sp>
        <p:nvSpPr>
          <p:cNvPr id="39" name="Блок-схема: узел 38"/>
          <p:cNvSpPr/>
          <p:nvPr/>
        </p:nvSpPr>
        <p:spPr>
          <a:xfrm>
            <a:off x="5426942" y="4353446"/>
            <a:ext cx="211878" cy="228090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9594" y="4327492"/>
            <a:ext cx="237765" cy="24995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9840" y="4280904"/>
            <a:ext cx="237765" cy="249958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230306" y="4250186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081768" y="4682694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640483" y="4313602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698131" y="4305252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</a:t>
            </a:r>
            <a:endParaRPr lang="ru-RU" sz="14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412357" y="4266669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</a:t>
            </a:r>
            <a:endParaRPr lang="ru-RU" sz="1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5736" y="1628800"/>
            <a:ext cx="5084505" cy="304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/>
          <a:srcRect b="30741"/>
          <a:stretch/>
        </p:blipFill>
        <p:spPr>
          <a:xfrm>
            <a:off x="5975810" y="1140138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674032" y="1316029"/>
            <a:ext cx="1188823" cy="298730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35496" y="5516608"/>
            <a:ext cx="89688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 для возвращения с перегона машинисту подталкивающего локомотива на станции отправления </a:t>
            </a:r>
            <a:r>
              <a:rPr lang="ru-RU" sz="2000" b="1" dirty="0">
                <a:solidFill>
                  <a:srgbClr val="C00000"/>
                </a:solidFill>
              </a:rPr>
              <a:t>выдается ключ-жезл.</a:t>
            </a: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54384" y="963500"/>
            <a:ext cx="243861" cy="268247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277005" y="3970433"/>
            <a:ext cx="1180736" cy="223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76312" y="2053898"/>
            <a:ext cx="243861" cy="26824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44464" y="1682422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62907" y="1694510"/>
            <a:ext cx="835224" cy="262151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1909" y="1705509"/>
            <a:ext cx="237765" cy="24995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8882" y="1685456"/>
            <a:ext cx="237765" cy="249958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624696" y="1702754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04072" y="1647805"/>
            <a:ext cx="420660" cy="384081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84334" y="686929"/>
            <a:ext cx="706122" cy="650972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749" y="3834124"/>
            <a:ext cx="506012" cy="28653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43280" y="3847148"/>
            <a:ext cx="243861" cy="268247"/>
          </a:xfrm>
          <a:prstGeom prst="rect">
            <a:avLst/>
          </a:prstGeom>
        </p:spPr>
      </p:pic>
      <p:sp>
        <p:nvSpPr>
          <p:cNvPr id="72" name="Прямоугольник 71"/>
          <p:cNvSpPr/>
          <p:nvPr/>
        </p:nvSpPr>
        <p:spPr>
          <a:xfrm>
            <a:off x="776969" y="3820349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Н2</a:t>
            </a:r>
            <a:endParaRPr lang="ru-RU" sz="1400" b="1" dirty="0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6012160" y="4101064"/>
            <a:ext cx="171422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1732091" y="4115395"/>
            <a:ext cx="139974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33388" y="3287739"/>
            <a:ext cx="707197" cy="646232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>
            <a:off x="2883389" y="1304822"/>
            <a:ext cx="835224" cy="262151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>
            <a:off x="4069754" y="1335160"/>
            <a:ext cx="835224" cy="262151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3620090" y="1251849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7569858" y="1661555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4821115" y="1265422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54971" y="1291886"/>
            <a:ext cx="243861" cy="2682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31443" y="3568859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9003920" y="93875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1294046" y="2009193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1862306" y="1671180"/>
            <a:ext cx="404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pic>
        <p:nvPicPr>
          <p:cNvPr id="85" name="Рисунок 8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>
            <a:off x="5397058" y="1324683"/>
            <a:ext cx="835224" cy="2621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53747" y="1264984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6363" y="1332648"/>
            <a:ext cx="237765" cy="249958"/>
          </a:xfrm>
          <a:prstGeom prst="rect">
            <a:avLst/>
          </a:prstGeom>
        </p:spPr>
      </p:pic>
      <p:sp>
        <p:nvSpPr>
          <p:cNvPr id="90" name="Блок-схема: узел 89"/>
          <p:cNvSpPr/>
          <p:nvPr/>
        </p:nvSpPr>
        <p:spPr>
          <a:xfrm>
            <a:off x="1812299" y="4265351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29799" y="3901039"/>
            <a:ext cx="1004584" cy="299640"/>
          </a:xfrm>
          <a:prstGeom prst="rect">
            <a:avLst/>
          </a:prstGeom>
        </p:spPr>
      </p:pic>
      <p:sp>
        <p:nvSpPr>
          <p:cNvPr id="96" name="Блок-схема: узел 95"/>
          <p:cNvSpPr/>
          <p:nvPr/>
        </p:nvSpPr>
        <p:spPr>
          <a:xfrm>
            <a:off x="4155451" y="1350390"/>
            <a:ext cx="216024" cy="220934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615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8714" y="340111"/>
            <a:ext cx="6209306" cy="3326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Движение </a:t>
            </a:r>
            <a:r>
              <a:rPr lang="ru-RU" sz="2000" b="1" u="sng" dirty="0">
                <a:solidFill>
                  <a:srgbClr val="7030A0"/>
                </a:solidFill>
                <a:latin typeface="+mn-lt"/>
              </a:rPr>
              <a:t>поезда с подталкивающим </a:t>
            </a:r>
            <a:r>
              <a:rPr lang="ru-RU" sz="2000" b="1" u="sng" dirty="0" smtClean="0">
                <a:solidFill>
                  <a:srgbClr val="7030A0"/>
                </a:solidFill>
                <a:latin typeface="+mn-lt"/>
              </a:rPr>
              <a:t>локомотивом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+mn-lt"/>
              </a:rPr>
            </a:b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13" y="2387202"/>
            <a:ext cx="9114613" cy="19297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или отсутствии ключа-жезла </a:t>
            </a:r>
            <a:r>
              <a:rPr lang="ru-RU" sz="2000" dirty="0"/>
              <a:t>отправлять поезд с подталкивающим локомотивом, </a:t>
            </a:r>
            <a:r>
              <a:rPr lang="ru-RU" sz="2000" b="1" dirty="0"/>
              <a:t>возвращающимся с перегона </a:t>
            </a:r>
            <a:r>
              <a:rPr lang="ru-RU" sz="2000" dirty="0"/>
              <a:t>только после перехода на </a:t>
            </a:r>
            <a:r>
              <a:rPr lang="ru-RU" sz="2000" b="1" dirty="0">
                <a:solidFill>
                  <a:srgbClr val="002060"/>
                </a:solidFill>
              </a:rPr>
              <a:t>телефонные средства </a:t>
            </a:r>
            <a:r>
              <a:rPr lang="ru-RU" sz="2000" b="1" dirty="0" smtClean="0">
                <a:solidFill>
                  <a:srgbClr val="002060"/>
                </a:solidFill>
              </a:rPr>
              <a:t>связи (ТСС).</a:t>
            </a:r>
          </a:p>
          <a:p>
            <a:pPr marL="0" indent="0" algn="just">
              <a:buNone/>
            </a:pPr>
            <a:r>
              <a:rPr lang="ru-RU" sz="2000" dirty="0" smtClean="0"/>
              <a:t>      Машинисту </a:t>
            </a:r>
            <a:r>
              <a:rPr lang="ru-RU" sz="2000" dirty="0"/>
              <a:t>ведущего локомотива и машинисту подталкивающего локомотива  </a:t>
            </a:r>
            <a:r>
              <a:rPr lang="ru-RU" sz="2000" b="1" dirty="0">
                <a:solidFill>
                  <a:srgbClr val="C00000"/>
                </a:solidFill>
              </a:rPr>
              <a:t>выдаются Путевые </a:t>
            </a:r>
            <a:r>
              <a:rPr lang="ru-RU" sz="2000" b="1" dirty="0" smtClean="0">
                <a:solidFill>
                  <a:srgbClr val="C00000"/>
                </a:solidFill>
              </a:rPr>
              <a:t>записки (ДУ-50).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628800"/>
            <a:ext cx="5084505" cy="304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b="30741"/>
          <a:stretch/>
        </p:blipFill>
        <p:spPr>
          <a:xfrm>
            <a:off x="5975810" y="1140138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74032" y="1316029"/>
            <a:ext cx="1188823" cy="298730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54384" y="963500"/>
            <a:ext cx="243861" cy="268247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312" y="2053898"/>
            <a:ext cx="243861" cy="26824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8740" y="1674649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9080" y="1763020"/>
            <a:ext cx="237765" cy="24995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2240" y="1674649"/>
            <a:ext cx="237765" cy="249958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85143" y="1637513"/>
            <a:ext cx="420660" cy="384081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84334" y="686929"/>
            <a:ext cx="706122" cy="65097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184334" y="548680"/>
            <a:ext cx="571760" cy="7892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-280926" y="519122"/>
            <a:ext cx="632844" cy="7268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69009" y="75989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Ольха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№2521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Верба</a:t>
            </a:r>
            <a:endParaRPr lang="ru-RU" b="1" u="sng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2794368" y="1291901"/>
            <a:ext cx="835224" cy="26215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3855826" y="1310332"/>
            <a:ext cx="835224" cy="26215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983553" y="92294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48666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11216" y="1240456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26535" y="123924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7979" y="1279017"/>
            <a:ext cx="243861" cy="26824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5490726" y="1327280"/>
            <a:ext cx="835224" cy="26215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64190" y="1329128"/>
            <a:ext cx="237765" cy="2499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3959586" y="1319152"/>
            <a:ext cx="216024" cy="220934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tudfile.net/html/2706/1272/html_vcabKwQWVP.Scxy/img-F2CBgu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5" t="9724" r="5597" b="9724"/>
          <a:stretch/>
        </p:blipFill>
        <p:spPr bwMode="auto">
          <a:xfrm>
            <a:off x="2483767" y="4149081"/>
            <a:ext cx="403244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83766" y="4149080"/>
            <a:ext cx="4032449" cy="230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2396" y="1253609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54415" y="1698652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0438" y="1742516"/>
            <a:ext cx="835224" cy="262151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74376" y="1754709"/>
            <a:ext cx="237765" cy="24995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6794088" y="1302081"/>
            <a:ext cx="835224" cy="26215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1827" y="1302424"/>
            <a:ext cx="237765" cy="24995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555028" y="1214074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6</a:t>
            </a:r>
            <a:endParaRPr lang="ru-RU" sz="1600" b="1" dirty="0"/>
          </a:p>
        </p:txBody>
      </p:sp>
      <p:sp>
        <p:nvSpPr>
          <p:cNvPr id="54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373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515" y="1358770"/>
            <a:ext cx="5220580" cy="503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" name="Прямоугольник 60"/>
          <p:cNvSpPr/>
          <p:nvPr/>
        </p:nvSpPr>
        <p:spPr>
          <a:xfrm>
            <a:off x="566555" y="2123855"/>
            <a:ext cx="1243559" cy="50405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6565" y="2213866"/>
            <a:ext cx="1080120" cy="31503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</a:rPr>
              <a:t>Ст. Ольха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61610" y="2798931"/>
            <a:ext cx="3780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 9            июля                                       2013                     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46675" y="2978950"/>
            <a:ext cx="3420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13                         45                          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653352" y="2755029"/>
            <a:ext cx="520916" cy="2732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256965" y="3338991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</a:rPr>
              <a:t>2521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141730" y="3474006"/>
            <a:ext cx="855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prstClr val="black"/>
                </a:solidFill>
                <a:latin typeface="Verdana"/>
              </a:rPr>
              <a:t>I</a:t>
            </a:r>
            <a:endParaRPr lang="ru-RU" sz="14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41930" y="3519011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prstClr val="black"/>
                </a:solidFill>
                <a:latin typeface="Verdana"/>
              </a:rPr>
              <a:t>I</a:t>
            </a:r>
            <a:r>
              <a:rPr lang="ru-RU" sz="1400" b="1" dirty="0" smtClean="0">
                <a:solidFill>
                  <a:prstClr val="black"/>
                </a:solidFill>
                <a:latin typeface="Verdana"/>
              </a:rPr>
              <a:t> гл.</a:t>
            </a:r>
            <a:endParaRPr lang="ru-RU" sz="14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91580" y="3834046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</a:rPr>
              <a:t>Верба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2996825" y="4644135"/>
            <a:ext cx="144532" cy="439786"/>
          </a:xfrm>
          <a:custGeom>
            <a:avLst/>
            <a:gdLst>
              <a:gd name="connsiteX0" fmla="*/ 468745 w 473363"/>
              <a:gd name="connsiteY0" fmla="*/ 145473 h 1147618"/>
              <a:gd name="connsiteX1" fmla="*/ 80818 w 473363"/>
              <a:gd name="connsiteY1" fmla="*/ 145473 h 1147618"/>
              <a:gd name="connsiteX2" fmla="*/ 66964 w 473363"/>
              <a:gd name="connsiteY2" fmla="*/ 464128 h 1147618"/>
              <a:gd name="connsiteX3" fmla="*/ 468745 w 473363"/>
              <a:gd name="connsiteY3" fmla="*/ 519546 h 1147618"/>
              <a:gd name="connsiteX4" fmla="*/ 94673 w 473363"/>
              <a:gd name="connsiteY4" fmla="*/ 505691 h 1147618"/>
              <a:gd name="connsiteX5" fmla="*/ 53109 w 473363"/>
              <a:gd name="connsiteY5" fmla="*/ 921328 h 1147618"/>
              <a:gd name="connsiteX6" fmla="*/ 413327 w 473363"/>
              <a:gd name="connsiteY6" fmla="*/ 1018309 h 1147618"/>
              <a:gd name="connsiteX7" fmla="*/ 344054 w 473363"/>
              <a:gd name="connsiteY7" fmla="*/ 145473 h 1147618"/>
              <a:gd name="connsiteX8" fmla="*/ 330200 w 473363"/>
              <a:gd name="connsiteY8" fmla="*/ 145473 h 114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3" h="1147618">
                <a:moveTo>
                  <a:pt x="468745" y="145473"/>
                </a:moveTo>
                <a:cubicBezTo>
                  <a:pt x="308263" y="118918"/>
                  <a:pt x="147781" y="92364"/>
                  <a:pt x="80818" y="145473"/>
                </a:cubicBezTo>
                <a:cubicBezTo>
                  <a:pt x="13855" y="198582"/>
                  <a:pt x="2310" y="401783"/>
                  <a:pt x="66964" y="464128"/>
                </a:cubicBezTo>
                <a:cubicBezTo>
                  <a:pt x="131618" y="526473"/>
                  <a:pt x="464127" y="512619"/>
                  <a:pt x="468745" y="519546"/>
                </a:cubicBezTo>
                <a:cubicBezTo>
                  <a:pt x="473363" y="526473"/>
                  <a:pt x="163946" y="438727"/>
                  <a:pt x="94673" y="505691"/>
                </a:cubicBezTo>
                <a:cubicBezTo>
                  <a:pt x="25400" y="572655"/>
                  <a:pt x="0" y="835892"/>
                  <a:pt x="53109" y="921328"/>
                </a:cubicBezTo>
                <a:cubicBezTo>
                  <a:pt x="106218" y="1006764"/>
                  <a:pt x="364836" y="1147618"/>
                  <a:pt x="413327" y="1018309"/>
                </a:cubicBezTo>
                <a:cubicBezTo>
                  <a:pt x="461818" y="889000"/>
                  <a:pt x="357909" y="290946"/>
                  <a:pt x="344054" y="145473"/>
                </a:cubicBezTo>
                <a:cubicBezTo>
                  <a:pt x="330200" y="0"/>
                  <a:pt x="330200" y="147782"/>
                  <a:pt x="330200" y="14547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Полилиния 85"/>
          <p:cNvSpPr/>
          <p:nvPr/>
        </p:nvSpPr>
        <p:spPr>
          <a:xfrm>
            <a:off x="3086835" y="4644135"/>
            <a:ext cx="270030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536885" y="4824155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Яковлев</a:t>
            </a:r>
            <a:endParaRPr lang="ru-RU" sz="1400" dirty="0">
              <a:solidFill>
                <a:prstClr val="black"/>
              </a:solidFill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2366755" y="3519010"/>
            <a:ext cx="14851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611560" y="4194085"/>
            <a:ext cx="23402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3176845" y="4014065"/>
            <a:ext cx="19352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551321" y="2327056"/>
            <a:ext cx="3368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Машинисту ведущего локомотива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2" name="Стрелка влево 21"/>
          <p:cNvSpPr/>
          <p:nvPr/>
        </p:nvSpPr>
        <p:spPr>
          <a:xfrm>
            <a:off x="5557070" y="3377542"/>
            <a:ext cx="1859280" cy="274320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06167" y="323890"/>
            <a:ext cx="60190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Движение поезда с подталкивающим </a:t>
            </a:r>
            <a:r>
              <a:rPr lang="ru-RU" sz="2000" b="1" u="sng" dirty="0" smtClean="0">
                <a:solidFill>
                  <a:srgbClr val="002060"/>
                </a:solidFill>
              </a:rPr>
              <a:t>локомотивом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3392" y="2755029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2020</a:t>
            </a:r>
            <a:endParaRPr lang="ru-RU" sz="1400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548208" y="3573016"/>
            <a:ext cx="593522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7830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2" y="6525343"/>
            <a:ext cx="612068" cy="332657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515" y="1358770"/>
            <a:ext cx="5220580" cy="503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" name="Прямоугольник 60"/>
          <p:cNvSpPr/>
          <p:nvPr/>
        </p:nvSpPr>
        <p:spPr>
          <a:xfrm>
            <a:off x="566555" y="2123855"/>
            <a:ext cx="1243559" cy="50405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6565" y="2213866"/>
            <a:ext cx="1080120" cy="31503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</a:rPr>
              <a:t>Ст. Ольха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61610" y="2798931"/>
            <a:ext cx="3780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 9            июля                                       2013   2020       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46675" y="2978950"/>
            <a:ext cx="3420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13                         45                          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647365" y="2769999"/>
            <a:ext cx="474585" cy="2989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256965" y="3338991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</a:rPr>
              <a:t>2521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141730" y="3474006"/>
            <a:ext cx="855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prstClr val="black"/>
                </a:solidFill>
                <a:latin typeface="Verdana"/>
              </a:rPr>
              <a:t>I</a:t>
            </a:r>
            <a:endParaRPr lang="ru-RU" sz="14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41930" y="3519011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prstClr val="black"/>
                </a:solidFill>
                <a:latin typeface="Verdana"/>
              </a:rPr>
              <a:t>I</a:t>
            </a:r>
            <a:r>
              <a:rPr lang="ru-RU" sz="1400" b="1" dirty="0" smtClean="0">
                <a:solidFill>
                  <a:prstClr val="black"/>
                </a:solidFill>
                <a:latin typeface="Verdana"/>
              </a:rPr>
              <a:t> гл.</a:t>
            </a:r>
            <a:endParaRPr lang="ru-RU" sz="14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2996825" y="4644135"/>
            <a:ext cx="144532" cy="439786"/>
          </a:xfrm>
          <a:custGeom>
            <a:avLst/>
            <a:gdLst>
              <a:gd name="connsiteX0" fmla="*/ 468745 w 473363"/>
              <a:gd name="connsiteY0" fmla="*/ 145473 h 1147618"/>
              <a:gd name="connsiteX1" fmla="*/ 80818 w 473363"/>
              <a:gd name="connsiteY1" fmla="*/ 145473 h 1147618"/>
              <a:gd name="connsiteX2" fmla="*/ 66964 w 473363"/>
              <a:gd name="connsiteY2" fmla="*/ 464128 h 1147618"/>
              <a:gd name="connsiteX3" fmla="*/ 468745 w 473363"/>
              <a:gd name="connsiteY3" fmla="*/ 519546 h 1147618"/>
              <a:gd name="connsiteX4" fmla="*/ 94673 w 473363"/>
              <a:gd name="connsiteY4" fmla="*/ 505691 h 1147618"/>
              <a:gd name="connsiteX5" fmla="*/ 53109 w 473363"/>
              <a:gd name="connsiteY5" fmla="*/ 921328 h 1147618"/>
              <a:gd name="connsiteX6" fmla="*/ 413327 w 473363"/>
              <a:gd name="connsiteY6" fmla="*/ 1018309 h 1147618"/>
              <a:gd name="connsiteX7" fmla="*/ 344054 w 473363"/>
              <a:gd name="connsiteY7" fmla="*/ 145473 h 1147618"/>
              <a:gd name="connsiteX8" fmla="*/ 330200 w 473363"/>
              <a:gd name="connsiteY8" fmla="*/ 145473 h 114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3" h="1147618">
                <a:moveTo>
                  <a:pt x="468745" y="145473"/>
                </a:moveTo>
                <a:cubicBezTo>
                  <a:pt x="308263" y="118918"/>
                  <a:pt x="147781" y="92364"/>
                  <a:pt x="80818" y="145473"/>
                </a:cubicBezTo>
                <a:cubicBezTo>
                  <a:pt x="13855" y="198582"/>
                  <a:pt x="2310" y="401783"/>
                  <a:pt x="66964" y="464128"/>
                </a:cubicBezTo>
                <a:cubicBezTo>
                  <a:pt x="131618" y="526473"/>
                  <a:pt x="464127" y="512619"/>
                  <a:pt x="468745" y="519546"/>
                </a:cubicBezTo>
                <a:cubicBezTo>
                  <a:pt x="473363" y="526473"/>
                  <a:pt x="163946" y="438727"/>
                  <a:pt x="94673" y="505691"/>
                </a:cubicBezTo>
                <a:cubicBezTo>
                  <a:pt x="25400" y="572655"/>
                  <a:pt x="0" y="835892"/>
                  <a:pt x="53109" y="921328"/>
                </a:cubicBezTo>
                <a:cubicBezTo>
                  <a:pt x="106218" y="1006764"/>
                  <a:pt x="364836" y="1147618"/>
                  <a:pt x="413327" y="1018309"/>
                </a:cubicBezTo>
                <a:cubicBezTo>
                  <a:pt x="461818" y="889000"/>
                  <a:pt x="357909" y="290946"/>
                  <a:pt x="344054" y="145473"/>
                </a:cubicBezTo>
                <a:cubicBezTo>
                  <a:pt x="330200" y="0"/>
                  <a:pt x="330200" y="147782"/>
                  <a:pt x="330200" y="14547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Полилиния 85"/>
          <p:cNvSpPr/>
          <p:nvPr/>
        </p:nvSpPr>
        <p:spPr>
          <a:xfrm>
            <a:off x="3086835" y="4644135"/>
            <a:ext cx="270030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536885" y="4824155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</a:rPr>
              <a:t>Яковлев</a:t>
            </a:r>
            <a:endParaRPr lang="ru-RU" sz="1400" dirty="0">
              <a:solidFill>
                <a:prstClr val="black"/>
              </a:solidFill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V="1">
            <a:off x="1584960" y="3488530"/>
            <a:ext cx="499120" cy="319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V="1">
            <a:off x="2201485" y="3855720"/>
            <a:ext cx="2705795" cy="594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647365" y="3886200"/>
            <a:ext cx="1442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</a:rPr>
              <a:t>325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20465" y="2069928"/>
            <a:ext cx="3368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Машинисту подталкивающего локомотива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5532570" y="3353820"/>
            <a:ext cx="1859280" cy="274320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04491" y="384105"/>
            <a:ext cx="61938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Движение поезда с подталкивающим </a:t>
            </a:r>
            <a:r>
              <a:rPr lang="ru-RU" sz="2000" b="1" u="sng" dirty="0" smtClean="0">
                <a:solidFill>
                  <a:srgbClr val="002060"/>
                </a:solidFill>
              </a:rPr>
              <a:t>локомотивом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339752" y="3573016"/>
            <a:ext cx="14401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7575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28" y="2299983"/>
            <a:ext cx="8997597" cy="9846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Отправление</a:t>
            </a:r>
            <a:r>
              <a:rPr lang="ru-RU" sz="2000" dirty="0" smtClean="0"/>
              <a:t> </a:t>
            </a:r>
            <a:r>
              <a:rPr lang="ru-RU" sz="2000" dirty="0"/>
              <a:t>хозяйственного поезда для работы на перегоне с возвращением на </a:t>
            </a:r>
            <a:r>
              <a:rPr lang="ru-RU" sz="2000" dirty="0" smtClean="0"/>
              <a:t>станцию </a:t>
            </a:r>
            <a:r>
              <a:rPr lang="ru-RU" sz="2000" dirty="0"/>
              <a:t>отправления (</a:t>
            </a:r>
            <a:r>
              <a:rPr lang="ru-RU" sz="2000" b="1" i="1" dirty="0"/>
              <a:t>когда перегон не закрывается</a:t>
            </a:r>
            <a:r>
              <a:rPr lang="ru-RU" sz="2000" dirty="0"/>
              <a:t>) производится по сигналам </a:t>
            </a:r>
            <a:r>
              <a:rPr lang="ru-RU" sz="2000" dirty="0" smtClean="0"/>
              <a:t>АБ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по </a:t>
            </a: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</a:rPr>
              <a:t>открытому выходному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светофору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796000" y="1532603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647790" y="1101226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081933" y="1100535"/>
            <a:ext cx="1025172" cy="6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18227" y="1944643"/>
            <a:ext cx="9257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1999276" y="1084553"/>
            <a:ext cx="725392" cy="3184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282023" y="1483443"/>
            <a:ext cx="655093" cy="31843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2723158" y="1505088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131342" y="1923066"/>
            <a:ext cx="655093" cy="31843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014958" y="1215578"/>
            <a:ext cx="655093" cy="31843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254857" y="1613558"/>
            <a:ext cx="655093" cy="318434"/>
          </a:xfrm>
          <a:prstGeom prst="rect">
            <a:avLst/>
          </a:prstGeom>
        </p:spPr>
      </p:pic>
      <p:sp>
        <p:nvSpPr>
          <p:cNvPr id="41" name="Блок-схема: узел 40"/>
          <p:cNvSpPr/>
          <p:nvPr/>
        </p:nvSpPr>
        <p:spPr>
          <a:xfrm>
            <a:off x="2315587" y="1992282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463867" y="155006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8290076" y="1262058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8540082" y="1675501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514051" y="1988955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2660042" y="154757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8094433" y="126205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342504" y="165631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208532" y="410818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u="sng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952648" y="404677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u="sng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12033" y="1050872"/>
            <a:ext cx="2552994" cy="258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Блок-схема: узел 56"/>
          <p:cNvSpPr/>
          <p:nvPr/>
        </p:nvSpPr>
        <p:spPr>
          <a:xfrm>
            <a:off x="2435219" y="114616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2206923" y="1146166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7137636" y="1619468"/>
            <a:ext cx="655093" cy="318434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5312506" y="1623602"/>
            <a:ext cx="655093" cy="318434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3660823" y="1608678"/>
            <a:ext cx="655093" cy="31843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065842" y="770247"/>
            <a:ext cx="655093" cy="318434"/>
          </a:xfrm>
          <a:prstGeom prst="rect">
            <a:avLst/>
          </a:prstGeom>
        </p:spPr>
      </p:pic>
      <p:sp>
        <p:nvSpPr>
          <p:cNvPr id="78" name="Блок-схема: узел 77"/>
          <p:cNvSpPr/>
          <p:nvPr/>
        </p:nvSpPr>
        <p:spPr>
          <a:xfrm>
            <a:off x="8145691" y="81813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8350375" y="81850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7325241" y="1694606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7531024" y="169893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3847433" y="1680192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4037187" y="1673973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5506581" y="1692113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5709904" y="1692398"/>
            <a:ext cx="191036" cy="194747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68" y="1463917"/>
            <a:ext cx="1125028" cy="447547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0" y="1479459"/>
            <a:ext cx="9144000" cy="408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3429386" y="1609408"/>
            <a:ext cx="2283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101698" y="1592291"/>
            <a:ext cx="4602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890115" y="1585895"/>
            <a:ext cx="398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84619" y="1912746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65027" y="1066137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0" y="1895736"/>
            <a:ext cx="2728110" cy="14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1631113" y="1062687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823154" y="1568521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Ч3</a:t>
            </a:r>
            <a:endParaRPr lang="ru-RU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8647916" y="714230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639239" y="115699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3033266" y="1058475"/>
            <a:ext cx="655093" cy="318434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6503900" y="1062590"/>
            <a:ext cx="655093" cy="318434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4701377" y="1105688"/>
            <a:ext cx="655093" cy="318434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7085624" y="1036748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361330" y="1083562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598837" y="1036748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84" name="Блок-схема: узел 83"/>
          <p:cNvSpPr/>
          <p:nvPr/>
        </p:nvSpPr>
        <p:spPr>
          <a:xfrm>
            <a:off x="6784735" y="111052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6587136" y="111956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Picture 16" descr="http://pultneva.ru/_fr/2/4434258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9" t="8759" r="10552" b="9393"/>
          <a:stretch/>
        </p:blipFill>
        <p:spPr bwMode="auto">
          <a:xfrm>
            <a:off x="1097754" y="836425"/>
            <a:ext cx="499745" cy="609600"/>
          </a:xfrm>
          <a:prstGeom prst="rect">
            <a:avLst/>
          </a:prstGeom>
          <a:noFill/>
          <a:ln>
            <a:solidFill>
              <a:schemeClr val="tx1"/>
            </a:solidFill>
          </a:ln>
          <a:extLst/>
        </p:spPr>
      </p:pic>
      <p:sp>
        <p:nvSpPr>
          <p:cNvPr id="86" name="Блок-схема: узел 85"/>
          <p:cNvSpPr/>
          <p:nvPr/>
        </p:nvSpPr>
        <p:spPr>
          <a:xfrm>
            <a:off x="4984729" y="114851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4774668" y="115976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3310083" y="1111834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3102668" y="110649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0110" y="5046031"/>
            <a:ext cx="9090267" cy="1374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Обратно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хозяйственный поезд следует по ключу-жезлу, который перед отправлением со станции вручается руководителю работ или </a:t>
            </a:r>
            <a:r>
              <a:rPr lang="ru-RU" sz="2000" dirty="0" smtClean="0"/>
              <a:t>главному кондуктору для </a:t>
            </a:r>
            <a:r>
              <a:rPr lang="ru-RU" sz="2000" dirty="0"/>
              <a:t>передачи машинисту поезда перед возвращением этого поезда с перегона.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5"/>
          <a:srcRect l="35915" t="13730" r="24827" b="61195"/>
          <a:stretch/>
        </p:blipFill>
        <p:spPr>
          <a:xfrm>
            <a:off x="39744" y="728454"/>
            <a:ext cx="988307" cy="1075418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2230" y="321351"/>
            <a:ext cx="1150472" cy="1043893"/>
          </a:xfrm>
          <a:prstGeom prst="rect">
            <a:avLst/>
          </a:prstGeom>
        </p:spPr>
      </p:pic>
      <p:pic>
        <p:nvPicPr>
          <p:cNvPr id="97" name="Picture 16" descr="http://pultneva.ru/_fr/2/4434258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9" t="8759" r="10552" b="9393"/>
          <a:stretch/>
        </p:blipFill>
        <p:spPr bwMode="auto">
          <a:xfrm>
            <a:off x="-9219" y="1378945"/>
            <a:ext cx="499745" cy="609600"/>
          </a:xfrm>
          <a:prstGeom prst="rect">
            <a:avLst/>
          </a:prstGeom>
          <a:noFill/>
          <a:ln>
            <a:solidFill>
              <a:schemeClr val="tx1"/>
            </a:solidFill>
          </a:ln>
          <a:extLst/>
        </p:spPr>
      </p:pic>
      <p:cxnSp>
        <p:nvCxnSpPr>
          <p:cNvPr id="99" name="Прямая со стрелкой 98"/>
          <p:cNvCxnSpPr/>
          <p:nvPr/>
        </p:nvCxnSpPr>
        <p:spPr>
          <a:xfrm flipV="1">
            <a:off x="2382253" y="1827001"/>
            <a:ext cx="340905" cy="179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2717858" y="1407695"/>
            <a:ext cx="434416" cy="41824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 flipV="1">
            <a:off x="3152274" y="1405719"/>
            <a:ext cx="887463" cy="26301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Равнобедренный треугольник 111"/>
          <p:cNvSpPr/>
          <p:nvPr/>
        </p:nvSpPr>
        <p:spPr>
          <a:xfrm rot="10800000">
            <a:off x="3937822" y="1027140"/>
            <a:ext cx="329944" cy="46876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3528183" y="719632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325км 6пк</a:t>
            </a:r>
            <a:endParaRPr lang="ru-RU" b="1" dirty="0">
              <a:solidFill>
                <a:srgbClr val="7030A0"/>
              </a:solidFill>
            </a:endParaRPr>
          </a:p>
        </p:txBody>
      </p:sp>
      <p:cxnSp>
        <p:nvCxnSpPr>
          <p:cNvPr id="116" name="Прямая соединительная линия 115"/>
          <p:cNvCxnSpPr/>
          <p:nvPr/>
        </p:nvCxnSpPr>
        <p:spPr>
          <a:xfrm>
            <a:off x="2594595" y="3757025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H="1">
            <a:off x="2739078" y="4155034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Равнобедренный треугольник 118"/>
          <p:cNvSpPr/>
          <p:nvPr/>
        </p:nvSpPr>
        <p:spPr>
          <a:xfrm rot="10800000">
            <a:off x="3974115" y="3715112"/>
            <a:ext cx="329944" cy="46876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0" name="Рисунок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504" y="3754664"/>
            <a:ext cx="1125028" cy="447547"/>
          </a:xfrm>
          <a:prstGeom prst="rect">
            <a:avLst/>
          </a:prstGeom>
        </p:spPr>
      </p:pic>
      <p:cxnSp>
        <p:nvCxnSpPr>
          <p:cNvPr id="114" name="Прямая соединительная линия 113"/>
          <p:cNvCxnSpPr/>
          <p:nvPr/>
        </p:nvCxnSpPr>
        <p:spPr>
          <a:xfrm>
            <a:off x="15920" y="4143045"/>
            <a:ext cx="9144000" cy="408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Рисунок 120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1671729" y="4640793"/>
            <a:ext cx="655093" cy="318434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034425" y="4193224"/>
            <a:ext cx="655093" cy="318434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1825252" y="3782369"/>
            <a:ext cx="655093" cy="318434"/>
          </a:xfrm>
          <a:prstGeom prst="rect">
            <a:avLst/>
          </a:prstGeom>
        </p:spPr>
      </p:pic>
      <p:cxnSp>
        <p:nvCxnSpPr>
          <p:cNvPr id="115" name="Прямая соединительная линия 114"/>
          <p:cNvCxnSpPr/>
          <p:nvPr/>
        </p:nvCxnSpPr>
        <p:spPr>
          <a:xfrm flipH="1" flipV="1">
            <a:off x="41601" y="3741760"/>
            <a:ext cx="2552994" cy="258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" name="Рисунок 1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94540">
            <a:off x="6882545" y="3410933"/>
            <a:ext cx="1048312" cy="792874"/>
          </a:xfrm>
          <a:prstGeom prst="rect">
            <a:avLst/>
          </a:prstGeom>
        </p:spPr>
      </p:pic>
      <p:pic>
        <p:nvPicPr>
          <p:cNvPr id="127" name="Рисунок 126"/>
          <p:cNvPicPr>
            <a:picLocks noChangeAspect="1"/>
          </p:cNvPicPr>
          <p:nvPr/>
        </p:nvPicPr>
        <p:blipFill rotWithShape="1">
          <a:blip r:embed="rId5"/>
          <a:srcRect l="35915" t="13730" r="24827" b="61195"/>
          <a:stretch/>
        </p:blipFill>
        <p:spPr>
          <a:xfrm>
            <a:off x="8158672" y="3605336"/>
            <a:ext cx="988307" cy="1075418"/>
          </a:xfrm>
          <a:prstGeom prst="rect">
            <a:avLst/>
          </a:prstGeom>
        </p:spPr>
      </p:pic>
      <p:pic>
        <p:nvPicPr>
          <p:cNvPr id="1024" name="Рисунок 10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9017" y="3539880"/>
            <a:ext cx="1855389" cy="1215459"/>
          </a:xfrm>
          <a:prstGeom prst="rect">
            <a:avLst/>
          </a:prstGeom>
        </p:spPr>
      </p:pic>
      <p:sp>
        <p:nvSpPr>
          <p:cNvPr id="1025" name="Стрелка влево 1024"/>
          <p:cNvSpPr/>
          <p:nvPr/>
        </p:nvSpPr>
        <p:spPr>
          <a:xfrm>
            <a:off x="6690759" y="3930174"/>
            <a:ext cx="1467914" cy="484632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ключ-жезл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3" name="Блок-схема: узел 132"/>
          <p:cNvSpPr/>
          <p:nvPr/>
        </p:nvSpPr>
        <p:spPr>
          <a:xfrm>
            <a:off x="2018137" y="3851481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Блок-схема: узел 133"/>
          <p:cNvSpPr/>
          <p:nvPr/>
        </p:nvSpPr>
        <p:spPr>
          <a:xfrm>
            <a:off x="2196386" y="385113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Блок-схема: узел 134"/>
          <p:cNvSpPr/>
          <p:nvPr/>
        </p:nvSpPr>
        <p:spPr>
          <a:xfrm>
            <a:off x="2214300" y="426478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Блок-схема: узел 135"/>
          <p:cNvSpPr/>
          <p:nvPr/>
        </p:nvSpPr>
        <p:spPr>
          <a:xfrm>
            <a:off x="1853850" y="470246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Блок-схема: узел 136"/>
          <p:cNvSpPr/>
          <p:nvPr/>
        </p:nvSpPr>
        <p:spPr>
          <a:xfrm>
            <a:off x="2417983" y="4261866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Блок-схема: узел 137"/>
          <p:cNvSpPr/>
          <p:nvPr/>
        </p:nvSpPr>
        <p:spPr>
          <a:xfrm>
            <a:off x="2043966" y="471466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9" name="Рисунок 138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2888463" y="3695397"/>
            <a:ext cx="655093" cy="318434"/>
          </a:xfrm>
          <a:prstGeom prst="rect">
            <a:avLst/>
          </a:prstGeom>
        </p:spPr>
      </p:pic>
      <p:cxnSp>
        <p:nvCxnSpPr>
          <p:cNvPr id="1028" name="Прямая со стрелкой 1027"/>
          <p:cNvCxnSpPr/>
          <p:nvPr/>
        </p:nvCxnSpPr>
        <p:spPr>
          <a:xfrm flipH="1">
            <a:off x="3055494" y="4019381"/>
            <a:ext cx="950568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Блок-схема: узел 139"/>
          <p:cNvSpPr/>
          <p:nvPr/>
        </p:nvSpPr>
        <p:spPr>
          <a:xfrm>
            <a:off x="3169622" y="374035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Блок-схема: узел 140"/>
          <p:cNvSpPr/>
          <p:nvPr/>
        </p:nvSpPr>
        <p:spPr>
          <a:xfrm>
            <a:off x="2957693" y="3732715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1455495" y="3751562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1665425" y="4189780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Н1</a:t>
            </a:r>
            <a:endParaRPr lang="ru-RU" b="1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1288530" y="4632396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cxnSp>
        <p:nvCxnSpPr>
          <p:cNvPr id="1030" name="Прямая со стрелкой 1029"/>
          <p:cNvCxnSpPr/>
          <p:nvPr/>
        </p:nvCxnSpPr>
        <p:spPr>
          <a:xfrm flipH="1" flipV="1">
            <a:off x="2681762" y="3671333"/>
            <a:ext cx="384810" cy="35048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/>
          <p:nvPr/>
        </p:nvCxnSpPr>
        <p:spPr>
          <a:xfrm flipH="1">
            <a:off x="1088242" y="3671333"/>
            <a:ext cx="1593520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Прямоугольник 149"/>
          <p:cNvSpPr/>
          <p:nvPr/>
        </p:nvSpPr>
        <p:spPr>
          <a:xfrm>
            <a:off x="3543556" y="3341930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325км 6пк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540908" y="218019"/>
            <a:ext cx="7195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Отправление хозяйственного поезда для работы на </a:t>
            </a:r>
            <a:r>
              <a:rPr lang="ru-RU" b="1" u="sng" dirty="0" smtClean="0">
                <a:solidFill>
                  <a:srgbClr val="002060"/>
                </a:solidFill>
              </a:rPr>
              <a:t>перегоне с АБ 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44" y="4169500"/>
            <a:ext cx="1419126" cy="397095"/>
          </a:xfrm>
          <a:prstGeom prst="rect">
            <a:avLst/>
          </a:prstGeom>
        </p:spPr>
      </p:pic>
      <p:cxnSp>
        <p:nvCxnSpPr>
          <p:cNvPr id="117" name="Прямая соединительная линия 116"/>
          <p:cNvCxnSpPr/>
          <p:nvPr/>
        </p:nvCxnSpPr>
        <p:spPr>
          <a:xfrm flipH="1" flipV="1">
            <a:off x="15920" y="4532032"/>
            <a:ext cx="2728110" cy="14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Заголовок 4"/>
          <p:cNvSpPr>
            <a:spLocks noGrp="1"/>
          </p:cNvSpPr>
          <p:nvPr>
            <p:ph type="title"/>
          </p:nvPr>
        </p:nvSpPr>
        <p:spPr>
          <a:xfrm>
            <a:off x="1748368" y="-54013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58417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830" y="3344386"/>
            <a:ext cx="9034818" cy="23184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двухпутных перегонах</a:t>
            </a:r>
            <a:r>
              <a:rPr lang="ru-RU" sz="2000" dirty="0"/>
              <a:t>, оборудованных устройствами для возможности движения поездов по неправильному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по показаниям локомотивного светофора, отправление поезда с ключом-жезлом допускается </a:t>
            </a:r>
            <a:r>
              <a:rPr lang="ru-RU" sz="2000" b="1" dirty="0">
                <a:solidFill>
                  <a:srgbClr val="002060"/>
                </a:solidFill>
              </a:rPr>
              <a:t>только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Отправление </a:t>
            </a:r>
            <a:r>
              <a:rPr lang="ru-RU" sz="2000" b="1" dirty="0">
                <a:solidFill>
                  <a:srgbClr val="002060"/>
                </a:solidFill>
              </a:rPr>
              <a:t>хозяйственных поездов</a:t>
            </a:r>
            <a:r>
              <a:rPr lang="ru-RU" sz="2000" dirty="0"/>
              <a:t>, </a:t>
            </a:r>
            <a:r>
              <a:rPr lang="ru-RU" sz="2000" b="1" dirty="0"/>
              <a:t>состоящих из двух и более единиц </a:t>
            </a:r>
            <a:r>
              <a:rPr lang="ru-RU" sz="2000" b="1" dirty="0" smtClean="0"/>
              <a:t>ССПС</a:t>
            </a:r>
            <a:r>
              <a:rPr lang="ru-RU" sz="2000" dirty="0" smtClean="0"/>
              <a:t>, </a:t>
            </a:r>
            <a:r>
              <a:rPr lang="ru-RU" sz="2000" dirty="0"/>
              <a:t>допускается с ключом-жезлом только </a:t>
            </a:r>
            <a:r>
              <a:rPr lang="ru-RU" sz="2000" b="1" dirty="0">
                <a:solidFill>
                  <a:srgbClr val="C00000"/>
                </a:solidFill>
              </a:rPr>
              <a:t>в случае их неразъединения на перегоне.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19" t="23160" b="11326"/>
          <a:stretch/>
        </p:blipFill>
        <p:spPr>
          <a:xfrm>
            <a:off x="-1" y="1403498"/>
            <a:ext cx="9138481" cy="154169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189767" y="2519917"/>
            <a:ext cx="276447" cy="85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89767" y="2795098"/>
            <a:ext cx="276447" cy="96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95823" y="2179674"/>
            <a:ext cx="457200" cy="244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74557" y="1628181"/>
            <a:ext cx="361507" cy="244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67003" y="1690576"/>
            <a:ext cx="623037" cy="170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067003" y="1626782"/>
            <a:ext cx="410383" cy="244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339163" y="1371600"/>
            <a:ext cx="350877" cy="127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890974" y="1379001"/>
            <a:ext cx="866924" cy="499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27051" y="1394265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127050" y="1679944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254550" y="1380109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220164" y="1672060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023344" y="1388948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98089" y="1682289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46896" y="2546498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51184" y="2844180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998485" y="2519577"/>
            <a:ext cx="287079" cy="90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013810" y="2777189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039588" y="1391293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059826" y="1682289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406112" y="2503968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406111" y="2810245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324436" y="2126509"/>
            <a:ext cx="497260" cy="32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291855" y="1924495"/>
            <a:ext cx="398723" cy="244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903330" y="1990589"/>
            <a:ext cx="765544" cy="465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399065" y="1456661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422988" y="1754372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030938" y="2519577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8003329" y="2822296"/>
            <a:ext cx="287079" cy="116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4971278" y="2284651"/>
            <a:ext cx="0" cy="205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7889358" y="2191965"/>
            <a:ext cx="401050" cy="258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-67312" y="990423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8003329" y="965392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6538" y="860788"/>
            <a:ext cx="1268078" cy="1097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32676" t="75439" r="60454" b="9519"/>
          <a:stretch/>
        </p:blipFill>
        <p:spPr>
          <a:xfrm>
            <a:off x="220075" y="3000077"/>
            <a:ext cx="627797" cy="232012"/>
          </a:xfrm>
          <a:prstGeom prst="rect">
            <a:avLst/>
          </a:prstGeom>
        </p:spPr>
      </p:pic>
      <p:cxnSp>
        <p:nvCxnSpPr>
          <p:cNvPr id="45" name="Прямая соединительная линия 44"/>
          <p:cNvCxnSpPr/>
          <p:nvPr/>
        </p:nvCxnSpPr>
        <p:spPr>
          <a:xfrm flipH="1">
            <a:off x="897329" y="2505734"/>
            <a:ext cx="405223" cy="515267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37" idx="0"/>
          </p:cNvCxnSpPr>
          <p:nvPr/>
        </p:nvCxnSpPr>
        <p:spPr>
          <a:xfrm flipH="1">
            <a:off x="1067978" y="1924495"/>
            <a:ext cx="423239" cy="565292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46896" y="1920322"/>
            <a:ext cx="462788" cy="51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7526" y="2636535"/>
            <a:ext cx="790346" cy="2554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4"/>
          <a:srcRect l="32676" t="75439" r="60454" b="9519"/>
          <a:stretch/>
        </p:blipFill>
        <p:spPr>
          <a:xfrm>
            <a:off x="481992" y="2468992"/>
            <a:ext cx="627797" cy="232012"/>
          </a:xfrm>
          <a:prstGeom prst="rect">
            <a:avLst/>
          </a:prstGeom>
        </p:spPr>
      </p:pic>
      <p:cxnSp>
        <p:nvCxnSpPr>
          <p:cNvPr id="52" name="Прямая соединительная линия 51"/>
          <p:cNvCxnSpPr/>
          <p:nvPr/>
        </p:nvCxnSpPr>
        <p:spPr>
          <a:xfrm flipH="1" flipV="1">
            <a:off x="-1" y="3013570"/>
            <a:ext cx="883976" cy="284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0455" y="1999341"/>
            <a:ext cx="853235" cy="45177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0752" y="2025779"/>
            <a:ext cx="1011021" cy="431096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65176" y="2016510"/>
            <a:ext cx="827520" cy="46566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-1887877" y="2467202"/>
            <a:ext cx="11030291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58399">
            <a:off x="-1223445" y="265238"/>
            <a:ext cx="1152244" cy="896769"/>
          </a:xfrm>
          <a:prstGeom prst="rect">
            <a:avLst/>
          </a:prstGeom>
        </p:spPr>
      </p:pic>
      <p:cxnSp>
        <p:nvCxnSpPr>
          <p:cNvPr id="68" name="Прямая со стрелкой 67"/>
          <p:cNvCxnSpPr/>
          <p:nvPr/>
        </p:nvCxnSpPr>
        <p:spPr>
          <a:xfrm>
            <a:off x="847872" y="2342335"/>
            <a:ext cx="497382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1067978" y="1754372"/>
            <a:ext cx="423239" cy="587963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1491217" y="1754372"/>
            <a:ext cx="2728947" cy="0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937982" y="1315509"/>
            <a:ext cx="539404" cy="811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1924334" y="1246626"/>
            <a:ext cx="553052" cy="86548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954053" y="368147"/>
            <a:ext cx="7195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Отправление хозяйственного поезда для работы на </a:t>
            </a:r>
            <a:r>
              <a:rPr lang="ru-RU" b="1" u="sng" dirty="0" smtClean="0">
                <a:solidFill>
                  <a:srgbClr val="002060"/>
                </a:solidFill>
              </a:rPr>
              <a:t>перегоне с АБ 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-917929" y="1537592"/>
            <a:ext cx="452256" cy="2451550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00758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857" y="3446255"/>
            <a:ext cx="8925936" cy="33575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Автоматическая блокировка (АБ) </a:t>
            </a:r>
            <a:r>
              <a:rPr lang="ru-RU" sz="2000" dirty="0" smtClean="0"/>
              <a:t>– система интервального регулирования движением поездов, в которой межстанционный перегон делится на блок-участки, каждый из которых ограждается светофором, действующий в автоматическом режиме.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В зависимости от рода сигнального тока</a:t>
            </a:r>
            <a:r>
              <a:rPr lang="ru-RU" sz="2000" dirty="0"/>
              <a:t>, питающего электрические рельсовые цепи, автоблокировка может быть постоянного и переменного тока.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В </a:t>
            </a:r>
            <a:r>
              <a:rPr lang="ru-RU" sz="2000" b="1" dirty="0">
                <a:solidFill>
                  <a:srgbClr val="7030A0"/>
                </a:solidFill>
              </a:rPr>
              <a:t>зависимости от числа направлений движения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по перегону </a:t>
            </a:r>
            <a:r>
              <a:rPr lang="ru-RU" sz="2000" b="1" dirty="0" smtClean="0">
                <a:solidFill>
                  <a:srgbClr val="C00000"/>
                </a:solidFill>
              </a:rPr>
              <a:t>автоблокировка применяется: </a:t>
            </a:r>
            <a:r>
              <a:rPr lang="ru-RU" sz="2000" dirty="0" smtClean="0"/>
              <a:t>1. Однопутная двухсторонняя.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2. Двухпутная односторонняя.</a:t>
            </a:r>
          </a:p>
          <a:p>
            <a:pPr marL="0" indent="0" algn="just">
              <a:buNone/>
            </a:pPr>
            <a:r>
              <a:rPr lang="ru-RU" sz="2000" dirty="0" smtClean="0"/>
              <a:t>                            3. Двухпутная двухсторонняя.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981" t="10287" b="8867"/>
          <a:stretch/>
        </p:blipFill>
        <p:spPr>
          <a:xfrm>
            <a:off x="127999" y="454069"/>
            <a:ext cx="4083961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8777" b="4883"/>
          <a:stretch/>
        </p:blipFill>
        <p:spPr>
          <a:xfrm>
            <a:off x="4427984" y="454068"/>
            <a:ext cx="4536504" cy="2952328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537358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23" y="4084276"/>
            <a:ext cx="8997597" cy="21242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При </a:t>
            </a:r>
            <a:r>
              <a:rPr lang="ru-RU" sz="2000" b="1" dirty="0">
                <a:solidFill>
                  <a:srgbClr val="002060"/>
                </a:solidFill>
              </a:rPr>
              <a:t>отправлении поезда по </a:t>
            </a:r>
            <a:r>
              <a:rPr lang="ru-RU" sz="2000" b="1" dirty="0">
                <a:solidFill>
                  <a:srgbClr val="C00000"/>
                </a:solidFill>
              </a:rPr>
              <a:t>Путевой </a:t>
            </a:r>
            <a:r>
              <a:rPr lang="ru-RU" sz="2000" b="1" dirty="0" smtClean="0">
                <a:solidFill>
                  <a:srgbClr val="C00000"/>
                </a:solidFill>
              </a:rPr>
              <a:t>записке (ДУ-50) </a:t>
            </a:r>
            <a:r>
              <a:rPr lang="ru-RU" sz="2000" b="1" dirty="0">
                <a:solidFill>
                  <a:srgbClr val="002060"/>
                </a:solidFill>
              </a:rPr>
              <a:t>или разрешениям на бланках </a:t>
            </a:r>
            <a:r>
              <a:rPr lang="ru-RU" sz="2000" b="1" dirty="0">
                <a:solidFill>
                  <a:srgbClr val="C00000"/>
                </a:solidFill>
              </a:rPr>
              <a:t>ДУ-64, ДУ-56 </a:t>
            </a:r>
            <a:r>
              <a:rPr lang="ru-RU" sz="2000" dirty="0"/>
              <a:t>для замыкания маршрута отправления ДСП станции может </a:t>
            </a:r>
            <a:r>
              <a:rPr lang="ru-RU" sz="2000" b="1" dirty="0"/>
              <a:t>открывать выходной светофор </a:t>
            </a:r>
            <a:r>
              <a:rPr lang="ru-RU" sz="2000" b="1" dirty="0">
                <a:solidFill>
                  <a:srgbClr val="00B050"/>
                </a:solidFill>
              </a:rPr>
              <a:t>на разрешающее показание</a:t>
            </a:r>
            <a:r>
              <a:rPr lang="ru-RU" sz="2000" dirty="0">
                <a:solidFill>
                  <a:srgbClr val="00B050"/>
                </a:solidFill>
              </a:rPr>
              <a:t>. </a:t>
            </a:r>
            <a:endParaRPr lang="ru-RU" sz="2000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ru-RU" sz="2000" b="1" dirty="0" smtClean="0"/>
              <a:t>В </a:t>
            </a:r>
            <a:r>
              <a:rPr lang="ru-RU" sz="2000" b="1" dirty="0"/>
              <a:t>этом случае перед открытием </a:t>
            </a:r>
            <a:r>
              <a:rPr lang="ru-RU" sz="2000" dirty="0"/>
              <a:t>выходного светофора ДСП станции должен по радиосвязи или другим способом убедиться в наличии у машиниста письменного разрешения на право занятия перегона.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796000" y="1532603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647790" y="1101226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081933" y="1100535"/>
            <a:ext cx="1025172" cy="6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18227" y="1944643"/>
            <a:ext cx="9257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1999276" y="1084553"/>
            <a:ext cx="725392" cy="3184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282023" y="1483443"/>
            <a:ext cx="655093" cy="31843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2723158" y="1505088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131342" y="1923066"/>
            <a:ext cx="655093" cy="31843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014958" y="1215578"/>
            <a:ext cx="655093" cy="31843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254857" y="1613558"/>
            <a:ext cx="655093" cy="318434"/>
          </a:xfrm>
          <a:prstGeom prst="rect">
            <a:avLst/>
          </a:prstGeom>
        </p:spPr>
      </p:pic>
      <p:sp>
        <p:nvSpPr>
          <p:cNvPr id="41" name="Блок-схема: узел 40"/>
          <p:cNvSpPr/>
          <p:nvPr/>
        </p:nvSpPr>
        <p:spPr>
          <a:xfrm>
            <a:off x="2315587" y="1992282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463867" y="155006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8290076" y="1262058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8540082" y="1675501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514051" y="1988955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2660042" y="154757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8094433" y="126205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342504" y="165631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208532" y="410818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u="sng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952648" y="404677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u="sng" dirty="0"/>
          </a:p>
        </p:txBody>
      </p:sp>
      <p:sp>
        <p:nvSpPr>
          <p:cNvPr id="57" name="Блок-схема: узел 56"/>
          <p:cNvSpPr/>
          <p:nvPr/>
        </p:nvSpPr>
        <p:spPr>
          <a:xfrm>
            <a:off x="2435219" y="114616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2206923" y="1146166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7137636" y="1619468"/>
            <a:ext cx="655093" cy="318434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5312506" y="1623602"/>
            <a:ext cx="655093" cy="318434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3660823" y="1608678"/>
            <a:ext cx="655093" cy="31843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8065842" y="770247"/>
            <a:ext cx="655093" cy="318434"/>
          </a:xfrm>
          <a:prstGeom prst="rect">
            <a:avLst/>
          </a:prstGeom>
        </p:spPr>
      </p:pic>
      <p:sp>
        <p:nvSpPr>
          <p:cNvPr id="78" name="Блок-схема: узел 77"/>
          <p:cNvSpPr/>
          <p:nvPr/>
        </p:nvSpPr>
        <p:spPr>
          <a:xfrm>
            <a:off x="8145691" y="81813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8350375" y="81850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7325241" y="1694606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7531024" y="169893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3847433" y="1680192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4037187" y="1673973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5506581" y="1692113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5709904" y="1692398"/>
            <a:ext cx="191036" cy="194747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68" y="1463917"/>
            <a:ext cx="1125028" cy="447547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0" y="1479459"/>
            <a:ext cx="9144000" cy="408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3429386" y="1609408"/>
            <a:ext cx="2283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101698" y="1592291"/>
            <a:ext cx="4602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890115" y="1585895"/>
            <a:ext cx="398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84619" y="1912746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65027" y="1066137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0" y="1895736"/>
            <a:ext cx="2728110" cy="14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1631113" y="1062687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823154" y="1568521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Ч3</a:t>
            </a:r>
            <a:endParaRPr lang="ru-RU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8647916" y="714230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639239" y="115699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3033266" y="1058475"/>
            <a:ext cx="655093" cy="318434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6503900" y="1062590"/>
            <a:ext cx="655093" cy="318434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4701377" y="1105688"/>
            <a:ext cx="655093" cy="318434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7085624" y="1036748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361330" y="1083562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598837" y="1036748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84" name="Блок-схема: узел 83"/>
          <p:cNvSpPr/>
          <p:nvPr/>
        </p:nvSpPr>
        <p:spPr>
          <a:xfrm>
            <a:off x="6784735" y="111052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6587136" y="111956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4984729" y="114851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4774668" y="115976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3310083" y="1111834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3102668" y="110649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" name="Прямая со стрелкой 98"/>
          <p:cNvCxnSpPr/>
          <p:nvPr/>
        </p:nvCxnSpPr>
        <p:spPr>
          <a:xfrm flipV="1">
            <a:off x="2382253" y="1827001"/>
            <a:ext cx="340905" cy="179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2717858" y="1407695"/>
            <a:ext cx="434416" cy="41824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endCxn id="75" idx="0"/>
          </p:cNvCxnSpPr>
          <p:nvPr/>
        </p:nvCxnSpPr>
        <p:spPr>
          <a:xfrm flipV="1">
            <a:off x="3152274" y="1424122"/>
            <a:ext cx="1876649" cy="789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Прямоугольник 150"/>
          <p:cNvSpPr/>
          <p:nvPr/>
        </p:nvSpPr>
        <p:spPr>
          <a:xfrm>
            <a:off x="1540908" y="218019"/>
            <a:ext cx="7195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Отправление хозяйственного поезда для работы на </a:t>
            </a:r>
            <a:r>
              <a:rPr lang="ru-RU" b="1" u="sng" dirty="0" smtClean="0">
                <a:solidFill>
                  <a:srgbClr val="002060"/>
                </a:solidFill>
              </a:rPr>
              <a:t>перегоне с АБ 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46258" r="4288" b="6307"/>
          <a:stretch/>
        </p:blipFill>
        <p:spPr>
          <a:xfrm>
            <a:off x="107948" y="2277716"/>
            <a:ext cx="1319533" cy="14708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2239" t="21492" r="13284" b="6070"/>
          <a:stretch/>
        </p:blipFill>
        <p:spPr>
          <a:xfrm>
            <a:off x="1543607" y="2278793"/>
            <a:ext cx="1242828" cy="15014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44269" t="23433" r="10597" b="9941"/>
          <a:stretch/>
        </p:blipFill>
        <p:spPr>
          <a:xfrm>
            <a:off x="2987255" y="2319037"/>
            <a:ext cx="1328662" cy="14508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3688359" y="3504351"/>
            <a:ext cx="702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ДУ-50</a:t>
            </a:r>
            <a:endParaRPr lang="ru-RU" sz="1600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1770541" y="3492862"/>
            <a:ext cx="702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ДУ-56</a:t>
            </a:r>
            <a:endParaRPr lang="ru-RU" sz="1600" dirty="0"/>
          </a:p>
        </p:txBody>
      </p:sp>
      <p:sp>
        <p:nvSpPr>
          <p:cNvPr id="125" name="Прямоугольник 124"/>
          <p:cNvSpPr/>
          <p:nvPr/>
        </p:nvSpPr>
        <p:spPr>
          <a:xfrm>
            <a:off x="741588" y="3441644"/>
            <a:ext cx="702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ДУ-64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21" y="686462"/>
            <a:ext cx="1419126" cy="397095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 flipV="1">
            <a:off x="12033" y="1050872"/>
            <a:ext cx="2552994" cy="258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Заголовок 4"/>
          <p:cNvSpPr>
            <a:spLocks noGrp="1"/>
          </p:cNvSpPr>
          <p:nvPr>
            <p:ph type="title"/>
          </p:nvPr>
        </p:nvSpPr>
        <p:spPr>
          <a:xfrm>
            <a:off x="1862911" y="-67448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1882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77312"/>
            <a:ext cx="8997597" cy="21242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Составьте порядок действий ДСП с оформлением технической документации при отправлении поезда в данной поездной ситуации.</a:t>
            </a:r>
          </a:p>
          <a:p>
            <a:pPr marL="0" indent="0" algn="just">
              <a:buNone/>
            </a:pPr>
            <a:r>
              <a:rPr lang="ru-RU" sz="2000" b="1" dirty="0" smtClean="0"/>
              <a:t>Время 17 час 44 мин. Станция Архара (ДСП Ромов) и станция Бирма (ДСП Краев) находятся на диспетчерском управлении ДНЦ </a:t>
            </a:r>
            <a:r>
              <a:rPr lang="ru-RU" sz="2000" b="1" dirty="0" err="1" smtClean="0"/>
              <a:t>Тихова</a:t>
            </a:r>
            <a:r>
              <a:rPr lang="ru-RU" sz="2000" b="1" dirty="0" smtClean="0"/>
              <a:t>. Для отправления поезда №2852 со станции Бирма ДСП не смог изменить направление </a:t>
            </a:r>
            <a:r>
              <a:rPr lang="ru-RU" sz="2000" b="1" dirty="0"/>
              <a:t>движения в том числе с помощью вспомогательного </a:t>
            </a:r>
            <a:r>
              <a:rPr lang="ru-RU" sz="2000" b="1" dirty="0" smtClean="0"/>
              <a:t>режима.</a:t>
            </a: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551441" y="1532603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230933" y="1101226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7660216" y="1100536"/>
            <a:ext cx="1446889" cy="154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984305" y="1944643"/>
            <a:ext cx="1202144" cy="33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1999276" y="1084553"/>
            <a:ext cx="725392" cy="3184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282023" y="1483443"/>
            <a:ext cx="655093" cy="318434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2723158" y="1505088"/>
            <a:ext cx="429283" cy="407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2131342" y="1923066"/>
            <a:ext cx="655093" cy="31843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7602487" y="1206025"/>
            <a:ext cx="655093" cy="31843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7996029" y="1571025"/>
            <a:ext cx="655093" cy="318434"/>
          </a:xfrm>
          <a:prstGeom prst="rect">
            <a:avLst/>
          </a:prstGeom>
        </p:spPr>
      </p:pic>
      <p:sp>
        <p:nvSpPr>
          <p:cNvPr id="41" name="Блок-схема: узел 40"/>
          <p:cNvSpPr/>
          <p:nvPr/>
        </p:nvSpPr>
        <p:spPr>
          <a:xfrm>
            <a:off x="2315587" y="199228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463867" y="1550060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7886658" y="125329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8279443" y="1631586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514051" y="1988955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2660042" y="154757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7692712" y="1240104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088407" y="1626220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208532" y="410818"/>
            <a:ext cx="1780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</a:t>
            </a:r>
            <a:r>
              <a:rPr lang="ru-RU" b="1" u="sng" dirty="0" smtClean="0"/>
              <a:t>Архара</a:t>
            </a:r>
            <a:endParaRPr lang="ru-RU" u="sng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289759" y="419034"/>
            <a:ext cx="1817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Станция </a:t>
            </a:r>
            <a:r>
              <a:rPr lang="ru-RU" b="1" u="sng" dirty="0" smtClean="0"/>
              <a:t>Бирма</a:t>
            </a:r>
            <a:endParaRPr lang="ru-RU" u="sng" dirty="0"/>
          </a:p>
        </p:txBody>
      </p:sp>
      <p:sp>
        <p:nvSpPr>
          <p:cNvPr id="57" name="Блок-схема: узел 56"/>
          <p:cNvSpPr/>
          <p:nvPr/>
        </p:nvSpPr>
        <p:spPr>
          <a:xfrm>
            <a:off x="2435219" y="1146167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2206923" y="1146166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6776391" y="1588606"/>
            <a:ext cx="655093" cy="318434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5312506" y="1623602"/>
            <a:ext cx="655093" cy="318434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>
            <a:off x="3660823" y="1608678"/>
            <a:ext cx="655093" cy="31843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7222286" y="770247"/>
            <a:ext cx="655093" cy="318434"/>
          </a:xfrm>
          <a:prstGeom prst="rect">
            <a:avLst/>
          </a:prstGeom>
        </p:spPr>
      </p:pic>
      <p:sp>
        <p:nvSpPr>
          <p:cNvPr id="78" name="Блок-схема: узел 77"/>
          <p:cNvSpPr/>
          <p:nvPr/>
        </p:nvSpPr>
        <p:spPr>
          <a:xfrm>
            <a:off x="7315933" y="818501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7506969" y="818501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6963515" y="1652976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7161093" y="1656318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3847433" y="1680192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4037187" y="1673973"/>
            <a:ext cx="191036" cy="194747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5506581" y="1692113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5709904" y="1692398"/>
            <a:ext cx="191036" cy="194747"/>
          </a:xfrm>
          <a:prstGeom prst="flowChartConnector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1479459"/>
            <a:ext cx="9144000" cy="408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3429386" y="1609408"/>
            <a:ext cx="2283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101698" y="1592291"/>
            <a:ext cx="4602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6526378" y="1563876"/>
            <a:ext cx="4199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84619" y="1912746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Н3</a:t>
            </a:r>
            <a:endParaRPr lang="ru-RU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65027" y="1066137"/>
            <a:ext cx="422227" cy="409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0" y="1895736"/>
            <a:ext cx="2728110" cy="1425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1631113" y="1062687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Н2</a:t>
            </a:r>
            <a:endParaRPr lang="ru-RU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549429" y="1558675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Ч3</a:t>
            </a:r>
            <a:endParaRPr lang="ru-RU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7798392" y="714306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Ч2</a:t>
            </a:r>
            <a:endParaRPr lang="ru-RU" b="1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160519" y="1158482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Ч1</a:t>
            </a:r>
            <a:endParaRPr lang="ru-RU" b="1" dirty="0"/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3033266" y="1058475"/>
            <a:ext cx="655093" cy="318434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6047410" y="1102840"/>
            <a:ext cx="655093" cy="318434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2"/>
          <a:srcRect l="12123" t="88792" r="67449"/>
          <a:stretch/>
        </p:blipFill>
        <p:spPr>
          <a:xfrm rot="10800000">
            <a:off x="4701377" y="1105688"/>
            <a:ext cx="655093" cy="318434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6640512" y="1051784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361330" y="1083562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598837" y="1036748"/>
            <a:ext cx="261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sp>
        <p:nvSpPr>
          <p:cNvPr id="84" name="Блок-схема: узел 83"/>
          <p:cNvSpPr/>
          <p:nvPr/>
        </p:nvSpPr>
        <p:spPr>
          <a:xfrm>
            <a:off x="6307931" y="1144199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6133350" y="1146166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4984729" y="1148512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4774668" y="1159768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3310083" y="1111834"/>
            <a:ext cx="191036" cy="194747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3102668" y="1106499"/>
            <a:ext cx="191036" cy="19474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2486" y="1547574"/>
            <a:ext cx="1275975" cy="35703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 flipV="1">
            <a:off x="12033" y="1050872"/>
            <a:ext cx="2552994" cy="258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4"/>
          <a:srcRect t="3687"/>
          <a:stretch/>
        </p:blipFill>
        <p:spPr>
          <a:xfrm>
            <a:off x="925781" y="1432019"/>
            <a:ext cx="1249788" cy="434210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825" y="676848"/>
            <a:ext cx="884140" cy="351720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4"/>
          <a:srcRect t="3687"/>
          <a:stretch/>
        </p:blipFill>
        <p:spPr>
          <a:xfrm>
            <a:off x="8160519" y="660935"/>
            <a:ext cx="1249788" cy="434210"/>
          </a:xfrm>
          <a:prstGeom prst="rect">
            <a:avLst/>
          </a:prstGeom>
        </p:spPr>
      </p:pic>
      <p:sp>
        <p:nvSpPr>
          <p:cNvPr id="98" name="Прямоугольник 97"/>
          <p:cNvSpPr/>
          <p:nvPr/>
        </p:nvSpPr>
        <p:spPr>
          <a:xfrm>
            <a:off x="993171" y="1567821"/>
            <a:ext cx="49244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2653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2610" y="686784"/>
            <a:ext cx="49244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8605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8585377" y="771458"/>
            <a:ext cx="49244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2852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Заголовок 4"/>
          <p:cNvSpPr>
            <a:spLocks noGrp="1"/>
          </p:cNvSpPr>
          <p:nvPr>
            <p:ph type="title"/>
          </p:nvPr>
        </p:nvSpPr>
        <p:spPr>
          <a:xfrm>
            <a:off x="1624168" y="29521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Движение  поездов по телефонным средствам связи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738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3563888" y="2760971"/>
            <a:ext cx="2783341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142283"/>
            <a:ext cx="9026268" cy="15684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Если </a:t>
            </a:r>
            <a:r>
              <a:rPr lang="ru-RU" sz="2000" b="1" dirty="0" smtClean="0"/>
              <a:t>голова </a:t>
            </a:r>
            <a:r>
              <a:rPr lang="ru-RU" sz="2000" b="1" dirty="0"/>
              <a:t>поезда </a:t>
            </a:r>
            <a:r>
              <a:rPr lang="ru-RU" sz="2000" dirty="0"/>
              <a:t>находится </a:t>
            </a:r>
            <a:r>
              <a:rPr lang="ru-RU" sz="2000" b="1" dirty="0"/>
              <a:t>за выходным (маршрутным) светофором </a:t>
            </a:r>
            <a:r>
              <a:rPr lang="ru-RU" sz="2000" b="1" u="sng" dirty="0">
                <a:solidFill>
                  <a:srgbClr val="7030A0"/>
                </a:solidFill>
              </a:rPr>
              <a:t>с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u="sng" dirty="0">
                <a:solidFill>
                  <a:srgbClr val="7030A0"/>
                </a:solidFill>
              </a:rPr>
              <a:t>разрешающим показанием</a:t>
            </a:r>
            <a:r>
              <a:rPr lang="ru-RU" sz="2000" dirty="0"/>
              <a:t>, то машинисту </a:t>
            </a:r>
            <a:r>
              <a:rPr lang="ru-RU" sz="2000" dirty="0" smtClean="0"/>
              <a:t>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1. По </a:t>
            </a:r>
            <a:r>
              <a:rPr lang="ru-RU" sz="2000" b="1" dirty="0"/>
              <a:t>радиосвязи должен быть передан </a:t>
            </a:r>
            <a:r>
              <a:rPr lang="ru-RU" sz="2000" b="1" dirty="0">
                <a:solidFill>
                  <a:srgbClr val="C00000"/>
                </a:solidFill>
              </a:rPr>
              <a:t>регистрируемый </a:t>
            </a:r>
            <a:r>
              <a:rPr lang="ru-RU" sz="2000" b="1" dirty="0" smtClean="0">
                <a:solidFill>
                  <a:srgbClr val="C00000"/>
                </a:solidFill>
              </a:rPr>
              <a:t>приказ ДСП </a:t>
            </a:r>
            <a:r>
              <a:rPr lang="ru-RU" sz="2000" b="1" dirty="0"/>
              <a:t>станции, передаваемому машинисту отправляющегося поезда по </a:t>
            </a:r>
            <a:r>
              <a:rPr lang="ru-RU" sz="2000" b="1" dirty="0" smtClean="0"/>
              <a:t>радиосвязи.</a:t>
            </a:r>
            <a:r>
              <a:rPr lang="ru-RU" sz="2000" dirty="0" smtClean="0"/>
              <a:t>                                                              </a:t>
            </a:r>
            <a:endParaRPr lang="ru-RU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5" y="3068960"/>
            <a:ext cx="91440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4624798" y="1351530"/>
            <a:ext cx="881982" cy="2338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94087" y="3490410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-1" y="2760971"/>
            <a:ext cx="3567801" cy="60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 descr="D:\фото\Изображения\Человечки\Stock Vector - Big Set of People Icons\irkickflash.png"/>
          <p:cNvPicPr>
            <a:picLocks noChangeAspect="1" noChangeArrowheads="1"/>
          </p:cNvPicPr>
          <p:nvPr/>
        </p:nvPicPr>
        <p:blipFill>
          <a:blip r:embed="rId6" cstate="print"/>
          <a:srcRect l="60907" t="1846" b="26173"/>
          <a:stretch>
            <a:fillRect/>
          </a:stretch>
        </p:blipFill>
        <p:spPr bwMode="auto">
          <a:xfrm rot="283823">
            <a:off x="2803589" y="1617715"/>
            <a:ext cx="386472" cy="1308117"/>
          </a:xfrm>
          <a:prstGeom prst="rect">
            <a:avLst/>
          </a:prstGeom>
          <a:noFill/>
          <a:scene3d>
            <a:camera prst="orthographicFront">
              <a:rot lat="0" lon="0" rev="19200000"/>
            </a:camera>
            <a:lightRig rig="threePt" dir="t"/>
          </a:scene3d>
        </p:spPr>
      </p:pic>
      <p:pic>
        <p:nvPicPr>
          <p:cNvPr id="13" name="Picture 3" descr="D:\фото\Изображения\Человечки\Stock Vector - Big Set of People Icons\irkickflash.png"/>
          <p:cNvPicPr>
            <a:picLocks noChangeAspect="1" noChangeArrowheads="1"/>
          </p:cNvPicPr>
          <p:nvPr/>
        </p:nvPicPr>
        <p:blipFill>
          <a:blip r:embed="rId6" cstate="print"/>
          <a:srcRect r="64932" b="24327"/>
          <a:stretch>
            <a:fillRect/>
          </a:stretch>
        </p:blipFill>
        <p:spPr bwMode="auto">
          <a:xfrm rot="3408272">
            <a:off x="5662978" y="2010610"/>
            <a:ext cx="475504" cy="102939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879946" y="2318323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Verdana"/>
              </a:rPr>
              <a:t>ДСП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xpress.by/wp-content/uploads/2016/01/IMG_185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67" b="5789"/>
          <a:stretch/>
        </p:blipFill>
        <p:spPr bwMode="auto">
          <a:xfrm>
            <a:off x="87617" y="393151"/>
            <a:ext cx="2662692" cy="192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s04.infourok.ru/uploads/ex/0102/00056bb9-7be5f7cb/img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t="24488" r="13114" b="6213"/>
          <a:stretch/>
        </p:blipFill>
        <p:spPr bwMode="auto">
          <a:xfrm>
            <a:off x="6563778" y="1190066"/>
            <a:ext cx="2462490" cy="199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09562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3563888" y="2760971"/>
            <a:ext cx="2783341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3801511"/>
            <a:ext cx="9114613" cy="17075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Если </a:t>
            </a:r>
            <a:r>
              <a:rPr lang="ru-RU" sz="2000" b="1" dirty="0"/>
              <a:t>голова поезда </a:t>
            </a:r>
            <a:r>
              <a:rPr lang="ru-RU" sz="2000" dirty="0"/>
              <a:t>находится </a:t>
            </a:r>
            <a:r>
              <a:rPr lang="ru-RU" sz="2000" b="1" dirty="0"/>
              <a:t>за выходным (маршрутным) светофором </a:t>
            </a:r>
            <a:r>
              <a:rPr lang="ru-RU" sz="2000" b="1" u="sng" dirty="0">
                <a:solidFill>
                  <a:srgbClr val="7030A0"/>
                </a:solidFill>
              </a:rPr>
              <a:t>с разрешающим показанием</a:t>
            </a:r>
            <a:r>
              <a:rPr lang="ru-RU" sz="2000" dirty="0"/>
              <a:t>, то машинисту поезда:</a:t>
            </a:r>
          </a:p>
          <a:p>
            <a:pPr marL="0" indent="0">
              <a:buNone/>
            </a:pPr>
            <a:r>
              <a:rPr lang="ru-RU" sz="2000" b="1" dirty="0" smtClean="0"/>
              <a:t>2. По </a:t>
            </a:r>
            <a:r>
              <a:rPr lang="ru-RU" sz="2000" b="1" dirty="0"/>
              <a:t>разрешению на </a:t>
            </a:r>
            <a:r>
              <a:rPr lang="ru-RU" sz="2000" b="1" dirty="0">
                <a:solidFill>
                  <a:srgbClr val="C00000"/>
                </a:solidFill>
              </a:rPr>
              <a:t>бланке ДУ-54 с заполнением пункта II</a:t>
            </a:r>
            <a:r>
              <a:rPr lang="ru-RU" sz="2000" b="1" dirty="0"/>
              <a:t>, вручаемому машинисту </a:t>
            </a:r>
            <a:r>
              <a:rPr lang="ru-RU" sz="2000" b="1" dirty="0" smtClean="0"/>
              <a:t>поезда.</a:t>
            </a:r>
            <a:endParaRPr lang="ru-RU" sz="14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5" y="3068960"/>
            <a:ext cx="91440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4624798" y="1351530"/>
            <a:ext cx="881982" cy="2338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18079" y="3367787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-1" y="2760971"/>
            <a:ext cx="3567801" cy="60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827584" y="541381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Verdana"/>
              </a:rPr>
              <a:t>ДСП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9984" y="608693"/>
            <a:ext cx="2507507" cy="259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 descr="http://www.garadvest.by/wp-content/uploads/2018/04/%D0%BB%D1%83%D1%87%D1%88%D0%B8%D0%B9-%D0%B6%D0%B5%D0%BB%D0%B5%D0%B7%D0%BD%D0%BE%D0%B4%D0%BE%D1%80%D0%BE%D0%B6%D0%BD%D0%B8%D0%BA-%D1%80%D0%B5%D1%81%D0%BF%D1%83%D0%B1%D0%BB%D0%B8%D0%BA%D0%B8-%D0%B6%D0%B8%D0%B2%D0%B5%D1%82-%D0%B2-%D0%93%D0%BE%D1%80%D0%BE%D0%B4%D0%BA%D0%B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5361" b="12319"/>
          <a:stretch/>
        </p:blipFill>
        <p:spPr bwMode="auto">
          <a:xfrm>
            <a:off x="67243" y="897013"/>
            <a:ext cx="2652634" cy="153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79927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3563888" y="2760971"/>
            <a:ext cx="2783341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5" y="3881760"/>
            <a:ext cx="9114613" cy="19670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Если </a:t>
            </a:r>
            <a:r>
              <a:rPr lang="ru-RU" sz="2000" b="1" dirty="0"/>
              <a:t>голова поезда </a:t>
            </a:r>
            <a:r>
              <a:rPr lang="ru-RU" sz="2000" dirty="0"/>
              <a:t>находится </a:t>
            </a:r>
            <a:r>
              <a:rPr lang="ru-RU" sz="2000" b="1" dirty="0"/>
              <a:t>за выходным (маршрутным) светофором </a:t>
            </a:r>
            <a:r>
              <a:rPr lang="ru-RU" sz="2000" b="1" u="sng" dirty="0">
                <a:solidFill>
                  <a:srgbClr val="7030A0"/>
                </a:solidFill>
              </a:rPr>
              <a:t>с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u="sng" dirty="0">
                <a:solidFill>
                  <a:srgbClr val="7030A0"/>
                </a:solidFill>
              </a:rPr>
              <a:t>разрешающим показанием</a:t>
            </a:r>
            <a:r>
              <a:rPr lang="ru-RU" sz="2000" dirty="0"/>
              <a:t>, то машинисту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3. Отправление </a:t>
            </a:r>
            <a:r>
              <a:rPr lang="ru-RU" sz="2000" b="1" dirty="0"/>
              <a:t>поезда производится по разрешающему показанию на </a:t>
            </a:r>
            <a:r>
              <a:rPr lang="ru-RU" sz="2000" b="1" dirty="0">
                <a:solidFill>
                  <a:srgbClr val="C00000"/>
                </a:solidFill>
              </a:rPr>
              <a:t>повторительной </a:t>
            </a:r>
            <a:r>
              <a:rPr lang="ru-RU" sz="2000" b="1" dirty="0" smtClean="0">
                <a:solidFill>
                  <a:srgbClr val="C00000"/>
                </a:solidFill>
              </a:rPr>
              <a:t>головке,</a:t>
            </a:r>
            <a:r>
              <a:rPr lang="ru-RU" sz="2000" b="1" dirty="0" smtClean="0"/>
              <a:t> оборудованной </a:t>
            </a:r>
            <a:r>
              <a:rPr lang="ru-RU" sz="2000" b="1" dirty="0"/>
              <a:t>с обратной стороны </a:t>
            </a:r>
            <a:r>
              <a:rPr lang="ru-RU" sz="2000" b="1" dirty="0" smtClean="0"/>
              <a:t>выходного светофора.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5" y="3068960"/>
            <a:ext cx="91440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4624798" y="1351530"/>
            <a:ext cx="881982" cy="2338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22958" y="3309501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-1" y="2760971"/>
            <a:ext cx="3567801" cy="60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 t="25612" r="17483" b="65077"/>
          <a:stretch>
            <a:fillRect/>
          </a:stretch>
        </p:blipFill>
        <p:spPr bwMode="auto">
          <a:xfrm>
            <a:off x="5506780" y="1936131"/>
            <a:ext cx="617285" cy="217715"/>
          </a:xfrm>
          <a:prstGeom prst="rect">
            <a:avLst/>
          </a:prstGeom>
          <a:noFill/>
        </p:spPr>
      </p:pic>
      <p:pic>
        <p:nvPicPr>
          <p:cNvPr id="6146" name="Picture 2" descr="http://scb-modell.narod.ru/peredolskaja_svetofor_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8" r="36157" b="41357"/>
          <a:stretch/>
        </p:blipFill>
        <p:spPr bwMode="auto">
          <a:xfrm>
            <a:off x="7229211" y="443177"/>
            <a:ext cx="1440160" cy="285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 rotWithShape="1">
          <a:blip r:embed="rId4" cstate="print"/>
          <a:srcRect l="55813" t="26266" r="17483" b="65077"/>
          <a:stretch/>
        </p:blipFill>
        <p:spPr bwMode="auto">
          <a:xfrm rot="20639497">
            <a:off x="8162366" y="1046095"/>
            <a:ext cx="404297" cy="202405"/>
          </a:xfrm>
          <a:prstGeom prst="rect">
            <a:avLst/>
          </a:prstGeom>
          <a:noFill/>
        </p:spPr>
      </p:pic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99187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4528195" y="1823985"/>
            <a:ext cx="2996133" cy="74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1" y="3049887"/>
            <a:ext cx="9022880" cy="2960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Отправление</a:t>
            </a:r>
            <a:r>
              <a:rPr lang="ru-RU" sz="2000" dirty="0" smtClean="0"/>
              <a:t> </a:t>
            </a:r>
            <a:r>
              <a:rPr lang="ru-RU" sz="2000" b="1" dirty="0" smtClean="0"/>
              <a:t>со станции </a:t>
            </a:r>
            <a:r>
              <a:rPr lang="ru-RU" sz="2000" dirty="0" smtClean="0"/>
              <a:t>поездов, </a:t>
            </a:r>
            <a:r>
              <a:rPr lang="ru-RU" sz="2000" dirty="0"/>
              <a:t>когда </a:t>
            </a:r>
            <a:r>
              <a:rPr lang="ru-RU" sz="2000" b="1" dirty="0">
                <a:solidFill>
                  <a:srgbClr val="C00000"/>
                </a:solidFill>
              </a:rPr>
              <a:t>голова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поезда</a:t>
            </a:r>
            <a:r>
              <a:rPr lang="ru-RU" sz="2000" dirty="0"/>
              <a:t> находится </a:t>
            </a:r>
            <a:r>
              <a:rPr lang="ru-RU" sz="2000" b="1" dirty="0">
                <a:solidFill>
                  <a:srgbClr val="C00000"/>
                </a:solidFill>
              </a:rPr>
              <a:t>за выходным </a:t>
            </a:r>
            <a:r>
              <a:rPr lang="ru-RU" sz="2000" b="1" dirty="0" smtClean="0">
                <a:solidFill>
                  <a:srgbClr val="C00000"/>
                </a:solidFill>
              </a:rPr>
              <a:t>светофором </a:t>
            </a:r>
            <a:r>
              <a:rPr lang="ru-RU" sz="2000" b="1" u="sng" dirty="0" smtClean="0">
                <a:solidFill>
                  <a:srgbClr val="7030A0"/>
                </a:solidFill>
              </a:rPr>
              <a:t>с запрещающем показанием</a:t>
            </a:r>
            <a:r>
              <a:rPr lang="ru-RU" sz="2000" dirty="0" smtClean="0"/>
              <a:t>, </a:t>
            </a:r>
            <a:r>
              <a:rPr lang="ru-RU" sz="2000" dirty="0"/>
              <a:t>в </a:t>
            </a:r>
            <a:r>
              <a:rPr lang="ru-RU" sz="2000" dirty="0" smtClean="0"/>
              <a:t>т.ч. после </a:t>
            </a:r>
            <a:r>
              <a:rPr lang="ru-RU" sz="2000" dirty="0"/>
              <a:t>остановки поезда за этим светофором </a:t>
            </a:r>
            <a:r>
              <a:rPr lang="ru-RU" sz="2000" b="1" u="sng" dirty="0">
                <a:solidFill>
                  <a:srgbClr val="7030A0"/>
                </a:solidFill>
              </a:rPr>
              <a:t>из-за самопроизвольного его закрытия</a:t>
            </a:r>
            <a:r>
              <a:rPr lang="ru-RU" sz="2000" dirty="0"/>
              <a:t>, если, восприняв закрытие, машинист поезда остановит поезд уже после проезда сигнала, </a:t>
            </a:r>
            <a:r>
              <a:rPr lang="ru-RU" sz="2000" b="1" dirty="0" smtClean="0">
                <a:solidFill>
                  <a:srgbClr val="C00000"/>
                </a:solidFill>
              </a:rPr>
              <a:t>осуществляется:</a:t>
            </a:r>
            <a:r>
              <a:rPr lang="ru-RU" sz="2000" dirty="0" smtClean="0"/>
              <a:t> </a:t>
            </a:r>
          </a:p>
          <a:p>
            <a:pPr marL="0" indent="0">
              <a:buNone/>
            </a:pPr>
            <a:r>
              <a:rPr lang="ru-RU" sz="2000" b="1" dirty="0" smtClean="0"/>
              <a:t>1. По </a:t>
            </a:r>
            <a:r>
              <a:rPr lang="ru-RU" sz="2000" b="1" dirty="0">
                <a:solidFill>
                  <a:srgbClr val="C00000"/>
                </a:solidFill>
              </a:rPr>
              <a:t>регистрируемому приказу ДСП </a:t>
            </a:r>
            <a:r>
              <a:rPr lang="ru-RU" sz="2000" b="1" dirty="0" smtClean="0">
                <a:solidFill>
                  <a:srgbClr val="C00000"/>
                </a:solidFill>
              </a:rPr>
              <a:t>станции</a:t>
            </a:r>
            <a:r>
              <a:rPr lang="ru-RU" sz="2000" b="1" dirty="0" smtClean="0"/>
              <a:t>, </a:t>
            </a:r>
            <a:r>
              <a:rPr lang="ru-RU" sz="2000" b="1" dirty="0"/>
              <a:t>передаваемому машинисту отправляющегося поезда по </a:t>
            </a:r>
            <a:r>
              <a:rPr lang="ru-RU" sz="2000" b="1" dirty="0" smtClean="0"/>
              <a:t>радиосвязи.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/>
              <a:t>2. По </a:t>
            </a:r>
            <a:r>
              <a:rPr lang="ru-RU" sz="2000" b="1" dirty="0"/>
              <a:t>разрешению </a:t>
            </a:r>
            <a:r>
              <a:rPr lang="ru-RU" sz="2000" b="1" dirty="0">
                <a:solidFill>
                  <a:srgbClr val="C00000"/>
                </a:solidFill>
              </a:rPr>
              <a:t>на бланке формы ДУ-54 с заполнением пункта </a:t>
            </a:r>
            <a:r>
              <a:rPr lang="ru-RU" sz="2000" b="1" dirty="0" smtClean="0">
                <a:solidFill>
                  <a:srgbClr val="C00000"/>
                </a:solidFill>
              </a:rPr>
              <a:t>I.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120" y="2205827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5347167" y="228535"/>
            <a:ext cx="881982" cy="2338251"/>
          </a:xfrm>
          <a:prstGeom prst="rect">
            <a:avLst/>
          </a:prstGeom>
          <a:noFill/>
        </p:spPr>
      </p:pic>
      <p:sp>
        <p:nvSpPr>
          <p:cNvPr id="6" name="Равнобедренный треугольник 5"/>
          <p:cNvSpPr/>
          <p:nvPr/>
        </p:nvSpPr>
        <p:spPr>
          <a:xfrm rot="5400000">
            <a:off x="5619045" y="1751212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5790677" y="706721"/>
            <a:ext cx="123314" cy="49754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23238" y="2435715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238828" y="1823984"/>
            <a:ext cx="4367103" cy="73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3422" y="528045"/>
            <a:ext cx="1966532" cy="134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434" y="528045"/>
            <a:ext cx="2165882" cy="134028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66434" y="528045"/>
            <a:ext cx="2127705" cy="12959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3641367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87" y="2552245"/>
            <a:ext cx="9114613" cy="21008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Отправление </a:t>
            </a:r>
            <a:r>
              <a:rPr lang="ru-RU" sz="2000" b="1" dirty="0"/>
              <a:t>поездов с </a:t>
            </a:r>
            <a:r>
              <a:rPr lang="ru-RU" sz="2000" b="1" dirty="0" smtClean="0"/>
              <a:t>путей</a:t>
            </a:r>
            <a:r>
              <a:rPr lang="ru-RU" sz="2000" b="1" dirty="0"/>
              <a:t>,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u="sng" dirty="0">
                <a:solidFill>
                  <a:srgbClr val="7030A0"/>
                </a:solidFill>
              </a:rPr>
              <a:t>не имеющих выходных светофоров</a:t>
            </a:r>
            <a:r>
              <a:rPr lang="ru-RU" sz="2000" dirty="0">
                <a:solidFill>
                  <a:srgbClr val="7030A0"/>
                </a:solidFill>
              </a:rPr>
              <a:t>, </a:t>
            </a:r>
            <a:r>
              <a:rPr lang="ru-RU" sz="2000" dirty="0"/>
              <a:t>производится так же, как и при неисправности </a:t>
            </a:r>
            <a:r>
              <a:rPr lang="ru-RU" sz="2000" dirty="0" smtClean="0"/>
              <a:t>выходного светофора:</a:t>
            </a:r>
          </a:p>
          <a:p>
            <a:pPr marL="0" indent="0" algn="just">
              <a:buNone/>
            </a:pPr>
            <a:r>
              <a:rPr lang="ru-RU" sz="2000" b="1" dirty="0"/>
              <a:t>1.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регистрируемому приказу ДСП станции</a:t>
            </a:r>
            <a:r>
              <a:rPr lang="ru-RU" sz="2000" b="1" dirty="0"/>
              <a:t>, передаваемому машинисту отправляющегося поезда по </a:t>
            </a:r>
            <a:r>
              <a:rPr lang="ru-RU" sz="2000" b="1" dirty="0" smtClean="0"/>
              <a:t>радиосвязи;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2</a:t>
            </a:r>
            <a:r>
              <a:rPr lang="ru-RU" sz="2000" b="1" dirty="0"/>
              <a:t>. </a:t>
            </a:r>
            <a:r>
              <a:rPr lang="ru-RU" sz="2000" b="1" dirty="0" smtClean="0"/>
              <a:t>По </a:t>
            </a:r>
            <a:r>
              <a:rPr lang="ru-RU" sz="2000" b="1" dirty="0"/>
              <a:t>разрешению на бланке формы </a:t>
            </a:r>
            <a:r>
              <a:rPr lang="ru-RU" sz="2000" b="1" dirty="0">
                <a:solidFill>
                  <a:srgbClr val="C00000"/>
                </a:solidFill>
              </a:rPr>
              <a:t>ДУ-54 с заполнением пункта </a:t>
            </a:r>
            <a:r>
              <a:rPr lang="ru-RU" sz="2000" b="1" dirty="0" smtClean="0">
                <a:solidFill>
                  <a:srgbClr val="C00000"/>
                </a:solidFill>
              </a:rPr>
              <a:t>I.</a:t>
            </a:r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82" y="1516022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МВПС\ПТЭ\Картинки для вставки нест сит\Пред стол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416037"/>
            <a:ext cx="163877" cy="502557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b="-71"/>
          <a:stretch>
            <a:fillRect/>
          </a:stretch>
        </p:blipFill>
        <p:spPr bwMode="auto">
          <a:xfrm>
            <a:off x="4340506" y="1056568"/>
            <a:ext cx="2783341" cy="78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44982" y="1273182"/>
            <a:ext cx="4295524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87395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отправление поезда с железнодорожных путей при запрещающем показании выходного светофора, а также с железнодорожных путей, 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2" t="54211" r="4700" b="26076"/>
          <a:stretch/>
        </p:blipFill>
        <p:spPr bwMode="auto">
          <a:xfrm>
            <a:off x="6283778" y="1940014"/>
            <a:ext cx="2844110" cy="18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973639" y="5736317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732308" y="5774111"/>
            <a:ext cx="454833" cy="9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388353" y="5754003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28722" y="574076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262253" y="5323686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0785" y="4436317"/>
            <a:ext cx="91733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При </a:t>
            </a:r>
            <a:r>
              <a:rPr lang="ru-RU" sz="2000" b="1" dirty="0"/>
              <a:t>отправлении поезда </a:t>
            </a:r>
            <a:r>
              <a:rPr lang="ru-RU" sz="2000" b="1" dirty="0" smtClean="0">
                <a:solidFill>
                  <a:srgbClr val="7030A0"/>
                </a:solidFill>
              </a:rPr>
              <a:t>при </a:t>
            </a:r>
            <a:r>
              <a:rPr lang="ru-RU" sz="2000" b="1" dirty="0">
                <a:solidFill>
                  <a:srgbClr val="7030A0"/>
                </a:solidFill>
              </a:rPr>
              <a:t>запрещающем показании </a:t>
            </a:r>
            <a:r>
              <a:rPr lang="ru-RU" sz="2000" b="1" dirty="0"/>
              <a:t>выходного светофора</a:t>
            </a:r>
            <a:r>
              <a:rPr lang="ru-RU" sz="2000" dirty="0"/>
              <a:t>, а также </a:t>
            </a:r>
            <a:r>
              <a:rPr lang="ru-RU" sz="2000" b="1" dirty="0">
                <a:solidFill>
                  <a:srgbClr val="7030A0"/>
                </a:solidFill>
              </a:rPr>
              <a:t>с </a:t>
            </a:r>
            <a:r>
              <a:rPr lang="ru-RU" sz="2000" b="1" dirty="0" smtClean="0">
                <a:solidFill>
                  <a:srgbClr val="7030A0"/>
                </a:solidFill>
              </a:rPr>
              <a:t>путей</a:t>
            </a:r>
            <a:r>
              <a:rPr lang="ru-RU" sz="2000" b="1" dirty="0">
                <a:solidFill>
                  <a:srgbClr val="7030A0"/>
                </a:solidFill>
              </a:rPr>
              <a:t>, не имеющих выходных светофоров</a:t>
            </a:r>
            <a:r>
              <a:rPr lang="ru-RU" sz="2000" dirty="0">
                <a:solidFill>
                  <a:srgbClr val="333333"/>
                </a:solidFill>
              </a:rPr>
              <a:t>,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</a:t>
            </a:r>
            <a:r>
              <a:rPr lang="ru-RU" sz="2000" b="1" dirty="0">
                <a:solidFill>
                  <a:srgbClr val="C00000"/>
                </a:solidFill>
              </a:rPr>
              <a:t> машинисту поезда</a:t>
            </a:r>
            <a:r>
              <a:rPr lang="ru-RU" sz="2000" dirty="0">
                <a:solidFill>
                  <a:srgbClr val="333333"/>
                </a:solidFill>
              </a:rPr>
              <a:t>, </a:t>
            </a:r>
            <a:r>
              <a:rPr lang="ru-RU" sz="2000" b="1" dirty="0"/>
              <a:t>при наличии письменного разрешения на занятие перегона</a:t>
            </a:r>
            <a:r>
              <a:rPr lang="ru-RU" sz="2000" dirty="0"/>
              <a:t>, приводить поезд в движение </a:t>
            </a:r>
            <a:r>
              <a:rPr lang="ru-RU" sz="2000" b="1" u="sng" dirty="0">
                <a:solidFill>
                  <a:srgbClr val="C00000"/>
                </a:solidFill>
              </a:rPr>
              <a:t>без указания ДСП станции</a:t>
            </a:r>
            <a:r>
              <a:rPr lang="ru-RU" sz="2000" dirty="0"/>
              <a:t>, переданного по радиосвязи. </a:t>
            </a:r>
            <a:r>
              <a:rPr lang="ru-RU" sz="2000" b="1" dirty="0"/>
              <a:t>После</a:t>
            </a:r>
            <a:r>
              <a:rPr lang="ru-RU" sz="2000" dirty="0"/>
              <a:t> </a:t>
            </a:r>
            <a:r>
              <a:rPr lang="ru-RU" sz="2000" b="1" dirty="0"/>
              <a:t>выдачи машинисту письменного разрешения</a:t>
            </a:r>
            <a:r>
              <a:rPr lang="ru-RU" sz="2000" b="1" dirty="0">
                <a:solidFill>
                  <a:srgbClr val="333333"/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ДСП станции </a:t>
            </a:r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должен</a:t>
            </a: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dirty="0"/>
              <a:t>передать ему по радиосвязи</a:t>
            </a:r>
            <a:r>
              <a:rPr lang="ru-RU" sz="2000" dirty="0">
                <a:solidFill>
                  <a:srgbClr val="333333"/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указание об отправлении </a:t>
            </a:r>
            <a:r>
              <a:rPr lang="ru-RU" sz="2000" dirty="0"/>
              <a:t>(подать сигнал отправления</a:t>
            </a:r>
            <a:r>
              <a:rPr lang="ru-RU" sz="2000" dirty="0" smtClean="0"/>
              <a:t>).</a:t>
            </a:r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3594018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Равнобедренный треугольник 36"/>
          <p:cNvSpPr/>
          <p:nvPr/>
        </p:nvSpPr>
        <p:spPr>
          <a:xfrm rot="5400000">
            <a:off x="5765573" y="2612731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047456" y="3416487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/>
          <a:srcRect b="-71"/>
          <a:stretch>
            <a:fillRect/>
          </a:stretch>
        </p:blipFill>
        <p:spPr bwMode="auto">
          <a:xfrm>
            <a:off x="3096256" y="3343241"/>
            <a:ext cx="2783341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43431" r="20148" b="12044"/>
          <a:stretch/>
        </p:blipFill>
        <p:spPr bwMode="auto">
          <a:xfrm flipH="1">
            <a:off x="302002" y="3340351"/>
            <a:ext cx="2811659" cy="569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Равнобедренный треугольник 45"/>
          <p:cNvSpPr/>
          <p:nvPr/>
        </p:nvSpPr>
        <p:spPr>
          <a:xfrm rot="5400000">
            <a:off x="5771445" y="1903612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 rot="5400000">
            <a:off x="8154214" y="1359970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38835" t="16040" b="5704"/>
          <a:stretch/>
        </p:blipFill>
        <p:spPr>
          <a:xfrm>
            <a:off x="3048176" y="363517"/>
            <a:ext cx="3220823" cy="255914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/>
          <a:srcRect l="2135"/>
          <a:stretch/>
        </p:blipFill>
        <p:spPr>
          <a:xfrm>
            <a:off x="2273822" y="404133"/>
            <a:ext cx="1679678" cy="2529309"/>
          </a:xfrm>
          <a:prstGeom prst="rect">
            <a:avLst/>
          </a:prstGeom>
        </p:spPr>
      </p:pic>
      <p:pic>
        <p:nvPicPr>
          <p:cNvPr id="49" name="Picture 2" descr="отправление поезда с железнодорожных путей при запрещающем показании выходного светофора, а также с железнодорожных путей, 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4" t="55697" r="34495" b="26076"/>
          <a:stretch/>
        </p:blipFill>
        <p:spPr bwMode="auto">
          <a:xfrm>
            <a:off x="5556138" y="506111"/>
            <a:ext cx="2384923" cy="132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7746393" y="948132"/>
            <a:ext cx="1426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>
                <a:solidFill>
                  <a:srgbClr val="7030A0"/>
                </a:solidFill>
                <a:latin typeface="Open Sans"/>
              </a:rPr>
              <a:t> 50,52,54,56,64</a:t>
            </a:r>
            <a:endParaRPr lang="ru-RU" sz="1400" i="1" dirty="0">
              <a:solidFill>
                <a:srgbClr val="7030A0"/>
              </a:solidFill>
            </a:endParaRPr>
          </a:p>
        </p:txBody>
      </p:sp>
      <p:pic>
        <p:nvPicPr>
          <p:cNvPr id="3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9" cstate="print"/>
          <a:srcRect l="41745"/>
          <a:stretch>
            <a:fillRect/>
          </a:stretch>
        </p:blipFill>
        <p:spPr bwMode="auto">
          <a:xfrm flipH="1">
            <a:off x="5360698" y="1533555"/>
            <a:ext cx="881982" cy="2338251"/>
          </a:xfrm>
          <a:prstGeom prst="rect">
            <a:avLst/>
          </a:prstGeom>
          <a:noFill/>
        </p:spPr>
      </p:pic>
      <p:sp>
        <p:nvSpPr>
          <p:cNvPr id="36" name="Равнобедренный треугольник 35"/>
          <p:cNvSpPr/>
          <p:nvPr/>
        </p:nvSpPr>
        <p:spPr>
          <a:xfrm rot="5400000">
            <a:off x="5691700" y="2027783"/>
            <a:ext cx="287395" cy="49754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7027" y="383494"/>
            <a:ext cx="1819165" cy="25191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1"/>
          <a:srcRect l="33728" t="13479"/>
          <a:stretch/>
        </p:blipFill>
        <p:spPr>
          <a:xfrm>
            <a:off x="-1076103" y="338614"/>
            <a:ext cx="1800432" cy="2622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/>
          <a:srcRect l="38300" t="9051" r="3863" b="5901"/>
          <a:stretch/>
        </p:blipFill>
        <p:spPr>
          <a:xfrm>
            <a:off x="-15595" y="363684"/>
            <a:ext cx="1624046" cy="2539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502993" y="519992"/>
            <a:ext cx="2380356" cy="11546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708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2510336" y="2736983"/>
            <a:ext cx="2471992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75" y="3853119"/>
            <a:ext cx="9056384" cy="10303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После </a:t>
            </a:r>
            <a:r>
              <a:rPr lang="ru-RU" sz="2000" b="1" dirty="0"/>
              <a:t>открытия пригласительного сигнала на выходном светофоре </a:t>
            </a:r>
            <a:r>
              <a:rPr lang="ru-RU" sz="2000" dirty="0"/>
              <a:t>или </a:t>
            </a:r>
            <a:r>
              <a:rPr lang="ru-RU" sz="2000" b="1" dirty="0"/>
              <a:t>передачи регистрируемого приказа по радиосвязи </a:t>
            </a:r>
            <a:r>
              <a:rPr lang="ru-RU" sz="2000" dirty="0"/>
              <a:t>давать ДСП станции </a:t>
            </a:r>
            <a:r>
              <a:rPr lang="ru-RU" sz="2000" b="1" u="sng" dirty="0">
                <a:solidFill>
                  <a:srgbClr val="7030A0"/>
                </a:solidFill>
              </a:rPr>
              <a:t>дополнительное указание или сигнал отправления </a:t>
            </a:r>
            <a:r>
              <a:rPr lang="ru-RU" sz="2000" dirty="0"/>
              <a:t>машинисту </a:t>
            </a:r>
            <a:r>
              <a:rPr lang="ru-RU" sz="2000" b="1" u="sng" dirty="0">
                <a:solidFill>
                  <a:srgbClr val="C00000"/>
                </a:solidFill>
              </a:rPr>
              <a:t>не требуется</a:t>
            </a:r>
            <a:r>
              <a:rPr lang="ru-RU" sz="2000" u="sng" dirty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5" y="3068960"/>
            <a:ext cx="91440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4624798" y="1351530"/>
            <a:ext cx="881982" cy="2338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66403" y="3091667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43431" t="-1" r="19861" b="12044"/>
          <a:stretch/>
        </p:blipFill>
        <p:spPr bwMode="auto">
          <a:xfrm flipH="1">
            <a:off x="195170" y="2691979"/>
            <a:ext cx="2315165" cy="60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 descr="D:\фото\Изображения\Человечки\Stock Vector - Big Set of People Icons\irkickflash.png"/>
          <p:cNvPicPr>
            <a:picLocks noChangeAspect="1" noChangeArrowheads="1"/>
          </p:cNvPicPr>
          <p:nvPr/>
        </p:nvPicPr>
        <p:blipFill>
          <a:blip r:embed="rId6" cstate="print"/>
          <a:srcRect l="60907" t="1846" b="26173"/>
          <a:stretch>
            <a:fillRect/>
          </a:stretch>
        </p:blipFill>
        <p:spPr bwMode="auto">
          <a:xfrm rot="283823">
            <a:off x="2803589" y="1617715"/>
            <a:ext cx="386472" cy="1308117"/>
          </a:xfrm>
          <a:prstGeom prst="rect">
            <a:avLst/>
          </a:prstGeom>
          <a:noFill/>
          <a:scene3d>
            <a:camera prst="orthographicFront">
              <a:rot lat="0" lon="0" rev="19200000"/>
            </a:camera>
            <a:lightRig rig="threePt" dir="t"/>
          </a:scene3d>
        </p:spPr>
      </p:pic>
      <p:pic>
        <p:nvPicPr>
          <p:cNvPr id="13" name="Picture 3" descr="D:\фото\Изображения\Человечки\Stock Vector - Big Set of People Icons\irkickflash.png"/>
          <p:cNvPicPr>
            <a:picLocks noChangeAspect="1" noChangeArrowheads="1"/>
          </p:cNvPicPr>
          <p:nvPr/>
        </p:nvPicPr>
        <p:blipFill>
          <a:blip r:embed="rId6" cstate="print"/>
          <a:srcRect r="64932" b="24327"/>
          <a:stretch>
            <a:fillRect/>
          </a:stretch>
        </p:blipFill>
        <p:spPr bwMode="auto">
          <a:xfrm rot="3408272">
            <a:off x="3858547" y="2009133"/>
            <a:ext cx="475504" cy="102939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879946" y="2318323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Verdana"/>
              </a:rPr>
              <a:t>ДСП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xpress.by/wp-content/uploads/2016/01/IMG_185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67" b="5789"/>
          <a:stretch/>
        </p:blipFill>
        <p:spPr bwMode="auto">
          <a:xfrm>
            <a:off x="87617" y="393151"/>
            <a:ext cx="2662692" cy="192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s04.infourok.ru/uploads/ex/0102/00056bb9-7be5f7cb/img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t="24488" r="13114" b="6213"/>
          <a:stretch/>
        </p:blipFill>
        <p:spPr bwMode="auto">
          <a:xfrm>
            <a:off x="6563778" y="1190066"/>
            <a:ext cx="2462490" cy="199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konspekta.net/megapredmetru/baza1/21693236903.files/image01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00" y="1190066"/>
            <a:ext cx="914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672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-71"/>
          <a:stretch>
            <a:fillRect/>
          </a:stretch>
        </p:blipFill>
        <p:spPr bwMode="auto">
          <a:xfrm>
            <a:off x="4528195" y="1823985"/>
            <a:ext cx="2996133" cy="74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9447"/>
            <a:ext cx="9144000" cy="3163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 Пригласительный </a:t>
            </a:r>
            <a:r>
              <a:rPr lang="ru-RU" sz="2000" b="1" dirty="0">
                <a:solidFill>
                  <a:srgbClr val="7030A0"/>
                </a:solidFill>
              </a:rPr>
              <a:t>сигнал </a:t>
            </a:r>
            <a:r>
              <a:rPr lang="ru-RU" sz="2000" b="1" dirty="0"/>
              <a:t>на выходном светофоре, разрешение на бланке </a:t>
            </a:r>
            <a:r>
              <a:rPr lang="ru-RU" sz="2000" b="1" dirty="0">
                <a:solidFill>
                  <a:srgbClr val="7030A0"/>
                </a:solidFill>
              </a:rPr>
              <a:t>ДУ-54 с заполнением пункта I </a:t>
            </a:r>
            <a:r>
              <a:rPr lang="ru-RU" sz="2000" b="1" dirty="0"/>
              <a:t>или </a:t>
            </a:r>
            <a:r>
              <a:rPr lang="ru-RU" sz="2000" b="1" dirty="0">
                <a:solidFill>
                  <a:srgbClr val="7030A0"/>
                </a:solidFill>
              </a:rPr>
              <a:t>регистрируемый приказ ДСП </a:t>
            </a:r>
            <a:r>
              <a:rPr lang="ru-RU" sz="2000" b="1" dirty="0"/>
              <a:t>станции, переданный по радиосвязи, </a:t>
            </a:r>
            <a:r>
              <a:rPr lang="ru-RU" sz="2000" b="1" u="sng" dirty="0" smtClean="0">
                <a:solidFill>
                  <a:srgbClr val="C00000"/>
                </a:solidFill>
              </a:rPr>
              <a:t>дают машинисту поезда право </a:t>
            </a:r>
            <a:r>
              <a:rPr lang="ru-RU" sz="2000" b="1" dirty="0" smtClean="0">
                <a:solidFill>
                  <a:srgbClr val="C00000"/>
                </a:solidFill>
              </a:rPr>
              <a:t>проследовать </a:t>
            </a:r>
            <a:r>
              <a:rPr lang="ru-RU" sz="2000" b="1" dirty="0">
                <a:solidFill>
                  <a:srgbClr val="C00000"/>
                </a:solidFill>
              </a:rPr>
              <a:t>закрытый выходной светофор и вести поезд до первого проходного светофора </a:t>
            </a:r>
            <a:r>
              <a:rPr lang="ru-RU" sz="2000" dirty="0"/>
              <a:t>(на перегонах, не имеющих проходных светофоров, — до входного светофора соседней </a:t>
            </a:r>
            <a:r>
              <a:rPr lang="ru-RU" sz="2000" dirty="0" smtClean="0"/>
              <a:t>станции</a:t>
            </a:r>
            <a:r>
              <a:rPr lang="ru-RU" sz="2000" dirty="0"/>
              <a:t>) </a:t>
            </a:r>
            <a:r>
              <a:rPr lang="ru-RU" sz="2000" b="1" dirty="0"/>
              <a:t>на </a:t>
            </a:r>
            <a:r>
              <a:rPr lang="ru-RU" sz="2000" b="1" dirty="0" smtClean="0"/>
              <a:t>путях </a:t>
            </a:r>
            <a:r>
              <a:rPr lang="ru-RU" sz="2000" b="1" dirty="0"/>
              <a:t>общего пользования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b="1" dirty="0"/>
              <a:t>, а на </a:t>
            </a:r>
            <a:r>
              <a:rPr lang="ru-RU" sz="2000" b="1" dirty="0" smtClean="0"/>
              <a:t>путях </a:t>
            </a:r>
            <a:r>
              <a:rPr lang="ru-RU" sz="2000" b="1" dirty="0"/>
              <a:t>необщего пользования — не более 15 км/ч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i="1" dirty="0"/>
              <a:t>с особой бдительностью и готовностью немедленно остановиться, если встретится препятствие для дальнейшего движения, а далее руководствоваться сигналами автоблокировки.</a:t>
            </a:r>
            <a:endParaRPr lang="ru-RU" sz="2000" i="1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120" y="2205827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4" cstate="print"/>
          <a:srcRect l="41745"/>
          <a:stretch>
            <a:fillRect/>
          </a:stretch>
        </p:blipFill>
        <p:spPr bwMode="auto">
          <a:xfrm flipH="1">
            <a:off x="7126149" y="289676"/>
            <a:ext cx="881982" cy="2338251"/>
          </a:xfrm>
          <a:prstGeom prst="rect">
            <a:avLst/>
          </a:prstGeom>
          <a:noFill/>
        </p:spPr>
      </p:pic>
      <p:sp>
        <p:nvSpPr>
          <p:cNvPr id="6" name="Равнобедренный треугольник 5"/>
          <p:cNvSpPr/>
          <p:nvPr/>
        </p:nvSpPr>
        <p:spPr>
          <a:xfrm rot="5400000">
            <a:off x="5619045" y="1751212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7464321" y="762769"/>
            <a:ext cx="205638" cy="49754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10836" y="2331462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l="43431" b="12044"/>
          <a:stretch>
            <a:fillRect/>
          </a:stretch>
        </p:blipFill>
        <p:spPr bwMode="auto">
          <a:xfrm flipH="1">
            <a:off x="238828" y="1823984"/>
            <a:ext cx="4367103" cy="73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7753" y="477083"/>
            <a:ext cx="1966532" cy="134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648" y="528045"/>
            <a:ext cx="2127705" cy="134028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51848" y="528045"/>
            <a:ext cx="2127705" cy="12959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2088" y="501055"/>
            <a:ext cx="744480" cy="13499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9322" y="1517130"/>
            <a:ext cx="211459" cy="327694"/>
          </a:xfrm>
          <a:prstGeom prst="rect">
            <a:avLst/>
          </a:prstGeom>
        </p:spPr>
      </p:pic>
      <p:sp>
        <p:nvSpPr>
          <p:cNvPr id="1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348200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3144549"/>
            <a:ext cx="9036496" cy="19848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Движение </a:t>
            </a:r>
            <a:r>
              <a:rPr lang="ru-RU" sz="2000" b="1" dirty="0"/>
              <a:t>поездов на однопутных перегонах, оборудованных автоблокировкой для двустороннего движения, осуществляется в обоих направлениях</a:t>
            </a:r>
            <a:r>
              <a:rPr lang="ru-RU" sz="2000" b="1" dirty="0" smtClean="0"/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543494"/>
            <a:ext cx="32514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Однопутная </a:t>
            </a:r>
            <a:r>
              <a:rPr lang="ru-RU" sz="2000" b="1" u="sng" dirty="0">
                <a:solidFill>
                  <a:srgbClr val="7030A0"/>
                </a:solidFill>
              </a:rPr>
              <a:t>двухсторонняя</a:t>
            </a:r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7" b="58713"/>
          <a:stretch/>
        </p:blipFill>
        <p:spPr bwMode="auto">
          <a:xfrm>
            <a:off x="0" y="1548653"/>
            <a:ext cx="9144000" cy="122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508104" y="2276872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39952" y="2289324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64088" y="1920416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94004" y="2289323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08902" y="192041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436462" y="1920414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b="-71"/>
          <a:stretch>
            <a:fillRect/>
          </a:stretch>
        </p:blipFill>
        <p:spPr bwMode="auto">
          <a:xfrm>
            <a:off x="-110288" y="1920414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 b="-71"/>
          <a:stretch>
            <a:fillRect/>
          </a:stretch>
        </p:blipFill>
        <p:spPr bwMode="auto">
          <a:xfrm>
            <a:off x="8552592" y="2197603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379214" y="2541502"/>
            <a:ext cx="913535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377995" y="2258799"/>
            <a:ext cx="74949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0" y="2276872"/>
            <a:ext cx="74949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0" y="1966366"/>
            <a:ext cx="74949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942214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587" y="412208"/>
            <a:ext cx="4118509" cy="3022063"/>
          </a:xfrm>
          <a:prstGeom prst="rect">
            <a:avLst/>
          </a:prstGeom>
        </p:spPr>
      </p:pic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973639" y="5736317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388353" y="5754003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28722" y="574076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262253" y="5323686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387" y="4446385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         При </a:t>
            </a:r>
            <a:r>
              <a:rPr lang="ru-RU" sz="2000" b="1" dirty="0"/>
              <a:t>отправлении поезда </a:t>
            </a:r>
            <a:r>
              <a:rPr lang="ru-RU" sz="2000" dirty="0"/>
              <a:t>по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Путевой записке </a:t>
            </a:r>
            <a:r>
              <a:rPr lang="ru-RU" sz="2000" dirty="0"/>
              <a:t>или разрешениям на </a:t>
            </a:r>
            <a:r>
              <a:rPr lang="ru-RU" sz="2000" dirty="0" smtClean="0"/>
              <a:t>бланках </a:t>
            </a:r>
          </a:p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ДУ-64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ДУ-56</a:t>
            </a: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для замыкания</a:t>
            </a:r>
            <a:r>
              <a:rPr lang="ru-RU" sz="2000" b="1" dirty="0">
                <a:solidFill>
                  <a:srgbClr val="C00000"/>
                </a:solidFill>
              </a:rPr>
              <a:t> маршрута отправления </a:t>
            </a:r>
            <a:r>
              <a:rPr lang="ru-RU" sz="2000" dirty="0"/>
              <a:t>ДСП станции может открывать выходной светофор </a:t>
            </a:r>
            <a:r>
              <a:rPr lang="ru-RU" sz="2000" b="1" dirty="0">
                <a:solidFill>
                  <a:srgbClr val="C00000"/>
                </a:solidFill>
              </a:rPr>
              <a:t>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разрешающее показание</a:t>
            </a:r>
            <a:r>
              <a:rPr lang="ru-RU" sz="2000" dirty="0"/>
              <a:t>. В этом случае перед открытием выходного светофора ДСП станции должен по радиосвязи или другим способом убедиться в наличии у машиниста письменного разрешения на право занятия </a:t>
            </a:r>
            <a:r>
              <a:rPr lang="ru-RU" sz="2000" dirty="0" smtClean="0"/>
              <a:t>перегона.</a:t>
            </a:r>
            <a:endParaRPr lang="ru-RU" sz="2000" dirty="0"/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00" y="4015767"/>
            <a:ext cx="9144000" cy="9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 descr="D:\МВПС\ПТЭ\Картинки для вставки нест сит\свет 1.png"/>
          <p:cNvPicPr>
            <a:picLocks noChangeAspect="1" noChangeArrowheads="1"/>
          </p:cNvPicPr>
          <p:nvPr/>
        </p:nvPicPr>
        <p:blipFill>
          <a:blip r:embed="rId5" cstate="print"/>
          <a:srcRect l="41745"/>
          <a:stretch>
            <a:fillRect/>
          </a:stretch>
        </p:blipFill>
        <p:spPr bwMode="auto">
          <a:xfrm flipH="1">
            <a:off x="5368745" y="2052033"/>
            <a:ext cx="881982" cy="2338251"/>
          </a:xfrm>
          <a:prstGeom prst="rect">
            <a:avLst/>
          </a:prstGeom>
          <a:noFill/>
        </p:spPr>
      </p:pic>
      <p:sp>
        <p:nvSpPr>
          <p:cNvPr id="38" name="Прямоугольник 37"/>
          <p:cNvSpPr/>
          <p:nvPr/>
        </p:nvSpPr>
        <p:spPr>
          <a:xfrm>
            <a:off x="6008925" y="4001073"/>
            <a:ext cx="309283" cy="4706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Н1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6" cstate="print"/>
          <a:srcRect b="-71"/>
          <a:stretch>
            <a:fillRect/>
          </a:stretch>
        </p:blipFill>
        <p:spPr bwMode="auto">
          <a:xfrm>
            <a:off x="2970254" y="3753999"/>
            <a:ext cx="2783341" cy="56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 rotWithShape="1">
          <a:blip r:embed="rId7" cstate="print"/>
          <a:srcRect l="43431" r="20148" b="12044"/>
          <a:stretch/>
        </p:blipFill>
        <p:spPr bwMode="auto">
          <a:xfrm flipH="1">
            <a:off x="158595" y="3751109"/>
            <a:ext cx="2811659" cy="569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Равнобедренный треугольник 45"/>
          <p:cNvSpPr/>
          <p:nvPr/>
        </p:nvSpPr>
        <p:spPr>
          <a:xfrm rot="5400000">
            <a:off x="5771445" y="1903612"/>
            <a:ext cx="228049" cy="3735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683" y="406511"/>
            <a:ext cx="2098034" cy="2814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29" y="422570"/>
            <a:ext cx="2952750" cy="3026395"/>
          </a:xfrm>
          <a:prstGeom prst="rect">
            <a:avLst/>
          </a:prstGeom>
        </p:spPr>
      </p:pic>
      <p:sp>
        <p:nvSpPr>
          <p:cNvPr id="21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2322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23928" y="1243096"/>
            <a:ext cx="129614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270" y="2228815"/>
            <a:ext cx="1316850" cy="38408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156176" y="2375169"/>
            <a:ext cx="144016" cy="84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447" y="4833709"/>
            <a:ext cx="88720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       К </a:t>
            </a:r>
            <a:r>
              <a:rPr lang="ru-RU" sz="3200" b="1" dirty="0">
                <a:solidFill>
                  <a:srgbClr val="002060"/>
                </a:solidFill>
              </a:rPr>
              <a:t>неисправностям, при которых </a:t>
            </a:r>
            <a:r>
              <a:rPr lang="ru-RU" sz="3200" b="1" dirty="0" smtClean="0">
                <a:solidFill>
                  <a:srgbClr val="002060"/>
                </a:solidFill>
              </a:rPr>
              <a:t>действие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 автоматической </a:t>
            </a:r>
            <a:r>
              <a:rPr lang="ru-RU" sz="3200" b="1" dirty="0">
                <a:solidFill>
                  <a:srgbClr val="002060"/>
                </a:solidFill>
              </a:rPr>
              <a:t>блокировки должно </a:t>
            </a:r>
            <a:r>
              <a:rPr lang="ru-RU" sz="3200" b="1" dirty="0" smtClean="0">
                <a:solidFill>
                  <a:srgbClr val="002060"/>
                </a:solidFill>
              </a:rPr>
              <a:t>быть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             </a:t>
            </a:r>
            <a:r>
              <a:rPr lang="ru-RU" sz="3200" b="1" dirty="0">
                <a:solidFill>
                  <a:srgbClr val="002060"/>
                </a:solidFill>
              </a:rPr>
              <a:t>прекращено, относятся:  </a:t>
            </a:r>
            <a:r>
              <a:rPr lang="ru-RU" sz="3200" dirty="0">
                <a:solidFill>
                  <a:srgbClr val="002060"/>
                </a:solidFill>
              </a:rPr>
              <a:t>    </a:t>
            </a:r>
            <a:endParaRPr lang="ru-RU" sz="3200" dirty="0" smtClean="0">
              <a:solidFill>
                <a:srgbClr val="002060"/>
              </a:solidFill>
            </a:endParaRPr>
          </a:p>
        </p:txBody>
      </p:sp>
      <p:sp>
        <p:nvSpPr>
          <p:cNvPr id="26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6199" b="8077"/>
          <a:stretch/>
        </p:blipFill>
        <p:spPr>
          <a:xfrm>
            <a:off x="319545" y="456922"/>
            <a:ext cx="8565943" cy="43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83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2" descr="http://www.electri4ka.com/et2_m_er2t_ed2t/images/et2_182.jpg"/>
          <p:cNvPicPr>
            <a:picLocks noChangeAspect="1" noChangeArrowheads="1"/>
          </p:cNvPicPr>
          <p:nvPr/>
        </p:nvPicPr>
        <p:blipFill>
          <a:blip r:embed="rId2" cstate="print"/>
          <a:srcRect l="17058" r="16418"/>
          <a:stretch>
            <a:fillRect/>
          </a:stretch>
        </p:blipFill>
        <p:spPr bwMode="auto">
          <a:xfrm>
            <a:off x="990309" y="1485674"/>
            <a:ext cx="1230750" cy="2030506"/>
          </a:xfrm>
          <a:prstGeom prst="rect">
            <a:avLst/>
          </a:prstGeom>
          <a:noFill/>
        </p:spPr>
      </p:pic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73387" y="5237348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9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79512" y="714074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a typeface="Times New Roman"/>
              </a:rPr>
              <a:t>1.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Наличие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разрешающего огня </a:t>
            </a:r>
            <a:r>
              <a:rPr lang="ru-RU" sz="2000" dirty="0">
                <a:solidFill>
                  <a:prstClr val="black"/>
                </a:solidFill>
                <a:ea typeface="Times New Roman"/>
              </a:rPr>
              <a:t>на выходном или проходном светофоре </a:t>
            </a:r>
            <a:r>
              <a:rPr lang="ru-RU" sz="2000" b="1" dirty="0">
                <a:solidFill>
                  <a:srgbClr val="002060"/>
                </a:solidFill>
                <a:ea typeface="Times New Roman"/>
              </a:rPr>
              <a:t>при занятом </a:t>
            </a:r>
            <a:r>
              <a:rPr lang="ru-RU" sz="2000" b="1" dirty="0" smtClean="0">
                <a:solidFill>
                  <a:srgbClr val="002060"/>
                </a:solidFill>
                <a:ea typeface="Times New Roman"/>
              </a:rPr>
              <a:t>блок-участке.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Стрелка влево 45"/>
          <p:cNvSpPr/>
          <p:nvPr/>
        </p:nvSpPr>
        <p:spPr>
          <a:xfrm>
            <a:off x="2263842" y="2153344"/>
            <a:ext cx="765085" cy="315035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Стрелка вниз 51"/>
          <p:cNvSpPr/>
          <p:nvPr/>
        </p:nvSpPr>
        <p:spPr>
          <a:xfrm rot="5400000">
            <a:off x="4700131" y="2341413"/>
            <a:ext cx="329368" cy="872920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3" name="Picture 2" descr="https://ds05.infourok.ru/uploads/ex/02c8/0002fc7f-48200dc5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t="22097" r="13376" b="14905"/>
          <a:stretch/>
        </p:blipFill>
        <p:spPr bwMode="auto">
          <a:xfrm>
            <a:off x="5737632" y="1090991"/>
            <a:ext cx="3397875" cy="250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726796" y="5099220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7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56766" y="5094185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5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294801" y="5043099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3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5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357833" y="5750243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13899" y="5753774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300" flipV="1">
            <a:off x="6370811" y="6037769"/>
            <a:ext cx="938544" cy="47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0" y="337972"/>
            <a:ext cx="939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К неисправностям, при которых необходимо прекращать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действие АБ </a:t>
            </a:r>
            <a:r>
              <a:rPr lang="ru-RU" sz="2000" b="1" u="sng" dirty="0">
                <a:solidFill>
                  <a:srgbClr val="7030A0"/>
                </a:solidFill>
              </a:rPr>
              <a:t>относятся: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378221" y="2155440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363406" y="2468379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1370097" y="2760270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1370097" y="2916114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1363406" y="2612392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1370097" y="3218564"/>
            <a:ext cx="445904" cy="1080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1378221" y="3067674"/>
            <a:ext cx="445904" cy="1149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4" name="Picture 2" descr="http://www.electri4ka.com/et2_m_er2t_ed2t/images/et2_182.jpg"/>
          <p:cNvPicPr>
            <a:picLocks noChangeAspect="1" noChangeArrowheads="1"/>
          </p:cNvPicPr>
          <p:nvPr/>
        </p:nvPicPr>
        <p:blipFill>
          <a:blip r:embed="rId2" cstate="print"/>
          <a:srcRect l="17058" r="16418"/>
          <a:stretch>
            <a:fillRect/>
          </a:stretch>
        </p:blipFill>
        <p:spPr bwMode="auto">
          <a:xfrm>
            <a:off x="3114439" y="1437069"/>
            <a:ext cx="1230750" cy="203050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2091208"/>
            <a:ext cx="481626" cy="1207113"/>
          </a:xfrm>
          <a:prstGeom prst="rect">
            <a:avLst/>
          </a:prstGeom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t="71078" r="96232" b="14715"/>
          <a:stretch/>
        </p:blipFill>
        <p:spPr bwMode="auto">
          <a:xfrm>
            <a:off x="3012930" y="4791038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t="71078" r="96232" b="14715"/>
          <a:stretch/>
        </p:blipFill>
        <p:spPr bwMode="auto">
          <a:xfrm>
            <a:off x="5261612" y="4767691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t="71078" r="96232" b="14715"/>
          <a:stretch/>
        </p:blipFill>
        <p:spPr bwMode="auto">
          <a:xfrm>
            <a:off x="7514620" y="4808891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t="71078" r="96232" b="14715"/>
          <a:stretch/>
        </p:blipFill>
        <p:spPr bwMode="auto">
          <a:xfrm>
            <a:off x="785500" y="4792827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" name="Стрелка вправо 80"/>
          <p:cNvSpPr/>
          <p:nvPr/>
        </p:nvSpPr>
        <p:spPr>
          <a:xfrm rot="5400000">
            <a:off x="760071" y="5456035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1183477" y="4597695"/>
            <a:ext cx="682660" cy="1260140"/>
          </a:xfrm>
          <a:prstGeom prst="rect">
            <a:avLst/>
          </a:prstGeom>
          <a:noFill/>
        </p:spPr>
      </p:pic>
      <p:sp>
        <p:nvSpPr>
          <p:cNvPr id="106" name="Стрелка вправо 105"/>
          <p:cNvSpPr/>
          <p:nvPr/>
        </p:nvSpPr>
        <p:spPr>
          <a:xfrm rot="5400000">
            <a:off x="3011344" y="5419826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3403179" y="4577482"/>
            <a:ext cx="682660" cy="1260140"/>
          </a:xfrm>
          <a:prstGeom prst="rect">
            <a:avLst/>
          </a:prstGeom>
          <a:noFill/>
        </p:spPr>
      </p:pic>
      <p:sp>
        <p:nvSpPr>
          <p:cNvPr id="107" name="Стрелка вправо 106"/>
          <p:cNvSpPr/>
          <p:nvPr/>
        </p:nvSpPr>
        <p:spPr>
          <a:xfrm rot="5400000">
            <a:off x="5232340" y="5463667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5648056" y="4597695"/>
            <a:ext cx="682660" cy="1260140"/>
          </a:xfrm>
          <a:prstGeom prst="rect">
            <a:avLst/>
          </a:prstGeom>
          <a:noFill/>
        </p:spPr>
      </p:pic>
      <p:sp>
        <p:nvSpPr>
          <p:cNvPr id="108" name="Стрелка вправо 107"/>
          <p:cNvSpPr/>
          <p:nvPr/>
        </p:nvSpPr>
        <p:spPr>
          <a:xfrm rot="5400000">
            <a:off x="7499948" y="5435287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7891502" y="4581654"/>
            <a:ext cx="682660" cy="126014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289" y="4359134"/>
            <a:ext cx="970027" cy="399382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 rotWithShape="1">
          <a:blip r:embed="rId9"/>
          <a:srcRect l="36522" t="30433"/>
          <a:stretch/>
        </p:blipFill>
        <p:spPr>
          <a:xfrm>
            <a:off x="3124282" y="4460212"/>
            <a:ext cx="1275256" cy="319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7458" y="4524365"/>
            <a:ext cx="644782" cy="243326"/>
          </a:xfrm>
          <a:prstGeom prst="rect">
            <a:avLst/>
          </a:prstGeom>
        </p:spPr>
      </p:pic>
      <p:pic>
        <p:nvPicPr>
          <p:cNvPr id="84" name="Рисунок 83" descr="электровоз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83679" y="4406788"/>
            <a:ext cx="840649" cy="392986"/>
          </a:xfrm>
          <a:prstGeom prst="rect">
            <a:avLst/>
          </a:prstGeom>
        </p:spPr>
      </p:pic>
      <p:sp>
        <p:nvSpPr>
          <p:cNvPr id="120" name="Блок-схема: узел 119"/>
          <p:cNvSpPr/>
          <p:nvPr/>
        </p:nvSpPr>
        <p:spPr>
          <a:xfrm>
            <a:off x="5882687" y="5064366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1" name="Блок-схема: узел 120"/>
          <p:cNvSpPr/>
          <p:nvPr/>
        </p:nvSpPr>
        <p:spPr>
          <a:xfrm>
            <a:off x="8162573" y="5064365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2" name="Блок-схема: узел 121"/>
          <p:cNvSpPr/>
          <p:nvPr/>
        </p:nvSpPr>
        <p:spPr>
          <a:xfrm>
            <a:off x="3384515" y="5078801"/>
            <a:ext cx="270029" cy="31709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3" name="Блок-схема: узел 122"/>
          <p:cNvSpPr/>
          <p:nvPr/>
        </p:nvSpPr>
        <p:spPr>
          <a:xfrm>
            <a:off x="1773201" y="5064364"/>
            <a:ext cx="270029" cy="31709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59316" y="5229181"/>
            <a:ext cx="0" cy="12241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5662288" y="5473683"/>
            <a:ext cx="682660" cy="1260140"/>
          </a:xfrm>
          <a:prstGeom prst="rect">
            <a:avLst/>
          </a:prstGeom>
          <a:noFill/>
        </p:spPr>
      </p:pic>
      <p:sp>
        <p:nvSpPr>
          <p:cNvPr id="62" name="Блок-схема: узел 61"/>
          <p:cNvSpPr/>
          <p:nvPr/>
        </p:nvSpPr>
        <p:spPr>
          <a:xfrm>
            <a:off x="6224353" y="5941343"/>
            <a:ext cx="270029" cy="31709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000523" y="5915223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5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0" y="4783732"/>
            <a:ext cx="9144000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6698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рямоугольник 117"/>
          <p:cNvSpPr/>
          <p:nvPr/>
        </p:nvSpPr>
        <p:spPr>
          <a:xfrm>
            <a:off x="15737" y="760150"/>
            <a:ext cx="90152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Невозможность </a:t>
            </a:r>
            <a:r>
              <a:rPr lang="ru-RU" sz="2000" b="1" dirty="0">
                <a:solidFill>
                  <a:srgbClr val="002060"/>
                </a:solidFill>
              </a:rPr>
              <a:t>смены направления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в </a:t>
            </a:r>
            <a:r>
              <a:rPr lang="ru-RU" sz="2000" dirty="0" smtClean="0"/>
              <a:t>т.ч. </a:t>
            </a:r>
            <a:r>
              <a:rPr lang="ru-RU" sz="2000" b="1" dirty="0">
                <a:solidFill>
                  <a:srgbClr val="002060"/>
                </a:solidFill>
              </a:rPr>
              <a:t>с помощью вспомогательного режима </a:t>
            </a:r>
            <a:r>
              <a:rPr lang="ru-RU" sz="2000" dirty="0"/>
              <a:t>на однопутном перегоне или при отправлении поезда по неправильному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на двухпутном перегоне с двусторонней </a:t>
            </a:r>
            <a:r>
              <a:rPr lang="ru-RU" sz="2000" dirty="0" smtClean="0"/>
              <a:t>АБ, </a:t>
            </a:r>
            <a:r>
              <a:rPr lang="ru-RU" sz="2000" dirty="0"/>
              <a:t>а также на многопутных перегонах </a:t>
            </a:r>
            <a:r>
              <a:rPr lang="ru-RU" sz="2000" dirty="0" smtClean="0"/>
              <a:t>с </a:t>
            </a:r>
            <a:r>
              <a:rPr lang="ru-RU" sz="2000" dirty="0"/>
              <a:t>двусторонней автоблокировкой с однопутными правилами движения. Пользование автоблокировкой в установленном направлении при этом </a:t>
            </a:r>
            <a:r>
              <a:rPr lang="ru-RU" sz="2000" dirty="0" smtClean="0"/>
              <a:t>допускается.</a:t>
            </a:r>
            <a:endParaRPr lang="ru-RU" sz="2000" dirty="0"/>
          </a:p>
        </p:txBody>
      </p:sp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369501" y="5782455"/>
            <a:ext cx="454833" cy="105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337972"/>
            <a:ext cx="939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К неисправностям, при которых необходимо прекращать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действие АБ </a:t>
            </a:r>
            <a:r>
              <a:rPr lang="ru-RU" sz="2000" b="1" u="sng" dirty="0">
                <a:solidFill>
                  <a:srgbClr val="7030A0"/>
                </a:solidFill>
              </a:rPr>
              <a:t>относятся: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326" r="2751"/>
          <a:stretch/>
        </p:blipFill>
        <p:spPr>
          <a:xfrm>
            <a:off x="31476" y="3531732"/>
            <a:ext cx="9128262" cy="1657344"/>
          </a:xfrm>
          <a:prstGeom prst="rect">
            <a:avLst/>
          </a:prstGeom>
        </p:spPr>
      </p:pic>
      <p:sp>
        <p:nvSpPr>
          <p:cNvPr id="16" name="Стрелка вправо 15"/>
          <p:cNvSpPr/>
          <p:nvPr/>
        </p:nvSpPr>
        <p:spPr>
          <a:xfrm>
            <a:off x="179512" y="5131793"/>
            <a:ext cx="8838608" cy="637134"/>
          </a:xfrm>
          <a:prstGeom prst="rightArrow">
            <a:avLst/>
          </a:prstGeom>
          <a:solidFill>
            <a:srgbClr val="0099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ИСПРАВНА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7" name="Стрелка влево 16"/>
          <p:cNvSpPr/>
          <p:nvPr/>
        </p:nvSpPr>
        <p:spPr>
          <a:xfrm>
            <a:off x="179512" y="2924944"/>
            <a:ext cx="8838608" cy="691929"/>
          </a:xfrm>
          <a:prstGeom prst="leftArrow">
            <a:avLst/>
          </a:prstGeom>
          <a:solidFill>
            <a:srgbClr val="C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Невозможность смены направления 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5014" y="4077072"/>
            <a:ext cx="970027" cy="399382"/>
          </a:xfrm>
          <a:prstGeom prst="rect">
            <a:avLst/>
          </a:prstGeom>
        </p:spPr>
      </p:pic>
      <p:pic>
        <p:nvPicPr>
          <p:cNvPr id="19" name="Рисунок 18" descr="электровоз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30981" y="4076321"/>
            <a:ext cx="840649" cy="392986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485014" y="4476454"/>
            <a:ext cx="880550" cy="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9024550" y="4485411"/>
            <a:ext cx="85351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право 7"/>
          <p:cNvSpPr/>
          <p:nvPr/>
        </p:nvSpPr>
        <p:spPr>
          <a:xfrm>
            <a:off x="485013" y="4214062"/>
            <a:ext cx="546360" cy="288032"/>
          </a:xfrm>
          <a:prstGeom prst="rightArrow">
            <a:avLst/>
          </a:prstGeom>
          <a:solidFill>
            <a:srgbClr val="00B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601137" y="4293096"/>
            <a:ext cx="330336" cy="288032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39752" y="4206915"/>
            <a:ext cx="360040" cy="262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21365" y="4167538"/>
            <a:ext cx="360040" cy="262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1525" y="4549796"/>
            <a:ext cx="360040" cy="262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03510" y="4187071"/>
            <a:ext cx="360040" cy="262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591068" y="4538158"/>
            <a:ext cx="421092" cy="274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061594" y="4549796"/>
            <a:ext cx="360040" cy="262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2273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545252" y="2780928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39460" y="2780928"/>
            <a:ext cx="3097036" cy="848702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46951" y="3680849"/>
            <a:ext cx="514791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8" y="2866811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39">
            <a:off x="8474037" y="2588423"/>
            <a:ext cx="524301" cy="31701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893" y="2622968"/>
            <a:ext cx="243861" cy="268247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9452" y="3712429"/>
            <a:ext cx="506012" cy="28653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720" y="3729430"/>
            <a:ext cx="243861" cy="268247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52" y="1636697"/>
            <a:ext cx="1538295" cy="108642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1" y="3285762"/>
            <a:ext cx="536494" cy="30483"/>
          </a:xfrm>
          <a:prstGeom prst="rect">
            <a:avLst/>
          </a:prstGeom>
        </p:spPr>
      </p:pic>
      <p:sp>
        <p:nvSpPr>
          <p:cNvPr id="65" name="Блок-схема: узел 64"/>
          <p:cNvSpPr/>
          <p:nvPr/>
        </p:nvSpPr>
        <p:spPr>
          <a:xfrm>
            <a:off x="2618617" y="3326238"/>
            <a:ext cx="262248" cy="28917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65901" y="2959524"/>
            <a:ext cx="568302" cy="334702"/>
          </a:xfrm>
          <a:prstGeom prst="rect">
            <a:avLst/>
          </a:prstGeom>
        </p:spPr>
      </p:pic>
      <p:sp>
        <p:nvSpPr>
          <p:cNvPr id="67" name="Прямоугольник 66"/>
          <p:cNvSpPr/>
          <p:nvPr/>
        </p:nvSpPr>
        <p:spPr>
          <a:xfrm>
            <a:off x="0" y="337972"/>
            <a:ext cx="939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К неисправностям, при которых необходимо прекращать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действие АБ </a:t>
            </a:r>
            <a:r>
              <a:rPr lang="ru-RU" sz="2000" b="1" u="sng" dirty="0">
                <a:solidFill>
                  <a:srgbClr val="7030A0"/>
                </a:solidFill>
              </a:rPr>
              <a:t>относятся: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0" y="755964"/>
            <a:ext cx="9128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3. </a:t>
            </a:r>
            <a:r>
              <a:rPr lang="ru-RU" sz="2000" b="1" dirty="0" smtClean="0">
                <a:solidFill>
                  <a:srgbClr val="002060"/>
                </a:solidFill>
              </a:rPr>
              <a:t>Невозможность </a:t>
            </a:r>
            <a:r>
              <a:rPr lang="ru-RU" sz="2000" b="1" dirty="0">
                <a:solidFill>
                  <a:srgbClr val="002060"/>
                </a:solidFill>
              </a:rPr>
              <a:t>открытия выходного светофора </a:t>
            </a:r>
            <a:r>
              <a:rPr lang="ru-RU" sz="2000" dirty="0"/>
              <a:t>при свободном перегоне, не имеющем проходных светофоров и не оборудованном ключом-жезлом.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9632" y="3269748"/>
            <a:ext cx="7625840" cy="52393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908" y="2949598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401" y="2953326"/>
            <a:ext cx="566977" cy="335309"/>
          </a:xfrm>
          <a:prstGeom prst="rect">
            <a:avLst/>
          </a:prstGeom>
        </p:spPr>
      </p:pic>
      <p:pic>
        <p:nvPicPr>
          <p:cNvPr id="75" name="Picture 2" descr="https://avatars.mds.yandex.net/get-pdb/1848399/abda09f1-62d0-46d4-851e-6c12d4984068/s1200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3" t="14642" r="30520" b="44949"/>
          <a:stretch/>
        </p:blipFill>
        <p:spPr bwMode="auto">
          <a:xfrm>
            <a:off x="73848" y="4057567"/>
            <a:ext cx="3114347" cy="194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34152" y="1407248"/>
            <a:ext cx="1298306" cy="12076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02401" y="1472274"/>
            <a:ext cx="1734085" cy="108108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338502" y="3140968"/>
            <a:ext cx="194546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984468" y="3299762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421670" y="365950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7487978" y="3299762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39">
            <a:off x="8594649" y="2948318"/>
            <a:ext cx="524301" cy="317019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335" y="2979256"/>
            <a:ext cx="243861" cy="26824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8884796" y="2589736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80" name="Стрелка влево 79"/>
          <p:cNvSpPr/>
          <p:nvPr/>
        </p:nvSpPr>
        <p:spPr>
          <a:xfrm>
            <a:off x="2991297" y="3546571"/>
            <a:ext cx="900100" cy="270030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scene3d>
            <a:camera prst="orthographicFront">
              <a:rot lat="0" lon="0" rev="21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874731" y="3553314"/>
            <a:ext cx="2430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/>
              </a:rPr>
              <a:t>Не открывается</a:t>
            </a:r>
            <a:endParaRPr lang="ru-RU" b="1" dirty="0">
              <a:solidFill>
                <a:srgbClr val="C00000"/>
              </a:solidFill>
              <a:latin typeface="Verdana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2406672" y="1629909"/>
            <a:ext cx="2340260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Verdana"/>
              </a:rPr>
              <a:t>ключем-жезлом не оборудован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14"/>
          <a:srcRect l="6890" t="25451" r="39561" b="8401"/>
          <a:stretch/>
        </p:blipFill>
        <p:spPr>
          <a:xfrm>
            <a:off x="6081805" y="3682918"/>
            <a:ext cx="3038583" cy="2530247"/>
          </a:xfrm>
          <a:prstGeom prst="rect">
            <a:avLst/>
          </a:prstGeom>
        </p:spPr>
      </p:pic>
      <p:sp>
        <p:nvSpPr>
          <p:cNvPr id="3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36583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/>
      <p:bldP spid="8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1" y="6525343"/>
            <a:ext cx="567063" cy="332657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22294" y="4443713"/>
            <a:ext cx="9144000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5909" b="9577"/>
          <a:stretch/>
        </p:blipFill>
        <p:spPr bwMode="auto">
          <a:xfrm>
            <a:off x="1200377" y="4443713"/>
            <a:ext cx="312669" cy="103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" name="TextBox 103"/>
          <p:cNvSpPr txBox="1"/>
          <p:nvPr/>
        </p:nvSpPr>
        <p:spPr>
          <a:xfrm>
            <a:off x="954566" y="4749317"/>
            <a:ext cx="299082" cy="378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9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7" name="Левая фигурная скобка 46"/>
          <p:cNvSpPr/>
          <p:nvPr/>
        </p:nvSpPr>
        <p:spPr>
          <a:xfrm rot="5400000">
            <a:off x="4620667" y="1775159"/>
            <a:ext cx="1186049" cy="4117213"/>
          </a:xfrm>
          <a:prstGeom prst="lef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37972"/>
            <a:ext cx="939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К неисправностям, при которых необходимо прекращать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действие АБ </a:t>
            </a:r>
            <a:r>
              <a:rPr lang="ru-RU" sz="2000" b="1" u="sng" dirty="0">
                <a:solidFill>
                  <a:srgbClr val="7030A0"/>
                </a:solidFill>
              </a:rPr>
              <a:t>относятся:</a:t>
            </a:r>
          </a:p>
        </p:txBody>
      </p:sp>
      <p:pic>
        <p:nvPicPr>
          <p:cNvPr id="5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236585" y="5630611"/>
            <a:ext cx="373823" cy="21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768326" y="4632011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7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5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3204098" y="5949530"/>
            <a:ext cx="373823" cy="21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32609" y="581395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6880173" y="4736452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3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33522" y="4683040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5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5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485009" y="596635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830" flipV="1">
            <a:off x="6372485" y="6053120"/>
            <a:ext cx="862900" cy="39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s://ds05.infourok.ru/uploads/ex/02c8/0002fc7f-48200dc5/img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3349" r="17313" b="8402"/>
          <a:stretch/>
        </p:blipFill>
        <p:spPr bwMode="auto">
          <a:xfrm>
            <a:off x="5967987" y="1327265"/>
            <a:ext cx="3041830" cy="215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3038466" y="44540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7195208" y="44540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трелка вправо 3"/>
          <p:cNvSpPr/>
          <p:nvPr/>
        </p:nvSpPr>
        <p:spPr>
          <a:xfrm rot="5400000">
            <a:off x="3026227" y="5011282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трелка вправо 78"/>
          <p:cNvSpPr/>
          <p:nvPr/>
        </p:nvSpPr>
        <p:spPr>
          <a:xfrm rot="5400000">
            <a:off x="1188777" y="5066120"/>
            <a:ext cx="455729" cy="349841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1584376" y="4246745"/>
            <a:ext cx="682660" cy="1260140"/>
          </a:xfrm>
          <a:prstGeom prst="rect">
            <a:avLst/>
          </a:prstGeom>
          <a:noFill/>
        </p:spPr>
      </p:pic>
      <p:pic>
        <p:nvPicPr>
          <p:cNvPr id="92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3443827" y="4241214"/>
            <a:ext cx="682660" cy="1260140"/>
          </a:xfrm>
          <a:prstGeom prst="rect">
            <a:avLst/>
          </a:prstGeom>
          <a:noFill/>
        </p:spPr>
      </p:pic>
      <p:sp>
        <p:nvSpPr>
          <p:cNvPr id="80" name="Стрелка вправо 79"/>
          <p:cNvSpPr/>
          <p:nvPr/>
        </p:nvSpPr>
        <p:spPr>
          <a:xfrm rot="5400000">
            <a:off x="6563274" y="5099594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5139063" y="44437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" name="Стрелка вправо 105"/>
          <p:cNvSpPr/>
          <p:nvPr/>
        </p:nvSpPr>
        <p:spPr>
          <a:xfrm rot="5400000">
            <a:off x="5114301" y="5038066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5538053" y="4223245"/>
            <a:ext cx="682660" cy="1260140"/>
          </a:xfrm>
          <a:prstGeom prst="rect">
            <a:avLst/>
          </a:prstGeom>
          <a:noFill/>
        </p:spPr>
      </p:pic>
      <p:sp>
        <p:nvSpPr>
          <p:cNvPr id="107" name="Стрелка вправо 106"/>
          <p:cNvSpPr/>
          <p:nvPr/>
        </p:nvSpPr>
        <p:spPr>
          <a:xfrm rot="5400000">
            <a:off x="7176846" y="5068876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7561040" y="4223245"/>
            <a:ext cx="682660" cy="1260140"/>
          </a:xfrm>
          <a:prstGeom prst="rect">
            <a:avLst/>
          </a:prstGeom>
          <a:noFill/>
        </p:spPr>
      </p:pic>
      <p:sp>
        <p:nvSpPr>
          <p:cNvPr id="108" name="Блок-схема: узел 107"/>
          <p:cNvSpPr/>
          <p:nvPr/>
        </p:nvSpPr>
        <p:spPr>
          <a:xfrm>
            <a:off x="1843761" y="4694768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" name="Блок-схема: узел 104"/>
          <p:cNvSpPr/>
          <p:nvPr/>
        </p:nvSpPr>
        <p:spPr>
          <a:xfrm>
            <a:off x="7837455" y="4709159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713" y="4031054"/>
            <a:ext cx="1188823" cy="3957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566" y="3960256"/>
            <a:ext cx="2408328" cy="478308"/>
          </a:xfrm>
          <a:prstGeom prst="rect">
            <a:avLst/>
          </a:prstGeom>
        </p:spPr>
      </p:pic>
      <p:sp>
        <p:nvSpPr>
          <p:cNvPr id="58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1147" y="5345060"/>
            <a:ext cx="91551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В </a:t>
            </a:r>
            <a:r>
              <a:rPr lang="ru-RU" sz="2000" dirty="0"/>
              <a:t>случаях появления </a:t>
            </a:r>
            <a:r>
              <a:rPr lang="ru-RU" sz="2000" b="1" dirty="0" smtClean="0">
                <a:solidFill>
                  <a:srgbClr val="002060"/>
                </a:solidFill>
              </a:rPr>
              <a:t>погасших огней </a:t>
            </a:r>
            <a:r>
              <a:rPr lang="ru-RU" sz="2000" b="1" dirty="0">
                <a:solidFill>
                  <a:srgbClr val="002060"/>
                </a:solidFill>
              </a:rPr>
              <a:t>на двух и более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расположенных подряд проходных светофорах на </a:t>
            </a:r>
            <a:r>
              <a:rPr lang="ru-RU" sz="2000" b="1" dirty="0" smtClean="0">
                <a:solidFill>
                  <a:srgbClr val="002060"/>
                </a:solidFill>
              </a:rPr>
              <a:t>перегоне </a:t>
            </a:r>
            <a:r>
              <a:rPr lang="ru-RU" sz="2000" dirty="0" smtClean="0"/>
              <a:t>при </a:t>
            </a:r>
            <a:r>
              <a:rPr lang="ru-RU" sz="2000" dirty="0"/>
              <a:t>фактически свободных </a:t>
            </a:r>
            <a:r>
              <a:rPr lang="ru-RU" sz="2000" dirty="0" smtClean="0"/>
              <a:t>блок-участках </a:t>
            </a:r>
            <a:r>
              <a:rPr lang="ru-RU" sz="2000" b="1" dirty="0">
                <a:solidFill>
                  <a:srgbClr val="C00000"/>
                </a:solidFill>
              </a:rPr>
              <a:t>диспетчер поездной </a:t>
            </a:r>
            <a:r>
              <a:rPr lang="ru-RU" sz="2000" b="1" u="sng" dirty="0">
                <a:solidFill>
                  <a:srgbClr val="C00000"/>
                </a:solidFill>
              </a:rPr>
              <a:t>вправе </a:t>
            </a:r>
            <a:r>
              <a:rPr lang="ru-RU" sz="2000" dirty="0"/>
              <a:t>прекратить действие </a:t>
            </a:r>
            <a:r>
              <a:rPr lang="ru-RU" sz="2000" dirty="0" smtClean="0"/>
              <a:t>АБ и установить движение </a:t>
            </a:r>
            <a:r>
              <a:rPr lang="ru-RU" sz="2000" dirty="0"/>
              <a:t>на перегоне по телефонным средствам связи.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23808" y="2625855"/>
            <a:ext cx="2653996" cy="4001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погасшие огни с.т. 7,5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2233" y="3972968"/>
            <a:ext cx="2812437" cy="40011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блок-участки свободны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200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1" y="6525343"/>
            <a:ext cx="567063" cy="332657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22294" y="4443713"/>
            <a:ext cx="9144000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5909" b="9577"/>
          <a:stretch/>
        </p:blipFill>
        <p:spPr bwMode="auto">
          <a:xfrm>
            <a:off x="1200377" y="4443713"/>
            <a:ext cx="312669" cy="103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" name="TextBox 103"/>
          <p:cNvSpPr txBox="1"/>
          <p:nvPr/>
        </p:nvSpPr>
        <p:spPr>
          <a:xfrm>
            <a:off x="954566" y="4749317"/>
            <a:ext cx="299082" cy="378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9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2294" y="685124"/>
            <a:ext cx="90526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В </a:t>
            </a:r>
            <a:r>
              <a:rPr lang="ru-RU" sz="2000" dirty="0"/>
              <a:t>случаях появления </a:t>
            </a:r>
            <a:r>
              <a:rPr lang="ru-RU" sz="2000" b="1" dirty="0">
                <a:solidFill>
                  <a:srgbClr val="002060"/>
                </a:solidFill>
              </a:rPr>
              <a:t>запрещающего показания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двух и </a:t>
            </a:r>
            <a:r>
              <a:rPr lang="ru-RU" sz="2000" b="1" dirty="0" smtClean="0">
                <a:solidFill>
                  <a:srgbClr val="002060"/>
                </a:solidFill>
              </a:rPr>
              <a:t>более расположенных </a:t>
            </a:r>
            <a:r>
              <a:rPr lang="ru-RU" sz="2000" b="1" dirty="0">
                <a:solidFill>
                  <a:srgbClr val="002060"/>
                </a:solidFill>
              </a:rPr>
              <a:t>подряд проходных светофорах на перегоне </a:t>
            </a:r>
            <a:r>
              <a:rPr lang="ru-RU" sz="2000" dirty="0"/>
              <a:t>при фактически свободных </a:t>
            </a:r>
            <a:r>
              <a:rPr lang="ru-RU" sz="2000" dirty="0" smtClean="0"/>
              <a:t>блок-участках </a:t>
            </a:r>
            <a:r>
              <a:rPr lang="ru-RU" sz="2000" b="1" dirty="0">
                <a:solidFill>
                  <a:srgbClr val="C00000"/>
                </a:solidFill>
              </a:rPr>
              <a:t>диспетчер поездной </a:t>
            </a:r>
            <a:r>
              <a:rPr lang="ru-RU" sz="2000" b="1" u="sng" dirty="0">
                <a:solidFill>
                  <a:srgbClr val="C00000"/>
                </a:solidFill>
              </a:rPr>
              <a:t>вправе</a:t>
            </a:r>
            <a:r>
              <a:rPr lang="ru-RU" sz="2000" dirty="0"/>
              <a:t> прекратить действие автоматической блокировки и </a:t>
            </a:r>
            <a:r>
              <a:rPr lang="ru-RU" sz="2000" dirty="0" smtClean="0"/>
              <a:t>установить движение </a:t>
            </a:r>
            <a:r>
              <a:rPr lang="ru-RU" sz="2000" dirty="0"/>
              <a:t>на </a:t>
            </a:r>
            <a:endParaRPr lang="ru-RU" sz="2000" dirty="0" smtClean="0"/>
          </a:p>
          <a:p>
            <a:pPr algn="just"/>
            <a:r>
              <a:rPr lang="ru-RU" sz="2000" dirty="0" smtClean="0"/>
              <a:t>перегоне по  </a:t>
            </a:r>
            <a:r>
              <a:rPr lang="ru-RU" sz="2000" dirty="0"/>
              <a:t>телефонным средствам связи.</a:t>
            </a:r>
          </a:p>
        </p:txBody>
      </p:sp>
      <p:sp>
        <p:nvSpPr>
          <p:cNvPr id="47" name="Левая фигурная скобка 46"/>
          <p:cNvSpPr/>
          <p:nvPr/>
        </p:nvSpPr>
        <p:spPr>
          <a:xfrm rot="5400000">
            <a:off x="4615786" y="1824284"/>
            <a:ext cx="1195812" cy="4117213"/>
          </a:xfrm>
          <a:prstGeom prst="lef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37972"/>
            <a:ext cx="939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К неисправностям, при которых необходимо прекращать </a:t>
            </a:r>
            <a:r>
              <a:rPr lang="ru-RU" sz="2000" b="1" u="sng" dirty="0" smtClean="0">
                <a:solidFill>
                  <a:srgbClr val="7030A0"/>
                </a:solidFill>
              </a:rPr>
              <a:t>действие АБ </a:t>
            </a:r>
            <a:r>
              <a:rPr lang="ru-RU" sz="2000" b="1" u="sng" dirty="0">
                <a:solidFill>
                  <a:srgbClr val="7030A0"/>
                </a:solidFill>
              </a:rPr>
              <a:t>относятся:</a:t>
            </a:r>
          </a:p>
        </p:txBody>
      </p:sp>
      <p:pic>
        <p:nvPicPr>
          <p:cNvPr id="5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236585" y="5630611"/>
            <a:ext cx="373823" cy="21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768326" y="4632011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7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5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3204098" y="5949530"/>
            <a:ext cx="373823" cy="21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32609" y="581395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6880173" y="4736452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3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33522" y="4683040"/>
            <a:ext cx="3150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Verdana"/>
              </a:rPr>
              <a:t>5</a:t>
            </a:r>
            <a:endParaRPr lang="ru-RU" b="1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5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485009" y="596635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830" flipV="1">
            <a:off x="6372485" y="6053120"/>
            <a:ext cx="862900" cy="39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3038466" y="44540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7195208" y="44540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трелка вправо 3"/>
          <p:cNvSpPr/>
          <p:nvPr/>
        </p:nvSpPr>
        <p:spPr>
          <a:xfrm rot="5400000">
            <a:off x="3026227" y="5011282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трелка вправо 78"/>
          <p:cNvSpPr/>
          <p:nvPr/>
        </p:nvSpPr>
        <p:spPr>
          <a:xfrm rot="5400000">
            <a:off x="1188777" y="5066120"/>
            <a:ext cx="455729" cy="349841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1584376" y="4246745"/>
            <a:ext cx="682660" cy="1260140"/>
          </a:xfrm>
          <a:prstGeom prst="rect">
            <a:avLst/>
          </a:prstGeom>
          <a:noFill/>
        </p:spPr>
      </p:pic>
      <p:pic>
        <p:nvPicPr>
          <p:cNvPr id="92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3443827" y="4241214"/>
            <a:ext cx="682660" cy="1260140"/>
          </a:xfrm>
          <a:prstGeom prst="rect">
            <a:avLst/>
          </a:prstGeom>
          <a:noFill/>
        </p:spPr>
      </p:pic>
      <p:sp>
        <p:nvSpPr>
          <p:cNvPr id="80" name="Стрелка вправо 79"/>
          <p:cNvSpPr/>
          <p:nvPr/>
        </p:nvSpPr>
        <p:spPr>
          <a:xfrm rot="5400000">
            <a:off x="6563274" y="5099594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1078" r="96232" b="14715"/>
          <a:stretch/>
        </p:blipFill>
        <p:spPr bwMode="auto">
          <a:xfrm>
            <a:off x="5139063" y="4443713"/>
            <a:ext cx="288032" cy="76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" name="Стрелка вправо 105"/>
          <p:cNvSpPr/>
          <p:nvPr/>
        </p:nvSpPr>
        <p:spPr>
          <a:xfrm rot="5400000">
            <a:off x="5114301" y="5038066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5538053" y="4223245"/>
            <a:ext cx="682660" cy="1260140"/>
          </a:xfrm>
          <a:prstGeom prst="rect">
            <a:avLst/>
          </a:prstGeom>
          <a:noFill/>
        </p:spPr>
      </p:pic>
      <p:sp>
        <p:nvSpPr>
          <p:cNvPr id="107" name="Стрелка вправо 106"/>
          <p:cNvSpPr/>
          <p:nvPr/>
        </p:nvSpPr>
        <p:spPr>
          <a:xfrm rot="5400000">
            <a:off x="7176846" y="5068876"/>
            <a:ext cx="455729" cy="29853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Picture 2" descr="D:\МВПС\ПТЭ\Картинки для вставки нест сит\свет 3.pn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 l="22765" r="8939" b="48726"/>
          <a:stretch>
            <a:fillRect/>
          </a:stretch>
        </p:blipFill>
        <p:spPr bwMode="auto">
          <a:xfrm rot="5400000">
            <a:off x="7561040" y="4223245"/>
            <a:ext cx="682660" cy="1260140"/>
          </a:xfrm>
          <a:prstGeom prst="rect">
            <a:avLst/>
          </a:prstGeom>
          <a:noFill/>
        </p:spPr>
      </p:pic>
      <p:sp>
        <p:nvSpPr>
          <p:cNvPr id="108" name="Блок-схема: узел 107"/>
          <p:cNvSpPr/>
          <p:nvPr/>
        </p:nvSpPr>
        <p:spPr>
          <a:xfrm>
            <a:off x="1843761" y="4694768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" name="Блок-схема: узел 104"/>
          <p:cNvSpPr/>
          <p:nvPr/>
        </p:nvSpPr>
        <p:spPr>
          <a:xfrm>
            <a:off x="7837455" y="4709159"/>
            <a:ext cx="270029" cy="317093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80" y="4015812"/>
            <a:ext cx="1188823" cy="3957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41122" y="3933239"/>
            <a:ext cx="2408328" cy="478308"/>
          </a:xfrm>
          <a:prstGeom prst="rect">
            <a:avLst/>
          </a:prstGeom>
        </p:spPr>
      </p:pic>
      <p:sp>
        <p:nvSpPr>
          <p:cNvPr id="46" name="Блок-схема: узел 45"/>
          <p:cNvSpPr/>
          <p:nvPr/>
        </p:nvSpPr>
        <p:spPr>
          <a:xfrm>
            <a:off x="3438918" y="4729066"/>
            <a:ext cx="270029" cy="31709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Блок-схема: узел 48"/>
          <p:cNvSpPr/>
          <p:nvPr/>
        </p:nvSpPr>
        <p:spPr>
          <a:xfrm>
            <a:off x="5513937" y="4684250"/>
            <a:ext cx="270029" cy="31709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764510" y="3933056"/>
            <a:ext cx="3076483" cy="46166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Verdana"/>
              </a:rPr>
              <a:t>Ложная занятость</a:t>
            </a:r>
            <a:endParaRPr lang="ru-RU" sz="2400" dirty="0">
              <a:solidFill>
                <a:srgbClr val="C00000"/>
              </a:solidFill>
              <a:latin typeface="Verdana"/>
            </a:endParaRPr>
          </a:p>
        </p:txBody>
      </p:sp>
      <p:pic>
        <p:nvPicPr>
          <p:cNvPr id="64" name="Picture 2" descr="https://ds05.infourok.ru/uploads/ex/02c8/0002fc7f-48200dc5/img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22507" r="20862" b="17158"/>
          <a:stretch/>
        </p:blipFill>
        <p:spPr bwMode="auto">
          <a:xfrm>
            <a:off x="6362642" y="1687307"/>
            <a:ext cx="2781357" cy="210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5941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973639" y="5736317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732308" y="5774111"/>
            <a:ext cx="454833" cy="9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388353" y="5754003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28722" y="574076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381387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    Машинист </a:t>
            </a:r>
            <a:r>
              <a:rPr lang="ru-RU" sz="2000" b="1" dirty="0">
                <a:solidFill>
                  <a:srgbClr val="C00000"/>
                </a:solidFill>
              </a:rPr>
              <a:t>поезда </a:t>
            </a:r>
            <a:r>
              <a:rPr lang="ru-RU" sz="2000" b="1" dirty="0"/>
              <a:t>при обнаружении неисправности </a:t>
            </a:r>
            <a:r>
              <a:rPr lang="ru-RU" sz="2000" b="1" dirty="0" smtClean="0"/>
              <a:t>АБ, </a:t>
            </a:r>
            <a:r>
              <a:rPr lang="ru-RU" sz="2000" b="1" dirty="0" smtClean="0">
                <a:solidFill>
                  <a:srgbClr val="C00000"/>
                </a:solidFill>
              </a:rPr>
              <a:t>обязан</a:t>
            </a:r>
            <a:r>
              <a:rPr lang="ru-RU" sz="2000" b="1" dirty="0" smtClean="0"/>
              <a:t> </a:t>
            </a:r>
            <a:r>
              <a:rPr lang="ru-RU" sz="2000" dirty="0"/>
              <a:t>сообщить об этом ДСП ближайшей станции (ДНЦ) и машинистам сзади идущих поездов, </a:t>
            </a:r>
            <a:r>
              <a:rPr lang="ru-RU" sz="2000" b="1" dirty="0"/>
              <a:t>а при </a:t>
            </a:r>
            <a:r>
              <a:rPr lang="ru-RU" sz="2000" b="1" dirty="0" smtClean="0"/>
              <a:t>неисправности</a:t>
            </a:r>
            <a:r>
              <a:rPr lang="ru-RU" sz="2000" dirty="0" smtClean="0"/>
              <a:t> - </a:t>
            </a:r>
            <a:r>
              <a:rPr lang="ru-RU" sz="2000" b="1" dirty="0" smtClean="0">
                <a:solidFill>
                  <a:srgbClr val="002060"/>
                </a:solidFill>
              </a:rPr>
              <a:t>наличие </a:t>
            </a:r>
            <a:r>
              <a:rPr lang="ru-RU" sz="2000" b="1" dirty="0">
                <a:solidFill>
                  <a:srgbClr val="002060"/>
                </a:solidFill>
              </a:rPr>
              <a:t>разрешающего огня на выходном или проходном светофоре при занятом </a:t>
            </a:r>
            <a:r>
              <a:rPr lang="ru-RU" sz="2000" b="1" dirty="0" smtClean="0">
                <a:solidFill>
                  <a:srgbClr val="002060"/>
                </a:solidFill>
              </a:rPr>
              <a:t>блок-участке </a:t>
            </a:r>
            <a:r>
              <a:rPr lang="ru-RU" sz="2000" dirty="0" smtClean="0"/>
              <a:t>- </a:t>
            </a:r>
            <a:r>
              <a:rPr lang="ru-RU" sz="2000" b="1" dirty="0" smtClean="0"/>
              <a:t>немедленно </a:t>
            </a:r>
            <a:r>
              <a:rPr lang="ru-RU" sz="2000" b="1" dirty="0"/>
              <a:t>остановить поезд</a:t>
            </a:r>
            <a:r>
              <a:rPr lang="ru-RU" sz="2000" b="1" dirty="0" smtClean="0"/>
              <a:t>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    ДСП </a:t>
            </a:r>
            <a:r>
              <a:rPr lang="ru-RU" sz="2000" b="1" dirty="0">
                <a:solidFill>
                  <a:srgbClr val="C00000"/>
                </a:solidFill>
              </a:rPr>
              <a:t>станции</a:t>
            </a:r>
            <a:r>
              <a:rPr lang="ru-RU" sz="2000" dirty="0"/>
              <a:t>, получив сообщение о неисправности автоблокировки на перегоне или обнаружив ее неисправность по индикации на аппаратах управления, </a:t>
            </a:r>
            <a:r>
              <a:rPr lang="ru-RU" sz="2000" b="1" dirty="0">
                <a:solidFill>
                  <a:srgbClr val="C00000"/>
                </a:solidFill>
              </a:rPr>
              <a:t>обязан</a:t>
            </a:r>
            <a:r>
              <a:rPr lang="ru-RU" sz="2000" b="1" dirty="0" smtClean="0">
                <a:solidFill>
                  <a:srgbClr val="C00000"/>
                </a:solidFill>
              </a:rPr>
              <a:t>: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*</a:t>
            </a:r>
            <a:r>
              <a:rPr lang="ru-RU" sz="2000" b="1" dirty="0" smtClean="0"/>
              <a:t>прекратить </a:t>
            </a:r>
            <a:r>
              <a:rPr lang="ru-RU" sz="2000" b="1" dirty="0"/>
              <a:t>отправление поездов на данный </a:t>
            </a:r>
            <a:r>
              <a:rPr lang="ru-RU" sz="2000" b="1" dirty="0" smtClean="0"/>
              <a:t>перегон, привести </a:t>
            </a:r>
            <a:r>
              <a:rPr lang="ru-RU" sz="2000" b="1" dirty="0"/>
              <a:t>выходные светофоры в запрещающее </a:t>
            </a:r>
            <a:r>
              <a:rPr lang="ru-RU" sz="2000" b="1" dirty="0" smtClean="0"/>
              <a:t>положение;</a:t>
            </a:r>
          </a:p>
        </p:txBody>
      </p:sp>
      <p:pic>
        <p:nvPicPr>
          <p:cNvPr id="8196" name="Picture 4" descr="https://ds05.infourok.ru/uploads/ex/02c8/0002fc7f-48200dc5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" t="21338" r="17839" b="7263"/>
          <a:stretch/>
        </p:blipFill>
        <p:spPr bwMode="auto">
          <a:xfrm>
            <a:off x="1653987" y="308639"/>
            <a:ext cx="6319085" cy="357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9861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76" y="4985683"/>
            <a:ext cx="9036424" cy="18723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b="1" dirty="0" smtClean="0"/>
              <a:t> </a:t>
            </a:r>
            <a:r>
              <a:rPr lang="ru-RU" sz="2000" b="1" dirty="0"/>
              <a:t>вызвать по радиосвязи машинистов поездов, находящихся на перегоне, и предупредить их о неисправности;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b="1" dirty="0" smtClean="0"/>
              <a:t> </a:t>
            </a:r>
            <a:r>
              <a:rPr lang="ru-RU" sz="2000" b="1" dirty="0"/>
              <a:t>сообщить ДНЦ о неисправности АБ;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b="1" dirty="0" smtClean="0"/>
              <a:t> </a:t>
            </a:r>
            <a:r>
              <a:rPr lang="ru-RU" sz="2000" b="1" dirty="0"/>
              <a:t>сделать соответствующую запись в Журнале осмотра и сообщить электромеханику СЦБ (ШЧД).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86" t="23333" r="2122" b="5686"/>
          <a:stretch/>
        </p:blipFill>
        <p:spPr>
          <a:xfrm>
            <a:off x="2019842" y="385312"/>
            <a:ext cx="6938682" cy="4600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42" y="736318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764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973639" y="5736317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6732308" y="5774111"/>
            <a:ext cx="454833" cy="9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388353" y="5754003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5328722" y="5740768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31" y="2279231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Open Sans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Open Sans"/>
              </a:rPr>
              <a:t>Действие </a:t>
            </a:r>
            <a:r>
              <a:rPr lang="ru-RU" b="1" dirty="0">
                <a:solidFill>
                  <a:srgbClr val="002060"/>
                </a:solidFill>
                <a:latin typeface="Open Sans"/>
              </a:rPr>
              <a:t>автоблокировки прекращается приказом </a:t>
            </a:r>
            <a:r>
              <a:rPr lang="ru-RU" b="1" dirty="0" smtClean="0">
                <a:solidFill>
                  <a:srgbClr val="002060"/>
                </a:solidFill>
                <a:latin typeface="Open Sans"/>
              </a:rPr>
              <a:t>ДНЦ </a:t>
            </a:r>
            <a:r>
              <a:rPr lang="ru-RU" b="1" dirty="0" smtClean="0">
                <a:latin typeface="Open Sans"/>
              </a:rPr>
              <a:t>переданного ДСП станций ограничивающие перегон, убедившись в свободности межстанционного перегона </a:t>
            </a:r>
            <a:r>
              <a:rPr lang="ru-RU" b="1" dirty="0">
                <a:latin typeface="Open Sans"/>
              </a:rPr>
              <a:t>и движение поездов устанавливается по 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телефонным средствам </a:t>
            </a:r>
            <a:r>
              <a:rPr lang="ru-RU" b="1" dirty="0" smtClean="0">
                <a:solidFill>
                  <a:srgbClr val="C00000"/>
                </a:solidFill>
                <a:latin typeface="Open Sans"/>
              </a:rPr>
              <a:t>связи (ТСС).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i="1" dirty="0" smtClean="0">
                <a:solidFill>
                  <a:srgbClr val="7030A0"/>
                </a:solidFill>
              </a:rPr>
              <a:t>24 января 2021</a:t>
            </a:r>
            <a:r>
              <a:rPr lang="ru-RU" sz="2000" dirty="0" smtClean="0"/>
              <a:t> год      Приказ №</a:t>
            </a:r>
            <a:r>
              <a:rPr lang="ru-RU" sz="2000" i="1" dirty="0" smtClean="0">
                <a:solidFill>
                  <a:srgbClr val="7030A0"/>
                </a:solidFill>
              </a:rPr>
              <a:t>21</a:t>
            </a:r>
            <a:r>
              <a:rPr lang="ru-RU" sz="2000" dirty="0" smtClean="0"/>
              <a:t>, время </a:t>
            </a:r>
            <a:r>
              <a:rPr lang="ru-RU" sz="2000" i="1" dirty="0" smtClean="0">
                <a:solidFill>
                  <a:srgbClr val="7030A0"/>
                </a:solidFill>
              </a:rPr>
              <a:t>16</a:t>
            </a:r>
            <a:r>
              <a:rPr lang="ru-RU" sz="2000" dirty="0" smtClean="0"/>
              <a:t> час </a:t>
            </a:r>
            <a:r>
              <a:rPr lang="ru-RU" sz="2000" i="1" dirty="0" smtClean="0">
                <a:solidFill>
                  <a:srgbClr val="7030A0"/>
                </a:solidFill>
              </a:rPr>
              <a:t>17 </a:t>
            </a:r>
            <a:r>
              <a:rPr lang="ru-RU" sz="2000" dirty="0" smtClean="0"/>
              <a:t>мин         </a:t>
            </a:r>
            <a:r>
              <a:rPr lang="ru-RU" sz="2000" i="1" dirty="0" smtClean="0">
                <a:solidFill>
                  <a:srgbClr val="7030A0"/>
                </a:solidFill>
              </a:rPr>
              <a:t>Лог, Бор </a:t>
            </a:r>
            <a:r>
              <a:rPr lang="ru-RU" sz="2000" dirty="0" smtClean="0"/>
              <a:t>ДСП</a:t>
            </a:r>
          </a:p>
          <a:p>
            <a:pPr algn="just"/>
            <a:r>
              <a:rPr lang="ru-RU" sz="2000" dirty="0" smtClean="0"/>
              <a:t>В </a:t>
            </a:r>
            <a:r>
              <a:rPr lang="ru-RU" sz="2000" dirty="0"/>
              <a:t>виду </a:t>
            </a:r>
            <a:r>
              <a:rPr lang="ru-RU" sz="2000" i="1" dirty="0">
                <a:solidFill>
                  <a:srgbClr val="7030A0"/>
                </a:solidFill>
              </a:rPr>
              <a:t>невозможности </a:t>
            </a:r>
            <a:r>
              <a:rPr lang="ru-RU" sz="2000" i="1" dirty="0" smtClean="0">
                <a:solidFill>
                  <a:srgbClr val="7030A0"/>
                </a:solidFill>
              </a:rPr>
              <a:t>смены направления </a:t>
            </a:r>
            <a:r>
              <a:rPr lang="ru-RU" sz="2000" dirty="0" smtClean="0"/>
              <a:t>на </a:t>
            </a:r>
            <a:r>
              <a:rPr lang="ru-RU" sz="2000" dirty="0"/>
              <a:t>перегоне </a:t>
            </a:r>
            <a:r>
              <a:rPr lang="ru-RU" sz="2000" i="1" dirty="0">
                <a:solidFill>
                  <a:srgbClr val="7030A0"/>
                </a:solidFill>
              </a:rPr>
              <a:t>Лог-Бор</a:t>
            </a:r>
            <a:r>
              <a:rPr lang="ru-RU" sz="2000" dirty="0"/>
              <a:t> </a:t>
            </a:r>
            <a:r>
              <a:rPr lang="ru-RU" sz="2000" dirty="0" smtClean="0"/>
              <a:t>с </a:t>
            </a:r>
            <a:r>
              <a:rPr lang="ru-RU" sz="2000" i="1" dirty="0" smtClean="0">
                <a:solidFill>
                  <a:srgbClr val="7030A0"/>
                </a:solidFill>
              </a:rPr>
              <a:t>16</a:t>
            </a:r>
            <a:r>
              <a:rPr lang="ru-RU" sz="2000" dirty="0" smtClean="0"/>
              <a:t> час </a:t>
            </a:r>
            <a:r>
              <a:rPr lang="ru-RU" sz="2000" i="1" dirty="0" smtClean="0">
                <a:solidFill>
                  <a:srgbClr val="7030A0"/>
                </a:solidFill>
              </a:rPr>
              <a:t>18</a:t>
            </a:r>
            <a:r>
              <a:rPr lang="ru-RU" sz="2000" dirty="0" smtClean="0"/>
              <a:t> </a:t>
            </a:r>
            <a:r>
              <a:rPr lang="ru-RU" sz="2000" dirty="0"/>
              <a:t>мин  действие </a:t>
            </a:r>
            <a:r>
              <a:rPr lang="ru-RU" sz="2000" dirty="0" smtClean="0"/>
              <a:t>АБ </a:t>
            </a:r>
            <a:r>
              <a:rPr lang="ru-RU" sz="2000" dirty="0"/>
              <a:t>закрывается и устанавливается движение поездов по телефонным средствам связи по </a:t>
            </a:r>
            <a:r>
              <a:rPr lang="ru-RU" sz="2000" dirty="0" smtClean="0"/>
              <a:t>правилам однопутного движения. Перегон </a:t>
            </a:r>
            <a:r>
              <a:rPr lang="ru-RU" sz="2000" i="1" dirty="0">
                <a:solidFill>
                  <a:srgbClr val="7030A0"/>
                </a:solidFill>
              </a:rPr>
              <a:t>Лог-Бор</a:t>
            </a:r>
            <a:r>
              <a:rPr lang="ru-RU" sz="2000" dirty="0"/>
              <a:t> </a:t>
            </a:r>
            <a:r>
              <a:rPr lang="ru-RU" sz="2000" dirty="0" smtClean="0"/>
              <a:t>от поездов свободен.  ДНЦ </a:t>
            </a:r>
            <a:r>
              <a:rPr lang="ru-RU" sz="2000" i="1" dirty="0" smtClean="0">
                <a:solidFill>
                  <a:srgbClr val="7030A0"/>
                </a:solidFill>
              </a:rPr>
              <a:t>Смирнов.        </a:t>
            </a:r>
            <a:endParaRPr lang="ru-RU" sz="2000" i="1" dirty="0">
              <a:solidFill>
                <a:srgbClr val="7030A0"/>
              </a:solidFill>
            </a:endParaRPr>
          </a:p>
        </p:txBody>
      </p:sp>
      <p:pic>
        <p:nvPicPr>
          <p:cNvPr id="10245" name="Picture 5" descr="http://krupki.by/images/2016_5/w-1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4" t="15100" r="10041" b="8496"/>
          <a:stretch/>
        </p:blipFill>
        <p:spPr bwMode="auto">
          <a:xfrm>
            <a:off x="164090" y="407573"/>
            <a:ext cx="2662947" cy="192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http://ng-74.ru/media/k2/items/cache/431b945f5e067c1db39db74162af6e1c_X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0" t="15094" r="18242" b="24396"/>
          <a:stretch/>
        </p:blipFill>
        <p:spPr bwMode="auto">
          <a:xfrm>
            <a:off x="6165301" y="356611"/>
            <a:ext cx="2838358" cy="199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" t="44077" b="36485"/>
          <a:stretch/>
        </p:blipFill>
        <p:spPr bwMode="auto">
          <a:xfrm>
            <a:off x="111042" y="5349819"/>
            <a:ext cx="903295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visual.rzd.ru/dbmm/images/56/12488/4844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4419" r="6856" b="8392"/>
          <a:stretch/>
        </p:blipFill>
        <p:spPr bwMode="auto">
          <a:xfrm>
            <a:off x="3009111" y="398324"/>
            <a:ext cx="295232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9792" y="398324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ДНЦ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82839" y="292564"/>
            <a:ext cx="656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ДСП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3884" y="5075892"/>
            <a:ext cx="1414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Лог</a:t>
            </a:r>
            <a:endParaRPr lang="ru-RU" b="1" u="sng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63983" y="431112"/>
            <a:ext cx="603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ДСП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0184" y="5147900"/>
            <a:ext cx="1438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Станция </a:t>
            </a:r>
            <a:r>
              <a:rPr lang="ru-RU" b="1" u="sng" dirty="0" smtClean="0"/>
              <a:t>Бор</a:t>
            </a:r>
            <a:endParaRPr lang="ru-RU" b="1" u="sng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5316753" y="5908864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Блок-схема: узел 21"/>
          <p:cNvSpPr/>
          <p:nvPr/>
        </p:nvSpPr>
        <p:spPr>
          <a:xfrm>
            <a:off x="5113251" y="5920814"/>
            <a:ext cx="217248" cy="21369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7952202" y="5900654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Блок-схема: узел 23"/>
          <p:cNvSpPr/>
          <p:nvPr/>
        </p:nvSpPr>
        <p:spPr>
          <a:xfrm>
            <a:off x="7952202" y="6234771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3719" y="6309320"/>
            <a:ext cx="927733" cy="130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29792" y="6234771"/>
            <a:ext cx="759277" cy="205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16848" y="6301755"/>
            <a:ext cx="723030" cy="158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772" y="5885969"/>
            <a:ext cx="1573263" cy="28338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75846" y="5913245"/>
            <a:ext cx="344663" cy="25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/>
          <a:srcRect r="8909"/>
          <a:stretch/>
        </p:blipFill>
        <p:spPr>
          <a:xfrm>
            <a:off x="1868660" y="5895671"/>
            <a:ext cx="667899" cy="26071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4556" y="6292449"/>
            <a:ext cx="835224" cy="26215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719589" y="5546435"/>
            <a:ext cx="835224" cy="262151"/>
          </a:xfrm>
          <a:prstGeom prst="rect">
            <a:avLst/>
          </a:prstGeom>
        </p:spPr>
      </p:pic>
      <p:sp>
        <p:nvSpPr>
          <p:cNvPr id="35" name="Блок-схема: узел 34"/>
          <p:cNvSpPr/>
          <p:nvPr/>
        </p:nvSpPr>
        <p:spPr>
          <a:xfrm>
            <a:off x="5795524" y="5559126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Блок-схема: узел 35"/>
          <p:cNvSpPr/>
          <p:nvPr/>
        </p:nvSpPr>
        <p:spPr>
          <a:xfrm>
            <a:off x="1929168" y="6322499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>
            <a:off x="2325572" y="5951143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61043" y="5869247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5713" y="6277682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56924" y="5469435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</a:t>
            </a:r>
            <a:endParaRPr lang="ru-RU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23773" y="5866684"/>
            <a:ext cx="298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</a:t>
            </a:r>
            <a:endParaRPr lang="ru-RU" sz="14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86703" y="5895671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</a:t>
            </a:r>
            <a:endParaRPr lang="ru-RU" sz="14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123489" y="5481067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</a:t>
            </a:r>
            <a:endParaRPr lang="ru-RU" sz="14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460864" y="5481967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Ч1</a:t>
            </a:r>
            <a:endParaRPr lang="ru-RU" sz="14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493161" y="5878946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423970" y="6191908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3376736" y="5506523"/>
            <a:ext cx="835224" cy="26215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2412051" y="5502319"/>
            <a:ext cx="835224" cy="262151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191" y="5901758"/>
            <a:ext cx="835224" cy="262151"/>
          </a:xfrm>
          <a:prstGeom prst="rect">
            <a:avLst/>
          </a:prstGeom>
        </p:spPr>
      </p:pic>
      <p:sp>
        <p:nvSpPr>
          <p:cNvPr id="50" name="Блок-схема: узел 49"/>
          <p:cNvSpPr/>
          <p:nvPr/>
        </p:nvSpPr>
        <p:spPr>
          <a:xfrm>
            <a:off x="3486931" y="5524581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Блок-схема: узел 50"/>
          <p:cNvSpPr/>
          <p:nvPr/>
        </p:nvSpPr>
        <p:spPr>
          <a:xfrm>
            <a:off x="2489142" y="5506886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Блок-схема: узел 51"/>
          <p:cNvSpPr/>
          <p:nvPr/>
        </p:nvSpPr>
        <p:spPr>
          <a:xfrm>
            <a:off x="4501107" y="5943605"/>
            <a:ext cx="217248" cy="2136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3620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3246196"/>
            <a:ext cx="9036496" cy="2348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На </a:t>
            </a:r>
            <a:r>
              <a:rPr lang="ru-RU" sz="2000" b="1" dirty="0"/>
              <a:t>двухпутных перегонах, как </a:t>
            </a:r>
            <a:r>
              <a:rPr lang="ru-RU" sz="2000" b="1" dirty="0">
                <a:solidFill>
                  <a:srgbClr val="002060"/>
                </a:solidFill>
              </a:rPr>
              <a:t>с односторонней</a:t>
            </a:r>
            <a:r>
              <a:rPr lang="ru-RU" sz="2000" b="1" dirty="0"/>
              <a:t>, так и </a:t>
            </a:r>
            <a:r>
              <a:rPr lang="ru-RU" sz="2000" b="1" dirty="0">
                <a:solidFill>
                  <a:srgbClr val="002060"/>
                </a:solidFill>
              </a:rPr>
              <a:t>с двусторонней автоблокировкой</a:t>
            </a:r>
            <a:r>
              <a:rPr lang="ru-RU" sz="2000" b="1" dirty="0"/>
              <a:t> по каждому железнодорожному пути, </a:t>
            </a:r>
            <a:r>
              <a:rPr lang="ru-RU" sz="2000" b="1" dirty="0">
                <a:solidFill>
                  <a:srgbClr val="C00000"/>
                </a:solidFill>
              </a:rPr>
              <a:t>движение четных поездов </a:t>
            </a:r>
            <a:r>
              <a:rPr lang="ru-RU" sz="2000" b="1" dirty="0"/>
              <a:t>осуществляется</a:t>
            </a:r>
            <a:r>
              <a:rPr lang="ru-RU" sz="2000" b="1" dirty="0">
                <a:solidFill>
                  <a:srgbClr val="C00000"/>
                </a:solidFill>
              </a:rPr>
              <a:t> по одному, нечетных </a:t>
            </a:r>
            <a:r>
              <a:rPr lang="ru-RU" sz="2000" b="1" dirty="0"/>
              <a:t>—</a:t>
            </a:r>
            <a:r>
              <a:rPr lang="ru-RU" sz="2000" b="1" dirty="0">
                <a:solidFill>
                  <a:srgbClr val="C00000"/>
                </a:solidFill>
              </a:rPr>
              <a:t> по другому главному железнодорожному пути, </a:t>
            </a:r>
            <a:r>
              <a:rPr lang="ru-RU" sz="2000" b="1" dirty="0"/>
              <a:t>каждый из которых является </a:t>
            </a:r>
            <a:r>
              <a:rPr lang="ru-RU" sz="2000" b="1" dirty="0">
                <a:solidFill>
                  <a:srgbClr val="C00000"/>
                </a:solidFill>
              </a:rPr>
              <a:t>правильным для поездов данного </a:t>
            </a:r>
            <a:r>
              <a:rPr lang="ru-RU" sz="2000" b="1" dirty="0" smtClean="0">
                <a:solidFill>
                  <a:srgbClr val="C00000"/>
                </a:solidFill>
              </a:rPr>
              <a:t>направления. </a:t>
            </a:r>
          </a:p>
          <a:p>
            <a:pPr marL="0" indent="0" algn="just">
              <a:buNone/>
            </a:pPr>
            <a:r>
              <a:rPr lang="ru-RU" sz="2000" b="1" dirty="0" smtClean="0"/>
              <a:t>Для организации движение поездов </a:t>
            </a:r>
            <a:r>
              <a:rPr lang="ru-RU" sz="2000" b="1" dirty="0" smtClean="0">
                <a:solidFill>
                  <a:srgbClr val="002060"/>
                </a:solidFill>
              </a:rPr>
              <a:t>по неправильному пути </a:t>
            </a:r>
            <a:r>
              <a:rPr lang="ru-RU" sz="2000" b="1" dirty="0" smtClean="0"/>
              <a:t>применяется </a:t>
            </a:r>
            <a:r>
              <a:rPr lang="ru-RU" sz="2000" b="1" dirty="0" smtClean="0">
                <a:solidFill>
                  <a:srgbClr val="C00000"/>
                </a:solidFill>
              </a:rPr>
              <a:t>АЛСН</a:t>
            </a:r>
            <a:r>
              <a:rPr lang="ru-RU" sz="2000" b="1" dirty="0" smtClean="0"/>
              <a:t>.</a:t>
            </a:r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7" b="32463"/>
          <a:stretch/>
        </p:blipFill>
        <p:spPr bwMode="auto">
          <a:xfrm>
            <a:off x="0" y="1115743"/>
            <a:ext cx="89999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41725" y="1956056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64088" y="195605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686451" y="1917986"/>
            <a:ext cx="711609" cy="3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50950" y="1960639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04047" y="1281090"/>
            <a:ext cx="720081" cy="5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23928" y="151800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483768" y="1501394"/>
            <a:ext cx="404335" cy="3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57180" y="1917986"/>
            <a:ext cx="229731" cy="25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07704" y="1892798"/>
            <a:ext cx="404335" cy="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1980" y="504737"/>
            <a:ext cx="3244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Двухпутная </a:t>
            </a:r>
            <a:r>
              <a:rPr lang="ru-RU" sz="2000" b="1" u="sng" dirty="0">
                <a:solidFill>
                  <a:srgbClr val="7030A0"/>
                </a:solidFill>
              </a:rPr>
              <a:t>односторонняя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/>
          <a:srcRect b="-71"/>
          <a:stretch>
            <a:fillRect/>
          </a:stretch>
        </p:blipFill>
        <p:spPr bwMode="auto">
          <a:xfrm>
            <a:off x="-110288" y="1932973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/>
          <a:srcRect b="-71"/>
          <a:stretch>
            <a:fillRect/>
          </a:stretch>
        </p:blipFill>
        <p:spPr bwMode="auto">
          <a:xfrm>
            <a:off x="8604361" y="1514751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53752" y="2297960"/>
            <a:ext cx="74949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604361" y="1874909"/>
            <a:ext cx="91353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297960"/>
            <a:ext cx="91353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1888149"/>
            <a:ext cx="91353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-13943" y="1576339"/>
            <a:ext cx="91353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40425253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701570" y="5589240"/>
            <a:ext cx="270030" cy="495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21850" y="5049180"/>
            <a:ext cx="10801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973639" y="5736317"/>
            <a:ext cx="454833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8652" y="4407271"/>
            <a:ext cx="4866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После прекращения пользования </a:t>
            </a:r>
            <a:r>
              <a:rPr lang="ru-RU" sz="2000" b="1" dirty="0" smtClean="0">
                <a:solidFill>
                  <a:srgbClr val="C00000"/>
                </a:solidFill>
              </a:rPr>
              <a:t>АБ </a:t>
            </a:r>
            <a:r>
              <a:rPr lang="ru-RU" sz="2000" dirty="0"/>
              <a:t>и перехода на телефонные средства связи машинистам поездов выдаются </a:t>
            </a:r>
            <a:r>
              <a:rPr lang="ru-RU" sz="2000" b="1" dirty="0">
                <a:solidFill>
                  <a:srgbClr val="C00000"/>
                </a:solidFill>
              </a:rPr>
              <a:t>Путевые </a:t>
            </a:r>
            <a:r>
              <a:rPr lang="ru-RU" sz="2000" b="1" dirty="0" smtClean="0">
                <a:solidFill>
                  <a:srgbClr val="C00000"/>
                </a:solidFill>
              </a:rPr>
              <a:t>записки.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s://static.mk.ru/upload/entities/2019/02/19/15/articles/facebookPicture/72/a4/d1/c6/731443caec5e2e33f40fa71282b056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7" t="16123" r="6048"/>
          <a:stretch/>
        </p:blipFill>
        <p:spPr bwMode="auto">
          <a:xfrm>
            <a:off x="639478" y="500328"/>
            <a:ext cx="3079531" cy="197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44451" y="524881"/>
            <a:ext cx="50995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/>
              <a:t>Приказ ДНЦ </a:t>
            </a:r>
            <a:r>
              <a:rPr lang="ru-RU" b="1" u="sng" dirty="0"/>
              <a:t>на </a:t>
            </a:r>
            <a:r>
              <a:rPr lang="ru-RU" b="1" u="sng" dirty="0" smtClean="0"/>
              <a:t>прекращение АБ, переход </a:t>
            </a:r>
            <a:r>
              <a:rPr lang="ru-RU" b="1" u="sng" dirty="0"/>
              <a:t>на </a:t>
            </a:r>
            <a:r>
              <a:rPr lang="ru-RU" b="1" u="sng" dirty="0" smtClean="0"/>
              <a:t>ТСС</a:t>
            </a:r>
            <a:endParaRPr lang="ru-RU" b="1" u="sng" dirty="0"/>
          </a:p>
          <a:p>
            <a:pPr algn="just"/>
            <a:r>
              <a:rPr lang="ru-RU" i="1" dirty="0" smtClean="0">
                <a:solidFill>
                  <a:srgbClr val="7030A0"/>
                </a:solidFill>
              </a:rPr>
              <a:t>                 12 февраля </a:t>
            </a:r>
            <a:r>
              <a:rPr lang="ru-RU" i="1" dirty="0">
                <a:solidFill>
                  <a:srgbClr val="7030A0"/>
                </a:solidFill>
              </a:rPr>
              <a:t>2021</a:t>
            </a:r>
            <a:r>
              <a:rPr lang="ru-RU" dirty="0"/>
              <a:t> год</a:t>
            </a:r>
            <a:endParaRPr lang="ru-RU" dirty="0" smtClean="0"/>
          </a:p>
          <a:p>
            <a:pPr algn="just"/>
            <a:r>
              <a:rPr lang="ru-RU" dirty="0" smtClean="0"/>
              <a:t>   Приказ №</a:t>
            </a:r>
            <a:r>
              <a:rPr lang="ru-RU" i="1" dirty="0" smtClean="0">
                <a:solidFill>
                  <a:srgbClr val="7030A0"/>
                </a:solidFill>
              </a:rPr>
              <a:t>7</a:t>
            </a:r>
            <a:r>
              <a:rPr lang="ru-RU" dirty="0" smtClean="0"/>
              <a:t>, время </a:t>
            </a:r>
            <a:r>
              <a:rPr lang="ru-RU" i="1" dirty="0" smtClean="0">
                <a:solidFill>
                  <a:srgbClr val="7030A0"/>
                </a:solidFill>
              </a:rPr>
              <a:t>07</a:t>
            </a:r>
            <a:r>
              <a:rPr lang="ru-RU" dirty="0" smtClean="0"/>
              <a:t> час </a:t>
            </a:r>
            <a:r>
              <a:rPr lang="ru-RU" i="1" dirty="0" smtClean="0">
                <a:solidFill>
                  <a:srgbClr val="7030A0"/>
                </a:solidFill>
              </a:rPr>
              <a:t>25</a:t>
            </a:r>
            <a:r>
              <a:rPr lang="ru-RU" dirty="0" smtClean="0"/>
              <a:t> мин</a:t>
            </a:r>
          </a:p>
          <a:p>
            <a:pPr algn="just"/>
            <a:r>
              <a:rPr lang="ru-RU" dirty="0" smtClean="0"/>
              <a:t>            ДСП </a:t>
            </a:r>
            <a:r>
              <a:rPr lang="ru-RU" i="1" dirty="0" smtClean="0">
                <a:solidFill>
                  <a:srgbClr val="7030A0"/>
                </a:solidFill>
              </a:rPr>
              <a:t>Елховка, Тарханы</a:t>
            </a:r>
            <a:endParaRPr lang="ru-RU" i="1" dirty="0">
              <a:solidFill>
                <a:srgbClr val="7030A0"/>
              </a:solidFill>
            </a:endParaRPr>
          </a:p>
          <a:p>
            <a:pPr algn="just"/>
            <a:r>
              <a:rPr lang="ru-RU" dirty="0" smtClean="0"/>
              <a:t>      Ввиду </a:t>
            </a:r>
            <a:r>
              <a:rPr lang="ru-RU" i="1" dirty="0" smtClean="0">
                <a:solidFill>
                  <a:srgbClr val="7030A0"/>
                </a:solidFill>
              </a:rPr>
              <a:t>неисправности автоблокировки</a:t>
            </a:r>
            <a:endParaRPr lang="ru-RU" i="1" dirty="0">
              <a:solidFill>
                <a:srgbClr val="7030A0"/>
              </a:solidFill>
            </a:endParaRPr>
          </a:p>
          <a:p>
            <a:pPr algn="just"/>
            <a:r>
              <a:rPr lang="ru-RU" dirty="0" smtClean="0"/>
              <a:t>на перегоне </a:t>
            </a:r>
            <a:r>
              <a:rPr lang="ru-RU" i="1" dirty="0" smtClean="0">
                <a:solidFill>
                  <a:srgbClr val="7030A0"/>
                </a:solidFill>
              </a:rPr>
              <a:t>Елховка-Тарханы</a:t>
            </a:r>
            <a:r>
              <a:rPr lang="ru-RU" dirty="0" smtClean="0"/>
              <a:t> по </a:t>
            </a:r>
            <a:r>
              <a:rPr lang="ru-RU" i="1" dirty="0" smtClean="0">
                <a:solidFill>
                  <a:srgbClr val="7030A0"/>
                </a:solidFill>
              </a:rPr>
              <a:t>четному</a:t>
            </a:r>
            <a:r>
              <a:rPr lang="ru-RU" dirty="0" smtClean="0"/>
              <a:t> пути</a:t>
            </a:r>
            <a:endParaRPr lang="ru-RU" dirty="0"/>
          </a:p>
          <a:p>
            <a:pPr algn="just"/>
            <a:r>
              <a:rPr lang="ru-RU" dirty="0"/>
              <a:t>с </a:t>
            </a:r>
            <a:r>
              <a:rPr lang="ru-RU" dirty="0" smtClean="0"/>
              <a:t>07 час </a:t>
            </a:r>
            <a:r>
              <a:rPr lang="ru-RU" i="1" dirty="0" smtClean="0">
                <a:solidFill>
                  <a:srgbClr val="7030A0"/>
                </a:solidFill>
              </a:rPr>
              <a:t>26</a:t>
            </a:r>
            <a:r>
              <a:rPr lang="ru-RU" dirty="0" smtClean="0"/>
              <a:t>  мин действие  автоблокировки прекращается и устанавливается движение </a:t>
            </a:r>
            <a:r>
              <a:rPr lang="ru-RU" dirty="0"/>
              <a:t>поездов по телефонным средствам </a:t>
            </a:r>
            <a:r>
              <a:rPr lang="ru-RU" dirty="0" smtClean="0"/>
              <a:t>связи по  правилам </a:t>
            </a:r>
            <a:r>
              <a:rPr lang="ru-RU" i="1" dirty="0" smtClean="0">
                <a:solidFill>
                  <a:srgbClr val="7030A0"/>
                </a:solidFill>
              </a:rPr>
              <a:t>двухпутного</a:t>
            </a:r>
            <a:r>
              <a:rPr lang="ru-RU" dirty="0" smtClean="0"/>
              <a:t> движения. </a:t>
            </a:r>
            <a:r>
              <a:rPr lang="ru-RU" i="1" dirty="0" smtClean="0">
                <a:solidFill>
                  <a:srgbClr val="7030A0"/>
                </a:solidFill>
              </a:rPr>
              <a:t>Четный</a:t>
            </a:r>
            <a:r>
              <a:rPr lang="ru-RU" dirty="0" smtClean="0"/>
              <a:t> путь перегона </a:t>
            </a:r>
            <a:r>
              <a:rPr lang="ru-RU" i="1" dirty="0" smtClean="0">
                <a:solidFill>
                  <a:srgbClr val="7030A0"/>
                </a:solidFill>
              </a:rPr>
              <a:t>Елховка – Тарханы </a:t>
            </a:r>
            <a:r>
              <a:rPr lang="ru-RU" dirty="0" smtClean="0"/>
              <a:t>от  поездов свободен.  ДНЦ     </a:t>
            </a:r>
            <a:r>
              <a:rPr lang="ru-RU" i="1" dirty="0" smtClean="0">
                <a:solidFill>
                  <a:srgbClr val="7030A0"/>
                </a:solidFill>
              </a:rPr>
              <a:t>Лисова.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2052" name="Picture 4" descr="https://studfile.net/html/2706/1272/html_vcabKwQWVP.Scxy/img-F2CBgu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0" t="9186" r="5838" b="11961"/>
          <a:stretch/>
        </p:blipFill>
        <p:spPr bwMode="auto">
          <a:xfrm>
            <a:off x="426358" y="2836152"/>
            <a:ext cx="3505772" cy="366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1418" y="383247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23</a:t>
            </a:r>
            <a:endParaRPr lang="ru-RU" sz="1200" dirty="0"/>
          </a:p>
        </p:txBody>
      </p:sp>
      <p:pic>
        <p:nvPicPr>
          <p:cNvPr id="1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3029717" y="3868208"/>
            <a:ext cx="226418" cy="26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37332" y="387602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20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89488" y="3876025"/>
            <a:ext cx="5757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марта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2407" y="413027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07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1218" y="4130272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36</a:t>
            </a:r>
            <a:endParaRPr lang="ru-RU" sz="1200" dirty="0"/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9167" b="73818"/>
          <a:stretch/>
        </p:blipFill>
        <p:spPr bwMode="auto">
          <a:xfrm>
            <a:off x="1782407" y="4558943"/>
            <a:ext cx="926321" cy="6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26351" y="4391643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2540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77249" y="4634687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2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21850" y="4654643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2</a:t>
            </a:r>
            <a:endParaRPr lang="ru-RU" sz="1200" dirty="0"/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9167" b="73818"/>
          <a:stretch/>
        </p:blipFill>
        <p:spPr bwMode="auto">
          <a:xfrm>
            <a:off x="2759042" y="5236029"/>
            <a:ext cx="61816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9167" b="73818"/>
          <a:stretch/>
        </p:blipFill>
        <p:spPr bwMode="auto">
          <a:xfrm>
            <a:off x="539552" y="5517232"/>
            <a:ext cx="14137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914632" y="5049180"/>
            <a:ext cx="7268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Тарханы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128377" y="5886933"/>
            <a:ext cx="7966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Лисова</a:t>
            </a:r>
            <a:endParaRPr lang="ru-RU" sz="1200" dirty="0"/>
          </a:p>
        </p:txBody>
      </p:sp>
      <p:sp>
        <p:nvSpPr>
          <p:cNvPr id="30" name="Полилиния 29"/>
          <p:cNvSpPr/>
          <p:nvPr/>
        </p:nvSpPr>
        <p:spPr>
          <a:xfrm>
            <a:off x="2954068" y="5760400"/>
            <a:ext cx="270030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1" name="Полилиния 30"/>
          <p:cNvSpPr/>
          <p:nvPr/>
        </p:nvSpPr>
        <p:spPr>
          <a:xfrm rot="10800000">
            <a:off x="2852383" y="5771126"/>
            <a:ext cx="180595" cy="419434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4037" y="2972245"/>
            <a:ext cx="1090767" cy="39414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6358" y="3046501"/>
            <a:ext cx="896726" cy="28546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</a:rPr>
              <a:t>Ст.Елховка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544" y="2809863"/>
            <a:ext cx="3753907" cy="37175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Заголовок 4"/>
          <p:cNvSpPr txBox="1">
            <a:spLocks/>
          </p:cNvSpPr>
          <p:nvPr/>
        </p:nvSpPr>
        <p:spPr>
          <a:xfrm>
            <a:off x="1477477" y="0"/>
            <a:ext cx="6243636" cy="457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9104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206860"/>
            <a:ext cx="9068961" cy="2651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Восстановление</a:t>
            </a:r>
            <a:r>
              <a:rPr lang="ru-RU" sz="2000" dirty="0" smtClean="0"/>
              <a:t> </a:t>
            </a:r>
            <a:r>
              <a:rPr lang="ru-RU" sz="2000" b="1" dirty="0" smtClean="0"/>
              <a:t>движения поездов по автоблокировке производится после устранения неисправности </a:t>
            </a:r>
            <a:r>
              <a:rPr lang="ru-RU" sz="2000" b="1" dirty="0" smtClean="0">
                <a:solidFill>
                  <a:srgbClr val="C00000"/>
                </a:solidFill>
              </a:rPr>
              <a:t>приказом ДНЦ</a:t>
            </a:r>
            <a:r>
              <a:rPr lang="ru-RU" sz="2000" b="1" dirty="0" smtClean="0"/>
              <a:t>, переданного </a:t>
            </a:r>
            <a:r>
              <a:rPr lang="ru-RU" sz="2000" b="1" dirty="0"/>
              <a:t>ДСП станций ограничивающие перегон, убедившись в свободности межстанционного </a:t>
            </a:r>
            <a:r>
              <a:rPr lang="ru-RU" sz="2000" b="1" dirty="0" smtClean="0"/>
              <a:t>перегона.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На двухпутных перегонах</a:t>
            </a:r>
            <a:r>
              <a:rPr lang="ru-RU" sz="2000" b="1" dirty="0"/>
              <a:t>, оборудованных </a:t>
            </a:r>
            <a:r>
              <a:rPr lang="ru-RU" sz="2000" b="1" dirty="0" smtClean="0"/>
              <a:t>АБ, </a:t>
            </a:r>
            <a:r>
              <a:rPr lang="ru-RU" sz="2000" b="1" dirty="0"/>
              <a:t>приказ о восстановлении действия </a:t>
            </a:r>
            <a:r>
              <a:rPr lang="ru-RU" sz="2000" b="1" dirty="0" smtClean="0"/>
              <a:t>АБ </a:t>
            </a:r>
            <a:r>
              <a:rPr lang="ru-RU" sz="2000" b="1" dirty="0"/>
              <a:t>может быть передан до освобождения межстанционного перегона от поездов, отправленных по правильному </a:t>
            </a:r>
            <a:r>
              <a:rPr lang="ru-RU" sz="2000" b="1" dirty="0" smtClean="0"/>
              <a:t>пути</a:t>
            </a:r>
            <a:r>
              <a:rPr lang="ru-RU" sz="2000" b="1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124744"/>
            <a:ext cx="4680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        </a:t>
            </a:r>
            <a:r>
              <a:rPr lang="ru-RU" sz="2000" i="1" dirty="0" smtClean="0">
                <a:solidFill>
                  <a:srgbClr val="7030A0"/>
                </a:solidFill>
              </a:rPr>
              <a:t>24 </a:t>
            </a:r>
            <a:r>
              <a:rPr lang="ru-RU" sz="2000" i="1" dirty="0">
                <a:solidFill>
                  <a:srgbClr val="7030A0"/>
                </a:solidFill>
              </a:rPr>
              <a:t>января 2021 </a:t>
            </a:r>
            <a:r>
              <a:rPr lang="ru-RU" sz="2000" dirty="0" smtClean="0"/>
              <a:t>год </a:t>
            </a:r>
          </a:p>
          <a:p>
            <a:r>
              <a:rPr lang="ru-RU" sz="2000" dirty="0" smtClean="0"/>
              <a:t>Приказ №</a:t>
            </a:r>
            <a:r>
              <a:rPr lang="ru-RU" sz="2000" i="1" dirty="0" smtClean="0">
                <a:solidFill>
                  <a:srgbClr val="7030A0"/>
                </a:solidFill>
              </a:rPr>
              <a:t>36</a:t>
            </a:r>
            <a:r>
              <a:rPr lang="ru-RU" sz="2000" dirty="0" smtClean="0"/>
              <a:t>,время </a:t>
            </a:r>
            <a:r>
              <a:rPr lang="ru-RU" sz="2000" i="1" dirty="0" smtClean="0">
                <a:solidFill>
                  <a:srgbClr val="7030A0"/>
                </a:solidFill>
              </a:rPr>
              <a:t>22 </a:t>
            </a:r>
            <a:r>
              <a:rPr lang="ru-RU" sz="2000" dirty="0" smtClean="0"/>
              <a:t>час </a:t>
            </a:r>
            <a:r>
              <a:rPr lang="ru-RU" sz="2000" i="1" dirty="0" smtClean="0">
                <a:solidFill>
                  <a:srgbClr val="7030A0"/>
                </a:solidFill>
              </a:rPr>
              <a:t>10</a:t>
            </a:r>
            <a:r>
              <a:rPr lang="ru-RU" sz="2000" dirty="0" smtClean="0"/>
              <a:t> мин </a:t>
            </a:r>
          </a:p>
          <a:p>
            <a:r>
              <a:rPr lang="ru-RU" sz="2000" dirty="0" smtClean="0"/>
              <a:t>           </a:t>
            </a:r>
            <a:r>
              <a:rPr lang="ru-RU" sz="2000" i="1" dirty="0" smtClean="0">
                <a:solidFill>
                  <a:srgbClr val="7030A0"/>
                </a:solidFill>
              </a:rPr>
              <a:t>Лог</a:t>
            </a:r>
            <a:r>
              <a:rPr lang="ru-RU" sz="2000" i="1" dirty="0">
                <a:solidFill>
                  <a:srgbClr val="7030A0"/>
                </a:solidFill>
              </a:rPr>
              <a:t>, Бор </a:t>
            </a:r>
            <a:r>
              <a:rPr lang="ru-RU" sz="2000" dirty="0"/>
              <a:t>ДСП</a:t>
            </a:r>
          </a:p>
          <a:p>
            <a:r>
              <a:rPr lang="ru-RU" sz="2000" dirty="0" smtClean="0"/>
              <a:t>Приказ №</a:t>
            </a:r>
            <a:r>
              <a:rPr lang="ru-RU" sz="2000" i="1" dirty="0" smtClean="0">
                <a:solidFill>
                  <a:srgbClr val="7030A0"/>
                </a:solidFill>
              </a:rPr>
              <a:t>21 от 24.01.2021г</a:t>
            </a:r>
            <a:r>
              <a:rPr lang="ru-RU" sz="2000" dirty="0" smtClean="0"/>
              <a:t>. отменяется. </a:t>
            </a:r>
          </a:p>
          <a:p>
            <a:pPr algn="just"/>
            <a:r>
              <a:rPr lang="ru-RU" sz="2000" dirty="0" smtClean="0"/>
              <a:t>Движение поездов на перегоне </a:t>
            </a:r>
            <a:r>
              <a:rPr lang="ru-RU" sz="2000" i="1" dirty="0" smtClean="0">
                <a:solidFill>
                  <a:srgbClr val="7030A0"/>
                </a:solidFill>
              </a:rPr>
              <a:t>Лог-Бор </a:t>
            </a:r>
            <a:r>
              <a:rPr lang="ru-RU" sz="2000" dirty="0" smtClean="0"/>
              <a:t>с </a:t>
            </a:r>
            <a:r>
              <a:rPr lang="ru-RU" sz="2000" i="1" dirty="0" smtClean="0">
                <a:solidFill>
                  <a:srgbClr val="7030A0"/>
                </a:solidFill>
              </a:rPr>
              <a:t>22 </a:t>
            </a:r>
            <a:r>
              <a:rPr lang="ru-RU" sz="2000" dirty="0" smtClean="0"/>
              <a:t>час </a:t>
            </a:r>
            <a:r>
              <a:rPr lang="ru-RU" sz="2000" i="1" dirty="0" smtClean="0">
                <a:solidFill>
                  <a:srgbClr val="7030A0"/>
                </a:solidFill>
              </a:rPr>
              <a:t>11</a:t>
            </a:r>
            <a:r>
              <a:rPr lang="ru-RU" sz="2000" dirty="0" smtClean="0"/>
              <a:t> мин восстанавливается по сигналам автоблокировки. </a:t>
            </a:r>
          </a:p>
          <a:p>
            <a:r>
              <a:rPr lang="ru-RU" sz="2000" dirty="0" smtClean="0"/>
              <a:t>Перегон </a:t>
            </a:r>
            <a:r>
              <a:rPr lang="ru-RU" sz="2000" i="1" dirty="0" smtClean="0">
                <a:solidFill>
                  <a:srgbClr val="7030A0"/>
                </a:solidFill>
              </a:rPr>
              <a:t>Лог-Бор</a:t>
            </a:r>
            <a:r>
              <a:rPr lang="ru-RU" sz="2000" dirty="0" smtClean="0"/>
              <a:t> от поездов свободен.</a:t>
            </a:r>
          </a:p>
          <a:p>
            <a:r>
              <a:rPr lang="ru-RU" sz="2000" dirty="0" smtClean="0"/>
              <a:t>             ДНЦ </a:t>
            </a:r>
            <a:r>
              <a:rPr lang="ru-RU" sz="2000" i="1" dirty="0" smtClean="0">
                <a:solidFill>
                  <a:srgbClr val="7030A0"/>
                </a:solidFill>
              </a:rPr>
              <a:t>Смирнов.</a:t>
            </a:r>
            <a:endParaRPr lang="ru-RU" sz="2000" i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30717" y="1124744"/>
            <a:ext cx="4680520" cy="288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7475" t="15447" r="15350" b="9488"/>
          <a:stretch/>
        </p:blipFill>
        <p:spPr>
          <a:xfrm>
            <a:off x="84584" y="1114901"/>
            <a:ext cx="4256083" cy="3034179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21535928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3995804"/>
            <a:ext cx="9048466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Перерыв действия всех средств сигнализации и связи </a:t>
            </a:r>
            <a:r>
              <a:rPr lang="ru-RU" sz="2000" dirty="0" smtClean="0"/>
              <a:t>- </a:t>
            </a:r>
            <a:r>
              <a:rPr lang="ru-RU" sz="2000" b="1" dirty="0" smtClean="0"/>
              <a:t>это</a:t>
            </a:r>
            <a:r>
              <a:rPr lang="ru-RU" sz="2000" dirty="0" smtClean="0"/>
              <a:t> когда служебные переговоры </a:t>
            </a:r>
            <a:r>
              <a:rPr lang="ru-RU" sz="2000" dirty="0"/>
              <a:t>о движении поездов между ДСП станций, ограничивающих перегон, </a:t>
            </a:r>
            <a:r>
              <a:rPr lang="ru-RU" sz="2000" dirty="0" smtClean="0"/>
              <a:t>ДНЦ, ТЧМ невозможно </a:t>
            </a:r>
            <a:r>
              <a:rPr lang="ru-RU" sz="2000" dirty="0"/>
              <a:t>осуществить ни по одному из имеющихся в их распоряжении видов связи непосредственно между ними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052" name="Picture 4" descr="https://avatars.mds.yandex.net/get-zen_doc/112297/pub_5ad43da63dceb74b285dbf69_5ad43e6fd7bf21f72935af57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7867" r="11387" b="10120"/>
          <a:stretch/>
        </p:blipFill>
        <p:spPr bwMode="auto">
          <a:xfrm>
            <a:off x="95534" y="399148"/>
            <a:ext cx="3425588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8668/pub_5be0c02045628700ac9b1530_5be0c05045628700ac9b1531/scale_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r="8824"/>
          <a:stretch/>
        </p:blipFill>
        <p:spPr bwMode="auto">
          <a:xfrm>
            <a:off x="5609230" y="412796"/>
            <a:ext cx="3343700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rvouralsk.ru/media/cache/b0/51/b051065a34418307336957631bb29e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92" y="948421"/>
            <a:ext cx="3862317" cy="279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6687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3052"/>
            <a:ext cx="9144000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Правом </a:t>
            </a:r>
            <a:r>
              <a:rPr lang="ru-RU" sz="2000" b="1" dirty="0">
                <a:solidFill>
                  <a:srgbClr val="002060"/>
                </a:solidFill>
              </a:rPr>
              <a:t>на занятие поездом перегона </a:t>
            </a:r>
            <a:r>
              <a:rPr lang="ru-RU" sz="2000" b="1" dirty="0"/>
              <a:t>при перерыве действия всех средств сигнализации и связи</a:t>
            </a:r>
            <a:r>
              <a:rPr lang="ru-RU" sz="2000" dirty="0"/>
              <a:t> </a:t>
            </a:r>
            <a:r>
              <a:rPr lang="ru-RU" sz="2000" b="1" dirty="0"/>
              <a:t>служит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разрешение </a:t>
            </a:r>
            <a:r>
              <a:rPr lang="ru-RU" sz="2000" b="1" dirty="0">
                <a:solidFill>
                  <a:srgbClr val="C00000"/>
                </a:solidFill>
              </a:rPr>
              <a:t>на бланке формы ДУ-56,</a:t>
            </a:r>
            <a:r>
              <a:rPr lang="ru-RU" sz="2000" dirty="0"/>
              <a:t> выдаваемое ДСП станции машинисту </a:t>
            </a:r>
            <a:r>
              <a:rPr lang="ru-RU" sz="2000" dirty="0" smtClean="0"/>
              <a:t>поезда.</a:t>
            </a:r>
            <a:endParaRPr lang="ru-RU" sz="14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http://www.train-photo.ru/data/media/39/_DSC72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4"/>
          <a:stretch/>
        </p:blipFill>
        <p:spPr bwMode="auto">
          <a:xfrm>
            <a:off x="155575" y="399148"/>
            <a:ext cx="8802806" cy="421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5322626" y="2187529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5435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7688"/>
            <a:ext cx="9144000" cy="9007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При </a:t>
            </a:r>
            <a:r>
              <a:rPr lang="ru-RU" sz="2000" dirty="0"/>
              <a:t>перерыве действия всех средств сигнализации и связи движение поездов производится на </a:t>
            </a:r>
            <a:r>
              <a:rPr lang="ru-RU" sz="2000" b="1" u="sng" dirty="0">
                <a:solidFill>
                  <a:srgbClr val="C00000"/>
                </a:solidFill>
              </a:rPr>
              <a:t>однопутных</a:t>
            </a:r>
            <a:r>
              <a:rPr lang="ru-RU" sz="2000" b="1" dirty="0">
                <a:solidFill>
                  <a:srgbClr val="C00000"/>
                </a:solidFill>
              </a:rPr>
              <a:t> участках </a:t>
            </a:r>
            <a:r>
              <a:rPr lang="ru-RU" sz="2000" b="1" dirty="0"/>
              <a:t>при посредстве </a:t>
            </a:r>
            <a:r>
              <a:rPr lang="ru-RU" sz="2000" b="1" dirty="0">
                <a:solidFill>
                  <a:srgbClr val="002060"/>
                </a:solidFill>
              </a:rPr>
              <a:t>письменных </a:t>
            </a:r>
            <a:r>
              <a:rPr lang="ru-RU" sz="2000" b="1" dirty="0" smtClean="0">
                <a:solidFill>
                  <a:srgbClr val="002060"/>
                </a:solidFill>
              </a:rPr>
              <a:t>извещений ДУ-56 </a:t>
            </a:r>
            <a:r>
              <a:rPr lang="ru-RU" sz="2000" b="1" dirty="0" smtClean="0">
                <a:solidFill>
                  <a:srgbClr val="C00000"/>
                </a:solidFill>
              </a:rPr>
              <a:t>+</a:t>
            </a:r>
            <a:r>
              <a:rPr lang="ru-RU" sz="2000" b="1" dirty="0" smtClean="0">
                <a:solidFill>
                  <a:srgbClr val="002060"/>
                </a:solidFill>
              </a:rPr>
              <a:t> ДУ-55.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Picture 2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3865" r="53044" b="50997"/>
          <a:stretch/>
        </p:blipFill>
        <p:spPr bwMode="auto">
          <a:xfrm rot="5400000">
            <a:off x="4890687" y="936091"/>
            <a:ext cx="4625163" cy="35300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6" t="32330" r="2214" b="2684"/>
          <a:stretch/>
        </p:blipFill>
        <p:spPr bwMode="auto">
          <a:xfrm rot="5400000">
            <a:off x="358122" y="109263"/>
            <a:ext cx="4614531" cy="51942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4975" y="5008356"/>
            <a:ext cx="2801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Разрешение Форма ДУ-56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8313" y="5008356"/>
            <a:ext cx="2709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Извещение Форма ДУ-55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51274" y="627321"/>
            <a:ext cx="850605" cy="106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03268" y="637953"/>
            <a:ext cx="90937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0028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75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91864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www.tdesant.ru/uploads/%D0%9F%D0%A2%D0%AD_286_%D0%94%D0%A3-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5"/>
          <a:stretch/>
        </p:blipFill>
        <p:spPr bwMode="auto">
          <a:xfrm>
            <a:off x="54590" y="798297"/>
            <a:ext cx="3098043" cy="3227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ytimg.com/vi/W_jgDjpGc2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39108" r="13308"/>
          <a:stretch/>
        </p:blipFill>
        <p:spPr bwMode="auto">
          <a:xfrm>
            <a:off x="3259610" y="798297"/>
            <a:ext cx="5777413" cy="3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" y="4132415"/>
            <a:ext cx="9048466" cy="17088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/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На </a:t>
            </a:r>
            <a:r>
              <a:rPr lang="ru-RU" sz="2000" b="1" u="sng" dirty="0">
                <a:solidFill>
                  <a:srgbClr val="C00000"/>
                </a:solidFill>
              </a:rPr>
              <a:t>двухпутных перегонах </a:t>
            </a:r>
            <a:r>
              <a:rPr lang="ru-RU" sz="2000" dirty="0"/>
              <a:t>при перерыве действия </a:t>
            </a:r>
            <a:r>
              <a:rPr lang="ru-RU" sz="2000" dirty="0" smtClean="0"/>
              <a:t>всех </a:t>
            </a:r>
            <a:r>
              <a:rPr lang="ru-RU" sz="2000" dirty="0"/>
              <a:t>средств сигнализации и связи </a:t>
            </a:r>
            <a:r>
              <a:rPr lang="ru-RU" sz="2000" b="1" dirty="0" smtClean="0">
                <a:solidFill>
                  <a:srgbClr val="002060"/>
                </a:solidFill>
              </a:rPr>
              <a:t>поезда </a:t>
            </a:r>
            <a:r>
              <a:rPr lang="ru-RU" sz="2000" b="1" dirty="0">
                <a:solidFill>
                  <a:srgbClr val="002060"/>
                </a:solidFill>
              </a:rPr>
              <a:t>отправляются </a:t>
            </a:r>
            <a:r>
              <a:rPr lang="ru-RU" sz="2000" b="1" dirty="0">
                <a:solidFill>
                  <a:srgbClr val="C00000"/>
                </a:solidFill>
              </a:rPr>
              <a:t>по правильному </a:t>
            </a:r>
            <a:r>
              <a:rPr lang="ru-RU" sz="2000" b="1" dirty="0" smtClean="0">
                <a:solidFill>
                  <a:srgbClr val="C00000"/>
                </a:solidFill>
              </a:rPr>
              <a:t>пути </a:t>
            </a:r>
            <a:r>
              <a:rPr lang="ru-RU" sz="2000" b="1" dirty="0">
                <a:solidFill>
                  <a:srgbClr val="C00000"/>
                </a:solidFill>
              </a:rPr>
              <a:t>с разграничением их временем,</a:t>
            </a:r>
            <a:r>
              <a:rPr lang="ru-RU" sz="2000" dirty="0"/>
              <a:t> положенным по расписанию для проследования поездом перегона, с прибавлением 3 мин., если в момент перерыва связи блокировка была установлена в соответствующем </a:t>
            </a:r>
            <a:r>
              <a:rPr lang="ru-RU" sz="2000" dirty="0" smtClean="0"/>
              <a:t>направлении.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08819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11633"/>
            <a:ext cx="9144000" cy="181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Если сведений </a:t>
            </a:r>
            <a:r>
              <a:rPr lang="ru-RU" sz="2000" b="1" dirty="0">
                <a:solidFill>
                  <a:srgbClr val="002060"/>
                </a:solidFill>
              </a:rPr>
              <a:t>о прибытии на соседнюю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002060"/>
                </a:solidFill>
              </a:rPr>
              <a:t>ранее отправленного поезда нет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машинист поезда должен следовать по перегону с особой бдительностью и готовностью к немедленной остановке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/>
              <a:t>не более 15 км/ч</a:t>
            </a:r>
            <a:r>
              <a:rPr lang="ru-RU" sz="2000" dirty="0"/>
              <a:t>, так как хвост впереди отправленного поезда может быть не </a:t>
            </a:r>
            <a:r>
              <a:rPr lang="ru-RU" sz="2000" dirty="0" smtClean="0"/>
              <a:t>огражден.</a:t>
            </a:r>
            <a:endParaRPr lang="ru-RU" sz="1500" dirty="0"/>
          </a:p>
        </p:txBody>
      </p:sp>
      <p:pic>
        <p:nvPicPr>
          <p:cNvPr id="4" name="Picture 6" descr="https://stolitca24.ru/upload/iblock/aae/aae351f1e4751d80062c4b1be1d50266.jpg?145870968215597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9" t="34164"/>
          <a:stretch/>
        </p:blipFill>
        <p:spPr bwMode="auto">
          <a:xfrm>
            <a:off x="278678" y="563572"/>
            <a:ext cx="4326341" cy="3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162" y="387254"/>
            <a:ext cx="3286125" cy="4171950"/>
          </a:xfrm>
          <a:prstGeom prst="rect">
            <a:avLst/>
          </a:prstGeom>
        </p:spPr>
      </p:pic>
      <p:sp>
        <p:nvSpPr>
          <p:cNvPr id="7" name="Двойные фигурные скобки 6"/>
          <p:cNvSpPr/>
          <p:nvPr/>
        </p:nvSpPr>
        <p:spPr>
          <a:xfrm>
            <a:off x="4788162" y="3166279"/>
            <a:ext cx="3286125" cy="755061"/>
          </a:xfrm>
          <a:prstGeom prst="bracePair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718412" y="3275463"/>
            <a:ext cx="161043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152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90615"/>
            <a:ext cx="9144000" cy="14125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При </a:t>
            </a:r>
            <a:r>
              <a:rPr lang="ru-RU" sz="2000" dirty="0"/>
              <a:t>перерыве действия всех средств сигнализации и связи впредь </a:t>
            </a:r>
            <a:r>
              <a:rPr lang="ru-RU" sz="2000" b="1" dirty="0">
                <a:solidFill>
                  <a:srgbClr val="002060"/>
                </a:solidFill>
              </a:rPr>
              <a:t>до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установления движения поездов по письменным извещениям на перегон</a:t>
            </a:r>
            <a:r>
              <a:rPr lang="ru-RU" sz="2000" dirty="0"/>
              <a:t>, ограниченный станциями, между которыми прекратилась связь, может быть отправлен поезд </a:t>
            </a:r>
            <a:r>
              <a:rPr lang="ru-RU" sz="2000" b="1" dirty="0"/>
              <a:t>- </a:t>
            </a:r>
            <a:r>
              <a:rPr lang="ru-RU" sz="2000" b="1" u="sng" dirty="0">
                <a:solidFill>
                  <a:srgbClr val="C00000"/>
                </a:solidFill>
              </a:rPr>
              <a:t>только нечетного направления</a:t>
            </a:r>
            <a:r>
              <a:rPr lang="ru-RU" sz="2000" dirty="0"/>
              <a:t>, </a:t>
            </a:r>
            <a:r>
              <a:rPr lang="ru-RU" sz="2000" b="1" dirty="0"/>
              <a:t>являющегося для однопутных перегонов </a:t>
            </a:r>
            <a:r>
              <a:rPr lang="ru-RU" sz="2000" b="1" dirty="0" smtClean="0"/>
              <a:t>преимущественным.</a:t>
            </a:r>
            <a:endParaRPr lang="ru-RU" sz="105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969" y="253246"/>
            <a:ext cx="5588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4098" name="Picture 2" descr="https://railwayz.info/photolines/images/16/13848042177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 bwMode="auto">
          <a:xfrm>
            <a:off x="88873" y="653356"/>
            <a:ext cx="8693623" cy="4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2178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1659" y="862725"/>
            <a:ext cx="4612341" cy="5483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</a:t>
            </a:r>
            <a:r>
              <a:rPr lang="ru-RU" sz="2000" b="1" dirty="0" smtClean="0"/>
              <a:t>преимущественному</a:t>
            </a:r>
            <a:r>
              <a:rPr lang="ru-RU" sz="2000" b="1" dirty="0"/>
              <a:t>, не может быть отправлен на перегон - </a:t>
            </a:r>
            <a:r>
              <a:rPr lang="ru-RU" sz="2000" dirty="0"/>
              <a:t>до установления движения по письменным </a:t>
            </a:r>
            <a:r>
              <a:rPr lang="ru-RU" sz="2000" dirty="0" smtClean="0"/>
              <a:t>извещениям,</a:t>
            </a:r>
            <a:endParaRPr lang="ru-RU" sz="2000" b="1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 за</a:t>
            </a:r>
            <a:r>
              <a:rPr lang="ru-RU" sz="2000" b="1" u="sng" dirty="0" smtClean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исключением: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Поезд</a:t>
            </a:r>
            <a:r>
              <a:rPr lang="ru-RU" sz="2000" b="1" dirty="0">
                <a:solidFill>
                  <a:srgbClr val="002060"/>
                </a:solidFill>
              </a:rPr>
              <a:t>, на отправление которого до перерыва связи было получено разрешение от станции преимущественного направления </a:t>
            </a:r>
            <a:r>
              <a:rPr lang="ru-RU" sz="2000" dirty="0"/>
              <a:t>(блок-сигнал согласия при ПАБ, поездная телефонограмма при телефонных средствах связи, изъятый жезл перегона при электрожезловой системе).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Это </a:t>
            </a:r>
            <a:r>
              <a:rPr lang="ru-RU" sz="2000" i="1" dirty="0"/>
              <a:t>исключение не распространяется на однопутные перегоны с двусторонней АБ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9703" y="399148"/>
            <a:ext cx="6025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Движение поездов на однопутных перегонах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2073" b="1701"/>
          <a:stretch/>
        </p:blipFill>
        <p:spPr>
          <a:xfrm>
            <a:off x="95534" y="862725"/>
            <a:ext cx="4405966" cy="548348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320119" y="1146412"/>
            <a:ext cx="1064526" cy="136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27797" y="1787857"/>
            <a:ext cx="1152722" cy="136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8462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2250"/>
            <a:ext cx="9144000" cy="1985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Ни </a:t>
            </a:r>
            <a:r>
              <a:rPr lang="ru-RU" sz="2000" b="1" dirty="0"/>
              <a:t>один из поездов направления, противоположного преимущественному, не может быть отправлен на перегон - </a:t>
            </a:r>
            <a:r>
              <a:rPr lang="ru-RU" sz="2000" dirty="0"/>
              <a:t>до установления движения по письменным извещениям,</a:t>
            </a:r>
            <a:r>
              <a:rPr lang="ru-RU" sz="2000" b="1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за исключением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Восстановительного</a:t>
            </a:r>
            <a:r>
              <a:rPr lang="ru-RU" sz="2000" b="1" dirty="0">
                <a:solidFill>
                  <a:srgbClr val="002060"/>
                </a:solidFill>
              </a:rPr>
              <a:t>, пожарного поезда или вспомогательного локомотива </a:t>
            </a:r>
            <a:r>
              <a:rPr lang="ru-RU" sz="2000" dirty="0"/>
              <a:t>– по требованию о высылке помощи, полученному с перегона.</a:t>
            </a: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0" dirty="0"/>
          </a:p>
        </p:txBody>
      </p:sp>
      <p:pic>
        <p:nvPicPr>
          <p:cNvPr id="9220" name="Picture 4" descr="https://b9.icdn.ru/s/spok182/9/65054609X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38340" r="5155" b="12027"/>
          <a:stretch/>
        </p:blipFill>
        <p:spPr bwMode="auto">
          <a:xfrm>
            <a:off x="3357349" y="2975212"/>
            <a:ext cx="5650171" cy="19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rainpix.org/photo/01/97/32/1973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9" b="22850"/>
          <a:stretch/>
        </p:blipFill>
        <p:spPr bwMode="auto">
          <a:xfrm>
            <a:off x="95534" y="633807"/>
            <a:ext cx="5377218" cy="22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3516" y="261955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</p:spTree>
    <p:extLst>
      <p:ext uri="{BB962C8B-B14F-4D97-AF65-F5344CB8AC3E}">
        <p14:creationId xmlns:p14="http://schemas.microsoft.com/office/powerpoint/2010/main" val="230827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0" t="49432" r="7770" b="46485"/>
          <a:stretch/>
        </p:blipFill>
        <p:spPr bwMode="auto">
          <a:xfrm rot="10800000">
            <a:off x="-135296" y="1916831"/>
            <a:ext cx="720080" cy="25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-57603" y="249291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204045" flipV="1">
            <a:off x="580677" y="1441132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049" y="3193114"/>
            <a:ext cx="9019282" cy="2448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>
                <a:solidFill>
                  <a:srgbClr val="C00000"/>
                </a:solidFill>
              </a:rPr>
              <a:t>двухпутных перегонах с двусторонней автоблокировкой</a:t>
            </a:r>
            <a:r>
              <a:rPr lang="ru-RU" sz="2000" b="1" dirty="0"/>
              <a:t>, если каждый из железнодорожных путей не специализирован для пропуска поездов преимущественно одного направления, двустороннее движение по каждому железнодорожному пути осуществляется по правилам, установленным настоящей Инструкцией для однопутных перегонов. </a:t>
            </a:r>
            <a:endParaRPr lang="ru-RU" sz="2000" b="1" dirty="0" smtClean="0"/>
          </a:p>
        </p:txBody>
      </p:sp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1" t="60883" b="35967"/>
          <a:stretch/>
        </p:blipFill>
        <p:spPr bwMode="auto">
          <a:xfrm>
            <a:off x="6689686" y="1789832"/>
            <a:ext cx="2042071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 t="27637" r="17110" b="58713"/>
          <a:stretch/>
        </p:blipFill>
        <p:spPr bwMode="auto">
          <a:xfrm>
            <a:off x="466043" y="2089093"/>
            <a:ext cx="6814054" cy="9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9" t="23437" r="16926" b="58713"/>
          <a:stretch/>
        </p:blipFill>
        <p:spPr bwMode="auto">
          <a:xfrm>
            <a:off x="1096787" y="978836"/>
            <a:ext cx="6120680" cy="121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3" t="59951" r="89886" b="32463"/>
          <a:stretch/>
        </p:blipFill>
        <p:spPr bwMode="auto">
          <a:xfrm>
            <a:off x="89040" y="2521445"/>
            <a:ext cx="432048" cy="52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457200" y="1663410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44049" y="1242962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3784" y="1668332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42934" r="84703" b="51815"/>
          <a:stretch/>
        </p:blipFill>
        <p:spPr bwMode="auto">
          <a:xfrm>
            <a:off x="35496" y="779291"/>
            <a:ext cx="648072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2458686" flipV="1">
            <a:off x="710341" y="224102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197272" y="2201243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-21016" y="220087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292080" y="256529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851738" y="2536659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516216" y="172109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139223" y="1721094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985220" y="1334901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37896" y="2092486"/>
            <a:ext cx="533375" cy="40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720666" y="171606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550893" y="1334902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34492" y="2168481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74023" y="133919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632874" y="2555366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15273" y="2165556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9" t="45232" r="3979" b="45716"/>
          <a:stretch/>
        </p:blipFill>
        <p:spPr bwMode="auto">
          <a:xfrm>
            <a:off x="7172049" y="1126182"/>
            <a:ext cx="1800199" cy="62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1" t="60883" b="35967"/>
          <a:stretch/>
        </p:blipFill>
        <p:spPr bwMode="auto">
          <a:xfrm>
            <a:off x="6848898" y="2600828"/>
            <a:ext cx="2042071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8362983" y="2113389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7898873" y="249439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8407145" y="2494394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7324962" flipV="1">
            <a:off x="7401740" y="2222019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7274194" flipV="1">
            <a:off x="7588328" y="1938280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7798959" y="2113390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7251240" y="2492915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0" t="49432" r="7770" b="45318"/>
          <a:stretch/>
        </p:blipFill>
        <p:spPr bwMode="auto">
          <a:xfrm>
            <a:off x="8295688" y="1839242"/>
            <a:ext cx="72008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0" t="49432" r="7770" b="45318"/>
          <a:stretch/>
        </p:blipFill>
        <p:spPr bwMode="auto">
          <a:xfrm rot="10800000">
            <a:off x="70186" y="2134136"/>
            <a:ext cx="72008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3335804" flipV="1">
            <a:off x="234704" y="1907217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1" t="48757" r="7770" b="47043"/>
          <a:stretch/>
        </p:blipFill>
        <p:spPr bwMode="auto">
          <a:xfrm rot="10800000">
            <a:off x="68839" y="1292502"/>
            <a:ext cx="517523" cy="28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 flipV="1">
            <a:off x="-74543" y="1904276"/>
            <a:ext cx="647633" cy="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1" t="48757" r="7770" b="47043"/>
          <a:stretch/>
        </p:blipFill>
        <p:spPr bwMode="auto">
          <a:xfrm>
            <a:off x="8492510" y="2147057"/>
            <a:ext cx="517523" cy="28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2527" y="473640"/>
            <a:ext cx="31962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Двухпутная </a:t>
            </a:r>
            <a:r>
              <a:rPr lang="ru-RU" sz="2000" b="1" u="sng" dirty="0" smtClean="0">
                <a:solidFill>
                  <a:srgbClr val="7030A0"/>
                </a:solidFill>
              </a:rPr>
              <a:t>двухсторонняя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5" cstate="print"/>
          <a:srcRect b="-71"/>
          <a:stretch>
            <a:fillRect/>
          </a:stretch>
        </p:blipFill>
        <p:spPr bwMode="auto">
          <a:xfrm>
            <a:off x="-300012" y="2150836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5" cstate="print"/>
          <a:srcRect b="-71"/>
          <a:stretch>
            <a:fillRect/>
          </a:stretch>
        </p:blipFill>
        <p:spPr bwMode="auto">
          <a:xfrm>
            <a:off x="8653963" y="1322770"/>
            <a:ext cx="913535" cy="3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41376393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689" y="3281359"/>
            <a:ext cx="9114613" cy="1227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На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отправление первого поезда преимущественного направления </a:t>
            </a:r>
            <a:r>
              <a:rPr lang="ru-RU" sz="2000" b="1" dirty="0"/>
              <a:t>разрешения ДСП соседней станции не требуется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если перегон не оборудован двусторонней автоблокировкой,</a:t>
            </a:r>
            <a:r>
              <a:rPr lang="ru-RU" sz="2000" dirty="0"/>
              <a:t>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пользования, если известно, что перегон свободен.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12270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8740" y="1742889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490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Мох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№2577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Вал</a:t>
            </a:r>
            <a:endParaRPr lang="ru-RU" b="1" u="sng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48666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-26894"/>
            <a:ext cx="9048466" cy="3991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4048023">
            <a:off x="2508521" y="1514962"/>
            <a:ext cx="390688" cy="4814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9905" y="1724340"/>
            <a:ext cx="835224" cy="26215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164036" y="16907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2416072" y="1483003"/>
            <a:ext cx="530491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06" y="1686963"/>
            <a:ext cx="950026" cy="1067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4098" y="1618182"/>
            <a:ext cx="7625840" cy="4571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Блок-схема: узел 1"/>
          <p:cNvSpPr/>
          <p:nvPr/>
        </p:nvSpPr>
        <p:spPr>
          <a:xfrm>
            <a:off x="3657072" y="17388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3893281" y="1743380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4918433" y="176636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5139478" y="1764178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6743183" y="1774669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515915" y="177067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951256" y="1686963"/>
            <a:ext cx="475644" cy="2381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209255" y="1689255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971028" y="1678622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91710" y="172424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2516671" y="171745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845776" y="2063846"/>
            <a:ext cx="287178" cy="31212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973215" y="207037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61429" y="207279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2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8" y="3296899"/>
            <a:ext cx="9114613" cy="3319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На </a:t>
            </a:r>
            <a:r>
              <a:rPr lang="ru-RU" sz="2000" b="1" dirty="0">
                <a:solidFill>
                  <a:srgbClr val="002060"/>
                </a:solidFill>
              </a:rPr>
              <a:t>однопутном перегоне, оборудованном двусторонней АБ</a:t>
            </a:r>
            <a:r>
              <a:rPr lang="ru-RU" sz="2000" dirty="0"/>
              <a:t>, первый поезд преимущественного направления может быть отправлен </a:t>
            </a:r>
            <a:r>
              <a:rPr lang="ru-RU" sz="2000" dirty="0" smtClean="0"/>
              <a:t>со </a:t>
            </a:r>
            <a:r>
              <a:rPr lang="ru-RU" sz="2000" dirty="0"/>
              <a:t>станции только после обеспечения ДСП станции </a:t>
            </a:r>
            <a:r>
              <a:rPr lang="ru-RU" sz="2000" b="1" dirty="0"/>
              <a:t>натурной проверки свободности перегона на всем протяжении с одновременной доставкой ДСП соседней станции письменного извещения о дальнейшем порядке движения поездов. </a:t>
            </a:r>
            <a:r>
              <a:rPr lang="ru-RU" sz="2000" dirty="0"/>
              <a:t>О проверке свободности перегона делается запись в журнале движения поездов с указанием способа проверки и фамилии работника, производившего эту проверку.</a:t>
            </a:r>
          </a:p>
          <a:p>
            <a:pPr marL="0" indent="0" algn="just">
              <a:buNone/>
            </a:pPr>
            <a:r>
              <a:rPr lang="ru-RU" sz="2000" i="1" dirty="0"/>
              <a:t>Для выяснения свободности перегона, ДСП станции разрешается использовать любую возможность (переговоры с ДСП соседней станции по радиосвязи, мобильной радиосвязи, автотранспортные средства, съемные автодрезины).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09830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09919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" y="1995935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8908" y="1744483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189872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Ольха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№2645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Верба</a:t>
            </a:r>
            <a:endParaRPr lang="ru-RU" b="1" u="sng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2794368" y="1291901"/>
            <a:ext cx="835224" cy="26215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877017" y="1261130"/>
            <a:ext cx="835224" cy="26215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983553" y="92294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21370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47312" y="120436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26535" y="123924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5421349" y="1237407"/>
            <a:ext cx="835224" cy="262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-40341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1404168" y="1583081"/>
            <a:ext cx="7625840" cy="4571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1074" y="1760344"/>
            <a:ext cx="835224" cy="262151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6845941" y="1249440"/>
            <a:ext cx="835224" cy="262151"/>
          </a:xfrm>
          <a:prstGeom prst="rect">
            <a:avLst/>
          </a:prstGeom>
        </p:spPr>
      </p:pic>
      <p:sp>
        <p:nvSpPr>
          <p:cNvPr id="73" name="Равнобедренный треугольник 72"/>
          <p:cNvSpPr/>
          <p:nvPr/>
        </p:nvSpPr>
        <p:spPr>
          <a:xfrm rot="4048023">
            <a:off x="2561441" y="1475113"/>
            <a:ext cx="358042" cy="53648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350130" y="1683762"/>
            <a:ext cx="5163281" cy="176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13741" y="1541400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Блок-схема: узел 62"/>
          <p:cNvSpPr/>
          <p:nvPr/>
        </p:nvSpPr>
        <p:spPr>
          <a:xfrm>
            <a:off x="8333300" y="96882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568042" y="9581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932196" y="127116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7156366" y="126806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5737948" y="125622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5499297" y="125358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3959561" y="1268681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184651" y="1266220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2884053" y="131010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100479" y="131506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2553128" y="17010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2331556" y="170028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процесс 1"/>
          <p:cNvSpPr/>
          <p:nvPr/>
        </p:nvSpPr>
        <p:spPr>
          <a:xfrm>
            <a:off x="1835808" y="2053188"/>
            <a:ext cx="400260" cy="26077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1763081" y="207622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1982041" y="208511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/>
          <a:srcRect l="42587"/>
          <a:stretch/>
        </p:blipFill>
        <p:spPr>
          <a:xfrm>
            <a:off x="1279092" y="1719473"/>
            <a:ext cx="1255561" cy="1591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Блок-схема: процесс 4"/>
          <p:cNvSpPr/>
          <p:nvPr/>
        </p:nvSpPr>
        <p:spPr>
          <a:xfrm>
            <a:off x="7976937" y="1656025"/>
            <a:ext cx="470331" cy="2345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8219332" y="1657597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981735" y="165759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6498435" y="176185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6727928" y="17582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3871712" y="177699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4099605" y="178361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5154436" y="17694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910333" y="1777943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79929" y="171854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81866" y="118704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3667" y="118742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6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2696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rainpix.org/photo/02/45/98/2459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 r="35634" b="5928"/>
          <a:stretch/>
        </p:blipFill>
        <p:spPr bwMode="auto">
          <a:xfrm>
            <a:off x="4094462" y="667629"/>
            <a:ext cx="5009462" cy="42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5040654"/>
            <a:ext cx="9089408" cy="15095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Пересылка </a:t>
            </a:r>
            <a:r>
              <a:rPr lang="ru-RU" sz="2400" b="1" dirty="0">
                <a:solidFill>
                  <a:srgbClr val="002060"/>
                </a:solidFill>
              </a:rPr>
              <a:t>письменных </a:t>
            </a:r>
            <a:r>
              <a:rPr lang="ru-RU" sz="2400" b="1" dirty="0" smtClean="0">
                <a:solidFill>
                  <a:srgbClr val="002060"/>
                </a:solidFill>
              </a:rPr>
              <a:t>извещений </a:t>
            </a:r>
            <a:r>
              <a:rPr lang="ru-RU" sz="2400" b="1" dirty="0">
                <a:solidFill>
                  <a:srgbClr val="002060"/>
                </a:solidFill>
              </a:rPr>
              <a:t>между </a:t>
            </a:r>
            <a:r>
              <a:rPr lang="ru-RU" sz="2400" b="1" dirty="0" smtClean="0">
                <a:solidFill>
                  <a:srgbClr val="002060"/>
                </a:solidFill>
              </a:rPr>
              <a:t>станциями  </a:t>
            </a:r>
            <a:r>
              <a:rPr lang="ru-RU" sz="2400" b="1" dirty="0">
                <a:solidFill>
                  <a:srgbClr val="002060"/>
                </a:solidFill>
              </a:rPr>
              <a:t>начинается с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первым поездом </a:t>
            </a:r>
            <a:r>
              <a:rPr lang="ru-RU" sz="2400" b="1" dirty="0" smtClean="0"/>
              <a:t>– </a:t>
            </a:r>
            <a:r>
              <a:rPr lang="ru-RU" sz="2400" dirty="0" smtClean="0"/>
              <a:t>отправляемым </a:t>
            </a:r>
            <a:r>
              <a:rPr lang="ru-RU" sz="2400" dirty="0"/>
              <a:t>на перегон при перерыве действия всех средств сигнализации и связи.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/>
              <a:t>При этом машинисту ведущего локомотива на право занятия перегона выдается - разрешение на </a:t>
            </a:r>
            <a:r>
              <a:rPr lang="ru-RU" sz="2400" b="1" dirty="0"/>
              <a:t>бланке </a:t>
            </a:r>
            <a:r>
              <a:rPr lang="ru-RU" sz="2400" b="1" dirty="0" smtClean="0"/>
              <a:t>ДУ-56.</a:t>
            </a:r>
            <a:endParaRPr lang="ru-RU" sz="2400" dirty="0"/>
          </a:p>
          <a:p>
            <a:pPr marL="0" indent="0" algn="just">
              <a:buNone/>
            </a:pPr>
            <a:r>
              <a:rPr lang="ru-RU" sz="1400" b="1" dirty="0" smtClean="0"/>
              <a:t> </a:t>
            </a:r>
            <a:endParaRPr lang="ru-RU" sz="1400" dirty="0"/>
          </a:p>
        </p:txBody>
      </p:sp>
      <p:pic>
        <p:nvPicPr>
          <p:cNvPr id="4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773179" y="937071"/>
            <a:ext cx="3444949" cy="39761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2080"/>
          <a:stretch/>
        </p:blipFill>
        <p:spPr>
          <a:xfrm>
            <a:off x="27296" y="667628"/>
            <a:ext cx="2195726" cy="3964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1996" y="953979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74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131" y="1341120"/>
            <a:ext cx="984069" cy="278674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Ст. Шушары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34" y="1807667"/>
            <a:ext cx="17520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21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1100" b="1" i="1" dirty="0" smtClean="0">
                <a:solidFill>
                  <a:srgbClr val="0070C0"/>
                </a:solidFill>
              </a:rPr>
              <a:t>мая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1100" b="1" dirty="0" smtClean="0">
                <a:solidFill>
                  <a:srgbClr val="0070C0"/>
                </a:solidFill>
              </a:rPr>
              <a:t>19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041" y="2649030"/>
            <a:ext cx="16530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на перегоне Шушары –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9777" y="3287806"/>
            <a:ext cx="213231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 Отправила к Вам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поезд №3402 по прибытии от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Вас ожидаю поезд </a:t>
            </a:r>
          </a:p>
          <a:p>
            <a:endParaRPr lang="ru-RU" sz="1100" b="1" i="1" dirty="0">
              <a:solidFill>
                <a:srgbClr val="0070C0"/>
              </a:solidFill>
            </a:endParaRP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                                           Конев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316406" y="1132764"/>
            <a:ext cx="988894" cy="7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85875" y="866775"/>
            <a:ext cx="8366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2901095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2"/>
            <a:ext cx="9144000" cy="50323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Закрепление материала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служит разрешением на занятие поездом перегона при АБ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Перечислите дополнительные письменные разрешения для отправления поездов со станции на перегон при АБ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Перечислите в каких случаях заполняется пункт 1 и пункт 2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Какое право дают машинисту наличие пригласительного сигнала на выходном светофоре или разрешение на бланке ДУ-54 с заполнением пункта I или регистрируемый приказ ДСП станции, переданный по радиосвязи?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/>
              <a:t>Как производится отправление поездов с путей, не имеющих выходных светофоров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Что выдают машинистам поездов после прекращения пользования автоблокировкой и перехода на телефонные средства связи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Когда ДНЦ вправе прекратить действие АБ и установить движение </a:t>
            </a:r>
            <a:r>
              <a:rPr lang="ru-RU" sz="2000" b="1" dirty="0" smtClean="0"/>
              <a:t>на перегоне </a:t>
            </a:r>
            <a:r>
              <a:rPr lang="ru-RU" sz="2000" b="1" dirty="0"/>
              <a:t>по телефонным средствам связи?</a:t>
            </a:r>
          </a:p>
          <a:p>
            <a:pPr marL="457200" indent="-457200" algn="just">
              <a:buAutoNum type="arabicPeriod"/>
            </a:pPr>
            <a:endParaRPr lang="ru-RU" sz="2000" b="1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77477" y="-80682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252" b="30172"/>
          <a:stretch/>
        </p:blipFill>
        <p:spPr>
          <a:xfrm>
            <a:off x="3402105" y="292658"/>
            <a:ext cx="5325036" cy="195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024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7236" y="1600200"/>
            <a:ext cx="9076764" cy="52577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</a:t>
            </a:r>
            <a:r>
              <a:rPr lang="ru-RU" sz="2000" b="1" dirty="0" smtClean="0"/>
              <a:t>Глава 21 стр</a:t>
            </a:r>
            <a:r>
              <a:rPr lang="ru-RU" sz="2000" b="1" dirty="0"/>
              <a:t>. </a:t>
            </a:r>
            <a:r>
              <a:rPr lang="ru-RU" sz="2000" b="1" dirty="0" smtClean="0"/>
              <a:t>145-149</a:t>
            </a:r>
          </a:p>
          <a:p>
            <a:pPr marL="0" indent="0" algn="just">
              <a:buNone/>
            </a:pPr>
            <a:endParaRPr lang="ru-RU" sz="2000" b="1" dirty="0" smtClean="0"/>
          </a:p>
          <a:p>
            <a:pPr marL="12700" indent="-12700">
              <a:buAutoNum type="arabicPeriod"/>
            </a:pPr>
            <a:r>
              <a:rPr lang="ru-RU" sz="2000" dirty="0" smtClean="0"/>
              <a:t> Обеспечение </a:t>
            </a:r>
            <a:r>
              <a:rPr lang="ru-RU" sz="2000" dirty="0"/>
              <a:t>безопасного движения поездов при неисправности устройств </a:t>
            </a:r>
            <a:r>
              <a:rPr lang="ru-RU" sz="2000" dirty="0" smtClean="0"/>
              <a:t>ЭЦ.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2</a:t>
            </a:r>
            <a:r>
              <a:rPr lang="ru-RU" sz="2000" dirty="0"/>
              <a:t>. Организация безопасного движения на </a:t>
            </a:r>
            <a:r>
              <a:rPr lang="ru-RU" sz="2000" dirty="0" smtClean="0"/>
              <a:t>ж.д. переездах при </a:t>
            </a:r>
            <a:r>
              <a:rPr lang="ru-RU" sz="2000" dirty="0"/>
              <a:t>неисправности </a:t>
            </a:r>
            <a:r>
              <a:rPr lang="ru-RU" sz="2000" dirty="0" smtClean="0"/>
              <a:t>переездной, </a:t>
            </a:r>
            <a:r>
              <a:rPr lang="ru-RU" sz="2000" dirty="0"/>
              <a:t>заградительной сигнализации и автоматических или электрических шлагбаумов, а также телефонной связи (радио)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основным действиям при неисправностях. Курс </a:t>
            </a:r>
            <a:r>
              <a:rPr lang="ru-RU" sz="2000" i="1" dirty="0" smtClean="0"/>
              <a:t>лекций, Глава 21, </a:t>
            </a:r>
            <a:r>
              <a:rPr lang="ru-RU" sz="2000" i="1" dirty="0"/>
              <a:t>стр. </a:t>
            </a:r>
            <a:r>
              <a:rPr lang="ru-RU" sz="2000" i="1" smtClean="0"/>
              <a:t>140-144. </a:t>
            </a:r>
            <a:r>
              <a:rPr lang="ru-RU" sz="2000" i="1" dirty="0"/>
              <a:t>Подготовка к практическому </a:t>
            </a:r>
            <a:r>
              <a:rPr lang="ru-RU" sz="2000" i="1" dirty="0" smtClean="0"/>
              <a:t>занятию №26, </a:t>
            </a:r>
            <a:r>
              <a:rPr lang="ru-RU" sz="2000" i="1" dirty="0"/>
              <a:t>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6519" y="1001303"/>
            <a:ext cx="8120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Безопасность движения </a:t>
            </a:r>
            <a:r>
              <a:rPr lang="ru-RU" sz="2000" b="1" dirty="0" smtClean="0">
                <a:solidFill>
                  <a:srgbClr val="C00000"/>
                </a:solidFill>
              </a:rPr>
              <a:t>поездов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</a:t>
            </a:r>
            <a:r>
              <a:rPr lang="ru-RU" sz="2000" b="1" dirty="0" smtClean="0">
                <a:solidFill>
                  <a:srgbClr val="C00000"/>
                </a:solidFill>
              </a:rPr>
              <a:t>устройств ЭЦ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974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53136"/>
            <a:ext cx="9144000" cy="1112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При </a:t>
            </a:r>
            <a:r>
              <a:rPr lang="ru-RU" sz="2000" b="1" dirty="0"/>
              <a:t>автоблокировке </a:t>
            </a:r>
            <a:r>
              <a:rPr lang="ru-RU" sz="2000" b="1" dirty="0">
                <a:solidFill>
                  <a:srgbClr val="C00000"/>
                </a:solidFill>
              </a:rPr>
              <a:t>разрешением на занятие поездом блок-участка </a:t>
            </a:r>
            <a:r>
              <a:rPr lang="ru-RU" sz="2000" b="1" dirty="0"/>
              <a:t>служит </a:t>
            </a:r>
            <a:r>
              <a:rPr lang="ru-RU" sz="2000" b="1" dirty="0">
                <a:solidFill>
                  <a:srgbClr val="002060"/>
                </a:solidFill>
              </a:rPr>
              <a:t>разрешающее показание </a:t>
            </a:r>
            <a:r>
              <a:rPr lang="ru-RU" sz="2000" b="1" dirty="0">
                <a:solidFill>
                  <a:srgbClr val="C00000"/>
                </a:solidFill>
              </a:rPr>
              <a:t>выходного</a:t>
            </a:r>
            <a:r>
              <a:rPr lang="ru-RU" sz="2000" b="1" dirty="0"/>
              <a:t> или </a:t>
            </a:r>
            <a:r>
              <a:rPr lang="ru-RU" sz="2000" b="1" dirty="0">
                <a:solidFill>
                  <a:srgbClr val="C00000"/>
                </a:solidFill>
              </a:rPr>
              <a:t>проходного</a:t>
            </a:r>
            <a:r>
              <a:rPr lang="ru-RU" sz="2000" b="1" dirty="0"/>
              <a:t> светофора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endParaRPr lang="ru-RU" sz="2000" b="1" dirty="0"/>
          </a:p>
        </p:txBody>
      </p:sp>
      <p:pic>
        <p:nvPicPr>
          <p:cNvPr id="2" name="Picture 2" descr="https://railwayz.info/photolines/images/221/13016410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3"/>
          <a:stretch/>
        </p:blipFill>
        <p:spPr bwMode="auto">
          <a:xfrm>
            <a:off x="6156176" y="923323"/>
            <a:ext cx="2736304" cy="3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3" r="33803"/>
          <a:stretch/>
        </p:blipFill>
        <p:spPr bwMode="auto">
          <a:xfrm>
            <a:off x="2972319" y="923321"/>
            <a:ext cx="1656184" cy="3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92"/>
          <a:stretch/>
        </p:blipFill>
        <p:spPr bwMode="auto">
          <a:xfrm>
            <a:off x="4628503" y="923322"/>
            <a:ext cx="1512168" cy="363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s6.pikabu.ru/post_img/big/2014/02/11/8/1392122255_11755389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0" b="25406"/>
          <a:stretch/>
        </p:blipFill>
        <p:spPr bwMode="auto">
          <a:xfrm>
            <a:off x="315524" y="923321"/>
            <a:ext cx="2258244" cy="3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81872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63313"/>
            <a:ext cx="9144000" cy="13937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Перед </a:t>
            </a:r>
            <a:r>
              <a:rPr lang="ru-RU" sz="2000" b="1" dirty="0">
                <a:solidFill>
                  <a:srgbClr val="002060"/>
                </a:solidFill>
              </a:rPr>
              <a:t>приемом и отправлением поезда </a:t>
            </a:r>
            <a:r>
              <a:rPr lang="ru-RU" sz="2000" dirty="0"/>
              <a:t>ДСП станции в установленном </a:t>
            </a:r>
            <a:r>
              <a:rPr lang="ru-RU" sz="2000" dirty="0" smtClean="0"/>
              <a:t>порядке ИДП </a:t>
            </a:r>
            <a:r>
              <a:rPr lang="ru-RU" sz="2000" dirty="0"/>
              <a:t>готовит маршрут приема или отправления и открывает входной (выходной) светофор. При проходе поезда входной (выходной) светофор автоматически </a:t>
            </a:r>
            <a:r>
              <a:rPr lang="ru-RU" sz="2000" dirty="0" smtClean="0"/>
              <a:t>закрывается.</a:t>
            </a:r>
            <a:endParaRPr lang="ru-RU" sz="1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1026" name="Picture 2" descr="http://www.status-scb.ru/bitrix/templates/landing001/img/header/SC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6" t="24947" r="41100"/>
          <a:stretch/>
        </p:blipFill>
        <p:spPr bwMode="auto">
          <a:xfrm>
            <a:off x="5796136" y="540944"/>
            <a:ext cx="3168352" cy="3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orepic.ru/thumbs3/image_21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57807"/>
            <a:ext cx="2592288" cy="3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ailwayz.info/photolines/images/221/130164108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8" t="31281" r="21577" b="13665"/>
          <a:stretch/>
        </p:blipFill>
        <p:spPr bwMode="auto">
          <a:xfrm>
            <a:off x="31851" y="557807"/>
            <a:ext cx="2952328" cy="390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</p:spTree>
    <p:extLst>
      <p:ext uri="{BB962C8B-B14F-4D97-AF65-F5344CB8AC3E}">
        <p14:creationId xmlns:p14="http://schemas.microsoft.com/office/powerpoint/2010/main" val="1237449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38283"/>
            <a:ext cx="9144000" cy="3119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выходного светофора </a:t>
            </a:r>
            <a:r>
              <a:rPr lang="ru-RU" sz="2000" b="1" dirty="0">
                <a:solidFill>
                  <a:srgbClr val="002060"/>
                </a:solidFill>
              </a:rPr>
              <a:t>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в случаях: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—</a:t>
            </a:r>
            <a:r>
              <a:rPr lang="ru-RU" sz="2000" dirty="0"/>
              <a:t> невозможности открытия светофора из-за неисправности устройств СЦБ (ложная занятость изолированного участка, потеря контроля положения стрелки и др.).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—</a:t>
            </a:r>
            <a:r>
              <a:rPr lang="ru-RU" sz="2000" dirty="0"/>
              <a:t> отправления поезда с путей, не имеющих выходного светофора. Применяется, как правило, только при автоблокировке.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—</a:t>
            </a:r>
            <a:r>
              <a:rPr lang="ru-RU" sz="2000" dirty="0"/>
              <a:t> если голова отправляющегося поезда перекрывает выходной светофор, и его открыть невозможно. </a:t>
            </a: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при АБ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575" r="6618" b="17648"/>
          <a:stretch/>
        </p:blipFill>
        <p:spPr>
          <a:xfrm>
            <a:off x="1477477" y="457200"/>
            <a:ext cx="6555842" cy="327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46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2375</TotalTime>
  <Words>4154</Words>
  <Application>Microsoft Office PowerPoint</Application>
  <PresentationFormat>Экран (4:3)</PresentationFormat>
  <Paragraphs>502</Paragraphs>
  <Slides>64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1" baseType="lpstr">
      <vt:lpstr>Arial</vt:lpstr>
      <vt:lpstr>Calibri</vt:lpstr>
      <vt:lpstr>Calibri Light</vt:lpstr>
      <vt:lpstr>Open Sans</vt:lpstr>
      <vt:lpstr>Times New Roman</vt:lpstr>
      <vt:lpstr>Verdana</vt:lpstr>
      <vt:lpstr>Тема Office</vt:lpstr>
      <vt:lpstr>ОАО "РЖД"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Презентация PowerPoint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 Движение поезда с подталкивающим локомотивом </vt:lpstr>
      <vt:lpstr> Движение поезда с подталкивающим локомотивом </vt:lpstr>
      <vt:lpstr> Движение поезда с подталкивающим локомотивом </vt:lpstr>
      <vt:lpstr>Презентация PowerPoint</vt:lpstr>
      <vt:lpstr>Презентация PowerPoint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Движение  поездов по телефонным средствам связи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Обеспечение безопасного движения поездов при АБ</vt:lpstr>
      <vt:lpstr>Презентация PowerPoint</vt:lpstr>
      <vt:lpstr>Обеспечение безопасного движения поездов при АБ</vt:lpstr>
      <vt:lpstr>Обеспечение безопасного движения поездов при АБ</vt:lpstr>
      <vt:lpstr>Презентация PowerPoint</vt:lpstr>
      <vt:lpstr>Обеспечение безопасного движения поездов при АБ</vt:lpstr>
      <vt:lpstr>Презентация PowerPoint</vt:lpstr>
      <vt:lpstr>Презентация PowerPoint</vt:lpstr>
      <vt:lpstr>Обеспечение безопасного движения поездов при АБ</vt:lpstr>
      <vt:lpstr>Презентация PowerPoint</vt:lpstr>
      <vt:lpstr>Презентация PowerPoint</vt:lpstr>
      <vt:lpstr>Презентация PowerPoint</vt:lpstr>
      <vt:lpstr>Обеспечение безопасного движения поездов при АБ</vt:lpstr>
      <vt:lpstr>Презентация PowerPoint</vt:lpstr>
      <vt:lpstr>Презентация PowerPoint</vt:lpstr>
      <vt:lpstr>Обеспечение безопасного движения поездов при АБ</vt:lpstr>
      <vt:lpstr>  Движение поездов при перерыве действия всех средств сигнализации и связи </vt:lpstr>
      <vt:lpstr>  Движение поездов при перерыве действия всех средств сигнализации и связи </vt:lpstr>
      <vt:lpstr> Движение поездов при перерыве действия всех средств сигнализации и связи </vt:lpstr>
      <vt:lpstr>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Движение поездов при перерыве действия всех средств сигнализации и связи </vt:lpstr>
      <vt:lpstr>Движение поездов при перерыве действия всех средств сигнализации и связи </vt:lpstr>
      <vt:lpstr>Движение поездов при перерыве действия всех средств сигнализации и связи </vt:lpstr>
      <vt:lpstr>  Движение поездов при перерыве действия всех средств сигнализации и связи </vt:lpstr>
      <vt:lpstr>Движение поездов при перерыве действия всех средств сигнализации и связи </vt:lpstr>
      <vt:lpstr>Обеспечение безопасного движения поездов при АБ</vt:lpstr>
      <vt:lpstr>Обеспечение безопасного движения поездов при АБ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137</cp:revision>
  <cp:lastPrinted>2023-03-18T18:39:53Z</cp:lastPrinted>
  <dcterms:created xsi:type="dcterms:W3CDTF">2020-04-22T10:21:16Z</dcterms:created>
  <dcterms:modified xsi:type="dcterms:W3CDTF">2023-08-11T14:10:49Z</dcterms:modified>
</cp:coreProperties>
</file>