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5"/>
  </p:notesMasterIdLst>
  <p:sldIdLst>
    <p:sldId id="257" r:id="rId2"/>
    <p:sldId id="258" r:id="rId3"/>
    <p:sldId id="259" r:id="rId4"/>
    <p:sldId id="261" r:id="rId5"/>
    <p:sldId id="269" r:id="rId6"/>
    <p:sldId id="268" r:id="rId7"/>
    <p:sldId id="267" r:id="rId8"/>
    <p:sldId id="266" r:id="rId9"/>
    <p:sldId id="272" r:id="rId10"/>
    <p:sldId id="265" r:id="rId11"/>
    <p:sldId id="264" r:id="rId12"/>
    <p:sldId id="263" r:id="rId13"/>
    <p:sldId id="262" r:id="rId14"/>
    <p:sldId id="270" r:id="rId15"/>
    <p:sldId id="271" r:id="rId16"/>
    <p:sldId id="274" r:id="rId17"/>
    <p:sldId id="284" r:id="rId18"/>
    <p:sldId id="283" r:id="rId19"/>
    <p:sldId id="282" r:id="rId20"/>
    <p:sldId id="281" r:id="rId21"/>
    <p:sldId id="286" r:id="rId22"/>
    <p:sldId id="285" r:id="rId23"/>
    <p:sldId id="287" r:id="rId24"/>
    <p:sldId id="340" r:id="rId25"/>
    <p:sldId id="280" r:id="rId26"/>
    <p:sldId id="288" r:id="rId27"/>
    <p:sldId id="279" r:id="rId28"/>
    <p:sldId id="289" r:id="rId29"/>
    <p:sldId id="278" r:id="rId30"/>
    <p:sldId id="277" r:id="rId31"/>
    <p:sldId id="276" r:id="rId32"/>
    <p:sldId id="343" r:id="rId33"/>
    <p:sldId id="320" r:id="rId34"/>
    <p:sldId id="313" r:id="rId35"/>
    <p:sldId id="314" r:id="rId36"/>
    <p:sldId id="341" r:id="rId37"/>
    <p:sldId id="316" r:id="rId38"/>
    <p:sldId id="315" r:id="rId39"/>
    <p:sldId id="333" r:id="rId40"/>
    <p:sldId id="334" r:id="rId41"/>
    <p:sldId id="335" r:id="rId42"/>
    <p:sldId id="336" r:id="rId43"/>
    <p:sldId id="337" r:id="rId44"/>
    <p:sldId id="339" r:id="rId45"/>
    <p:sldId id="338" r:id="rId46"/>
    <p:sldId id="275" r:id="rId47"/>
    <p:sldId id="342" r:id="rId48"/>
    <p:sldId id="290" r:id="rId49"/>
    <p:sldId id="273" r:id="rId50"/>
    <p:sldId id="296" r:id="rId51"/>
    <p:sldId id="324" r:id="rId52"/>
    <p:sldId id="299" r:id="rId53"/>
    <p:sldId id="298" r:id="rId54"/>
    <p:sldId id="297" r:id="rId55"/>
    <p:sldId id="295" r:id="rId56"/>
    <p:sldId id="294" r:id="rId57"/>
    <p:sldId id="325" r:id="rId58"/>
    <p:sldId id="293" r:id="rId59"/>
    <p:sldId id="326" r:id="rId60"/>
    <p:sldId id="305" r:id="rId61"/>
    <p:sldId id="304" r:id="rId62"/>
    <p:sldId id="327" r:id="rId63"/>
    <p:sldId id="303" r:id="rId64"/>
    <p:sldId id="302" r:id="rId65"/>
    <p:sldId id="328" r:id="rId66"/>
    <p:sldId id="301" r:id="rId67"/>
    <p:sldId id="329" r:id="rId68"/>
    <p:sldId id="300" r:id="rId69"/>
    <p:sldId id="309" r:id="rId70"/>
    <p:sldId id="330" r:id="rId71"/>
    <p:sldId id="308" r:id="rId72"/>
    <p:sldId id="307" r:id="rId73"/>
    <p:sldId id="306" r:id="rId74"/>
    <p:sldId id="291" r:id="rId75"/>
    <p:sldId id="312" r:id="rId76"/>
    <p:sldId id="311" r:id="rId77"/>
    <p:sldId id="331" r:id="rId78"/>
    <p:sldId id="310" r:id="rId79"/>
    <p:sldId id="319" r:id="rId80"/>
    <p:sldId id="318" r:id="rId81"/>
    <p:sldId id="332" r:id="rId82"/>
    <p:sldId id="321" r:id="rId83"/>
    <p:sldId id="322" r:id="rId8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34" autoAdjust="0"/>
  </p:normalViewPr>
  <p:slideViewPr>
    <p:cSldViewPr snapToGrid="0">
      <p:cViewPr>
        <p:scale>
          <a:sx n="70" d="100"/>
          <a:sy n="70" d="100"/>
        </p:scale>
        <p:origin x="1326" y="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01.02.2025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01.02.2025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01.02.2025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668379" y="5805264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</a:t>
            </a:r>
            <a:r>
              <a:rPr lang="ru-RU" sz="2400" b="1" dirty="0">
                <a:solidFill>
                  <a:srgbClr val="C00000"/>
                </a:solidFill>
              </a:rPr>
              <a:t>Назначение и оборудование механизации  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                        сортировочных горок</a:t>
            </a: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32" y="5177520"/>
            <a:ext cx="9105868" cy="14962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Для </a:t>
            </a:r>
            <a:r>
              <a:rPr lang="ru-RU" sz="2000" b="1" dirty="0">
                <a:solidFill>
                  <a:srgbClr val="C00000"/>
                </a:solidFill>
              </a:rPr>
              <a:t>повышения перерабатывающей способности горки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роспуск вагонов </a:t>
            </a:r>
            <a:r>
              <a:rPr lang="ru-RU" sz="2000" b="1" dirty="0"/>
              <a:t>необходимо</a:t>
            </a:r>
            <a:r>
              <a:rPr lang="ru-RU" sz="2000" dirty="0"/>
              <a:t> </a:t>
            </a:r>
            <a:r>
              <a:rPr lang="ru-RU" sz="2000" b="1" dirty="0"/>
              <a:t>вести </a:t>
            </a:r>
            <a:r>
              <a:rPr lang="ru-RU" sz="2000" b="1" dirty="0">
                <a:solidFill>
                  <a:srgbClr val="002060"/>
                </a:solidFill>
              </a:rPr>
              <a:t>с возможно меньшими интервалами между скатывающимися отцепами.</a:t>
            </a:r>
            <a:r>
              <a:rPr lang="ru-RU" sz="2000" dirty="0"/>
              <a:t> Из-за сложности этого процесса оператор не в состоянии правильно регулировать интервалы, поэтому требуется механизировать и автоматизировать работу горки.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405" y="392212"/>
            <a:ext cx="8050644" cy="478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237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4" y="5593776"/>
            <a:ext cx="9089409" cy="12642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При </a:t>
            </a:r>
            <a:r>
              <a:rPr lang="ru-RU" sz="2000" b="1" dirty="0">
                <a:solidFill>
                  <a:srgbClr val="002060"/>
                </a:solidFill>
              </a:rPr>
              <a:t>механизации </a:t>
            </a:r>
            <a:r>
              <a:rPr lang="ru-RU" sz="2000" b="1" dirty="0"/>
              <a:t>в горочную централизацию </a:t>
            </a:r>
            <a:r>
              <a:rPr lang="ru-RU" sz="2000" b="1" dirty="0">
                <a:solidFill>
                  <a:srgbClr val="002060"/>
                </a:solidFill>
              </a:rPr>
              <a:t>включают стрелки распределительной зоны и устанавливают вагонные замедлители</a:t>
            </a:r>
            <a:r>
              <a:rPr lang="ru-RU" sz="2000" dirty="0"/>
              <a:t>, с помощью которых оператор тормозит хороших бегунов, не допуская нагона ими плохих, а при входе на подгорочные пути исключает «бой» вагонов.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751"/>
          <a:stretch/>
        </p:blipFill>
        <p:spPr>
          <a:xfrm>
            <a:off x="641448" y="354843"/>
            <a:ext cx="7902054" cy="519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9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04987"/>
            <a:ext cx="9162363" cy="17418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</a:t>
            </a:r>
            <a:r>
              <a:rPr lang="ru-RU" sz="2000" b="1" dirty="0" smtClean="0">
                <a:solidFill>
                  <a:srgbClr val="002060"/>
                </a:solidFill>
              </a:rPr>
              <a:t>Механизация </a:t>
            </a:r>
            <a:r>
              <a:rPr lang="ru-RU" sz="2000" b="1" dirty="0">
                <a:solidFill>
                  <a:srgbClr val="002060"/>
                </a:solidFill>
              </a:rPr>
              <a:t>торможения </a:t>
            </a:r>
            <a:r>
              <a:rPr lang="ru-RU" sz="2000" b="1" dirty="0"/>
              <a:t>началась </a:t>
            </a:r>
            <a:r>
              <a:rPr lang="ru-RU" sz="2000" b="1" dirty="0">
                <a:solidFill>
                  <a:srgbClr val="002060"/>
                </a:solidFill>
              </a:rPr>
              <a:t>с размещения замедлителей на первой тормозной позиции IТП. </a:t>
            </a:r>
            <a:r>
              <a:rPr lang="ru-RU" sz="2000" dirty="0"/>
              <a:t>Опасный и тяжелый труд регулировщика скорости движения вагонов был частично механизирован. </a:t>
            </a:r>
            <a:r>
              <a:rPr lang="ru-RU" sz="2000" b="1" dirty="0"/>
              <a:t>Затем</a:t>
            </a:r>
            <a:r>
              <a:rPr lang="ru-RU" sz="2000" dirty="0"/>
              <a:t> замедлители были установлены на второй тормозной позиции IIТП после первой стрелки. Есть сортировочные горки с замедлителями на третьей IIIТП и даже на IV тормозных позициях.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1781"/>
          <a:stretch/>
        </p:blipFill>
        <p:spPr>
          <a:xfrm>
            <a:off x="739588" y="397731"/>
            <a:ext cx="7833815" cy="460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991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79778"/>
            <a:ext cx="9144000" cy="215132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  Однако </a:t>
            </a:r>
            <a:r>
              <a:rPr lang="ru-RU" sz="2000" dirty="0"/>
              <a:t>средств механизации оказалось недостаточно для переработки возрастающего вагонопотока, и потребовалась полная автоматизация процесса расформирования составов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Автоматизацию </a:t>
            </a:r>
            <a:r>
              <a:rPr lang="ru-RU" sz="2000" b="1" dirty="0">
                <a:solidFill>
                  <a:srgbClr val="C00000"/>
                </a:solidFill>
              </a:rPr>
              <a:t>процесса расформирования составов на горке </a:t>
            </a:r>
            <a:r>
              <a:rPr lang="ru-RU" sz="2000" b="1" dirty="0"/>
              <a:t>осуществляют следующие системы: </a:t>
            </a:r>
            <a:endParaRPr lang="ru-RU" sz="2000" b="1" dirty="0" smtClean="0"/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горочная </a:t>
            </a:r>
            <a:r>
              <a:rPr lang="ru-RU" sz="2000" b="1" dirty="0">
                <a:solidFill>
                  <a:srgbClr val="002060"/>
                </a:solidFill>
              </a:rPr>
              <a:t>автоматическая централизация (</a:t>
            </a:r>
            <a:r>
              <a:rPr lang="ru-RU" sz="2000" b="1" dirty="0">
                <a:solidFill>
                  <a:srgbClr val="C00000"/>
                </a:solidFill>
              </a:rPr>
              <a:t>ГАЦ</a:t>
            </a:r>
            <a:r>
              <a:rPr lang="ru-RU" sz="2000" b="1" dirty="0">
                <a:solidFill>
                  <a:srgbClr val="002060"/>
                </a:solidFill>
              </a:rPr>
              <a:t>), </a:t>
            </a:r>
            <a:r>
              <a:rPr lang="ru-RU" sz="2000" b="1" dirty="0"/>
              <a:t>которая</a:t>
            </a:r>
            <a:r>
              <a:rPr lang="ru-RU" sz="2000" dirty="0"/>
              <a:t> </a:t>
            </a:r>
            <a:r>
              <a:rPr lang="ru-RU" sz="2000" b="1" dirty="0"/>
              <a:t>обеспечивает</a:t>
            </a:r>
            <a:r>
              <a:rPr lang="ru-RU" sz="2000" dirty="0"/>
              <a:t> </a:t>
            </a:r>
            <a:r>
              <a:rPr lang="ru-RU" sz="2000" b="1" dirty="0" smtClean="0"/>
              <a:t>автоматический </a:t>
            </a:r>
            <a:r>
              <a:rPr lang="ru-RU" sz="2000" b="1" dirty="0"/>
              <a:t>перевод стрелок по маршруту следования отцепов;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686" t="14373" r="1792" b="6721"/>
          <a:stretch/>
        </p:blipFill>
        <p:spPr>
          <a:xfrm>
            <a:off x="820972" y="492072"/>
            <a:ext cx="7369791" cy="42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742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4415" y="3979124"/>
            <a:ext cx="9148415" cy="2166182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автоматическое регулирование скорости скатывания отцепов (</a:t>
            </a:r>
            <a:r>
              <a:rPr lang="ru-RU" sz="2000" b="1" dirty="0">
                <a:solidFill>
                  <a:srgbClr val="C00000"/>
                </a:solidFill>
              </a:rPr>
              <a:t>АРС</a:t>
            </a:r>
            <a:r>
              <a:rPr lang="ru-RU" sz="2000" b="1" dirty="0">
                <a:solidFill>
                  <a:srgbClr val="002060"/>
                </a:solidFill>
              </a:rPr>
              <a:t>), </a:t>
            </a:r>
            <a:r>
              <a:rPr lang="ru-RU" sz="2000" b="1" dirty="0"/>
              <a:t>которое автоматизирует процесс торможения и обеспечивает необходимые интервалы между скатывающимися отцепами; </a:t>
            </a:r>
            <a:endParaRPr lang="ru-RU" sz="2000" b="1" dirty="0" smtClean="0"/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горочное </a:t>
            </a:r>
            <a:r>
              <a:rPr lang="ru-RU" sz="2000" b="1" dirty="0">
                <a:solidFill>
                  <a:srgbClr val="002060"/>
                </a:solidFill>
              </a:rPr>
              <a:t>оперативное запоминающее устройство (</a:t>
            </a:r>
            <a:r>
              <a:rPr lang="ru-RU" sz="2000" b="1" dirty="0">
                <a:solidFill>
                  <a:srgbClr val="C00000"/>
                </a:solidFill>
              </a:rPr>
              <a:t>ГОЗУ</a:t>
            </a:r>
            <a:r>
              <a:rPr lang="ru-RU" sz="2000" b="1" dirty="0">
                <a:solidFill>
                  <a:srgbClr val="002060"/>
                </a:solidFill>
              </a:rPr>
              <a:t>), </a:t>
            </a:r>
            <a:r>
              <a:rPr lang="ru-RU" sz="2000" b="1" dirty="0"/>
              <a:t>которые позволяют накапливать и запоминать программу следования каждого отцепа для нескольких составов;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2270" t="43633" r="4297" b="9933"/>
          <a:stretch/>
        </p:blipFill>
        <p:spPr>
          <a:xfrm>
            <a:off x="38133" y="457199"/>
            <a:ext cx="4219968" cy="30378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582" r="2388" b="5489"/>
          <a:stretch/>
        </p:blipFill>
        <p:spPr>
          <a:xfrm>
            <a:off x="4362334" y="457199"/>
            <a:ext cx="4687536" cy="303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396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7" y="4878370"/>
            <a:ext cx="9077869" cy="1872053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</a:rPr>
              <a:t>автоматическое задание скорости роспуска (</a:t>
            </a:r>
            <a:r>
              <a:rPr lang="ru-RU" sz="2000" b="1" dirty="0">
                <a:solidFill>
                  <a:srgbClr val="C00000"/>
                </a:solidFill>
              </a:rPr>
              <a:t>АЗСР</a:t>
            </a:r>
            <a:r>
              <a:rPr lang="ru-RU" sz="2000" b="1" dirty="0">
                <a:solidFill>
                  <a:srgbClr val="002060"/>
                </a:solidFill>
              </a:rPr>
              <a:t>),</a:t>
            </a:r>
            <a:r>
              <a:rPr lang="ru-RU" sz="2000" dirty="0"/>
              <a:t> </a:t>
            </a:r>
            <a:r>
              <a:rPr lang="ru-RU" sz="2000" b="1" dirty="0"/>
              <a:t>которое позволяет вести роспуск состава с переменной скоростью, что повышает перерабатывающую способность горки; </a:t>
            </a:r>
            <a:endParaRPr lang="ru-RU" sz="2000" b="1" dirty="0" smtClean="0"/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телеуправление </a:t>
            </a:r>
            <a:r>
              <a:rPr lang="ru-RU" sz="2000" b="1" dirty="0">
                <a:solidFill>
                  <a:srgbClr val="002060"/>
                </a:solidFill>
              </a:rPr>
              <a:t>горочным локомотивом (</a:t>
            </a:r>
            <a:r>
              <a:rPr lang="ru-RU" sz="2000" b="1" dirty="0" smtClean="0">
                <a:solidFill>
                  <a:srgbClr val="C00000"/>
                </a:solidFill>
              </a:rPr>
              <a:t>ТГЛ</a:t>
            </a:r>
            <a:r>
              <a:rPr lang="ru-RU" sz="2000" b="1" dirty="0">
                <a:solidFill>
                  <a:srgbClr val="002060"/>
                </a:solidFill>
              </a:rPr>
              <a:t>), </a:t>
            </a:r>
            <a:r>
              <a:rPr lang="ru-RU" sz="2000" b="1" dirty="0"/>
              <a:t>обеспечивающее регулирование скорости надвига состава на горку без участия </a:t>
            </a:r>
            <a:r>
              <a:rPr lang="ru-RU" sz="2000" b="1" dirty="0" smtClean="0"/>
              <a:t>машиниста </a:t>
            </a:r>
            <a:r>
              <a:rPr lang="ru-RU" sz="2000" dirty="0" smtClean="0"/>
              <a:t>(</a:t>
            </a:r>
            <a:r>
              <a:rPr lang="ru-RU" sz="1600" i="1" dirty="0" smtClean="0">
                <a:solidFill>
                  <a:srgbClr val="002060"/>
                </a:solidFill>
              </a:rPr>
              <a:t>видео 1.3 мин</a:t>
            </a:r>
            <a:r>
              <a:rPr lang="ru-RU" sz="2000" dirty="0" smtClean="0"/>
              <a:t>).</a:t>
            </a: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9144000" cy="442117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22929" y="3886200"/>
            <a:ext cx="860612" cy="4034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6518" y="3886200"/>
            <a:ext cx="887506" cy="4034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513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081" y="5131758"/>
            <a:ext cx="9011737" cy="15098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К </a:t>
            </a:r>
            <a:r>
              <a:rPr lang="ru-RU" sz="2000" dirty="0"/>
              <a:t>началу XXI века все сортировочные станции, имеющие горки, оборудованы автоматизированной </a:t>
            </a:r>
            <a:r>
              <a:rPr lang="ru-RU" sz="2000" b="1" dirty="0">
                <a:solidFill>
                  <a:srgbClr val="002060"/>
                </a:solidFill>
              </a:rPr>
              <a:t>системой управления сортировочной станцией (</a:t>
            </a:r>
            <a:r>
              <a:rPr lang="ru-RU" sz="2000" b="1" dirty="0">
                <a:solidFill>
                  <a:srgbClr val="C00000"/>
                </a:solidFill>
              </a:rPr>
              <a:t>АСУ СС</a:t>
            </a:r>
            <a:r>
              <a:rPr lang="ru-RU" sz="2000" b="1" dirty="0">
                <a:solidFill>
                  <a:srgbClr val="002060"/>
                </a:solidFill>
              </a:rPr>
              <a:t>), </a:t>
            </a:r>
            <a:r>
              <a:rPr lang="ru-RU" sz="2000" dirty="0"/>
              <a:t>но существующие системы и устройства автоматизации сортировочной работы не могут собирать и передавать информацию в АСУ СС в реальном времени. Поэтому информация в АСУ СС передается вручную.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58" y="352581"/>
            <a:ext cx="8693021" cy="4456449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2447365" y="3133165"/>
            <a:ext cx="1896035" cy="1344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7791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88" y="5398550"/>
            <a:ext cx="9011737" cy="14657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В </a:t>
            </a:r>
            <a:r>
              <a:rPr lang="ru-RU" sz="2000" dirty="0"/>
              <a:t>соответствии с Концепцией развития механизации и автоматизации технологических процессов сортировочных станций до 2015 года создано новое поколение микропроцессорных систем, которые обеспечивают автоматизацию и механизацию практически всех технологических операций по расформированию и формированию составов на сортировочных станциях.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2242"/>
          <a:stretch/>
        </p:blipFill>
        <p:spPr>
          <a:xfrm>
            <a:off x="739588" y="457200"/>
            <a:ext cx="7612842" cy="491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7936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197991"/>
            <a:ext cx="9011737" cy="16600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</a:t>
            </a:r>
            <a:r>
              <a:rPr lang="ru-RU" sz="2000" b="1" dirty="0" smtClean="0">
                <a:solidFill>
                  <a:srgbClr val="002060"/>
                </a:solidFill>
              </a:rPr>
              <a:t>При </a:t>
            </a:r>
            <a:r>
              <a:rPr lang="ru-RU" sz="2000" b="1" dirty="0">
                <a:solidFill>
                  <a:srgbClr val="002060"/>
                </a:solidFill>
              </a:rPr>
              <a:t>полной автоматизации на сортировочной горке устанавливают вагонные замедлители на </a:t>
            </a:r>
            <a:r>
              <a:rPr lang="ru-RU" sz="2000" b="1" u="sng" dirty="0">
                <a:solidFill>
                  <a:srgbClr val="C00000"/>
                </a:solidFill>
              </a:rPr>
              <a:t>трех тормозных позициях</a:t>
            </a:r>
            <a:r>
              <a:rPr lang="ru-RU" sz="2000" b="1" dirty="0">
                <a:solidFill>
                  <a:srgbClr val="002060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7030A0"/>
                </a:solidFill>
              </a:rPr>
              <a:t>• первую тормозную позицию IТП </a:t>
            </a:r>
            <a:r>
              <a:rPr lang="ru-RU" sz="2000" dirty="0"/>
              <a:t>устраивают на скоростном уклоне до первой разделительной стрелки. С помощью этой позиции производится </a:t>
            </a:r>
            <a:r>
              <a:rPr lang="ru-RU" sz="2000" b="1" i="1" dirty="0">
                <a:solidFill>
                  <a:srgbClr val="C00000"/>
                </a:solidFill>
              </a:rPr>
              <a:t>интервальное торможение;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1693"/>
          <a:stretch/>
        </p:blipFill>
        <p:spPr>
          <a:xfrm>
            <a:off x="844003" y="386353"/>
            <a:ext cx="7323729" cy="479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17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84093"/>
            <a:ext cx="9011737" cy="19739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7030A0"/>
                </a:solidFill>
              </a:rPr>
              <a:t>• вторую тормозную позицию IIТП </a:t>
            </a:r>
            <a:r>
              <a:rPr lang="ru-RU" sz="2000" dirty="0"/>
              <a:t>размещают на тормозном уклоне перед разделительной стрелкой каждого пучка путей. На этой позиции производится в </a:t>
            </a:r>
            <a:r>
              <a:rPr lang="ru-RU" sz="2000" b="1" i="1" dirty="0">
                <a:solidFill>
                  <a:srgbClr val="C00000"/>
                </a:solidFill>
              </a:rPr>
              <a:t>основном прицельное торможение </a:t>
            </a:r>
            <a:r>
              <a:rPr lang="ru-RU" sz="2000" dirty="0"/>
              <a:t>для обеспечения пробега отцепа по своему маршруту следования;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7030A0"/>
                </a:solidFill>
              </a:rPr>
              <a:t>• третью тормозную позицию IIIТП </a:t>
            </a:r>
            <a:r>
              <a:rPr lang="ru-RU" sz="2000" dirty="0"/>
              <a:t>располагают в начале каждого подгорочного парка для обеспечения </a:t>
            </a:r>
            <a:r>
              <a:rPr lang="ru-RU" sz="2000" b="1" i="1" dirty="0">
                <a:solidFill>
                  <a:srgbClr val="C00000"/>
                </a:solidFill>
              </a:rPr>
              <a:t>прицельного торможения </a:t>
            </a:r>
            <a:r>
              <a:rPr lang="ru-RU" sz="2000" dirty="0"/>
              <a:t>на данном пути. 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970"/>
          <a:stretch/>
        </p:blipFill>
        <p:spPr>
          <a:xfrm>
            <a:off x="464023" y="442704"/>
            <a:ext cx="8379726" cy="445588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64224" y="2823882"/>
            <a:ext cx="4518211" cy="914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I</a:t>
            </a:r>
            <a:r>
              <a:rPr lang="ru-RU" sz="2000" b="1" dirty="0" smtClean="0"/>
              <a:t>ТП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983941" y="2178424"/>
            <a:ext cx="1573306" cy="3899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II</a:t>
            </a:r>
            <a:r>
              <a:rPr lang="ru-RU" sz="2000" b="1" dirty="0" smtClean="0"/>
              <a:t>ТП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09800" y="2178424"/>
            <a:ext cx="1573306" cy="38996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II</a:t>
            </a:r>
            <a:r>
              <a:rPr lang="ru-RU" sz="2000" b="1" dirty="0" smtClean="0"/>
              <a:t>ТП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8565" y="1680882"/>
            <a:ext cx="4504764" cy="43030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III</a:t>
            </a:r>
            <a:r>
              <a:rPr lang="ru-RU" sz="2000" b="1" dirty="0" smtClean="0">
                <a:solidFill>
                  <a:schemeClr val="bg1"/>
                </a:solidFill>
              </a:rPr>
              <a:t>ТП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38482" y="1678072"/>
            <a:ext cx="2353236" cy="4331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III</a:t>
            </a:r>
            <a:r>
              <a:rPr lang="ru-RU" sz="2000" b="1" dirty="0" smtClean="0">
                <a:solidFill>
                  <a:schemeClr val="bg1"/>
                </a:solidFill>
              </a:rPr>
              <a:t>ТП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562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545106"/>
            <a:ext cx="8993875" cy="23128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                          Курс </a:t>
            </a:r>
            <a:r>
              <a:rPr lang="ru-RU" sz="2000" b="1" dirty="0">
                <a:solidFill>
                  <a:srgbClr val="002060"/>
                </a:solidFill>
              </a:rPr>
              <a:t>лекций Глава 13 стр. </a:t>
            </a:r>
            <a:r>
              <a:rPr lang="ru-RU" sz="2000" b="1" dirty="0" smtClean="0">
                <a:solidFill>
                  <a:srgbClr val="002060"/>
                </a:solidFill>
              </a:rPr>
              <a:t>78-85</a:t>
            </a: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Назначение </a:t>
            </a:r>
            <a:r>
              <a:rPr lang="ru-RU" sz="2000" b="1" dirty="0"/>
              <a:t>и оборудование механизации сортировочных </a:t>
            </a:r>
            <a:r>
              <a:rPr lang="ru-RU" sz="2000" b="1" dirty="0" smtClean="0"/>
              <a:t>горок.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Типы </a:t>
            </a:r>
            <a:r>
              <a:rPr lang="ru-RU" sz="2000" b="1" dirty="0"/>
              <a:t>замедлителей и их назначение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/>
              <a:t>Принцип и режимы работы систем автоматизации сортировочных горок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/>
              <a:t>Назначение элементов горочного пульта и порядок работы оператора при роспуске состава с горки</a:t>
            </a:r>
            <a:r>
              <a:rPr lang="ru-RU" sz="2000" b="1" dirty="0" smtClean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711" y="334370"/>
            <a:ext cx="5940451" cy="407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76" y="5185196"/>
            <a:ext cx="9093624" cy="118233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 Автоматизация </a:t>
            </a:r>
            <a:r>
              <a:rPr lang="ru-RU" sz="2000" b="1" dirty="0"/>
              <a:t>торможения ликвидирует</a:t>
            </a:r>
            <a:r>
              <a:rPr lang="ru-RU" sz="2000" dirty="0"/>
              <a:t> тяжелый и опасный труд регулировщиков скорости движения отцепов, исключает необходимость осаживания вагонов для ликвидации «окон» между ними, возникающих при ручном торможении.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44" y="357301"/>
            <a:ext cx="7663326" cy="482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403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21976"/>
            <a:ext cx="9144000" cy="22360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Расформированием </a:t>
            </a:r>
            <a:r>
              <a:rPr lang="ru-RU" sz="2000" b="1" dirty="0">
                <a:solidFill>
                  <a:srgbClr val="002060"/>
                </a:solidFill>
              </a:rPr>
              <a:t>поездов </a:t>
            </a:r>
            <a:r>
              <a:rPr lang="ru-RU" sz="2000" b="1" dirty="0"/>
              <a:t>руководит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маневровый диспетчер.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u="sng" dirty="0" smtClean="0">
                <a:solidFill>
                  <a:srgbClr val="C00000"/>
                </a:solidFill>
              </a:rPr>
              <a:t>В </a:t>
            </a:r>
            <a:r>
              <a:rPr lang="ru-RU" sz="2000" b="1" u="sng" dirty="0">
                <a:solidFill>
                  <a:srgbClr val="C00000"/>
                </a:solidFill>
              </a:rPr>
              <a:t>станционном технологическом </a:t>
            </a:r>
            <a:r>
              <a:rPr lang="ru-RU" sz="2000" b="1" u="sng" dirty="0" smtClean="0">
                <a:solidFill>
                  <a:srgbClr val="C00000"/>
                </a:solidFill>
              </a:rPr>
              <a:t>центре (СТЦ)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dirty="0"/>
              <a:t>обработки поездной информации и перевозочных документов </a:t>
            </a:r>
            <a:r>
              <a:rPr lang="ru-RU" sz="2000" b="1" dirty="0">
                <a:solidFill>
                  <a:srgbClr val="C00000"/>
                </a:solidFill>
              </a:rPr>
              <a:t>выполняются: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обработка </a:t>
            </a:r>
            <a:r>
              <a:rPr lang="ru-RU" sz="2000" dirty="0"/>
              <a:t>данных по составам и составление на них сортировочных (натурных) </a:t>
            </a:r>
            <a:r>
              <a:rPr lang="ru-RU" sz="2000" dirty="0" smtClean="0"/>
              <a:t>листов;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номерной </a:t>
            </a:r>
            <a:r>
              <a:rPr lang="ru-RU" sz="2000" dirty="0"/>
              <a:t>учет накопленных вагонов на путях парка </a:t>
            </a:r>
            <a:r>
              <a:rPr lang="ru-RU" sz="2000" dirty="0" smtClean="0"/>
              <a:t>СП; </a:t>
            </a:r>
            <a:r>
              <a:rPr lang="ru-RU" sz="2000" b="1" dirty="0" smtClean="0">
                <a:solidFill>
                  <a:srgbClr val="C00000"/>
                </a:solidFill>
              </a:rPr>
              <a:t>*</a:t>
            </a:r>
            <a:r>
              <a:rPr lang="ru-RU" sz="2000" dirty="0" smtClean="0"/>
              <a:t>обработка </a:t>
            </a:r>
            <a:r>
              <a:rPr lang="ru-RU" sz="2000" dirty="0"/>
              <a:t>информации на прибывающие поезда, передача информации на отправляемые поезда, учет вагонного парка станций.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701" t="16138" r="2239" b="13564"/>
          <a:stretch/>
        </p:blipFill>
        <p:spPr>
          <a:xfrm>
            <a:off x="517911" y="376518"/>
            <a:ext cx="8052180" cy="428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645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22678"/>
            <a:ext cx="9144000" cy="18874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 </a:t>
            </a: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технологический центр </a:t>
            </a:r>
            <a:r>
              <a:rPr lang="ru-RU" sz="2000" b="1" dirty="0"/>
              <a:t>поступает</a:t>
            </a:r>
            <a:r>
              <a:rPr lang="ru-RU" sz="2000" dirty="0"/>
              <a:t> предварительная информация по раскладке поезда с ближайшей участковой станции. Пользуясь этой информацией, старший оператор до прибытия поезда составляет сортировочный лист расформирования состава, а затем передает программу роспуска состава с горки в горочные оперативные запоминающие устройства, а также дежурному по горке.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99" y="457200"/>
            <a:ext cx="5624232" cy="42181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1303" y="1667435"/>
            <a:ext cx="3478305" cy="260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245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39" y="5384041"/>
            <a:ext cx="9105867" cy="12778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Оператор </a:t>
            </a:r>
            <a:r>
              <a:rPr lang="ru-RU" sz="2000" b="1" dirty="0">
                <a:solidFill>
                  <a:srgbClr val="002060"/>
                </a:solidFill>
              </a:rPr>
              <a:t>горочного поста </a:t>
            </a:r>
            <a:r>
              <a:rPr lang="ru-RU" sz="2000" dirty="0"/>
              <a:t>в начале роспуска состава нажатием кнопки включает оперативное запоминающее устройство, из которого считывается программа роспуска и производится автоматический перевод стрелок по маршрутам следования отцепов.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478" t="23682" b="4478"/>
          <a:stretch/>
        </p:blipFill>
        <p:spPr>
          <a:xfrm>
            <a:off x="259308" y="388960"/>
            <a:ext cx="8734567" cy="492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024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4258" y="280783"/>
            <a:ext cx="7754739" cy="13732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002060"/>
                </a:solidFill>
              </a:rPr>
              <a:t>Путевые устройства механизации сортировочных горок:</a:t>
            </a:r>
          </a:p>
          <a:p>
            <a:pPr marL="0" indent="0" algn="just">
              <a:buNone/>
            </a:pPr>
            <a:r>
              <a:rPr lang="ru-RU" sz="2000" b="1" dirty="0"/>
              <a:t>Горочные вагонные </a:t>
            </a:r>
            <a:r>
              <a:rPr lang="ru-RU" sz="2000" b="1" dirty="0" smtClean="0"/>
              <a:t>замедлители;</a:t>
            </a:r>
          </a:p>
          <a:p>
            <a:pPr marL="0" indent="0" algn="just">
              <a:buNone/>
            </a:pPr>
            <a:r>
              <a:rPr lang="ru-RU" sz="2000" b="1" dirty="0"/>
              <a:t>Горочные стрелочные электроприводы.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835925" y="-109181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b="2543"/>
          <a:stretch/>
        </p:blipFill>
        <p:spPr>
          <a:xfrm>
            <a:off x="578222" y="1550426"/>
            <a:ext cx="8093704" cy="525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1781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28844"/>
            <a:ext cx="9143999" cy="18677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Горочные вагонные замедлители.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Для интервального и прицельного торможения на сортировочных горках </a:t>
            </a:r>
            <a:r>
              <a:rPr lang="ru-RU" sz="2000" b="1" dirty="0"/>
              <a:t>устанавливают </a:t>
            </a:r>
            <a:r>
              <a:rPr lang="ru-RU" sz="2000" b="1" dirty="0">
                <a:solidFill>
                  <a:srgbClr val="C00000"/>
                </a:solidFill>
              </a:rPr>
              <a:t>замедлители</a:t>
            </a:r>
            <a:r>
              <a:rPr lang="ru-RU" sz="2000" dirty="0"/>
              <a:t>, которые зажимают колеса вагона для их торможения. </a:t>
            </a:r>
            <a:r>
              <a:rPr lang="ru-RU" sz="2000" b="1" dirty="0">
                <a:solidFill>
                  <a:srgbClr val="002060"/>
                </a:solidFill>
              </a:rPr>
              <a:t>Замедлители</a:t>
            </a:r>
            <a:r>
              <a:rPr lang="ru-RU" sz="2000" b="1" dirty="0"/>
              <a:t> подразделяются на </a:t>
            </a:r>
            <a:r>
              <a:rPr lang="ru-RU" sz="2000" b="1" dirty="0">
                <a:solidFill>
                  <a:srgbClr val="C00000"/>
                </a:solidFill>
              </a:rPr>
              <a:t>весовые</a:t>
            </a:r>
            <a:r>
              <a:rPr lang="ru-RU" sz="2000" b="1" dirty="0">
                <a:solidFill>
                  <a:srgbClr val="002060"/>
                </a:solidFill>
              </a:rPr>
              <a:t> и </a:t>
            </a:r>
            <a:r>
              <a:rPr lang="ru-RU" sz="2000" b="1" dirty="0">
                <a:solidFill>
                  <a:srgbClr val="C00000"/>
                </a:solidFill>
              </a:rPr>
              <a:t>нажимные</a:t>
            </a:r>
            <a:r>
              <a:rPr lang="ru-RU" sz="2000" b="1" dirty="0">
                <a:solidFill>
                  <a:srgbClr val="002060"/>
                </a:solidFill>
              </a:rPr>
              <a:t>. </a:t>
            </a:r>
            <a:r>
              <a:rPr lang="ru-RU" sz="2000" b="1" u="sng" dirty="0">
                <a:solidFill>
                  <a:srgbClr val="002060"/>
                </a:solidFill>
              </a:rPr>
              <a:t>Весовые замедлители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/>
              <a:t>характеризуются</a:t>
            </a:r>
            <a:r>
              <a:rPr lang="ru-RU" sz="2000" dirty="0"/>
              <a:t> применением привода для подъема тормозной системы в рабочее положение и созданием тормозного усилия весом вагона.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382" b="5033"/>
          <a:stretch/>
        </p:blipFill>
        <p:spPr>
          <a:xfrm>
            <a:off x="820269" y="457200"/>
            <a:ext cx="7906870" cy="43716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047" y="457200"/>
            <a:ext cx="2088776" cy="200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2380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81" y="3993777"/>
            <a:ext cx="9092419" cy="28642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</a:t>
            </a:r>
            <a:r>
              <a:rPr lang="ru-RU" sz="2000" b="1" u="sng" dirty="0" smtClean="0">
                <a:solidFill>
                  <a:srgbClr val="002060"/>
                </a:solidFill>
              </a:rPr>
              <a:t>Нажимные </a:t>
            </a:r>
            <a:r>
              <a:rPr lang="ru-RU" sz="2000" b="1" u="sng" dirty="0">
                <a:solidFill>
                  <a:srgbClr val="002060"/>
                </a:solidFill>
              </a:rPr>
              <a:t>замедлители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/>
              <a:t>передают</a:t>
            </a:r>
            <a:r>
              <a:rPr lang="ru-RU" sz="2000" dirty="0"/>
              <a:t> тормозное усилие непосредственно на колеса вагонов с обеих его сторон.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7030A0"/>
                </a:solidFill>
              </a:rPr>
              <a:t>Весовые </a:t>
            </a:r>
            <a:r>
              <a:rPr lang="ru-RU" sz="2000" b="1" dirty="0">
                <a:solidFill>
                  <a:srgbClr val="7030A0"/>
                </a:solidFill>
              </a:rPr>
              <a:t>и нажимные замедлители </a:t>
            </a:r>
            <a:r>
              <a:rPr lang="ru-RU" sz="2000" b="1" dirty="0"/>
              <a:t>приводятся в действие </a:t>
            </a:r>
            <a:r>
              <a:rPr lang="ru-RU" sz="2000" b="1" dirty="0">
                <a:solidFill>
                  <a:srgbClr val="7030A0"/>
                </a:solidFill>
              </a:rPr>
              <a:t>пневматическими приводами. 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sz="2000" i="1" dirty="0" smtClean="0"/>
              <a:t>    Применяются </a:t>
            </a:r>
            <a:r>
              <a:rPr lang="ru-RU" sz="2000" i="1" dirty="0"/>
              <a:t>следующие механические вагонные замедлители: клещевидно-весовой замедлитель типа KB-3, ВЗПГ; клещевидно-нажимной с подъемным устройством типа КНП, Т50 и КЗ-5 и рычажно-нажимной типа РНЗ-2, 2М. В перспективе наибольшее применение получат замедлители: в качестве парковых — РНЗ-2М, в качестве горочных — КЗ-5</a:t>
            </a:r>
            <a:r>
              <a:rPr lang="ru-RU" sz="2000" i="1" dirty="0" smtClean="0"/>
              <a:t>. </a:t>
            </a:r>
            <a:r>
              <a:rPr lang="ru-RU" sz="1500" dirty="0" smtClean="0"/>
              <a:t>(</a:t>
            </a:r>
            <a:r>
              <a:rPr lang="ru-RU" sz="1500" i="1" dirty="0" smtClean="0">
                <a:solidFill>
                  <a:srgbClr val="002060"/>
                </a:solidFill>
              </a:rPr>
              <a:t>Видео работа ваг.замедлителей -44 с</a:t>
            </a:r>
            <a:r>
              <a:rPr lang="ru-RU" sz="1500" dirty="0" smtClean="0"/>
              <a:t>)</a:t>
            </a:r>
            <a:endParaRPr lang="ru-RU" sz="15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-40341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29" y="296611"/>
            <a:ext cx="5679676" cy="37713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4" y="329099"/>
            <a:ext cx="4669169" cy="193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300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50542"/>
            <a:ext cx="9144000" cy="13850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Все </a:t>
            </a:r>
            <a:r>
              <a:rPr lang="ru-RU" sz="2000" b="1" dirty="0">
                <a:solidFill>
                  <a:srgbClr val="002060"/>
                </a:solidFill>
              </a:rPr>
              <a:t>типы замедлителей </a:t>
            </a:r>
            <a:r>
              <a:rPr lang="ru-RU" sz="2000" b="1" dirty="0"/>
              <a:t>являются</a:t>
            </a:r>
            <a:r>
              <a:rPr lang="ru-RU" sz="2000" b="1" dirty="0">
                <a:solidFill>
                  <a:srgbClr val="002060"/>
                </a:solidFill>
              </a:rPr>
              <a:t> механическими </a:t>
            </a:r>
            <a:r>
              <a:rPr lang="ru-RU" sz="2000" dirty="0"/>
              <a:t>и </a:t>
            </a:r>
            <a:r>
              <a:rPr lang="ru-RU" sz="2000" b="1" dirty="0"/>
              <a:t>действуют </a:t>
            </a:r>
            <a:r>
              <a:rPr lang="ru-RU" sz="2000" b="1" dirty="0">
                <a:solidFill>
                  <a:srgbClr val="002060"/>
                </a:solidFill>
              </a:rPr>
              <a:t>по принципу нажатия тормозных шин</a:t>
            </a:r>
            <a:r>
              <a:rPr lang="ru-RU" sz="2000" dirty="0"/>
              <a:t>, уложенных вдоль рельсов, на бандажи колес вагонов. В качестве привода, приводящего в действие замедлитель, используют пневматические тормозные цилиндры.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588" y="376518"/>
            <a:ext cx="7611037" cy="507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494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04945"/>
            <a:ext cx="9143999" cy="19329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При </a:t>
            </a:r>
            <a:r>
              <a:rPr lang="ru-RU" sz="2000" b="1" dirty="0">
                <a:solidFill>
                  <a:srgbClr val="002060"/>
                </a:solidFill>
              </a:rPr>
              <a:t>впуске воздуха </a:t>
            </a:r>
            <a:r>
              <a:rPr lang="ru-RU" sz="2000" dirty="0"/>
              <a:t>в тормозной цилиндр тормозные шины передвигаются и нажимают на бандажи колес. Регулируя силу нажатия изменением давления сжатого воздуха в цилиндре, обеспечивают разные ступени торможения для снижения скорости движения отцепа в замедлителе.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Выпуская </a:t>
            </a:r>
            <a:r>
              <a:rPr lang="ru-RU" sz="2000" b="1" dirty="0">
                <a:solidFill>
                  <a:srgbClr val="002060"/>
                </a:solidFill>
              </a:rPr>
              <a:t>сжатый воздух </a:t>
            </a:r>
            <a:r>
              <a:rPr lang="ru-RU" sz="2000" dirty="0"/>
              <a:t>из тормозного цилиндра в атмосферу, растормаживают замедлитель.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8847"/>
          <a:stretch/>
        </p:blipFill>
        <p:spPr>
          <a:xfrm>
            <a:off x="368490" y="377292"/>
            <a:ext cx="8297838" cy="462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3262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56" y="3778623"/>
            <a:ext cx="9048817" cy="27835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Вагонный </a:t>
            </a:r>
            <a:r>
              <a:rPr lang="ru-RU" sz="2000" b="1" dirty="0">
                <a:solidFill>
                  <a:srgbClr val="002060"/>
                </a:solidFill>
              </a:rPr>
              <a:t>замедлитель </a:t>
            </a:r>
            <a:r>
              <a:rPr lang="ru-RU" sz="2000" b="1" dirty="0"/>
              <a:t>может занимать </a:t>
            </a:r>
            <a:r>
              <a:rPr lang="ru-RU" sz="2000" b="1" dirty="0">
                <a:solidFill>
                  <a:srgbClr val="002060"/>
                </a:solidFill>
              </a:rPr>
              <a:t>одно из </a:t>
            </a:r>
            <a:r>
              <a:rPr lang="ru-RU" sz="2000" b="1" dirty="0">
                <a:solidFill>
                  <a:srgbClr val="C00000"/>
                </a:solidFill>
              </a:rPr>
              <a:t>трех положений</a:t>
            </a:r>
            <a:r>
              <a:rPr lang="ru-RU" sz="2000" b="1" dirty="0">
                <a:solidFill>
                  <a:srgbClr val="002060"/>
                </a:solidFill>
              </a:rPr>
              <a:t>: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отторможенное</a:t>
            </a:r>
            <a:r>
              <a:rPr lang="ru-RU" sz="2000" b="1" dirty="0">
                <a:solidFill>
                  <a:srgbClr val="C00000"/>
                </a:solidFill>
              </a:rPr>
              <a:t>,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подготовленное </a:t>
            </a:r>
            <a:r>
              <a:rPr lang="ru-RU" sz="2000" b="1" dirty="0">
                <a:solidFill>
                  <a:srgbClr val="C00000"/>
                </a:solidFill>
              </a:rPr>
              <a:t>к </a:t>
            </a:r>
            <a:r>
              <a:rPr lang="ru-RU" sz="2000" b="1" dirty="0" smtClean="0">
                <a:solidFill>
                  <a:srgbClr val="C00000"/>
                </a:solidFill>
              </a:rPr>
              <a:t>торможению, 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рабочее</a:t>
            </a:r>
            <a:r>
              <a:rPr lang="ru-RU" sz="2000" b="1" dirty="0">
                <a:solidFill>
                  <a:srgbClr val="C00000"/>
                </a:solidFill>
              </a:rPr>
              <a:t>.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</a:t>
            </a:r>
            <a:r>
              <a:rPr lang="ru-RU" sz="2000" dirty="0" smtClean="0"/>
              <a:t>При </a:t>
            </a:r>
            <a:r>
              <a:rPr lang="ru-RU" sz="2000" dirty="0"/>
              <a:t>входе вагона на замедлитель с пульта управления включается требуемая ступень торможения </a:t>
            </a:r>
            <a:r>
              <a:rPr lang="ru-RU" sz="2000" b="1" i="1" dirty="0">
                <a:solidFill>
                  <a:srgbClr val="7030A0"/>
                </a:solidFill>
              </a:rPr>
              <a:t>в зависимости </a:t>
            </a:r>
            <a:r>
              <a:rPr lang="ru-RU" sz="2000" b="1" i="1" u="sng" dirty="0">
                <a:solidFill>
                  <a:srgbClr val="C00000"/>
                </a:solidFill>
              </a:rPr>
              <a:t>от</a:t>
            </a:r>
            <a:r>
              <a:rPr lang="ru-RU" sz="2000" dirty="0"/>
              <a:t> веса вагона, скорости его движения и наличия подвижного состава на сортировочном пути, на который следует отцеп.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437" t="26706" r="4420" b="29295"/>
          <a:stretch/>
        </p:blipFill>
        <p:spPr>
          <a:xfrm>
            <a:off x="43456" y="457199"/>
            <a:ext cx="9048817" cy="324074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19345" y="537884"/>
            <a:ext cx="348519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39588" y="874059"/>
            <a:ext cx="145228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983941" y="900953"/>
            <a:ext cx="149262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1317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791" y="4087906"/>
            <a:ext cx="9035320" cy="2057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Сортировочная </a:t>
            </a:r>
            <a:r>
              <a:rPr lang="ru-RU" sz="2000" b="1" dirty="0">
                <a:solidFill>
                  <a:srgbClr val="002060"/>
                </a:solidFill>
              </a:rPr>
              <a:t>станция предназначена для расформирования прибывающих поездов и формирования новых и представляет собой систему парков</a:t>
            </a:r>
            <a:r>
              <a:rPr lang="ru-RU" sz="2000" dirty="0"/>
              <a:t>: </a:t>
            </a:r>
            <a:r>
              <a:rPr lang="ru-RU" sz="2000" b="1" dirty="0">
                <a:solidFill>
                  <a:srgbClr val="C00000"/>
                </a:solidFill>
              </a:rPr>
              <a:t>ПП </a:t>
            </a:r>
            <a:r>
              <a:rPr lang="ru-RU" sz="2000" dirty="0"/>
              <a:t>— парк прибытия, </a:t>
            </a:r>
            <a:r>
              <a:rPr lang="ru-RU" sz="2000" b="1" dirty="0">
                <a:solidFill>
                  <a:srgbClr val="C00000"/>
                </a:solidFill>
              </a:rPr>
              <a:t>СП</a:t>
            </a:r>
            <a:r>
              <a:rPr lang="ru-RU" sz="2000" dirty="0"/>
              <a:t> — сортировочный парк, </a:t>
            </a:r>
            <a:r>
              <a:rPr lang="ru-RU" sz="2000" b="1" dirty="0">
                <a:solidFill>
                  <a:srgbClr val="C00000"/>
                </a:solidFill>
              </a:rPr>
              <a:t>ПО</a:t>
            </a:r>
            <a:r>
              <a:rPr lang="ru-RU" sz="2000" dirty="0"/>
              <a:t> — парк </a:t>
            </a:r>
            <a:r>
              <a:rPr lang="ru-RU" sz="2000" dirty="0" smtClean="0"/>
              <a:t>отправления. </a:t>
            </a:r>
            <a:r>
              <a:rPr lang="ru-RU" sz="2000" dirty="0"/>
              <a:t>Поезда, прибывающие </a:t>
            </a:r>
            <a:r>
              <a:rPr lang="ru-RU" sz="2000" dirty="0" smtClean="0"/>
              <a:t>с разных </a:t>
            </a:r>
            <a:r>
              <a:rPr lang="ru-RU" sz="2000" dirty="0"/>
              <a:t>направлений </a:t>
            </a:r>
            <a:r>
              <a:rPr lang="ru-RU" sz="2000" dirty="0" smtClean="0"/>
              <a:t>принимаются </a:t>
            </a:r>
            <a:r>
              <a:rPr lang="ru-RU" sz="2000" dirty="0"/>
              <a:t>в парке </a:t>
            </a:r>
            <a:r>
              <a:rPr lang="ru-RU" sz="2000" b="1" dirty="0"/>
              <a:t>ПП</a:t>
            </a:r>
            <a:r>
              <a:rPr lang="ru-RU" sz="2000" dirty="0"/>
              <a:t>. Каждый состав после технологической обработки и прицепки локомотива к «хвосту» состава надвигается на горку, которая находится в начале парка </a:t>
            </a:r>
            <a:r>
              <a:rPr lang="ru-RU" sz="2000" b="1" dirty="0"/>
              <a:t>СП</a:t>
            </a:r>
            <a:r>
              <a:rPr lang="ru-RU" sz="2000" dirty="0"/>
              <a:t>, и расформировывается.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663" t="22275" r="2246"/>
          <a:stretch/>
        </p:blipFill>
        <p:spPr>
          <a:xfrm>
            <a:off x="0" y="1126423"/>
            <a:ext cx="9011669" cy="242673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93053" y="941757"/>
            <a:ext cx="476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ПП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79650" y="849424"/>
            <a:ext cx="452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СП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99188" y="849887"/>
            <a:ext cx="486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ПО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256495" y="2353235"/>
            <a:ext cx="255494" cy="242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3182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41874"/>
            <a:ext cx="9144000" cy="15630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Управление </a:t>
            </a:r>
            <a:r>
              <a:rPr lang="ru-RU" sz="2000" b="1" dirty="0">
                <a:solidFill>
                  <a:srgbClr val="002060"/>
                </a:solidFill>
              </a:rPr>
              <a:t>вагонными замедлителями </a:t>
            </a:r>
            <a:r>
              <a:rPr lang="ru-RU" sz="2000" b="1" dirty="0"/>
              <a:t>может осуществляться </a:t>
            </a:r>
            <a:r>
              <a:rPr lang="ru-RU" sz="2000" b="1" dirty="0">
                <a:solidFill>
                  <a:srgbClr val="C00000"/>
                </a:solidFill>
              </a:rPr>
              <a:t>автоматически</a:t>
            </a:r>
            <a:r>
              <a:rPr lang="ru-RU" sz="2000" b="1" dirty="0">
                <a:solidFill>
                  <a:srgbClr val="002060"/>
                </a:solidFill>
              </a:rPr>
              <a:t> или </a:t>
            </a:r>
            <a:r>
              <a:rPr lang="ru-RU" sz="2000" b="1" dirty="0">
                <a:solidFill>
                  <a:srgbClr val="C00000"/>
                </a:solidFill>
              </a:rPr>
              <a:t>вручную с горочного поста </a:t>
            </a:r>
            <a:r>
              <a:rPr lang="ru-RU" sz="2000" b="1" dirty="0">
                <a:solidFill>
                  <a:srgbClr val="7030A0"/>
                </a:solidFill>
              </a:rPr>
              <a:t>переключателем на шесть положений: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четыре тормозных, нулевое и отторможенное </a:t>
            </a:r>
            <a:r>
              <a:rPr lang="ru-RU" sz="2000" dirty="0"/>
              <a:t>(при автоматическом управлении этот переключатель находится в нулевом положении).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7999"/>
          <a:stretch/>
        </p:blipFill>
        <p:spPr>
          <a:xfrm>
            <a:off x="4656220" y="366259"/>
            <a:ext cx="3284622" cy="40671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4605" t="29249" r="23817"/>
          <a:stretch/>
        </p:blipFill>
        <p:spPr>
          <a:xfrm>
            <a:off x="156406" y="457199"/>
            <a:ext cx="4042609" cy="397624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567778" y="3204376"/>
            <a:ext cx="1264258" cy="78717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0156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33" y="4235824"/>
            <a:ext cx="9105867" cy="26221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Разработано </a:t>
            </a:r>
            <a:r>
              <a:rPr lang="ru-RU" sz="2000" dirty="0"/>
              <a:t>и внедряется новое устройство управления, которое использует микропроцессорную технику.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</a:rPr>
              <a:t>Основным </a:t>
            </a:r>
            <a:r>
              <a:rPr lang="ru-RU" sz="2000" b="1" dirty="0">
                <a:solidFill>
                  <a:srgbClr val="C00000"/>
                </a:solidFill>
              </a:rPr>
              <a:t>элементом </a:t>
            </a:r>
            <a:r>
              <a:rPr lang="ru-RU" sz="2000" b="1" dirty="0"/>
              <a:t>этого устройства является </a:t>
            </a:r>
            <a:r>
              <a:rPr lang="ru-RU" sz="2000" b="1" dirty="0">
                <a:solidFill>
                  <a:srgbClr val="C00000"/>
                </a:solidFill>
              </a:rPr>
              <a:t>Модуль Управления силовой (МУС)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b="1" dirty="0"/>
              <a:t>который предназначен </a:t>
            </a:r>
            <a:r>
              <a:rPr lang="ru-RU" sz="2000" b="1" dirty="0">
                <a:solidFill>
                  <a:srgbClr val="002060"/>
                </a:solidFill>
              </a:rPr>
              <a:t>для формирования силовых сигналов управления замедлителем. </a:t>
            </a:r>
            <a:r>
              <a:rPr lang="ru-RU" sz="2000" dirty="0"/>
              <a:t>Он обеспечивает связь с устройством ручного (пульт оператора) и автоматического (система АРС) управления. Выбор режима работы МУС определяется горочным оператором после нажатия кнопки «АВТ» на горочном пульте.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417" y="354089"/>
            <a:ext cx="5649168" cy="388173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528457" y="354089"/>
            <a:ext cx="1010194" cy="220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614057" y="3971109"/>
            <a:ext cx="914400" cy="182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3922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39" y="5017791"/>
            <a:ext cx="9105867" cy="18402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/>
              <a:t>При </a:t>
            </a:r>
            <a:r>
              <a:rPr lang="ru-RU" sz="2000" b="1" dirty="0">
                <a:solidFill>
                  <a:srgbClr val="FF0000"/>
                </a:solidFill>
              </a:rPr>
              <a:t>нажатии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FF0000"/>
                </a:solidFill>
              </a:rPr>
              <a:t>кнопки</a:t>
            </a:r>
            <a:r>
              <a:rPr lang="ru-RU" sz="2000" b="1" dirty="0"/>
              <a:t> Модуль Управления </a:t>
            </a:r>
            <a:r>
              <a:rPr lang="ru-RU" sz="2000" b="1" dirty="0" smtClean="0"/>
              <a:t>силовой (МУС) </a:t>
            </a:r>
            <a:r>
              <a:rPr lang="ru-RU" sz="2000" dirty="0"/>
              <a:t>переходит в режим обмена данных с контроллером системы АРС (автоматический режим). </a:t>
            </a:r>
            <a:r>
              <a:rPr lang="ru-RU" sz="2000" b="1" dirty="0"/>
              <a:t>При </a:t>
            </a:r>
            <a:r>
              <a:rPr lang="ru-RU" sz="2000" b="1" dirty="0">
                <a:solidFill>
                  <a:srgbClr val="FF0000"/>
                </a:solidFill>
              </a:rPr>
              <a:t>ненажатой кнопке </a:t>
            </a:r>
            <a:r>
              <a:rPr lang="ru-RU" sz="2000" dirty="0"/>
              <a:t>МУС принимает команды оператора. </a:t>
            </a:r>
            <a:r>
              <a:rPr lang="ru-RU" sz="2000" b="1" dirty="0">
                <a:solidFill>
                  <a:srgbClr val="002060"/>
                </a:solidFill>
              </a:rPr>
              <a:t>На пульте оператора </a:t>
            </a:r>
            <a:r>
              <a:rPr lang="ru-RU" sz="2000" b="1" dirty="0"/>
              <a:t>имеются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7030A0"/>
                </a:solidFill>
              </a:rPr>
              <a:t>три контрольные лампы</a:t>
            </a:r>
            <a:r>
              <a:rPr lang="ru-RU" sz="2000" dirty="0">
                <a:solidFill>
                  <a:srgbClr val="7030A0"/>
                </a:solidFill>
              </a:rPr>
              <a:t>: </a:t>
            </a:r>
            <a:r>
              <a:rPr lang="ru-RU" sz="2000" b="1" dirty="0">
                <a:solidFill>
                  <a:srgbClr val="C00000"/>
                </a:solidFill>
              </a:rPr>
              <a:t>первая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— контролирует фактическое торможение, </a:t>
            </a:r>
            <a:r>
              <a:rPr lang="ru-RU" sz="2000" b="1" dirty="0">
                <a:solidFill>
                  <a:srgbClr val="C00000"/>
                </a:solidFill>
              </a:rPr>
              <a:t>вторая</a:t>
            </a:r>
            <a:r>
              <a:rPr lang="ru-RU" sz="2000" b="1" dirty="0"/>
              <a:t> </a:t>
            </a:r>
            <a:r>
              <a:rPr lang="ru-RU" sz="2000" dirty="0"/>
              <a:t>— оттормаживание, </a:t>
            </a:r>
            <a:r>
              <a:rPr lang="ru-RU" sz="2000" b="1" dirty="0">
                <a:solidFill>
                  <a:srgbClr val="C00000"/>
                </a:solidFill>
              </a:rPr>
              <a:t>третья</a:t>
            </a:r>
            <a:r>
              <a:rPr lang="ru-RU" sz="2000" b="1" dirty="0"/>
              <a:t> </a:t>
            </a:r>
            <a:r>
              <a:rPr lang="ru-RU" sz="2000" dirty="0"/>
              <a:t>— работу в автоматическом режиме.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28457" y="354089"/>
            <a:ext cx="1010194" cy="220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614057" y="3971109"/>
            <a:ext cx="914400" cy="182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3333" r="8507" b="3284"/>
          <a:stretch/>
        </p:blipFill>
        <p:spPr>
          <a:xfrm>
            <a:off x="1369777" y="409915"/>
            <a:ext cx="6659682" cy="455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9831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2" y="5477771"/>
            <a:ext cx="9011737" cy="12096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u="sng" dirty="0" smtClean="0">
                <a:solidFill>
                  <a:srgbClr val="C00000"/>
                </a:solidFill>
              </a:rPr>
              <a:t>Горочные стрелочные электроприводы.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dirty="0" smtClean="0"/>
              <a:t>Перевод </a:t>
            </a:r>
            <a:r>
              <a:rPr lang="ru-RU" sz="2000" dirty="0"/>
              <a:t>стрелок осуществляется при помощи быстродействующих электрических приводов типа СПБГ, время перевода стрелки у которых составляет 0,65 с. Для перевода стрелок в ГАЦ используется стрелочный блок типа </a:t>
            </a:r>
            <a:r>
              <a:rPr lang="ru-RU" sz="2000" dirty="0" smtClean="0"/>
              <a:t>СГ-66.</a:t>
            </a: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590" y="457200"/>
            <a:ext cx="6639119" cy="49808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433" t="12836" r="5373" b="8147"/>
          <a:stretch/>
        </p:blipFill>
        <p:spPr>
          <a:xfrm>
            <a:off x="6055102" y="3486434"/>
            <a:ext cx="3011227" cy="195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9613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93275"/>
            <a:ext cx="9144000" cy="18647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Схема </a:t>
            </a:r>
            <a:r>
              <a:rPr lang="ru-RU" sz="2000" b="1" dirty="0"/>
              <a:t>блока стрелки </a:t>
            </a:r>
            <a:r>
              <a:rPr lang="ru-RU" sz="2000" b="1" dirty="0">
                <a:solidFill>
                  <a:srgbClr val="C00000"/>
                </a:solidFill>
              </a:rPr>
              <a:t>обеспечивает </a:t>
            </a:r>
            <a:r>
              <a:rPr lang="ru-RU" sz="2000" b="1" dirty="0"/>
              <a:t>возможность </a:t>
            </a:r>
            <a:r>
              <a:rPr lang="ru-RU" sz="2000" b="1" dirty="0">
                <a:solidFill>
                  <a:srgbClr val="C00000"/>
                </a:solidFill>
              </a:rPr>
              <a:t>автоматического </a:t>
            </a:r>
            <a:r>
              <a:rPr lang="ru-RU" sz="2000" b="1" dirty="0"/>
              <a:t>и </a:t>
            </a:r>
            <a:r>
              <a:rPr lang="ru-RU" sz="2000" b="1" dirty="0">
                <a:solidFill>
                  <a:srgbClr val="C00000"/>
                </a:solidFill>
              </a:rPr>
              <a:t>ручного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перевода стрелки </a:t>
            </a:r>
            <a:r>
              <a:rPr lang="ru-RU" sz="2000" b="1" dirty="0"/>
              <a:t>в заданное положение </a:t>
            </a:r>
            <a:r>
              <a:rPr lang="ru-RU" sz="2000" b="1" u="sng" dirty="0">
                <a:solidFill>
                  <a:srgbClr val="C00000"/>
                </a:solidFill>
              </a:rPr>
              <a:t>при выполнении следующих условий: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• стрелка, управляемая автоматически</a:t>
            </a:r>
            <a:r>
              <a:rPr lang="ru-RU" sz="2000" dirty="0"/>
              <a:t>, до вступления отцепа на стрелочную изолированную секцию может быть переведена в другое положение и при помощи стрелочной рукоятки;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8751" r="4776" b="3488"/>
          <a:stretch/>
        </p:blipFill>
        <p:spPr>
          <a:xfrm>
            <a:off x="739587" y="388960"/>
            <a:ext cx="7544603" cy="46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089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431" y="4488308"/>
            <a:ext cx="9011737" cy="23696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• при занятом изолированном участке </a:t>
            </a:r>
            <a:r>
              <a:rPr lang="ru-RU" sz="2000" dirty="0"/>
              <a:t>стрелка не должна переводиться, начавшийся перевод стрелки не должен прерываться, если отцеп вступит на изолированный участок этой стрелки;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• если после автоматического перевода стрелки </a:t>
            </a:r>
            <a:r>
              <a:rPr lang="ru-RU" sz="2000" dirty="0"/>
              <a:t>нет контроля ее положения, должен быть обеспечен автоматический возврат стрелки в исходное положение при условии свободности участка;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• схема управления должна фиксировать взрез стрелки.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822881" y="-96913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881" t="3383" r="6269" b="7662"/>
          <a:stretch/>
        </p:blipFill>
        <p:spPr>
          <a:xfrm>
            <a:off x="1425489" y="306333"/>
            <a:ext cx="6291619" cy="423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8919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3882" y="222848"/>
            <a:ext cx="7495431" cy="20733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002060"/>
                </a:solidFill>
              </a:rPr>
              <a:t>Напольные датчики горочных систем автоматизации:</a:t>
            </a:r>
          </a:p>
          <a:p>
            <a:pPr marL="0" indent="0" algn="just">
              <a:buNone/>
            </a:pPr>
            <a:r>
              <a:rPr lang="ru-RU" sz="2000" b="1" dirty="0"/>
              <a:t>Горочные рельсовые </a:t>
            </a:r>
            <a:r>
              <a:rPr lang="ru-RU" sz="2000" b="1" dirty="0" smtClean="0"/>
              <a:t>цепи (ГРЦ);</a:t>
            </a:r>
          </a:p>
          <a:p>
            <a:pPr marL="0" indent="0" algn="just">
              <a:buNone/>
            </a:pPr>
            <a:r>
              <a:rPr lang="ru-RU" sz="2000" b="1" dirty="0"/>
              <a:t>Индуктивно-проводной </a:t>
            </a:r>
            <a:r>
              <a:rPr lang="ru-RU" sz="2000" b="1" dirty="0" smtClean="0"/>
              <a:t>датчик (ИПД);</a:t>
            </a:r>
          </a:p>
          <a:p>
            <a:pPr marL="0" indent="0" algn="just">
              <a:buNone/>
            </a:pPr>
            <a:r>
              <a:rPr lang="ru-RU" sz="2000" b="1" dirty="0"/>
              <a:t>Радиотехнический датчик </a:t>
            </a:r>
            <a:r>
              <a:rPr lang="ru-RU" sz="2000" b="1" dirty="0" smtClean="0"/>
              <a:t>(РТД);</a:t>
            </a:r>
          </a:p>
          <a:p>
            <a:pPr marL="0" indent="0" algn="just">
              <a:buNone/>
            </a:pPr>
            <a:r>
              <a:rPr lang="ru-RU" sz="2000" b="1" dirty="0" smtClean="0"/>
              <a:t>Радиолокационный </a:t>
            </a:r>
            <a:r>
              <a:rPr lang="ru-RU" sz="2000" b="1" dirty="0"/>
              <a:t>индикатор скорости </a:t>
            </a:r>
            <a:r>
              <a:rPr lang="ru-RU" sz="2000" b="1" dirty="0" smtClean="0"/>
              <a:t>(РИС).</a:t>
            </a:r>
            <a:endParaRPr lang="ru-RU" sz="2000" b="1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876266" y="-97341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8062"/>
          <a:stretch/>
        </p:blipFill>
        <p:spPr>
          <a:xfrm>
            <a:off x="876266" y="2159193"/>
            <a:ext cx="7495431" cy="459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6285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31" y="4822677"/>
            <a:ext cx="9011737" cy="15235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Горочные рельсовые цепи. </a:t>
            </a:r>
            <a:r>
              <a:rPr lang="ru-RU" sz="2000" dirty="0"/>
              <a:t>С помощью РЦ осуществляется связь движущихся отцепов с устройствами ГАЦ и исключение перевода стрелок под отцепами. Горочные РЦ по условиям работы ГАЦ являются короткими и не превышают длины рельсового звена 12,5 м, а время свободного состояния РЦ при роспуске состава ограничено.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016" t="33497" r="-299" b="451"/>
          <a:stretch/>
        </p:blipFill>
        <p:spPr>
          <a:xfrm>
            <a:off x="279075" y="345836"/>
            <a:ext cx="8714800" cy="434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3887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88" y="4474660"/>
            <a:ext cx="9011737" cy="23833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/>
              <a:t>Горочные </a:t>
            </a:r>
            <a:r>
              <a:rPr lang="ru-RU" sz="2000" b="1" dirty="0"/>
              <a:t>РЦ работают в очень неблагоприятных условиях </a:t>
            </a:r>
            <a:r>
              <a:rPr lang="ru-RU" sz="2000" dirty="0"/>
              <a:t>(низкое сопротивление балласта и высокое переходное сопротивление поездного шунта). Для увеличения скорости срабатывания путевого реле в качестве горочных РЦ используют нормально разомкнутые РЦ, при свободности которых путевые реле находятся без тока, а при их занятии подвижным составом возбуждаются. Для повышения надежности шунтирования путевого реле РЦ головных стрелок дополняются магнитными педалями. РЦ межстрелочных участков применяют без педалей.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846161" y="-122830"/>
            <a:ext cx="8147714" cy="58003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12798" r="6866" b="5078"/>
          <a:stretch/>
        </p:blipFill>
        <p:spPr>
          <a:xfrm>
            <a:off x="491319" y="317949"/>
            <a:ext cx="7956645" cy="421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9126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33" y="4235824"/>
            <a:ext cx="9011737" cy="26221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340" r="3881" b="5658"/>
          <a:stretch/>
        </p:blipFill>
        <p:spPr>
          <a:xfrm>
            <a:off x="739588" y="457200"/>
            <a:ext cx="4960624" cy="32891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6866" t="4762" b="6055"/>
          <a:stretch/>
        </p:blipFill>
        <p:spPr>
          <a:xfrm>
            <a:off x="6091452" y="613246"/>
            <a:ext cx="2799771" cy="225188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485" y="3993622"/>
            <a:ext cx="910586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>
                <a:solidFill>
                  <a:srgbClr val="C00000"/>
                </a:solidFill>
              </a:rPr>
              <a:t>Индуктивно-проводной датчик.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Датчик индуктивно-проводной (ИПД) </a:t>
            </a:r>
            <a:r>
              <a:rPr lang="ru-RU" sz="2000" b="1" dirty="0"/>
              <a:t>служит </a:t>
            </a:r>
            <a:r>
              <a:rPr lang="ru-RU" sz="2000" b="1" dirty="0">
                <a:solidFill>
                  <a:srgbClr val="002060"/>
                </a:solidFill>
              </a:rPr>
              <a:t>для определения свободности или занятости </a:t>
            </a:r>
            <a:r>
              <a:rPr lang="ru-RU" sz="2000" b="1" dirty="0" smtClean="0">
                <a:solidFill>
                  <a:srgbClr val="002060"/>
                </a:solidFill>
              </a:rPr>
              <a:t>подвижным </a:t>
            </a:r>
            <a:r>
              <a:rPr lang="ru-RU" sz="2000" b="1" dirty="0">
                <a:solidFill>
                  <a:srgbClr val="002060"/>
                </a:solidFill>
              </a:rPr>
              <a:t>составом контрольного участка </a:t>
            </a:r>
            <a:r>
              <a:rPr lang="ru-RU" sz="2000" b="1" dirty="0" smtClean="0">
                <a:solidFill>
                  <a:srgbClr val="002060"/>
                </a:solidFill>
              </a:rPr>
              <a:t>пути</a:t>
            </a:r>
            <a:r>
              <a:rPr lang="ru-RU" sz="2000" b="1" dirty="0">
                <a:solidFill>
                  <a:srgbClr val="002060"/>
                </a:solidFill>
              </a:rPr>
              <a:t>. </a:t>
            </a:r>
            <a:r>
              <a:rPr lang="ru-RU" sz="2000" dirty="0"/>
              <a:t>В настоящее время ИПД используется взамен педалей и рельсовых цепей на стрелочных участках сортировочных горок, оборудованных системой ГАЦ, а также служит дополнительным элементом защиты стрелок от несанкционированного перевода при потере шунта и проходе длиннобазных вагонов.</a:t>
            </a:r>
          </a:p>
        </p:txBody>
      </p:sp>
    </p:spTree>
    <p:extLst>
      <p:ext uri="{BB962C8B-B14F-4D97-AF65-F5344CB8AC3E}">
        <p14:creationId xmlns:p14="http://schemas.microsoft.com/office/powerpoint/2010/main" val="84298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93024"/>
            <a:ext cx="9144000" cy="21649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/>
              <a:t>Примерный </a:t>
            </a:r>
            <a:r>
              <a:rPr lang="ru-RU" sz="2000" b="1" dirty="0"/>
              <a:t>план и профиль горки показаны на </a:t>
            </a:r>
            <a:r>
              <a:rPr lang="ru-RU" sz="2000" b="1" dirty="0" smtClean="0"/>
              <a:t>рисунке</a:t>
            </a:r>
            <a:r>
              <a:rPr lang="ru-RU" sz="2000" dirty="0" smtClean="0"/>
              <a:t>. </a:t>
            </a:r>
            <a:r>
              <a:rPr lang="ru-RU" sz="2000" dirty="0"/>
              <a:t>Из парка прибытия на вершину горки, называемую </a:t>
            </a:r>
            <a:r>
              <a:rPr lang="ru-RU" sz="2000" b="1" dirty="0"/>
              <a:t>горбом</a:t>
            </a:r>
            <a:r>
              <a:rPr lang="ru-RU" sz="2000" dirty="0"/>
              <a:t>, ведет путь надвига. Перед горбом горки устанавливают </a:t>
            </a:r>
            <a:r>
              <a:rPr lang="ru-RU" sz="2000" b="1" dirty="0">
                <a:solidFill>
                  <a:srgbClr val="002060"/>
                </a:solidFill>
              </a:rPr>
              <a:t>общий горочный светофор Г</a:t>
            </a:r>
            <a:r>
              <a:rPr lang="ru-RU" sz="2000" dirty="0"/>
              <a:t>, по каждому пути надвига — </a:t>
            </a:r>
            <a:r>
              <a:rPr lang="ru-RU" sz="2000" b="1" dirty="0">
                <a:solidFill>
                  <a:srgbClr val="002060"/>
                </a:solidFill>
              </a:rPr>
              <a:t>горочные светофоры Г1, Г2 </a:t>
            </a:r>
            <a:r>
              <a:rPr lang="ru-RU" sz="2000" dirty="0"/>
              <a:t>и </a:t>
            </a:r>
            <a:r>
              <a:rPr lang="ru-RU" sz="2000" b="1" dirty="0">
                <a:solidFill>
                  <a:srgbClr val="002060"/>
                </a:solidFill>
              </a:rPr>
              <a:t>повторители горочных светофоров ПГ1, ПГ2 </a:t>
            </a:r>
            <a:r>
              <a:rPr lang="ru-RU" sz="2000" dirty="0"/>
              <a:t>через каждые 150 м вдоль пути надвига. На путях парка прибытия также устанавливают повторительные светофоры и оборудуют эти пути устройствами горочной АЛС.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397" y="379438"/>
            <a:ext cx="7126942" cy="4391349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1157550" y="1201994"/>
            <a:ext cx="1652018" cy="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903159" y="430306"/>
            <a:ext cx="363071" cy="2151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03159" y="913670"/>
            <a:ext cx="254391" cy="351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809568" y="1613647"/>
            <a:ext cx="1426256" cy="605118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922929" y="1707776"/>
            <a:ext cx="766483" cy="510989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995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33" y="4761263"/>
            <a:ext cx="9105867" cy="20967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ИПД </a:t>
            </a:r>
            <a:r>
              <a:rPr lang="ru-RU" sz="2000" dirty="0"/>
              <a:t>обеспечивает контроль свободности или занятости стрелочного участка в пределах уложенного шлейфа от подвижной единицы с металлической ходовой частью. </a:t>
            </a:r>
            <a:r>
              <a:rPr lang="ru-RU" sz="2000" b="1" dirty="0">
                <a:solidFill>
                  <a:srgbClr val="C00000"/>
                </a:solidFill>
              </a:rPr>
              <a:t>Принцип контроля </a:t>
            </a:r>
            <a:r>
              <a:rPr lang="ru-RU" sz="2000" b="1" dirty="0" smtClean="0">
                <a:solidFill>
                  <a:srgbClr val="C00000"/>
                </a:solidFill>
              </a:rPr>
              <a:t>подвижной </a:t>
            </a:r>
            <a:r>
              <a:rPr lang="ru-RU" sz="2000" b="1" dirty="0">
                <a:solidFill>
                  <a:srgbClr val="C00000"/>
                </a:solidFill>
              </a:rPr>
              <a:t>единицы </a:t>
            </a:r>
            <a:r>
              <a:rPr lang="ru-RU" sz="2000" b="1" dirty="0"/>
              <a:t>основан</a:t>
            </a:r>
            <a:r>
              <a:rPr lang="ru-RU" sz="2000" b="1" dirty="0">
                <a:solidFill>
                  <a:srgbClr val="002060"/>
                </a:solidFill>
              </a:rPr>
              <a:t> на изменении частоты и амплитуды генератора гармонических колебаний датчика под действием металлической массы вагона.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Индуктивный шлейф является чувствительным элементом датчика, выполняющего роль индуктивности колебательного контура генератора.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6269" t="36617" r="3583" b="7064"/>
          <a:stretch/>
        </p:blipFill>
        <p:spPr>
          <a:xfrm>
            <a:off x="92007" y="457200"/>
            <a:ext cx="8927757" cy="430406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51529" y="537882"/>
            <a:ext cx="1331259" cy="25549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123329" y="1532965"/>
            <a:ext cx="2205318" cy="213808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916706" y="1317812"/>
            <a:ext cx="3077169" cy="146572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6106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6" y="4935473"/>
            <a:ext cx="9116704" cy="14922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 smtClean="0">
                <a:solidFill>
                  <a:srgbClr val="002060"/>
                </a:solidFill>
              </a:rPr>
              <a:t>Радиотехнический датчик РТД-С.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/>
              <a:t>Такой датчик </a:t>
            </a:r>
            <a:r>
              <a:rPr lang="ru-RU" sz="2000" b="1" dirty="0" smtClean="0">
                <a:solidFill>
                  <a:srgbClr val="C00000"/>
                </a:solidFill>
              </a:rPr>
              <a:t>обеспечивает пространственный контакт </a:t>
            </a:r>
            <a:r>
              <a:rPr lang="ru-RU" sz="2000" b="1" dirty="0" smtClean="0"/>
              <a:t>с подвижной единицей с помощью отраженного сигнала. </a:t>
            </a:r>
            <a:r>
              <a:rPr lang="ru-RU" sz="2000" dirty="0" smtClean="0"/>
              <a:t>РТД состоит из передающего модуля СВЧ-колебаний с передающей антенной А1</a:t>
            </a:r>
            <a:r>
              <a:rPr lang="en-US" sz="2000" dirty="0" smtClean="0"/>
              <a:t>, </a:t>
            </a:r>
            <a:r>
              <a:rPr lang="ru-RU" sz="2000" dirty="0" smtClean="0"/>
              <a:t>который устанавливается по одну сторону контролируемого участка пути и приемного модуля с антенной А2, который устанавливается по другую сторону участка. </a:t>
            </a: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836" t="28658" r="5909" b="14029"/>
          <a:stretch/>
        </p:blipFill>
        <p:spPr>
          <a:xfrm>
            <a:off x="150125" y="457200"/>
            <a:ext cx="8843750" cy="426312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04263" y="3944203"/>
            <a:ext cx="3889612" cy="3548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войная стрелка влево/вправо 5"/>
          <p:cNvSpPr/>
          <p:nvPr/>
        </p:nvSpPr>
        <p:spPr>
          <a:xfrm rot="18124404">
            <a:off x="5996782" y="2730420"/>
            <a:ext cx="807532" cy="252730"/>
          </a:xfrm>
          <a:prstGeom prst="left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3717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674" y="5552834"/>
            <a:ext cx="9011737" cy="13051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</a:t>
            </a:r>
            <a:r>
              <a:rPr lang="ru-RU" sz="2000" b="1" dirty="0" smtClean="0">
                <a:solidFill>
                  <a:srgbClr val="C00000"/>
                </a:solidFill>
              </a:rPr>
              <a:t>При отсутствии подвижной единицы </a:t>
            </a:r>
            <a:r>
              <a:rPr lang="ru-RU" sz="2000" dirty="0" smtClean="0"/>
              <a:t>на контролируемом участке сигнал, излучаемый антенной А1, попадает в приемную антенну А2 и устройства фиксации (УФ) приемника. Вырабатывается </a:t>
            </a:r>
            <a:r>
              <a:rPr lang="ru-RU" sz="2000" b="1" dirty="0" smtClean="0"/>
              <a:t>сигнал логической единицы</a:t>
            </a:r>
            <a:r>
              <a:rPr lang="ru-RU" sz="2000" dirty="0" smtClean="0"/>
              <a:t>, свидетельствующей о том, что </a:t>
            </a:r>
            <a:r>
              <a:rPr lang="ru-RU" sz="2000" b="1" dirty="0" smtClean="0">
                <a:solidFill>
                  <a:srgbClr val="002060"/>
                </a:solidFill>
              </a:rPr>
              <a:t>контролируемый участок свободен.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821" t="4762"/>
          <a:stretch/>
        </p:blipFill>
        <p:spPr>
          <a:xfrm>
            <a:off x="1067134" y="457200"/>
            <a:ext cx="7599194" cy="5000101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4203511" y="1050878"/>
            <a:ext cx="2306472" cy="1269241"/>
          </a:xfrm>
          <a:prstGeom prst="straightConnector1">
            <a:avLst/>
          </a:prstGeom>
          <a:ln w="3810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42782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77219"/>
            <a:ext cx="9011737" cy="13443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При появлении подвижной единицы </a:t>
            </a:r>
            <a:r>
              <a:rPr lang="ru-RU" sz="2000" dirty="0" smtClean="0"/>
              <a:t>в зоне действия РТД излучаемый передатчиком сигнал экранируется и в приемную антенну А2 сигнал не попадает. Это состояние воспринимается устройством УФ, которое вырабатывает </a:t>
            </a:r>
            <a:r>
              <a:rPr lang="ru-RU" sz="2000" b="1" dirty="0" smtClean="0"/>
              <a:t>сигнал логического нуля</a:t>
            </a:r>
            <a:r>
              <a:rPr lang="ru-RU" sz="2000" dirty="0" smtClean="0"/>
              <a:t>, который свидетельствует о </a:t>
            </a:r>
            <a:r>
              <a:rPr lang="ru-RU" sz="2000" b="1" dirty="0" smtClean="0">
                <a:solidFill>
                  <a:srgbClr val="002060"/>
                </a:solidFill>
              </a:rPr>
              <a:t>занятости участка пути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8732" r="7985"/>
          <a:stretch/>
        </p:blipFill>
        <p:spPr>
          <a:xfrm>
            <a:off x="928048" y="334370"/>
            <a:ext cx="7369791" cy="491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9292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7862" y="5049872"/>
            <a:ext cx="9161862" cy="165820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Радиолокационный индикатор скорости </a:t>
            </a:r>
            <a:r>
              <a:rPr lang="ru-RU" sz="2000" b="1" u="sng" dirty="0" smtClean="0">
                <a:solidFill>
                  <a:srgbClr val="C00000"/>
                </a:solidFill>
              </a:rPr>
              <a:t>РИС</a:t>
            </a:r>
            <a:r>
              <a:rPr lang="ru-RU" sz="2000" b="1" u="sng" dirty="0" smtClean="0">
                <a:solidFill>
                  <a:srgbClr val="002060"/>
                </a:solidFill>
              </a:rPr>
              <a:t>.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/>
              <a:t>Последнее поколение горочных измерителей реализовано с применением микропроцессорной элементной базы в каналах обработки сигналов. </a:t>
            </a:r>
            <a:r>
              <a:rPr lang="ru-RU" sz="2000" b="1" dirty="0" smtClean="0">
                <a:solidFill>
                  <a:srgbClr val="C00000"/>
                </a:solidFill>
              </a:rPr>
              <a:t>Действие датчика РИС </a:t>
            </a:r>
            <a:r>
              <a:rPr lang="ru-RU" sz="2000" b="1" dirty="0" smtClean="0"/>
              <a:t>основано </a:t>
            </a:r>
            <a:r>
              <a:rPr lang="ru-RU" sz="2000" b="1" dirty="0" smtClean="0">
                <a:solidFill>
                  <a:srgbClr val="002060"/>
                </a:solidFill>
              </a:rPr>
              <a:t>на использовании эффекта Доплера.</a:t>
            </a:r>
            <a:r>
              <a:rPr lang="ru-RU" sz="2000" b="1" dirty="0" smtClean="0"/>
              <a:t> </a:t>
            </a:r>
            <a:r>
              <a:rPr lang="ru-RU" sz="2000" dirty="0" smtClean="0"/>
              <a:t>Этот эффект заключается в том, что сигнал в виде электромагнитной волны, отраженной от движущегося объекта, изменяет свою частоту пропорционально скорости движения объекта. </a:t>
            </a:r>
            <a:endParaRPr lang="ru-RU" sz="2000" b="1" u="sng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625" y="324314"/>
            <a:ext cx="6898486" cy="459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0494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77219"/>
            <a:ext cx="9011737" cy="10645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Датчики </a:t>
            </a:r>
            <a:r>
              <a:rPr lang="ru-RU" sz="2000" dirty="0"/>
              <a:t>РИС используются операторами горок, осуществляющими торможение отцепов вручную, либо в системах автоматического регулирования скорости скатывания отцепов (АРС) для автоматического торможения.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970" t="2829" b="10222"/>
          <a:stretch/>
        </p:blipFill>
        <p:spPr>
          <a:xfrm>
            <a:off x="230808" y="457200"/>
            <a:ext cx="8780929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9862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4586" y="707878"/>
            <a:ext cx="4026090" cy="4931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u="sng" dirty="0">
                <a:solidFill>
                  <a:srgbClr val="002060"/>
                </a:solidFill>
              </a:rPr>
              <a:t>Горочный пульт управления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16912" r="2836"/>
          <a:stretch/>
        </p:blipFill>
        <p:spPr>
          <a:xfrm>
            <a:off x="136475" y="1451681"/>
            <a:ext cx="8884693" cy="504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5502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66230"/>
            <a:ext cx="9144000" cy="15917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Горочный пульт управления.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Для дистанционного управления с центрального поста объектами механизации и автоматизации сортировочных горок и контроля за ходом роспуска составов </a:t>
            </a:r>
            <a:r>
              <a:rPr lang="ru-RU" sz="2000" b="1" dirty="0"/>
              <a:t>используют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горочный пульт управления</a:t>
            </a:r>
            <a:r>
              <a:rPr lang="ru-RU" sz="2000" dirty="0"/>
              <a:t>. Пульт собирается из секций. Размер пульта и число секций зависят от путевого развития сортировочной горки и ее мощности.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791" t="25707"/>
          <a:stretch/>
        </p:blipFill>
        <p:spPr>
          <a:xfrm>
            <a:off x="739588" y="457200"/>
            <a:ext cx="8065827" cy="476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7951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37530"/>
            <a:ext cx="9144000" cy="242047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C00000"/>
                </a:solidFill>
              </a:rPr>
              <a:t>В </a:t>
            </a:r>
            <a:r>
              <a:rPr lang="ru-RU" sz="2000" b="1" dirty="0">
                <a:solidFill>
                  <a:srgbClr val="C00000"/>
                </a:solidFill>
              </a:rPr>
              <a:t>общем случае пульт ГАЦ </a:t>
            </a:r>
            <a:r>
              <a:rPr lang="ru-RU" sz="2000" b="1" dirty="0" smtClean="0">
                <a:solidFill>
                  <a:srgbClr val="C00000"/>
                </a:solidFill>
              </a:rPr>
              <a:t>состоит из: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</a:p>
          <a:p>
            <a:pPr algn="just"/>
            <a:r>
              <a:rPr lang="ru-RU" sz="2000" b="1" dirty="0" smtClean="0"/>
              <a:t>секции </a:t>
            </a:r>
            <a:r>
              <a:rPr lang="ru-RU" sz="2000" b="1" dirty="0"/>
              <a:t>управления ЭЦ парка прибытия, 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секции </a:t>
            </a:r>
            <a:r>
              <a:rPr lang="ru-RU" sz="2000" b="1" dirty="0"/>
              <a:t>увязки устройств ГАЦ и ЭЦ, 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секций </a:t>
            </a:r>
            <a:r>
              <a:rPr lang="ru-RU" sz="2000" b="1" dirty="0"/>
              <a:t>связи, </a:t>
            </a:r>
            <a:endParaRPr lang="ru-RU" sz="2000" b="1" dirty="0" smtClean="0"/>
          </a:p>
          <a:p>
            <a:pPr algn="just"/>
            <a:r>
              <a:rPr lang="ru-RU" sz="2000" b="1" dirty="0" smtClean="0"/>
              <a:t>секций головной, </a:t>
            </a:r>
          </a:p>
          <a:p>
            <a:pPr algn="just"/>
            <a:r>
              <a:rPr lang="ru-RU" sz="2000" b="1" dirty="0" smtClean="0"/>
              <a:t>секции пучковых </a:t>
            </a:r>
            <a:r>
              <a:rPr lang="ru-RU" sz="2000" b="1" dirty="0"/>
              <a:t>частей горки.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7277" r="21194" b="22908"/>
          <a:stretch/>
        </p:blipFill>
        <p:spPr>
          <a:xfrm>
            <a:off x="443752" y="363071"/>
            <a:ext cx="8218129" cy="413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0551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" y="4938684"/>
            <a:ext cx="9103057" cy="19193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На рисунке в </a:t>
            </a:r>
            <a:r>
              <a:rPr lang="ru-RU" sz="2000" dirty="0"/>
              <a:t>сокращенном виде показаны элементы управления и индикации пульта управления ЭЦ парка прибытия и горочного поста и изображено осигнализование парка прибытия и зоны надвига на горку.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Разрешение </a:t>
            </a:r>
            <a:r>
              <a:rPr lang="ru-RU" sz="2000" b="1" dirty="0">
                <a:solidFill>
                  <a:srgbClr val="002060"/>
                </a:solidFill>
              </a:rPr>
              <a:t>надвига состава на горку </a:t>
            </a:r>
            <a:r>
              <a:rPr lang="ru-RU" sz="2000" b="1" dirty="0"/>
              <a:t>дает</a:t>
            </a:r>
            <a:r>
              <a:rPr lang="ru-RU" sz="2000" b="1" dirty="0">
                <a:solidFill>
                  <a:srgbClr val="C00000"/>
                </a:solidFill>
              </a:rPr>
              <a:t> дежурный горочного поста </a:t>
            </a:r>
            <a:r>
              <a:rPr lang="ru-RU" sz="2000" dirty="0"/>
              <a:t>нажатием кнопки согласия надвига </a:t>
            </a:r>
            <a:r>
              <a:rPr lang="ru-RU" sz="2000" b="1" dirty="0"/>
              <a:t>Г1СК (Г2СК). </a:t>
            </a:r>
            <a:r>
              <a:rPr lang="ru-RU" sz="2000" dirty="0"/>
              <a:t>На горочном пульте и табло ЭЦ мигающим светом загораются лампочки «Согласие надвига» </a:t>
            </a:r>
            <a:r>
              <a:rPr lang="ru-RU" sz="2000" b="1" dirty="0"/>
              <a:t>Г1СН (Г2СН) </a:t>
            </a:r>
            <a:r>
              <a:rPr lang="ru-RU" sz="2000" dirty="0"/>
              <a:t>и </a:t>
            </a:r>
            <a:r>
              <a:rPr lang="ru-RU" sz="2000" b="1" dirty="0"/>
              <a:t>СН.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009" y="400643"/>
            <a:ext cx="6201603" cy="459459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783976" y="1702862"/>
            <a:ext cx="304800" cy="1340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163394" y="1702862"/>
            <a:ext cx="304800" cy="13406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156020" y="1458206"/>
            <a:ext cx="304800" cy="13406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772478" y="1458206"/>
            <a:ext cx="304800" cy="13406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038531" y="1468170"/>
            <a:ext cx="304800" cy="13406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740446" y="1466336"/>
            <a:ext cx="304800" cy="13406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682252" y="481264"/>
            <a:ext cx="619080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1000" b="1" dirty="0" smtClean="0"/>
              <a:t>Пост ЭЦ</a:t>
            </a:r>
            <a:endParaRPr lang="ru-RU" sz="1000" b="1" dirty="0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2682252" y="664534"/>
            <a:ext cx="619080" cy="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480226" y="443348"/>
            <a:ext cx="1013419" cy="24622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1000" b="1" dirty="0" smtClean="0"/>
              <a:t>Горочный пост</a:t>
            </a:r>
            <a:endParaRPr lang="ru-RU" sz="1000" b="1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5315794" y="457200"/>
            <a:ext cx="1177851" cy="0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5528354" y="626618"/>
            <a:ext cx="896511" cy="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1616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7862" y="4911389"/>
            <a:ext cx="9161862" cy="17964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Разрешение </a:t>
            </a:r>
            <a:r>
              <a:rPr lang="ru-RU" sz="2000" dirty="0"/>
              <a:t>на расформирование состава подают светофоры парка прибытия, которые повторяют показание горочного светофора Г. </a:t>
            </a:r>
            <a:r>
              <a:rPr lang="ru-RU" sz="2000" b="1" dirty="0">
                <a:solidFill>
                  <a:srgbClr val="002060"/>
                </a:solidFill>
              </a:rPr>
              <a:t>За горбом горки размещается </a:t>
            </a:r>
            <a:r>
              <a:rPr lang="ru-RU" sz="2000" b="1" dirty="0">
                <a:solidFill>
                  <a:srgbClr val="C00000"/>
                </a:solidFill>
              </a:rPr>
              <a:t>распределительная зона.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В начале этой зоны устроен наиболее крутой уклон (скоростной), служащий для разгона вагона. Затем уклон становится более пологим. В конце распределительной зоны уложены пути стрелочной горловины, которые переходят в сортировочный парк.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447" y="416256"/>
            <a:ext cx="7126842" cy="439559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42447" y="457200"/>
            <a:ext cx="190317" cy="197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42447" y="1091821"/>
            <a:ext cx="190317" cy="2183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157550" y="1201994"/>
            <a:ext cx="1652018" cy="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039737" y="3029803"/>
            <a:ext cx="764275" cy="47767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913194" y="3507475"/>
            <a:ext cx="1146412" cy="19106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 rot="16200000">
            <a:off x="3644091" y="1195080"/>
            <a:ext cx="764401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 smtClean="0"/>
              <a:t>горб</a:t>
            </a:r>
          </a:p>
          <a:p>
            <a:r>
              <a:rPr lang="ru-RU" sz="1600" b="1" dirty="0" smtClean="0"/>
              <a:t>горки </a:t>
            </a:r>
            <a:endParaRPr lang="ru-RU" sz="1600" b="1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332126" y="4477871"/>
            <a:ext cx="1557686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852755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40" y="5307173"/>
            <a:ext cx="9075760" cy="15508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Установку </a:t>
            </a:r>
            <a:r>
              <a:rPr lang="ru-RU" sz="2000" b="1" dirty="0">
                <a:solidFill>
                  <a:srgbClr val="002060"/>
                </a:solidFill>
              </a:rPr>
              <a:t>маршрута надвига </a:t>
            </a:r>
            <a:r>
              <a:rPr lang="ru-RU" sz="2000" b="1" dirty="0"/>
              <a:t>дежурный поста ЭЦ производит </a:t>
            </a:r>
            <a:r>
              <a:rPr lang="ru-RU" sz="2000" dirty="0"/>
              <a:t>нажатием кнопки начала маршрута у светофоров с пути надвига и кнопки конца маршрута у горба горки. После установки маршрута на горочном посту и посту ЭЦ лампочки </a:t>
            </a:r>
            <a:r>
              <a:rPr lang="ru-RU" sz="2000" b="1" dirty="0"/>
              <a:t>«Согласие надвига» </a:t>
            </a:r>
            <a:r>
              <a:rPr lang="ru-RU" sz="2000" dirty="0"/>
              <a:t>горят ровным светом до полного размыкания маршрута надвига.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110" y="384707"/>
            <a:ext cx="6741995" cy="49949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233852" y="1402081"/>
            <a:ext cx="304800" cy="2596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006046" y="1402081"/>
            <a:ext cx="304800" cy="2596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867989" y="1402081"/>
            <a:ext cx="304800" cy="2596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5388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2" y="5104425"/>
            <a:ext cx="9011737" cy="1755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/>
              <a:t>На </a:t>
            </a:r>
            <a:r>
              <a:rPr lang="ru-RU" sz="2000" b="1" dirty="0"/>
              <a:t>табло ЭЦ </a:t>
            </a:r>
            <a:r>
              <a:rPr lang="ru-RU" sz="2000" dirty="0"/>
              <a:t>загорается зеленая лампочка надвига с соответствующего пути и горит до размыкания первой путевой секции за светофором. С момента вступления состава на первую секцию за светофором на горочном пульте загорается белым светом ячейка изолированного участка, расположенного перед горочным светофором </a:t>
            </a:r>
            <a:r>
              <a:rPr lang="ru-RU" sz="2000" b="1" dirty="0">
                <a:solidFill>
                  <a:srgbClr val="002060"/>
                </a:solidFill>
              </a:rPr>
              <a:t>Г1 (Г2). </a:t>
            </a:r>
            <a:r>
              <a:rPr lang="ru-RU" sz="2000" b="1" dirty="0"/>
              <a:t>С этого момента отмена надвига невозможна.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60060" y="-111149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8790" y="301096"/>
            <a:ext cx="6483340" cy="480332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72344" y="1759134"/>
            <a:ext cx="139337" cy="128886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>
            <a:stCxn id="2" idx="3"/>
          </p:cNvCxnSpPr>
          <p:nvPr/>
        </p:nvCxnSpPr>
        <p:spPr>
          <a:xfrm>
            <a:off x="2011681" y="2403568"/>
            <a:ext cx="3335382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5016137" y="2055223"/>
            <a:ext cx="330926" cy="64753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7374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78" y="5540189"/>
            <a:ext cx="9093622" cy="13178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C00000"/>
                </a:solidFill>
              </a:rPr>
              <a:t>Отмена </a:t>
            </a:r>
            <a:r>
              <a:rPr lang="ru-RU" sz="2000" b="1" dirty="0">
                <a:solidFill>
                  <a:srgbClr val="C00000"/>
                </a:solidFill>
              </a:rPr>
              <a:t>согласия </a:t>
            </a:r>
            <a:r>
              <a:rPr lang="ru-RU" sz="2000" b="1" dirty="0">
                <a:solidFill>
                  <a:srgbClr val="002060"/>
                </a:solidFill>
              </a:rPr>
              <a:t>на надвиг </a:t>
            </a:r>
            <a:r>
              <a:rPr lang="ru-RU" sz="2000" b="1" dirty="0">
                <a:solidFill>
                  <a:srgbClr val="C00000"/>
                </a:solidFill>
              </a:rPr>
              <a:t>возможна до установки маршрута надвига </a:t>
            </a:r>
            <a:r>
              <a:rPr lang="ru-RU" sz="2000" b="1" dirty="0">
                <a:solidFill>
                  <a:srgbClr val="002060"/>
                </a:solidFill>
              </a:rPr>
              <a:t>или </a:t>
            </a:r>
            <a:r>
              <a:rPr lang="ru-RU" sz="2000" b="1" dirty="0">
                <a:solidFill>
                  <a:srgbClr val="C00000"/>
                </a:solidFill>
              </a:rPr>
              <a:t>до начала его использования</a:t>
            </a:r>
            <a:r>
              <a:rPr lang="ru-RU" sz="2000" b="1" dirty="0">
                <a:solidFill>
                  <a:srgbClr val="002060"/>
                </a:solidFill>
              </a:rPr>
              <a:t>. </a:t>
            </a:r>
            <a:r>
              <a:rPr lang="ru-RU" sz="2000" b="1" dirty="0"/>
              <a:t>Для отмены </a:t>
            </a:r>
            <a:r>
              <a:rPr lang="ru-RU" sz="2000" dirty="0"/>
              <a:t>дежурный горки </a:t>
            </a:r>
            <a:r>
              <a:rPr lang="ru-RU" sz="2000" b="1" dirty="0"/>
              <a:t>повторно нажимает кнопку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ГСК </a:t>
            </a:r>
            <a:r>
              <a:rPr lang="ru-RU" sz="2000" b="1" dirty="0"/>
              <a:t>и перекрывает светофоры</a:t>
            </a:r>
            <a:r>
              <a:rPr lang="ru-RU" sz="2000" dirty="0"/>
              <a:t>. Дежурный поста ЭЦ отменяет маршрут с выдержкой времени 3 мин при занятом пути и 3 сек при свободном.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588" y="348018"/>
            <a:ext cx="7394478" cy="51401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75767" y="1765007"/>
            <a:ext cx="393405" cy="1594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212418" y="1754374"/>
            <a:ext cx="393405" cy="1594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9712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61764"/>
            <a:ext cx="9079977" cy="14962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Светофоры </a:t>
            </a:r>
            <a:r>
              <a:rPr lang="ru-RU" sz="2000" b="1" dirty="0">
                <a:solidFill>
                  <a:srgbClr val="002060"/>
                </a:solidFill>
              </a:rPr>
              <a:t>путей надвига </a:t>
            </a:r>
            <a:r>
              <a:rPr lang="ru-RU" sz="2000" b="1" dirty="0"/>
              <a:t>повторяют показание </a:t>
            </a:r>
            <a:r>
              <a:rPr lang="ru-RU" sz="2000" b="1" dirty="0">
                <a:solidFill>
                  <a:srgbClr val="002060"/>
                </a:solidFill>
              </a:rPr>
              <a:t>горочного светофора. </a:t>
            </a:r>
            <a:r>
              <a:rPr lang="ru-RU" sz="2000" dirty="0"/>
              <a:t>Красные буквы Н в указателе используют для сигнализации осаживания состава назад. При закрытии горочного светофора на светофоре с пути также включается красный огонь.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104" t="12537" r="3433"/>
          <a:stretch/>
        </p:blipFill>
        <p:spPr>
          <a:xfrm>
            <a:off x="0" y="360763"/>
            <a:ext cx="4531056" cy="33982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4615"/>
          <a:stretch/>
        </p:blipFill>
        <p:spPr>
          <a:xfrm>
            <a:off x="4067034" y="1254648"/>
            <a:ext cx="5012943" cy="366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1545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2" y="4788558"/>
            <a:ext cx="9011737" cy="20694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Перекрытие </a:t>
            </a:r>
            <a:r>
              <a:rPr lang="ru-RU" sz="2000" dirty="0"/>
              <a:t>поездных светофоров с путей надвига происходит при освобождении пути надвига и занятости участка за данным светофором или при занятом пути— после освобождения первого участка за светофором. </a:t>
            </a:r>
            <a:r>
              <a:rPr lang="ru-RU" sz="2000" b="1" dirty="0">
                <a:solidFill>
                  <a:srgbClr val="002060"/>
                </a:solidFill>
              </a:rPr>
              <a:t>Попутные маневровые светофоры </a:t>
            </a:r>
            <a:r>
              <a:rPr lang="ru-RU" sz="2000" dirty="0"/>
              <a:t>по пути надвига горят белым светом, при красном огне или показании горочного светофора «назад» — синим. </a:t>
            </a:r>
            <a:r>
              <a:rPr lang="ru-RU" sz="2000" b="1" dirty="0"/>
              <a:t>Встречные маневровые светофоры</a:t>
            </a:r>
            <a:r>
              <a:rPr lang="ru-RU" sz="2000" dirty="0"/>
              <a:t> при показании «назад» на горочном светофоре горят белым светом, при остальных показаниях — синим.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687" t="14795"/>
          <a:stretch/>
        </p:blipFill>
        <p:spPr>
          <a:xfrm>
            <a:off x="1337480" y="442833"/>
            <a:ext cx="6679875" cy="4345725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1555845" y="1692322"/>
            <a:ext cx="3643952" cy="309623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1651379" y="1651379"/>
            <a:ext cx="4380931" cy="313717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1337480" y="3254188"/>
            <a:ext cx="881285" cy="153437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06671" y="3025588"/>
            <a:ext cx="981635" cy="15464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6072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2" y="4849973"/>
            <a:ext cx="9011737" cy="15098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</a:t>
            </a:r>
            <a:r>
              <a:rPr lang="ru-RU" sz="2000" b="1" dirty="0" smtClean="0"/>
              <a:t>На </a:t>
            </a:r>
            <a:r>
              <a:rPr lang="ru-RU" sz="2000" b="1" dirty="0"/>
              <a:t>табло пульта повторитель открытого светофора </a:t>
            </a:r>
            <a:r>
              <a:rPr lang="ru-RU" sz="2000" dirty="0"/>
              <a:t>с пути надвига горит зеленым светом, повторители попутных открытых маневровых светофоров — белым. Для перекрытия светофоров дежурный поста ЭЦ нажимает кнопку «Перекрытие сигналов», на пультах горочного поста и поста ЭЦ загораются красные лампочки «Перекрытие сигналов».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7164" t="16953" r="448" b="13923"/>
          <a:stretch/>
        </p:blipFill>
        <p:spPr>
          <a:xfrm>
            <a:off x="545910" y="457200"/>
            <a:ext cx="8447965" cy="420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5261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2" y="5102457"/>
            <a:ext cx="9011737" cy="17555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</a:t>
            </a:r>
            <a:r>
              <a:rPr lang="ru-RU" sz="2000" b="1" dirty="0" smtClean="0">
                <a:solidFill>
                  <a:srgbClr val="C00000"/>
                </a:solidFill>
              </a:rPr>
              <a:t>Автоматическое </a:t>
            </a:r>
            <a:r>
              <a:rPr lang="ru-RU" sz="2000" b="1" dirty="0">
                <a:solidFill>
                  <a:srgbClr val="C00000"/>
                </a:solidFill>
              </a:rPr>
              <a:t>размыкание маршрута надвига </a:t>
            </a:r>
            <a:r>
              <a:rPr lang="ru-RU" sz="2000" b="1" dirty="0"/>
              <a:t>происходит </a:t>
            </a:r>
            <a:r>
              <a:rPr lang="ru-RU" sz="2000" dirty="0"/>
              <a:t>по частям от каждого встречного маневрового светофора после прохода и удаления от него состава не менее чем на 50 м (гарантийный участок). Этот участок служит для возможности осаживания до закрытого светофора, ограждающего разомкнутую часть маршрута. </a:t>
            </a:r>
            <a:r>
              <a:rPr lang="ru-RU" sz="2000" b="1" dirty="0">
                <a:solidFill>
                  <a:srgbClr val="002060"/>
                </a:solidFill>
              </a:rPr>
              <a:t>Разрешение на осаживание подается горением на горочном светофоре красного огня и в указателе буквы Н.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54" y="379592"/>
            <a:ext cx="6905768" cy="48004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0611" t="7151" r="54272" b="10193"/>
          <a:stretch/>
        </p:blipFill>
        <p:spPr>
          <a:xfrm>
            <a:off x="7508997" y="379592"/>
            <a:ext cx="1061794" cy="454725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2612571" y="4267200"/>
            <a:ext cx="1105989" cy="8709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918857" y="4267200"/>
            <a:ext cx="600892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685211" y="4267200"/>
            <a:ext cx="818606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41388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2" y="5825788"/>
            <a:ext cx="9011737" cy="10322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При </a:t>
            </a:r>
            <a:r>
              <a:rPr lang="ru-RU" sz="2000" b="1" dirty="0">
                <a:solidFill>
                  <a:srgbClr val="002060"/>
                </a:solidFill>
              </a:rPr>
              <a:t>отказе от осаживания </a:t>
            </a:r>
            <a:r>
              <a:rPr lang="ru-RU" sz="2000" dirty="0"/>
              <a:t>дежурный на горочном посту нажимает кнопку </a:t>
            </a:r>
            <a:r>
              <a:rPr lang="ru-RU" sz="2000" b="1" dirty="0"/>
              <a:t>«Отказ от осаживания», </a:t>
            </a:r>
            <a:r>
              <a:rPr lang="ru-RU" sz="2000" dirty="0"/>
              <a:t>отчего над кнопкой мигающим светом загорается красная лампочка, а на табло ЭЦ — зеленая лампочка ОС.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966" y="416255"/>
            <a:ext cx="7847464" cy="5455085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5184250" y="1470991"/>
            <a:ext cx="182880" cy="16697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062083" y="1470991"/>
            <a:ext cx="182880" cy="16697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298466" y="1470991"/>
            <a:ext cx="182880" cy="16697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52114" y="1470990"/>
            <a:ext cx="182880" cy="16697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5140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672" y="5293525"/>
            <a:ext cx="9011737" cy="15644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Согласие </a:t>
            </a:r>
            <a:r>
              <a:rPr lang="ru-RU" sz="2000" b="1" dirty="0">
                <a:solidFill>
                  <a:srgbClr val="002060"/>
                </a:solidFill>
              </a:rPr>
              <a:t>на установку маневрового маршрута </a:t>
            </a:r>
            <a:r>
              <a:rPr lang="ru-RU" sz="2000" dirty="0"/>
              <a:t>на участок пути перед горочным светофором дежурный горочного поста подает нажатием кнопки </a:t>
            </a:r>
            <a:r>
              <a:rPr lang="ru-RU" sz="2000" b="1" dirty="0"/>
              <a:t>«Согласие маневров». </a:t>
            </a:r>
            <a:r>
              <a:rPr lang="ru-RU" sz="2000" dirty="0"/>
              <a:t>Если по одному пути надвига производится роспуск состава, то по второму пути надвига имеется возможность произвести предварительное подтягивание состава до горочного светофора </a:t>
            </a:r>
            <a:r>
              <a:rPr lang="ru-RU" sz="2000" b="1" dirty="0">
                <a:solidFill>
                  <a:srgbClr val="002060"/>
                </a:solidFill>
              </a:rPr>
              <a:t>Г1 (Г2).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588" y="355537"/>
            <a:ext cx="7246962" cy="503965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209414" y="914400"/>
            <a:ext cx="457200" cy="3721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8344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40" y="5607424"/>
            <a:ext cx="9011737" cy="12505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Дежурный </a:t>
            </a:r>
            <a:r>
              <a:rPr lang="ru-RU" sz="2000" dirty="0"/>
              <a:t>специальной кнопкой открывает светофор Г1 (Г2), на котором включается </a:t>
            </a:r>
            <a:r>
              <a:rPr lang="ru-RU" sz="2000" b="1" dirty="0"/>
              <a:t>желтый огонь</a:t>
            </a:r>
            <a:r>
              <a:rPr lang="ru-RU" sz="2000" dirty="0"/>
              <a:t>, чем разрешается подтягивание. При подходе состава к открытому горочному светофору на 50 м светофор автоматически закрывается и состав останавливается перед ним.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974" y="387447"/>
            <a:ext cx="7506268" cy="521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92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11852"/>
            <a:ext cx="9184341" cy="204614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</a:t>
            </a:r>
            <a:r>
              <a:rPr lang="ru-RU" sz="2000" b="1" dirty="0" smtClean="0">
                <a:solidFill>
                  <a:srgbClr val="C00000"/>
                </a:solidFill>
              </a:rPr>
              <a:t>Маневровые </a:t>
            </a:r>
            <a:r>
              <a:rPr lang="ru-RU" sz="2000" b="1" dirty="0">
                <a:solidFill>
                  <a:srgbClr val="C00000"/>
                </a:solidFill>
              </a:rPr>
              <a:t>передвижения в парке СП </a:t>
            </a:r>
            <a:r>
              <a:rPr lang="ru-RU" sz="2000" b="1" dirty="0"/>
              <a:t>регулируются </a:t>
            </a:r>
            <a:r>
              <a:rPr lang="ru-RU" sz="2000" b="1" dirty="0">
                <a:solidFill>
                  <a:srgbClr val="002060"/>
                </a:solidFill>
              </a:rPr>
              <a:t>маневровыми светофорами</a:t>
            </a:r>
            <a:r>
              <a:rPr lang="ru-RU" sz="2000" dirty="0"/>
              <a:t>, которые устанавливают с каждого пучка путей подгорочного парка. Обратные маневровые передвижения в сторону парка СП разрешаются горочным светофором, сигнализирующим лунно-белым огнем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</a:t>
            </a:r>
            <a:r>
              <a:rPr lang="ru-RU" sz="2000" b="1" dirty="0">
                <a:solidFill>
                  <a:srgbClr val="C00000"/>
                </a:solidFill>
              </a:rPr>
              <a:t>Управление всеми объектами механизации и автоматизации </a:t>
            </a:r>
            <a:r>
              <a:rPr lang="ru-RU" sz="2000" b="1" dirty="0">
                <a:solidFill>
                  <a:srgbClr val="002060"/>
                </a:solidFill>
              </a:rPr>
              <a:t>ведется с одного горочного поста ГП, расположенного в распределительной зоне парка СП.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447" y="416256"/>
            <a:ext cx="7126842" cy="439559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37529" y="614149"/>
            <a:ext cx="573206" cy="264766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6837528" y="470848"/>
            <a:ext cx="586854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6839800" y="3380108"/>
            <a:ext cx="586854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4867835" y="1169894"/>
            <a:ext cx="658906" cy="5782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7199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671" y="5749229"/>
            <a:ext cx="9011737" cy="11686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На </a:t>
            </a:r>
            <a:r>
              <a:rPr lang="ru-RU" sz="2000" dirty="0" smtClean="0"/>
              <a:t>рисунке в </a:t>
            </a:r>
            <a:r>
              <a:rPr lang="ru-RU" sz="2000" dirty="0"/>
              <a:t>общем виде показаны </a:t>
            </a:r>
            <a:r>
              <a:rPr lang="ru-RU" sz="2000" dirty="0">
                <a:solidFill>
                  <a:srgbClr val="C00000"/>
                </a:solidFill>
              </a:rPr>
              <a:t>элементы управления и индикации </a:t>
            </a:r>
            <a:r>
              <a:rPr lang="ru-RU" sz="2000" b="1" dirty="0">
                <a:solidFill>
                  <a:srgbClr val="C00000"/>
                </a:solidFill>
              </a:rPr>
              <a:t>секций головной </a:t>
            </a:r>
            <a:r>
              <a:rPr lang="ru-RU" sz="2000" dirty="0"/>
              <a:t>(левая часть) </a:t>
            </a:r>
            <a:r>
              <a:rPr lang="ru-RU" sz="2000" b="1" dirty="0"/>
              <a:t>и </a:t>
            </a:r>
            <a:r>
              <a:rPr lang="ru-RU" sz="2000" b="1" dirty="0">
                <a:solidFill>
                  <a:srgbClr val="C00000"/>
                </a:solidFill>
              </a:rPr>
              <a:t>пучковых </a:t>
            </a:r>
            <a:r>
              <a:rPr lang="ru-RU" sz="2000" dirty="0"/>
              <a:t>(правая часть) </a:t>
            </a:r>
            <a:r>
              <a:rPr lang="ru-RU" sz="2000" b="1" dirty="0">
                <a:solidFill>
                  <a:srgbClr val="C00000"/>
                </a:solidFill>
              </a:rPr>
              <a:t>частей горки </a:t>
            </a:r>
            <a:r>
              <a:rPr lang="ru-RU" sz="2000" b="1" dirty="0">
                <a:solidFill>
                  <a:srgbClr val="002060"/>
                </a:solidFill>
              </a:rPr>
              <a:t>горочного пульта оператора.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669" y="375312"/>
            <a:ext cx="8660206" cy="537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30652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674" y="5334469"/>
            <a:ext cx="9011737" cy="15235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В </a:t>
            </a:r>
            <a:r>
              <a:rPr lang="ru-RU" sz="2000" b="1" dirty="0">
                <a:solidFill>
                  <a:srgbClr val="C00000"/>
                </a:solidFill>
              </a:rPr>
              <a:t>верхней левой части пульта </a:t>
            </a:r>
            <a:r>
              <a:rPr lang="ru-RU" sz="2000" b="1" dirty="0"/>
              <a:t>помещается</a:t>
            </a:r>
            <a:r>
              <a:rPr lang="ru-RU" sz="2000" b="1" dirty="0">
                <a:solidFill>
                  <a:srgbClr val="002060"/>
                </a:solidFill>
              </a:rPr>
              <a:t> схематический план путевого развития данной зоны горки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/>
              <a:t>выполненный в виде светящихся желобков с контролем положения стрелок и сигналов. Управление светофорами осуществляется кнопками </a:t>
            </a:r>
            <a:r>
              <a:rPr lang="ru-RU" sz="2000" b="1" dirty="0">
                <a:solidFill>
                  <a:srgbClr val="002060"/>
                </a:solidFill>
              </a:rPr>
              <a:t>П, Г2, Г </a:t>
            </a:r>
            <a:r>
              <a:rPr lang="ru-RU" sz="2000" dirty="0"/>
              <a:t>и т.д. Для контроля за показаниями горочных и маневровых светофоров устанавливаются их повторители.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644" y="323144"/>
            <a:ext cx="8161363" cy="50634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06115" y="586854"/>
            <a:ext cx="4608096" cy="1119116"/>
          </a:xfrm>
          <a:prstGeom prst="rect">
            <a:avLst/>
          </a:prstGeom>
          <a:noFill/>
          <a:ln w="28575"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43789" y="1359568"/>
            <a:ext cx="348916" cy="19250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18147" y="1323471"/>
            <a:ext cx="288759" cy="216570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64561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00" y="307074"/>
            <a:ext cx="7833816" cy="486027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61514"/>
            <a:ext cx="9011737" cy="17964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местах разветвления путей </a:t>
            </a:r>
            <a:r>
              <a:rPr lang="ru-RU" sz="2000" b="1" dirty="0"/>
              <a:t>располагаются </a:t>
            </a:r>
            <a:r>
              <a:rPr lang="ru-RU" sz="2000" b="1" dirty="0">
                <a:solidFill>
                  <a:srgbClr val="002060"/>
                </a:solidFill>
              </a:rPr>
              <a:t>стрелочные рукоятки с контрольными лампочками положения стрелки. </a:t>
            </a:r>
            <a:r>
              <a:rPr lang="ru-RU" sz="2000" dirty="0"/>
              <a:t>Нормально все стрелочные рукоятки установлены в среднее положение, при котором стрелки включены в ГАЦ. Индивидуальный перевод стрелки независимо от ГАЦ производят поворотом стрелочной рукоятки в одно из крайних положений, указывающих, в направлении какого пути установлена стрелка.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-40944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47666" y="627797"/>
            <a:ext cx="436728" cy="60050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739486" y="661078"/>
            <a:ext cx="436728" cy="60050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63745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938684"/>
            <a:ext cx="9144000" cy="19193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На </a:t>
            </a:r>
            <a:r>
              <a:rPr lang="ru-RU" sz="2000" dirty="0"/>
              <a:t>панели управления пульта установлены кнопки задания маршрутов (восемь кнопок по числу путей в пучке). Первым нажатием одной из кнопок набирают номер пучка, вторым — номер пути. </a:t>
            </a:r>
            <a:r>
              <a:rPr lang="ru-RU" sz="2000" b="1" dirty="0">
                <a:solidFill>
                  <a:srgbClr val="C00000"/>
                </a:solidFill>
              </a:rPr>
              <a:t>При ГАЦ </a:t>
            </a:r>
            <a:r>
              <a:rPr lang="ru-RU" sz="2000" b="1" dirty="0"/>
              <a:t>имеются кнопки </a:t>
            </a:r>
            <a:r>
              <a:rPr lang="ru-RU" sz="2000" b="1" dirty="0">
                <a:solidFill>
                  <a:srgbClr val="002060"/>
                </a:solidFill>
              </a:rPr>
              <a:t>включения устройств ГАЦ и АЗСР </a:t>
            </a:r>
            <a:r>
              <a:rPr lang="ru-RU" sz="2000" b="1" dirty="0"/>
              <a:t>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/>
              <a:t>выбора</a:t>
            </a:r>
            <a:r>
              <a:rPr lang="ru-RU" sz="2000" b="1" dirty="0">
                <a:solidFill>
                  <a:srgbClr val="002060"/>
                </a:solidFill>
              </a:rPr>
              <a:t> режимов работы ГАЦ: </a:t>
            </a:r>
            <a:r>
              <a:rPr lang="ru-RU" sz="2000" b="1" dirty="0">
                <a:solidFill>
                  <a:srgbClr val="C00000"/>
                </a:solidFill>
              </a:rPr>
              <a:t>маршрутный</a:t>
            </a:r>
            <a:r>
              <a:rPr lang="ru-RU" sz="2000" b="1" dirty="0">
                <a:solidFill>
                  <a:srgbClr val="002060"/>
                </a:solidFill>
              </a:rPr>
              <a:t> и </a:t>
            </a:r>
            <a:r>
              <a:rPr lang="ru-RU" sz="2000" b="1" dirty="0">
                <a:solidFill>
                  <a:srgbClr val="C00000"/>
                </a:solidFill>
              </a:rPr>
              <a:t>программный.</a:t>
            </a:r>
            <a:r>
              <a:rPr lang="ru-RU" sz="2000" dirty="0"/>
              <a:t> Над кнопками размещены контрольные ячейки, которые загораются зеленым светом при нажатии каждой кнопки.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588" y="352505"/>
            <a:ext cx="7563078" cy="469087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20186" y="4136065"/>
            <a:ext cx="1477928" cy="77617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59300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130" y="5225286"/>
            <a:ext cx="9011737" cy="16327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 На </a:t>
            </a:r>
            <a:r>
              <a:rPr lang="ru-RU" sz="2000" b="1" dirty="0">
                <a:solidFill>
                  <a:srgbClr val="C00000"/>
                </a:solidFill>
              </a:rPr>
              <a:t>панели установлены световые указатели </a:t>
            </a:r>
            <a:r>
              <a:rPr lang="ru-RU" sz="2000" b="1" dirty="0">
                <a:solidFill>
                  <a:srgbClr val="002060"/>
                </a:solidFill>
              </a:rPr>
              <a:t>«ГАЦ»</a:t>
            </a:r>
            <a:r>
              <a:rPr lang="ru-RU" sz="2000" dirty="0"/>
              <a:t> — о включении стрелок в централизацию; </a:t>
            </a:r>
            <a:r>
              <a:rPr lang="ru-RU" sz="2000" b="1" dirty="0">
                <a:solidFill>
                  <a:srgbClr val="002060"/>
                </a:solidFill>
              </a:rPr>
              <a:t>«Накопитель занят» </a:t>
            </a:r>
            <a:r>
              <a:rPr lang="ru-RU" sz="2000" dirty="0"/>
              <a:t>— о полном заполнении блока накопителя маршрутов; </a:t>
            </a:r>
            <a:r>
              <a:rPr lang="ru-RU" sz="2000" b="1" dirty="0">
                <a:solidFill>
                  <a:srgbClr val="002060"/>
                </a:solidFill>
              </a:rPr>
              <a:t>«ГОЗУ» </a:t>
            </a:r>
            <a:r>
              <a:rPr lang="ru-RU" sz="2000" dirty="0"/>
              <a:t>— о включении системы ГОЗУ; </a:t>
            </a:r>
            <a:r>
              <a:rPr lang="ru-RU" sz="2000" b="1" dirty="0">
                <a:solidFill>
                  <a:srgbClr val="002060"/>
                </a:solidFill>
              </a:rPr>
              <a:t>«42-й отцеп» </a:t>
            </a:r>
            <a:r>
              <a:rPr lang="ru-RU" sz="2000" dirty="0"/>
              <a:t>— о контроле заполнения блока памяти ГОЗУ; </a:t>
            </a:r>
            <a:r>
              <a:rPr lang="ru-RU" sz="2000" b="1" dirty="0">
                <a:solidFill>
                  <a:srgbClr val="002060"/>
                </a:solidFill>
              </a:rPr>
              <a:t>«Номер поезда» </a:t>
            </a:r>
            <a:r>
              <a:rPr lang="ru-RU" sz="2000" dirty="0"/>
              <a:t>— о номере поезда, подготовленного к роспуску;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978" y="366353"/>
            <a:ext cx="7834039" cy="48589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25053" y="3188368"/>
            <a:ext cx="1118937" cy="108284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93009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240" y="5307173"/>
            <a:ext cx="9011737" cy="15508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«</a:t>
            </a:r>
            <a:r>
              <a:rPr lang="ru-RU" sz="2000" b="1" dirty="0">
                <a:solidFill>
                  <a:srgbClr val="002060"/>
                </a:solidFill>
              </a:rPr>
              <a:t>УС»</a:t>
            </a:r>
            <a:r>
              <a:rPr lang="ru-RU" sz="2000" dirty="0"/>
              <a:t> (указатель скорости) —о заданной и фактической скорости отцепа в замедлителе (равенство заданной и фактической скоростей указывает на необходимость оттормаживания замедлителя); </a:t>
            </a:r>
            <a:r>
              <a:rPr lang="ru-RU" sz="2000" b="1" dirty="0">
                <a:solidFill>
                  <a:srgbClr val="002060"/>
                </a:solidFill>
              </a:rPr>
              <a:t>«Указатель маршрута» </a:t>
            </a:r>
            <a:r>
              <a:rPr lang="ru-RU" sz="2000" dirty="0"/>
              <a:t>— о номере формирования очередного и последующего маршрутов; </a:t>
            </a:r>
            <a:r>
              <a:rPr lang="ru-RU" sz="2000" b="1" dirty="0">
                <a:solidFill>
                  <a:srgbClr val="002060"/>
                </a:solidFill>
              </a:rPr>
              <a:t>«Количество вагонов»</a:t>
            </a:r>
            <a:r>
              <a:rPr lang="ru-RU" sz="2000" dirty="0"/>
              <a:t> — о контроле номера маршрута первого и второго отцепов.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981" y="315505"/>
            <a:ext cx="7834039" cy="48589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53854" y="1937084"/>
            <a:ext cx="240630" cy="31282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12781" y="3561907"/>
            <a:ext cx="1233377" cy="47846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12781" y="3062178"/>
            <a:ext cx="1233377" cy="44656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20568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167" y="5316133"/>
            <a:ext cx="9011737" cy="12778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Для </a:t>
            </a:r>
            <a:r>
              <a:rPr lang="ru-RU" sz="2000" dirty="0"/>
              <a:t>задания и индикации весовой категории отцепа установлены кнопки с контрольными лампочками </a:t>
            </a:r>
            <a:r>
              <a:rPr lang="ru-RU" sz="2000" b="1" dirty="0">
                <a:solidFill>
                  <a:srgbClr val="002060"/>
                </a:solidFill>
              </a:rPr>
              <a:t>«Весовая категория». </a:t>
            </a:r>
            <a:r>
              <a:rPr lang="ru-RU" sz="2000" b="1" dirty="0"/>
              <a:t>Для включения АРС </a:t>
            </a:r>
            <a:r>
              <a:rPr lang="ru-RU" sz="2000" dirty="0"/>
              <a:t>установлены кнопки и контрольные лампочки по четырем пучкам подгорочного парка, а также кнопки задания скорости </a:t>
            </a:r>
            <a:r>
              <a:rPr lang="ru-RU" sz="2000" b="1" dirty="0">
                <a:solidFill>
                  <a:srgbClr val="002060"/>
                </a:solidFill>
              </a:rPr>
              <a:t>(БСК — быстро, МСК — медленно).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224" y="457200"/>
            <a:ext cx="7834039" cy="485893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13321" y="3434316"/>
            <a:ext cx="829339" cy="76554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338083" y="4189227"/>
            <a:ext cx="669851" cy="66985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56274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2" y="5384702"/>
            <a:ext cx="9011737" cy="12778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Для </a:t>
            </a:r>
            <a:r>
              <a:rPr lang="ru-RU" sz="2000" dirty="0"/>
              <a:t>включения на горочном светофоре различных огней </a:t>
            </a:r>
            <a:r>
              <a:rPr lang="ru-RU" sz="2000" b="1" dirty="0"/>
              <a:t>при роспуске состава </a:t>
            </a:r>
            <a:r>
              <a:rPr lang="ru-RU" sz="2000" dirty="0"/>
              <a:t>имеются кнопки: </a:t>
            </a:r>
            <a:r>
              <a:rPr lang="ru-RU" sz="2000" b="1" dirty="0">
                <a:solidFill>
                  <a:srgbClr val="002060"/>
                </a:solidFill>
              </a:rPr>
              <a:t>«</a:t>
            </a:r>
            <a:r>
              <a:rPr lang="ru-RU" sz="2000" b="1" dirty="0" err="1">
                <a:solidFill>
                  <a:srgbClr val="002060"/>
                </a:solidFill>
              </a:rPr>
              <a:t>Медл</a:t>
            </a:r>
            <a:r>
              <a:rPr lang="ru-RU" sz="2000" b="1" dirty="0">
                <a:solidFill>
                  <a:srgbClr val="002060"/>
                </a:solidFill>
              </a:rPr>
              <a:t>.» </a:t>
            </a:r>
            <a:r>
              <a:rPr lang="ru-RU" sz="2000" dirty="0"/>
              <a:t>— желтого огня, </a:t>
            </a:r>
            <a:r>
              <a:rPr lang="ru-RU" sz="2000" b="1" dirty="0">
                <a:solidFill>
                  <a:srgbClr val="002060"/>
                </a:solidFill>
              </a:rPr>
              <a:t>«Норм.» </a:t>
            </a:r>
            <a:r>
              <a:rPr lang="ru-RU" sz="2000" dirty="0"/>
              <a:t>— желтого и зеленого огней, </a:t>
            </a:r>
            <a:r>
              <a:rPr lang="ru-RU" sz="2000" b="1" dirty="0">
                <a:solidFill>
                  <a:srgbClr val="002060"/>
                </a:solidFill>
              </a:rPr>
              <a:t>«</a:t>
            </a:r>
            <a:r>
              <a:rPr lang="ru-RU" sz="2000" b="1" dirty="0" err="1">
                <a:solidFill>
                  <a:srgbClr val="002060"/>
                </a:solidFill>
              </a:rPr>
              <a:t>Быст</a:t>
            </a:r>
            <a:r>
              <a:rPr lang="ru-RU" sz="2000" b="1" dirty="0">
                <a:solidFill>
                  <a:srgbClr val="002060"/>
                </a:solidFill>
              </a:rPr>
              <a:t>.» </a:t>
            </a:r>
            <a:r>
              <a:rPr lang="ru-RU" sz="2000" dirty="0"/>
              <a:t>— зеленого, </a:t>
            </a:r>
            <a:r>
              <a:rPr lang="ru-RU" sz="2000" b="1" dirty="0">
                <a:solidFill>
                  <a:srgbClr val="002060"/>
                </a:solidFill>
              </a:rPr>
              <a:t>«Стоп» </a:t>
            </a:r>
            <a:r>
              <a:rPr lang="ru-RU" sz="2000" dirty="0"/>
              <a:t>— красного, </a:t>
            </a:r>
            <a:r>
              <a:rPr lang="ru-RU" sz="2000" b="1" dirty="0">
                <a:solidFill>
                  <a:srgbClr val="002060"/>
                </a:solidFill>
              </a:rPr>
              <a:t>«Назад» </a:t>
            </a:r>
            <a:r>
              <a:rPr lang="ru-RU" sz="2000" dirty="0"/>
              <a:t>— красного и буквы Н на индикаторе светофора Г.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36" y="457200"/>
            <a:ext cx="7834039" cy="48589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91916" y="1515979"/>
            <a:ext cx="1636295" cy="50532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67656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72618"/>
            <a:ext cx="9144000" cy="18237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/>
              <a:t>На </a:t>
            </a:r>
            <a:r>
              <a:rPr lang="ru-RU" sz="2000" b="1" dirty="0"/>
              <a:t>пульте имеются кнопки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включения звонка ВЗР</a:t>
            </a:r>
            <a:r>
              <a:rPr lang="ru-RU" sz="2000" dirty="0"/>
              <a:t> при неправильной расцепке вагонов на вершине горки; </a:t>
            </a:r>
            <a:r>
              <a:rPr lang="ru-RU" sz="2000" b="1" dirty="0">
                <a:solidFill>
                  <a:srgbClr val="002060"/>
                </a:solidFill>
              </a:rPr>
              <a:t>кнопка продвижения заданий ГАЦ ПР</a:t>
            </a:r>
            <a:r>
              <a:rPr lang="ru-RU" sz="2000" dirty="0"/>
              <a:t> (в случае неправильного расцепа, когда вместо двух получается один отцеп); </a:t>
            </a:r>
            <a:r>
              <a:rPr lang="ru-RU" sz="2000" b="1" dirty="0">
                <a:solidFill>
                  <a:srgbClr val="002060"/>
                </a:solidFill>
              </a:rPr>
              <a:t>кнопка задержки задания ГАЦ</a:t>
            </a:r>
            <a:r>
              <a:rPr lang="ru-RU" sz="2000" dirty="0"/>
              <a:t> в случае неправильного расцепа, когда вместо одного образуется два отцепа— </a:t>
            </a:r>
            <a:r>
              <a:rPr lang="ru-RU" sz="2000" b="1" dirty="0">
                <a:solidFill>
                  <a:srgbClr val="002060"/>
                </a:solidFill>
              </a:rPr>
              <a:t>«Задержка расцепа»; </a:t>
            </a:r>
            <a:r>
              <a:rPr lang="ru-RU" sz="2000" dirty="0"/>
              <a:t>кнопки замены или отмены задания.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263" y="316243"/>
            <a:ext cx="7834039" cy="48589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81500" y="2352675"/>
            <a:ext cx="600075" cy="69532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81073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7862" y="5047866"/>
            <a:ext cx="9161862" cy="18101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изменения задания скорости выхода из тормозных позиций </a:t>
            </a:r>
            <a:r>
              <a:rPr lang="ru-RU" sz="2000" b="1" dirty="0"/>
              <a:t>установлены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коммутаторы на три положения</a:t>
            </a:r>
            <a:r>
              <a:rPr lang="ru-RU" sz="2000" dirty="0">
                <a:solidFill>
                  <a:srgbClr val="002060"/>
                </a:solidFill>
              </a:rPr>
              <a:t>: </a:t>
            </a:r>
            <a:r>
              <a:rPr lang="ru-RU" sz="2000" dirty="0"/>
              <a:t>«Скорость выхода» из IТП и IIТП (</a:t>
            </a:r>
            <a:r>
              <a:rPr lang="ru-RU" sz="2000" b="1" dirty="0"/>
              <a:t>Б — быстро</a:t>
            </a:r>
            <a:r>
              <a:rPr lang="ru-RU" sz="2000" dirty="0"/>
              <a:t>, </a:t>
            </a:r>
            <a:r>
              <a:rPr lang="ru-RU" sz="2000" b="1" dirty="0"/>
              <a:t>М — медленно</a:t>
            </a:r>
            <a:r>
              <a:rPr lang="ru-RU" sz="2000" dirty="0"/>
              <a:t>, </a:t>
            </a:r>
            <a:r>
              <a:rPr lang="ru-RU" sz="2000" b="1" dirty="0"/>
              <a:t>Н — нормально</a:t>
            </a:r>
            <a:r>
              <a:rPr lang="ru-RU" sz="2000" dirty="0"/>
              <a:t>) и «Режим скорости роспуска». Для управления замедлителями </a:t>
            </a:r>
            <a:r>
              <a:rPr lang="ru-RU" sz="2000" b="1" dirty="0"/>
              <a:t>I ТП </a:t>
            </a:r>
            <a:r>
              <a:rPr lang="ru-RU" sz="2000" dirty="0"/>
              <a:t>установлен рычажный переключатель на шесть положений, из которых четыре положения тормозных </a:t>
            </a:r>
            <a:r>
              <a:rPr lang="ru-RU" sz="2000" b="1" dirty="0"/>
              <a:t>(7...4)</a:t>
            </a:r>
            <a:r>
              <a:rPr lang="ru-RU" sz="2000" dirty="0"/>
              <a:t>, одно оттормаживающее </a:t>
            </a:r>
            <a:r>
              <a:rPr lang="ru-RU" sz="2000" b="1" dirty="0"/>
              <a:t>(ОТ) </a:t>
            </a:r>
            <a:r>
              <a:rPr lang="ru-RU" sz="2000" dirty="0"/>
              <a:t>и одно для установки замедлителя в нерабочее положение </a:t>
            </a:r>
            <a:r>
              <a:rPr lang="ru-RU" sz="2000" b="1" dirty="0"/>
              <a:t>(0)</a:t>
            </a:r>
            <a:r>
              <a:rPr lang="ru-RU" sz="2000" dirty="0"/>
              <a:t>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118" y="390134"/>
            <a:ext cx="7617775" cy="47247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90975" y="1667691"/>
            <a:ext cx="1085850" cy="73587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467101" y="4352926"/>
            <a:ext cx="1009650" cy="6477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115176" y="4010025"/>
            <a:ext cx="1028700" cy="59055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932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06923"/>
            <a:ext cx="9093625" cy="185107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</a:t>
            </a:r>
            <a:r>
              <a:rPr lang="ru-RU" sz="2000" b="1" dirty="0" smtClean="0">
                <a:solidFill>
                  <a:srgbClr val="C00000"/>
                </a:solidFill>
              </a:rPr>
              <a:t>Основным </a:t>
            </a:r>
            <a:r>
              <a:rPr lang="ru-RU" sz="2000" b="1" dirty="0">
                <a:solidFill>
                  <a:srgbClr val="C00000"/>
                </a:solidFill>
              </a:rPr>
              <a:t>принципом работы сортировочной горки </a:t>
            </a:r>
            <a:r>
              <a:rPr lang="ru-RU" sz="2000" b="1" dirty="0"/>
              <a:t>является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свободный спуск скатывающихся с нее вагонов.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/>
              <a:t>В парке ПП состав предварительно расцепляется на группы вагонов, или отцепы. Затем состав локомотивом надвигается на горку. Пройдя горб горки, отцепы под действием собственного веса скатываются по путям распределительной зоны и направляются на предназначенные для них пути парка СП, где из них формируются поезда.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4925"/>
          <a:stretch/>
        </p:blipFill>
        <p:spPr>
          <a:xfrm>
            <a:off x="197189" y="351430"/>
            <a:ext cx="869362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8126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9554" r="8358" b="7462"/>
          <a:stretch/>
        </p:blipFill>
        <p:spPr>
          <a:xfrm>
            <a:off x="914400" y="341193"/>
            <a:ext cx="7314677" cy="496778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2" y="5308979"/>
            <a:ext cx="9089408" cy="14962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При </a:t>
            </a:r>
            <a:r>
              <a:rPr lang="ru-RU" sz="2000" b="1" dirty="0">
                <a:solidFill>
                  <a:srgbClr val="002060"/>
                </a:solidFill>
              </a:rPr>
              <a:t>автоуправлении замедлителями рычажный переключатель </a:t>
            </a:r>
            <a:r>
              <a:rPr lang="ru-RU" sz="2000" b="1" dirty="0"/>
              <a:t>установлен </a:t>
            </a:r>
            <a:r>
              <a:rPr lang="ru-RU" sz="2000" b="1" dirty="0">
                <a:solidFill>
                  <a:srgbClr val="C00000"/>
                </a:solidFill>
              </a:rPr>
              <a:t>в нулевом положении (0). </a:t>
            </a:r>
            <a:r>
              <a:rPr lang="ru-RU" sz="2000" dirty="0"/>
              <a:t>На пульте имеется контроль положения замедлителя с помощью двухцветных ячеек: </a:t>
            </a:r>
            <a:r>
              <a:rPr lang="ru-RU" sz="2000" b="1" dirty="0"/>
              <a:t>зеленых,</a:t>
            </a:r>
            <a:r>
              <a:rPr lang="ru-RU" sz="2000" dirty="0"/>
              <a:t> светящихся при заторможенном состоянии замедлителя, и </a:t>
            </a:r>
            <a:r>
              <a:rPr lang="ru-RU" sz="2000" b="1" dirty="0"/>
              <a:t>белых,</a:t>
            </a:r>
            <a:r>
              <a:rPr lang="ru-RU" sz="2000" dirty="0"/>
              <a:t> светящихся при расторможенном состоянии замедлителя.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</p:spTree>
    <p:extLst>
      <p:ext uri="{BB962C8B-B14F-4D97-AF65-F5344CB8AC3E}">
        <p14:creationId xmlns:p14="http://schemas.microsoft.com/office/powerpoint/2010/main" val="153456008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2537" y="817060"/>
            <a:ext cx="3561463" cy="46558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На </a:t>
            </a:r>
            <a:r>
              <a:rPr lang="ru-RU" sz="2000" b="1" dirty="0">
                <a:solidFill>
                  <a:srgbClr val="002060"/>
                </a:solidFill>
              </a:rPr>
              <a:t>панели пульта пучковой части горки </a:t>
            </a:r>
            <a:r>
              <a:rPr lang="ru-RU" sz="2000" b="1" dirty="0"/>
              <a:t>изображается </a:t>
            </a:r>
            <a:r>
              <a:rPr lang="ru-RU" sz="2000" b="1" dirty="0">
                <a:solidFill>
                  <a:srgbClr val="C00000"/>
                </a:solidFill>
              </a:rPr>
              <a:t>схематический план путевого развития пучка</a:t>
            </a:r>
            <a:r>
              <a:rPr lang="ru-RU" sz="2000" b="1" dirty="0"/>
              <a:t>, </a:t>
            </a:r>
            <a:r>
              <a:rPr lang="ru-RU" sz="2000" dirty="0"/>
              <a:t>выполненный также в виде светящихся желобков с контролем положения стрелок. На нем отображены тормозные позиции IIТП и IIIТП.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</a:rPr>
              <a:t>На </a:t>
            </a:r>
            <a:r>
              <a:rPr lang="ru-RU" sz="2000" b="1" dirty="0">
                <a:solidFill>
                  <a:srgbClr val="C00000"/>
                </a:solidFill>
              </a:rPr>
              <a:t>этой секции пульта устанавливаются: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2060"/>
                </a:solidFill>
              </a:rPr>
              <a:t>• </a:t>
            </a:r>
            <a:r>
              <a:rPr lang="ru-RU" sz="2000" b="1" dirty="0">
                <a:solidFill>
                  <a:srgbClr val="002060"/>
                </a:solidFill>
              </a:rPr>
              <a:t>стрелочные рукоятки </a:t>
            </a:r>
            <a:r>
              <a:rPr lang="ru-RU" sz="2000" dirty="0"/>
              <a:t>для раздельного управления стрелками пучка с контролем их положения;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300" r="39105" b="7408"/>
          <a:stretch/>
        </p:blipFill>
        <p:spPr>
          <a:xfrm>
            <a:off x="38133" y="586854"/>
            <a:ext cx="5568287" cy="57047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8596"/>
          <a:stretch/>
        </p:blipFill>
        <p:spPr>
          <a:xfrm>
            <a:off x="3287192" y="586854"/>
            <a:ext cx="2295346" cy="34371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0275016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33" y="4235824"/>
            <a:ext cx="9011737" cy="26221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• переключатели для управления замедлителями IIТП и IIIТП на шесть положений.</a:t>
            </a:r>
            <a:r>
              <a:rPr lang="ru-RU" sz="2000" dirty="0"/>
              <a:t> Для замедлителя типа KB переключатель имеет три положения: заторможенное, отторможенное и нулевое. </a:t>
            </a:r>
            <a:r>
              <a:rPr lang="ru-RU" sz="2000" b="1" dirty="0"/>
              <a:t>Контроль положения замедлителя </a:t>
            </a:r>
            <a:r>
              <a:rPr lang="ru-RU" sz="2000" dirty="0"/>
              <a:t>осуществляется высвечиванием ячеек, расположенных по обе стороны в местах их установки: </a:t>
            </a:r>
            <a:r>
              <a:rPr lang="ru-RU" sz="2000" b="1" dirty="0"/>
              <a:t>зеленым цветом </a:t>
            </a:r>
            <a:r>
              <a:rPr lang="ru-RU" sz="2000" dirty="0"/>
              <a:t>— замедлитель заторможен, </a:t>
            </a:r>
            <a:r>
              <a:rPr lang="ru-RU" sz="2000" b="1" dirty="0"/>
              <a:t>белым цветом </a:t>
            </a:r>
            <a:r>
              <a:rPr lang="ru-RU" sz="2000" dirty="0"/>
              <a:t>— замедлитель расторможен. Контрольная лампочка «Замедлитель на автоуправлении» установлена на замедлитель IIТП, а на замедлители IIIТП—одна лампочка на все замедлители пучка;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95" t="10296" r="3731" b="32514"/>
          <a:stretch/>
        </p:blipFill>
        <p:spPr>
          <a:xfrm>
            <a:off x="183541" y="388058"/>
            <a:ext cx="8720919" cy="391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54999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17410" y="516519"/>
            <a:ext cx="4371498" cy="40281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• </a:t>
            </a:r>
            <a:r>
              <a:rPr lang="ru-RU" sz="2000" b="1" dirty="0">
                <a:solidFill>
                  <a:srgbClr val="002060"/>
                </a:solidFill>
              </a:rPr>
              <a:t>переключатель «Указание скорости КЗП»</a:t>
            </a:r>
            <a:r>
              <a:rPr lang="ru-RU" sz="2000" dirty="0"/>
              <a:t> для переключения по каждому подгорочному пути указателя скорости УС;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• указатель «Контроль заполнения путей КЗП», </a:t>
            </a:r>
            <a:r>
              <a:rPr lang="ru-RU" sz="2000" dirty="0"/>
              <a:t>по шкале которого определяют свободную часть пути в метрах или свободное число путевых секций;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7991"/>
          <a:stretch/>
        </p:blipFill>
        <p:spPr>
          <a:xfrm>
            <a:off x="0" y="352075"/>
            <a:ext cx="4517410" cy="65059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10687" y="3166281"/>
            <a:ext cx="1037229" cy="11464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6857" y="4217159"/>
            <a:ext cx="973204" cy="60050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73401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4137" y="557752"/>
            <a:ext cx="4189863" cy="40278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• кнопки с лампочками</a:t>
            </a:r>
            <a:r>
              <a:rPr lang="ru-RU" sz="2000" dirty="0"/>
              <a:t>, расположенные у каждого подгорочного пути, нажатием которых устанавливают скорость, км/ч, выхода отцепа из IIIТП;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• лампочка «Контроль скоростемера» </a:t>
            </a:r>
            <a:r>
              <a:rPr lang="ru-RU" sz="2000" dirty="0"/>
              <a:t>и </a:t>
            </a:r>
            <a:r>
              <a:rPr lang="ru-RU" sz="2000" b="1" dirty="0">
                <a:solidFill>
                  <a:srgbClr val="002060"/>
                </a:solidFill>
              </a:rPr>
              <a:t>указатель скорости УС</a:t>
            </a:r>
            <a:r>
              <a:rPr lang="ru-RU" sz="2000" dirty="0"/>
              <a:t>; </a:t>
            </a:r>
            <a:r>
              <a:rPr lang="ru-RU" sz="2000" b="1" dirty="0">
                <a:solidFill>
                  <a:srgbClr val="002060"/>
                </a:solidFill>
              </a:rPr>
              <a:t>лампочки «Маршрут на путь» </a:t>
            </a:r>
            <a:r>
              <a:rPr lang="ru-RU" sz="2000" dirty="0"/>
              <a:t>для контроля маршрутов следования отцепов по отдельным пучкам.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7812"/>
          <a:stretch/>
        </p:blipFill>
        <p:spPr>
          <a:xfrm>
            <a:off x="68239" y="343264"/>
            <a:ext cx="4885897" cy="657858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73457" y="1323833"/>
            <a:ext cx="3521122" cy="39578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85146" y="3562066"/>
            <a:ext cx="764275" cy="13784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50376" y="6223378"/>
            <a:ext cx="4326341" cy="559559"/>
          </a:xfrm>
          <a:prstGeom prst="rect">
            <a:avLst/>
          </a:prstGeom>
          <a:noFill/>
          <a:ln w="28575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80969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02206"/>
            <a:ext cx="9011737" cy="20557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</a:t>
            </a:r>
            <a:r>
              <a:rPr lang="ru-RU" sz="2000" b="1" dirty="0" smtClean="0"/>
              <a:t>При </a:t>
            </a:r>
            <a:r>
              <a:rPr lang="ru-RU" sz="2000" b="1" dirty="0"/>
              <a:t>работе на горочном пульте </a:t>
            </a:r>
            <a:r>
              <a:rPr lang="ru-RU" sz="2000" b="1" u="sng" dirty="0">
                <a:solidFill>
                  <a:srgbClr val="C00000"/>
                </a:solidFill>
              </a:rPr>
              <a:t>в маршрутном режиме </a:t>
            </a:r>
            <a:r>
              <a:rPr lang="ru-RU" sz="2000" dirty="0"/>
              <a:t>оператор устанавливает в среднее положение все стрелочные рукоятки и загорается указатель </a:t>
            </a:r>
            <a:r>
              <a:rPr lang="ru-RU" sz="2000" b="1" dirty="0">
                <a:solidFill>
                  <a:srgbClr val="002060"/>
                </a:solidFill>
              </a:rPr>
              <a:t>«ГАЦ». </a:t>
            </a:r>
            <a:r>
              <a:rPr lang="ru-RU" sz="2000" dirty="0"/>
              <a:t>Далее оператор нажимает кнопку </a:t>
            </a:r>
            <a:r>
              <a:rPr lang="ru-RU" sz="2000" b="1" dirty="0">
                <a:solidFill>
                  <a:srgbClr val="002060"/>
                </a:solidFill>
              </a:rPr>
              <a:t>«Марш.» </a:t>
            </a:r>
            <a:r>
              <a:rPr lang="ru-RU" sz="2000" dirty="0"/>
              <a:t>и затем нажатием кнопок номера пучка и номера пути в пучке набирает маршрут. В </a:t>
            </a:r>
            <a:r>
              <a:rPr lang="ru-RU" sz="2000" b="1" dirty="0">
                <a:solidFill>
                  <a:srgbClr val="002060"/>
                </a:solidFill>
              </a:rPr>
              <a:t>«Указателе маршрута» </a:t>
            </a:r>
            <a:r>
              <a:rPr lang="ru-RU" sz="2000" dirty="0"/>
              <a:t>высвечивается номер вводимого маршрута. Перевод стрелок для последующего отцепа осуществляется автоматически после их проследования предыдущим отцепом.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242" y="457201"/>
            <a:ext cx="7091006" cy="439642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658141" y="3062177"/>
            <a:ext cx="574158" cy="138223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66753" y="3912781"/>
            <a:ext cx="1392865" cy="80807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362075" y="2924175"/>
            <a:ext cx="1009650" cy="43815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57675" y="3362325"/>
            <a:ext cx="1095375" cy="47625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6046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888" y="5300349"/>
            <a:ext cx="9011737" cy="15576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При </a:t>
            </a:r>
            <a:r>
              <a:rPr lang="ru-RU" sz="2000" b="1" dirty="0">
                <a:solidFill>
                  <a:srgbClr val="002060"/>
                </a:solidFill>
              </a:rPr>
              <a:t>входе отцепа в зону </a:t>
            </a:r>
            <a:r>
              <a:rPr lang="ru-RU" sz="2000" b="1" dirty="0">
                <a:solidFill>
                  <a:srgbClr val="C00000"/>
                </a:solidFill>
              </a:rPr>
              <a:t>второй</a:t>
            </a:r>
            <a:r>
              <a:rPr lang="ru-RU" sz="2000" b="1" dirty="0">
                <a:solidFill>
                  <a:srgbClr val="002060"/>
                </a:solidFill>
              </a:rPr>
              <a:t> тормозной позиции </a:t>
            </a:r>
            <a:r>
              <a:rPr lang="ru-RU" sz="2000" dirty="0"/>
              <a:t>загорается и горит до вступления отцепа на подгорочный путь контрольная лампочка с номером пути следования отцепа. Оператор может вмешаться в работу ГАЦ установкой любой стрелочной рукоятки в одно из крайних положений, отчего автоматически отменяется маршрутное задание ГАЦ для данного отцепа.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984" y="388960"/>
            <a:ext cx="8308877" cy="492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55260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46" y="5805316"/>
            <a:ext cx="9075760" cy="10526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>
                <a:solidFill>
                  <a:srgbClr val="C00000"/>
                </a:solidFill>
              </a:rPr>
              <a:t>Оператор </a:t>
            </a:r>
            <a:r>
              <a:rPr lang="ru-RU" sz="2000" b="1" dirty="0">
                <a:solidFill>
                  <a:srgbClr val="C00000"/>
                </a:solidFill>
              </a:rPr>
              <a:t>может отменить маршрутное задание </a:t>
            </a:r>
            <a:r>
              <a:rPr lang="ru-RU" sz="2000" b="1" dirty="0"/>
              <a:t>нажатием кнопки </a:t>
            </a:r>
            <a:r>
              <a:rPr lang="ru-RU" sz="2000" b="1" dirty="0">
                <a:solidFill>
                  <a:srgbClr val="002060"/>
                </a:solidFill>
              </a:rPr>
              <a:t>«Отмена задания»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или заменить его</a:t>
            </a:r>
            <a:r>
              <a:rPr lang="ru-RU" sz="2000" dirty="0"/>
              <a:t>, </a:t>
            </a:r>
            <a:r>
              <a:rPr lang="ru-RU" sz="2000" b="1" dirty="0"/>
              <a:t>нажав и удерживая кнопку </a:t>
            </a:r>
            <a:r>
              <a:rPr lang="ru-RU" sz="2000" b="1" dirty="0">
                <a:solidFill>
                  <a:srgbClr val="002060"/>
                </a:solidFill>
              </a:rPr>
              <a:t>«Замена задания», </a:t>
            </a:r>
            <a:r>
              <a:rPr lang="ru-RU" sz="2000" dirty="0"/>
              <a:t>а затем установить маршрут соответствующими кнопками.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22" y="457200"/>
            <a:ext cx="8625994" cy="53481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49649" y="2957885"/>
            <a:ext cx="779228" cy="50093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01310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r="41450"/>
          <a:stretch/>
        </p:blipFill>
        <p:spPr>
          <a:xfrm>
            <a:off x="2608" y="340062"/>
            <a:ext cx="4473857" cy="473584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4" y="4979627"/>
            <a:ext cx="9103056" cy="18884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  </a:t>
            </a:r>
            <a:r>
              <a:rPr lang="ru-RU" sz="2000" b="1" u="sng" dirty="0" smtClean="0">
                <a:solidFill>
                  <a:srgbClr val="C00000"/>
                </a:solidFill>
              </a:rPr>
              <a:t>В </a:t>
            </a:r>
            <a:r>
              <a:rPr lang="ru-RU" sz="2000" b="1" u="sng" dirty="0">
                <a:solidFill>
                  <a:srgbClr val="C00000"/>
                </a:solidFill>
              </a:rPr>
              <a:t>программном режиме система ГАЦ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обеспечивает возможность </a:t>
            </a:r>
            <a:r>
              <a:rPr lang="ru-RU" sz="2000" b="1" dirty="0">
                <a:solidFill>
                  <a:srgbClr val="002060"/>
                </a:solidFill>
              </a:rPr>
              <a:t>заблаговременного ввода в маршрутный накопитель задания для 5—35 отцепов </a:t>
            </a:r>
            <a:r>
              <a:rPr lang="ru-RU" sz="2000" dirty="0"/>
              <a:t>(в зависимости от числа ступеней накопителя). Для работы в программном режиме оператор нажимает кнопку </a:t>
            </a:r>
            <a:r>
              <a:rPr lang="ru-RU" sz="2000" b="1" dirty="0">
                <a:solidFill>
                  <a:srgbClr val="002060"/>
                </a:solidFill>
              </a:rPr>
              <a:t>«</a:t>
            </a:r>
            <a:r>
              <a:rPr lang="ru-RU" sz="2000" b="1" dirty="0" err="1">
                <a:solidFill>
                  <a:srgbClr val="002060"/>
                </a:solidFill>
              </a:rPr>
              <a:t>Прогр</a:t>
            </a:r>
            <a:r>
              <a:rPr lang="ru-RU" sz="2000" b="1" dirty="0">
                <a:solidFill>
                  <a:srgbClr val="002060"/>
                </a:solidFill>
              </a:rPr>
              <a:t>.», </a:t>
            </a:r>
            <a:r>
              <a:rPr lang="ru-RU" sz="2000" dirty="0"/>
              <a:t>затем нажатием маршрутных кнопок вводит маршрутное задание в накопитель системы ГАЦ. При заполнении всех ступеней накопителя загорается указатель </a:t>
            </a:r>
            <a:r>
              <a:rPr lang="ru-RU" sz="2000" b="1" dirty="0">
                <a:solidFill>
                  <a:srgbClr val="002060"/>
                </a:solidFill>
              </a:rPr>
              <a:t>«Накопитель занят».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6176" y="645161"/>
            <a:ext cx="4485561" cy="310797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81025" y="3064470"/>
            <a:ext cx="657000" cy="43301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75681" y="3375475"/>
            <a:ext cx="991269" cy="20592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7545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4" y="4843149"/>
            <a:ext cx="9103056" cy="20148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  После </a:t>
            </a:r>
            <a:r>
              <a:rPr lang="ru-RU" sz="2000" dirty="0"/>
              <a:t>окончания программного режима ввода задания оператор работает так же, как и при маршрутном режиме. На пульте при реализации программы выдается информация о двух спускаемых с горки отцепах (индикация «Очередной» и «Последующий» отцепы). </a:t>
            </a:r>
            <a:r>
              <a:rPr lang="ru-RU" sz="2000" b="1" dirty="0">
                <a:solidFill>
                  <a:srgbClr val="002060"/>
                </a:solidFill>
              </a:rPr>
              <a:t>Для автоматизации ввода задания с помощью устройств ГОЗУ оператор </a:t>
            </a:r>
            <a:r>
              <a:rPr lang="ru-RU" sz="2000" b="1" dirty="0"/>
              <a:t>нажимает</a:t>
            </a:r>
            <a:r>
              <a:rPr lang="ru-RU" sz="2000" b="1" dirty="0">
                <a:solidFill>
                  <a:srgbClr val="002060"/>
                </a:solidFill>
              </a:rPr>
              <a:t> кнопку АЗСР. </a:t>
            </a:r>
            <a:r>
              <a:rPr lang="ru-RU" sz="2000" dirty="0"/>
              <a:t>Последующие действия оператора аналогичны тем, которые предусмотрены программным режимом работы.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99" t="11192" r="41042" b="16573"/>
          <a:stretch/>
        </p:blipFill>
        <p:spPr>
          <a:xfrm>
            <a:off x="4962593" y="457200"/>
            <a:ext cx="3954587" cy="36476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45" y="361664"/>
            <a:ext cx="4844954" cy="45595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30009" y="3508744"/>
            <a:ext cx="1292091" cy="34024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02019" y="2243470"/>
            <a:ext cx="691116" cy="68048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142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943" y="5481986"/>
            <a:ext cx="9103057" cy="12915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Скорость скатывания различных отцепов </a:t>
            </a:r>
            <a:r>
              <a:rPr lang="ru-RU" sz="2000" b="1" dirty="0">
                <a:solidFill>
                  <a:srgbClr val="C00000"/>
                </a:solidFill>
              </a:rPr>
              <a:t>неодинаковая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/>
              <a:t>(у груженых вагонов она больше, у порожних меньше)</a:t>
            </a:r>
            <a:r>
              <a:rPr lang="ru-RU" sz="2000" dirty="0"/>
              <a:t>. Поэтому некоторые отцепы следует притормаживать, чтобы не было нагонов хорошими бегунами плохих и после спуска с горки отцеп остановился в необходимом месте на подгорочном пути. 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44" y="394414"/>
            <a:ext cx="7713246" cy="5142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5660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82240"/>
            <a:ext cx="9092019" cy="14689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Скорость </a:t>
            </a:r>
            <a:r>
              <a:rPr lang="ru-RU" sz="2000" b="1" dirty="0">
                <a:solidFill>
                  <a:srgbClr val="C00000"/>
                </a:solidFill>
              </a:rPr>
              <a:t>скатывания отцепов </a:t>
            </a:r>
            <a:r>
              <a:rPr lang="ru-RU" sz="2000" b="1" dirty="0">
                <a:solidFill>
                  <a:srgbClr val="002060"/>
                </a:solidFill>
              </a:rPr>
              <a:t>оператор</a:t>
            </a:r>
            <a:r>
              <a:rPr lang="ru-RU" sz="2000" b="1" dirty="0"/>
              <a:t> регулирует </a:t>
            </a:r>
            <a:r>
              <a:rPr lang="ru-RU" sz="2000" b="1" dirty="0">
                <a:solidFill>
                  <a:srgbClr val="C00000"/>
                </a:solidFill>
              </a:rPr>
              <a:t>с помощью переключателя. </a:t>
            </a:r>
            <a:r>
              <a:rPr lang="ru-RU" sz="2000" dirty="0"/>
              <a:t>При включении автоматического регулирования этой скорости отцепов по маршрутам их следования функции оператора сводятся в основном к контролю за правильной работой устройств. АРС и своевременному вмешательству в случае появления тех или иных отклонений в работе этих </a:t>
            </a:r>
            <a:r>
              <a:rPr lang="ru-RU" sz="2000" dirty="0" smtClean="0"/>
              <a:t>устройств.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5971" r="4776" b="19999"/>
          <a:stretch/>
        </p:blipFill>
        <p:spPr>
          <a:xfrm>
            <a:off x="637778" y="354842"/>
            <a:ext cx="8192324" cy="502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1560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2" y="5580128"/>
            <a:ext cx="9089408" cy="12778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</a:t>
            </a:r>
            <a:r>
              <a:rPr lang="ru-RU" sz="2000" b="1" dirty="0" smtClean="0"/>
              <a:t>При </a:t>
            </a:r>
            <a:r>
              <a:rPr lang="ru-RU" sz="2000" b="1" dirty="0"/>
              <a:t>этом любые воздействия оператора на органы управления </a:t>
            </a:r>
            <a:r>
              <a:rPr lang="ru-RU" sz="2000" dirty="0"/>
              <a:t>замедлителем или стрелкой (ручное торможение или перевод стрелки) </a:t>
            </a:r>
            <a:r>
              <a:rPr lang="ru-RU" sz="2000" b="1" dirty="0"/>
              <a:t>автоматически отменяют управляющие действия системы АРС. </a:t>
            </a:r>
            <a:r>
              <a:rPr lang="ru-RU" sz="2000" dirty="0"/>
              <a:t>Это позволяет при необходимости оперативно корректировать работу этой системы.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493" t="11195" r="6119" b="2294"/>
          <a:stretch/>
        </p:blipFill>
        <p:spPr>
          <a:xfrm>
            <a:off x="642749" y="398294"/>
            <a:ext cx="8447964" cy="524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45873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393276"/>
            <a:ext cx="9144000" cy="466643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                   </a:t>
            </a:r>
            <a:r>
              <a:rPr lang="ru-RU" sz="2000" b="1" dirty="0" smtClean="0">
                <a:solidFill>
                  <a:srgbClr val="002060"/>
                </a:solidFill>
              </a:rPr>
              <a:t>Закрепление материала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Сортировочные </a:t>
            </a:r>
            <a:r>
              <a:rPr lang="ru-RU" sz="2000" b="1" dirty="0"/>
              <a:t>станции - назначение и структура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Основной </a:t>
            </a:r>
            <a:r>
              <a:rPr lang="ru-RU" sz="2000" b="1" dirty="0"/>
              <a:t>принцип работы сортировочной горки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Опишите </a:t>
            </a:r>
            <a:r>
              <a:rPr lang="ru-RU" sz="2000" b="1" dirty="0"/>
              <a:t>понятия: хороший и плохой бегун; чужак; «окна» в составе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Что </a:t>
            </a:r>
            <a:r>
              <a:rPr lang="ru-RU" sz="2000" b="1" dirty="0"/>
              <a:t>устанавливают при полной автоматизации на сортировочной горке? Дайте характеристику каждой позиции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Какие </a:t>
            </a:r>
            <a:r>
              <a:rPr lang="ru-RU" sz="2000" b="1" dirty="0"/>
              <a:t>путевые устройства используют при механизации сортировочных горок</a:t>
            </a:r>
            <a:r>
              <a:rPr lang="ru-RU" sz="2000" b="1" dirty="0" smtClean="0"/>
              <a:t>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Какие </a:t>
            </a:r>
            <a:r>
              <a:rPr lang="ru-RU" sz="2000" b="1" dirty="0"/>
              <a:t>напольные датчики применяются в системах горочной автоматизации</a:t>
            </a:r>
            <a:r>
              <a:rPr lang="ru-RU" sz="2000" b="1" dirty="0" smtClean="0"/>
              <a:t>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Какой </a:t>
            </a:r>
            <a:r>
              <a:rPr lang="ru-RU" sz="2000" b="1" dirty="0"/>
              <a:t>порядок действий оператора на горочном пульте при роспуске в маршрутном режиме? </a:t>
            </a:r>
            <a:endParaRPr lang="ru-RU" sz="2000" b="1" dirty="0" smtClean="0"/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Какой </a:t>
            </a:r>
            <a:r>
              <a:rPr lang="ru-RU" sz="2000" b="1" dirty="0"/>
              <a:t>порядок действий оператора на горочном пульте при роспуске в программном режиме? </a:t>
            </a:r>
            <a:endParaRPr lang="ru-RU" sz="2000" b="1" dirty="0" smtClean="0"/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23835"/>
          <a:stretch/>
        </p:blipFill>
        <p:spPr>
          <a:xfrm>
            <a:off x="4737621" y="342900"/>
            <a:ext cx="4324492" cy="24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71595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9700" y="10158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11529" y="913897"/>
            <a:ext cx="8841403" cy="57598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dirty="0"/>
              <a:t>  </a:t>
            </a:r>
            <a:r>
              <a:rPr lang="ru-RU" sz="1500" dirty="0" smtClean="0"/>
              <a:t>                                       </a:t>
            </a:r>
            <a:r>
              <a:rPr lang="ru-RU" sz="2000" b="1" dirty="0"/>
              <a:t>Курс лекций </a:t>
            </a:r>
            <a:r>
              <a:rPr lang="ru-RU" sz="2000" b="1" dirty="0" smtClean="0"/>
              <a:t>Глава 13 </a:t>
            </a:r>
            <a:r>
              <a:rPr lang="ru-RU" sz="2000" b="1" dirty="0"/>
              <a:t>стр. </a:t>
            </a:r>
            <a:r>
              <a:rPr lang="ru-RU" sz="2000" b="1" dirty="0" smtClean="0"/>
              <a:t>85-88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Горочные системы автоматизации технологических процессов.</a:t>
            </a:r>
          </a:p>
          <a:p>
            <a:pPr marL="457200" indent="-457200" algn="just">
              <a:buAutoNum type="arabicPeriod"/>
            </a:pPr>
            <a:r>
              <a:rPr lang="ru-RU" sz="2000" dirty="0" smtClean="0"/>
              <a:t> </a:t>
            </a:r>
            <a:r>
              <a:rPr lang="ru-RU" sz="2000" dirty="0"/>
              <a:t>Действия оператора по обеспечению безопасности роспуска составов при нормальной работе и при неисправностях устройств механизации и автоматизации на горке</a:t>
            </a:r>
            <a:r>
              <a:rPr lang="ru-RU" sz="2000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dirty="0"/>
              <a:t>Требование ПТЭ к устройствам механизации и автоматизации сортировочных горок.</a:t>
            </a:r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Актуализация домашнего задания</a:t>
            </a:r>
            <a:r>
              <a:rPr lang="ru-RU" sz="2000" b="1" dirty="0">
                <a:solidFill>
                  <a:srgbClr val="002060"/>
                </a:solidFill>
              </a:rPr>
              <a:t>: </a:t>
            </a:r>
            <a:r>
              <a:rPr lang="ru-RU" sz="2000" i="1" dirty="0" smtClean="0"/>
              <a:t>Проработка учебной литературы и составление конспекта по характеристикам каждой системы.  Курс лекций</a:t>
            </a:r>
            <a:r>
              <a:rPr lang="ru-RU" sz="2000" i="1" dirty="0"/>
              <a:t>, </a:t>
            </a:r>
            <a:r>
              <a:rPr lang="ru-RU" sz="2000" i="1" dirty="0" smtClean="0"/>
              <a:t> </a:t>
            </a:r>
            <a:r>
              <a:rPr lang="ru-RU" sz="2000" i="1" dirty="0"/>
              <a:t>Глава </a:t>
            </a:r>
            <a:r>
              <a:rPr lang="ru-RU" sz="2000" i="1" dirty="0" smtClean="0"/>
              <a:t>13, </a:t>
            </a:r>
            <a:r>
              <a:rPr lang="ru-RU" sz="2000" i="1" dirty="0"/>
              <a:t>стр. </a:t>
            </a:r>
            <a:r>
              <a:rPr lang="ru-RU" sz="2000" i="1" dirty="0" smtClean="0"/>
              <a:t>78-85. Подготовка к практическому занятию №24, оформление отчетов и подготовка к их защите.</a:t>
            </a:r>
            <a:endParaRPr lang="ru-RU" sz="2000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5800" y="472750"/>
            <a:ext cx="78261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Комплексная механизация и автоматизация сортировочных горок.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8186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94" y="5388257"/>
            <a:ext cx="9093625" cy="15098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/>
              <a:t>В </a:t>
            </a:r>
            <a:r>
              <a:rPr lang="ru-RU" sz="2000" b="1" dirty="0"/>
              <a:t>случае </a:t>
            </a:r>
            <a:r>
              <a:rPr lang="ru-RU" sz="2000" dirty="0"/>
              <a:t>скатывания хорошего бегуна за плохим хороший может нагнать плохой раньше, чем тот пройдет стрелку, разделяющую маршруты их следования, и оба отцепа пойдут по одному маршруту. Нормальный роспуск нарушится, и после окончания оператору придется маневровым порядком переставлять такой отцеп («чужак») на «свой» путь.</a:t>
            </a:r>
          </a:p>
        </p:txBody>
      </p:sp>
      <p:sp>
        <p:nvSpPr>
          <p:cNvPr id="4" name="Заголовок 4"/>
          <p:cNvSpPr>
            <a:spLocks noGrp="1"/>
          </p:cNvSpPr>
          <p:nvPr>
            <p:ph type="title"/>
          </p:nvPr>
        </p:nvSpPr>
        <p:spPr>
          <a:xfrm>
            <a:off x="739588" y="0"/>
            <a:ext cx="8254287" cy="4572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n-lt"/>
              </a:rPr>
              <a:t>Назначение и оборудование механизации </a:t>
            </a: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сортировочных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горок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9744"/>
          <a:stretch/>
        </p:blipFill>
        <p:spPr>
          <a:xfrm>
            <a:off x="739587" y="416255"/>
            <a:ext cx="7562285" cy="497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7584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2745</TotalTime>
  <Words>4671</Words>
  <Application>Microsoft Office PowerPoint</Application>
  <PresentationFormat>Экран (4:3)</PresentationFormat>
  <Paragraphs>236</Paragraphs>
  <Slides>83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83</vt:i4>
      </vt:variant>
    </vt:vector>
  </HeadingPairs>
  <TitlesOfParts>
    <vt:vector size="87" baseType="lpstr">
      <vt:lpstr>Arial</vt:lpstr>
      <vt:lpstr>Calibri</vt:lpstr>
      <vt:lpstr>Calibri Light</vt:lpstr>
      <vt:lpstr>Тема Office</vt:lpstr>
      <vt:lpstr>ОАО "РЖД"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Назначение и оборудование механизации сортировочных горок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317</cp:revision>
  <cp:lastPrinted>2023-02-03T15:10:03Z</cp:lastPrinted>
  <dcterms:created xsi:type="dcterms:W3CDTF">2020-04-22T10:21:16Z</dcterms:created>
  <dcterms:modified xsi:type="dcterms:W3CDTF">2025-02-01T18:09:38Z</dcterms:modified>
</cp:coreProperties>
</file>